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b" ContentType="application/vnd.ms-excel.sheet.binary.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7FFFE594_8F26D5AC.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comments/modernComment_7FFFFCC5_F4B2B059.xml" ContentType="application/vnd.ms-powerpoint.comment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9.xml" ContentType="application/vnd.openxmlformats-officedocument.presentationml.notesSlide+xml"/>
  <Override PartName="/ppt/comments/modernComment_7FFFFCD4_C328A1DD.xml" ContentType="application/vnd.ms-powerpoint.comments+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notesSlides/notesSlide16.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18.xml" ContentType="application/vnd.openxmlformats-officedocument.presentationml.notesSlide+xml"/>
  <Override PartName="/ppt/tags/tag32.xml" ContentType="application/vnd.openxmlformats-officedocument.presentationml.tags+xml"/>
  <Override PartName="/ppt/notesSlides/notesSlide19.xml" ContentType="application/vnd.openxmlformats-officedocument.presentationml.notesSlide+xml"/>
  <Override PartName="/ppt/charts/chart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modernComment_7FFFE683_1D1C00F4.xml" ContentType="application/vnd.ms-powerpoint.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6.xml" ContentType="application/vnd.openxmlformats-officedocument.drawingml.chart+xml"/>
  <Override PartName="/ppt/notesSlides/notesSlide25.xml" ContentType="application/vnd.openxmlformats-officedocument.presentationml.notesSlide+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modernComment_7FFFE642_15CDBF9B.xml" ContentType="application/vnd.ms-powerpoint.comments+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2.xml" ContentType="application/vnd.openxmlformats-officedocument.drawingml.chartshapes+xml"/>
  <Override PartName="/ppt/notesSlides/notesSlide28.xml" ContentType="application/vnd.openxmlformats-officedocument.presentationml.notesSlide+xml"/>
  <Override PartName="/ppt/comments/modernComment_7FFFE646_C88C768C.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modernComment_7FFFFCC6_EB8235F5.xml" ContentType="application/vnd.ms-powerpoint.comments+xml"/>
  <Override PartName="/ppt/charts/chart9.xml" ContentType="application/vnd.openxmlformats-officedocument.drawingml.chart+xml"/>
  <Override PartName="/ppt/notesSlides/notesSlide31.xml" ContentType="application/vnd.openxmlformats-officedocument.presentationml.notesSlide+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omments/modernComment_7FFFE650_E8BA3CD0.xml" ContentType="application/vnd.ms-powerpoint.comment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11.xml" ContentType="application/vnd.openxmlformats-officedocument.drawingml.chart+xml"/>
  <Override PartName="/ppt/notesSlides/notesSlide40.xml" ContentType="application/vnd.openxmlformats-officedocument.presentationml.notesSlide+xml"/>
  <Override PartName="/ppt/comments/modernComment_7FFFE65D_EA847BD5.xml" ContentType="application/vnd.ms-powerpoint.comment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12.xml" ContentType="application/vnd.openxmlformats-officedocument.drawingml.chart+xml"/>
  <Override PartName="/ppt/charts/style6.xml" ContentType="application/vnd.ms-office.chartstyle+xml"/>
  <Override PartName="/ppt/charts/colors6.xml" ContentType="application/vnd.ms-office.chartcolorstyle+xml"/>
  <Override PartName="/ppt/charts/chart13.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media/image115.bin" ContentType="image/x-emf"/>
  <Override PartName="/ppt/media/image116.bin" ContentType="image/x-emf"/>
  <Override PartName="/ppt/media/image117.bin" ContentType="image/x-emf"/>
  <Override PartName="/ppt/media/image118.bin" ContentType="image/x-emf"/>
  <Override PartName="/ppt/media/image119.bin" ContentType="image/x-emf"/>
  <Override PartName="/ppt/media/image120.bin" ContentType="image/x-emf"/>
  <Override PartName="/ppt/media/image121.bin" ContentType="image/png"/>
  <Override PartName="/ppt/media/image122.bin" ContentType="image/x-emf"/>
  <Override PartName="/ppt/media/image123.bin" ContentType="image/x-emf"/>
  <Override PartName="/ppt/media/image124.bin" ContentType="image/x-emf"/>
  <Override PartName="/ppt/media/image125.bin" ContentType="image/x-emf"/>
  <Override PartName="/ppt/media/image126.bin" ContentType="image/x-emf"/>
  <Override PartName="/ppt/media/image127.bin" ContentType="image/x-emf"/>
  <Override PartName="/ppt/notesSlides/notesSlide53.xml" ContentType="application/vnd.openxmlformats-officedocument.presentationml.notesSlide+xml"/>
  <Override PartName="/ppt/charts/chart14.xml" ContentType="application/vnd.openxmlformats-officedocument.drawingml.chart+xml"/>
  <Override PartName="/ppt/drawings/drawing3.xml" ContentType="application/vnd.openxmlformats-officedocument.drawingml.chartshapes+xml"/>
  <Override PartName="/ppt/notesSlides/notesSlide54.xml" ContentType="application/vnd.openxmlformats-officedocument.presentationml.notesSlide+xml"/>
  <Override PartName="/ppt/charts/chart15.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rts/chart16.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4.xml" ContentType="application/vnd.openxmlformats-officedocument.drawingml.chartshapes+xml"/>
  <Override PartName="/ppt/notesSlides/notesSlide57.xml" ContentType="application/vnd.openxmlformats-officedocument.presentationml.notesSlide+xml"/>
  <Override PartName="/ppt/comments/modernComment_7FFFE666_5ECC94A9.xml" ContentType="application/vnd.ms-powerpoint.comment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rts/chart17.xml" ContentType="application/vnd.openxmlformats-officedocument.drawingml.chart+xml"/>
  <Override PartName="/ppt/notesSlides/notesSlide61.xml" ContentType="application/vnd.openxmlformats-officedocument.presentationml.notesSlide+xml"/>
  <Override PartName="/ppt/comments/modernComment_7FFFE66A_644E3601.xml" ContentType="application/vnd.ms-powerpoint.comments+xml"/>
  <Override PartName="/ppt/charts/chart18.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charts/chart19.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5.xml" ContentType="application/vnd.openxmlformats-officedocument.drawingml.chartshape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rts/chart20.xml" ContentType="application/vnd.openxmlformats-officedocument.drawingml.chart+xml"/>
  <Override PartName="/ppt/notesSlides/notesSlide68.xml" ContentType="application/vnd.openxmlformats-officedocument.presentationml.notesSlide+xml"/>
  <Override PartName="/ppt/charts/chart21.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charts/chart22.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6.xml" ContentType="application/vnd.openxmlformats-officedocument.drawingml.chartshape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rts/chart23.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74.xml" ContentType="application/vnd.openxmlformats-officedocument.presentationml.notesSlide+xml"/>
  <Override PartName="/ppt/charts/chart24.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25.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26.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27.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charts/chart28.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78.xml" ContentType="application/vnd.openxmlformats-officedocument.presentationml.notesSlide+xml"/>
  <Override PartName="/ppt/charts/chart29.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30.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31.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79.xml" ContentType="application/vnd.openxmlformats-officedocument.presentationml.notesSlide+xml"/>
  <Override PartName="/ppt/charts/chart32.xml" ContentType="application/vnd.openxmlformats-officedocument.drawingml.chart+xml"/>
  <Override PartName="/ppt/charts/chart33.xml" ContentType="application/vnd.openxmlformats-officedocument.drawingml.chart+xml"/>
  <Override PartName="/ppt/notesSlides/notesSlide80.xml" ContentType="application/vnd.openxmlformats-officedocument.presentationml.notesSlide+xml"/>
  <Override PartName="/ppt/charts/chart34.xml" ContentType="application/vnd.openxmlformats-officedocument.drawingml.chart+xml"/>
  <Override PartName="/ppt/charts/chart35.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81.xml" ContentType="application/vnd.openxmlformats-officedocument.presentationml.notesSlide+xml"/>
  <Override PartName="/ppt/charts/chart36.xml" ContentType="application/vnd.openxmlformats-officedocument.drawingml.chart+xml"/>
  <Override PartName="/ppt/theme/themeOverride1.xml" ContentType="application/vnd.openxmlformats-officedocument.themeOverride+xml"/>
  <Override PartName="/ppt/charts/chart37.xml" ContentType="application/vnd.openxmlformats-officedocument.drawingml.chart+xml"/>
  <Override PartName="/ppt/charts/style24.xml" ContentType="application/vnd.ms-office.chartstyle+xml"/>
  <Override PartName="/ppt/charts/colors24.xml" ContentType="application/vnd.ms-office.chartcolorstyle+xml"/>
  <Override PartName="/ppt/tags/tag33.xml" ContentType="application/vnd.openxmlformats-officedocument.presentationml.tags+xml"/>
  <Override PartName="/ppt/notesSlides/notesSlide82.xml" ContentType="application/vnd.openxmlformats-officedocument.presentationml.notesSlide+xml"/>
  <Override PartName="/ppt/tags/tag34.xml" ContentType="application/vnd.openxmlformats-officedocument.presentationml.tags+xml"/>
  <Override PartName="/ppt/notesSlides/notesSlide83.xml" ContentType="application/vnd.openxmlformats-officedocument.presentationml.notesSlide+xml"/>
  <Override PartName="/ppt/charts/chart38.xml" ContentType="application/vnd.openxmlformats-officedocument.drawingml.chart+xml"/>
  <Override PartName="/ppt/drawings/drawing7.xml" ContentType="application/vnd.openxmlformats-officedocument.drawingml.chartshapes+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comments/modernComment_7FFFE67B_7B4E6106.xml" ContentType="application/vnd.ms-powerpoint.comments+xml"/>
  <Override PartName="/ppt/charts/chart39.xml" ContentType="application/vnd.openxmlformats-officedocument.drawingml.chart+xml"/>
  <Override PartName="/ppt/charts/style25.xml" ContentType="application/vnd.ms-office.chartstyle+xml"/>
  <Override PartName="/ppt/charts/colors25.xml" ContentType="application/vnd.ms-office.chartcolorstyle+xml"/>
  <Override PartName="/ppt/notesSlides/notesSlide88.xml" ContentType="application/vnd.openxmlformats-officedocument.presentationml.notesSlide+xml"/>
  <Override PartName="/ppt/charts/chartEx1.xml" ContentType="application/vnd.ms-office.chartex+xml"/>
  <Override PartName="/ppt/charts/style26.xml" ContentType="application/vnd.ms-office.chartstyle+xml"/>
  <Override PartName="/ppt/charts/colors26.xml" ContentType="application/vnd.ms-office.chartcolorstyle+xml"/>
  <Override PartName="/ppt/notesSlides/notesSlide89.xml" ContentType="application/vnd.openxmlformats-officedocument.presentationml.notesSlide+xml"/>
  <Override PartName="/ppt/charts/chart40.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xml" ContentType="application/vnd.openxmlformats-officedocument.themeOverride+xml"/>
  <Override PartName="/ppt/tags/tag35.xml" ContentType="application/vnd.openxmlformats-officedocument.presentationml.tags+xml"/>
  <Override PartName="/ppt/tags/tag36.xml" ContentType="application/vnd.openxmlformats-officedocument.presentationml.tags+xml"/>
  <Override PartName="/ppt/notesSlides/notesSlide90.xml" ContentType="application/vnd.openxmlformats-officedocument.presentationml.notesSlide+xml"/>
  <Override PartName="/ppt/charts/chart41.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42.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91.xml" ContentType="application/vnd.openxmlformats-officedocument.presentationml.notesSlide+xml"/>
  <Override PartName="/ppt/charts/chart43.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3.xml" ContentType="application/vnd.openxmlformats-officedocument.themeOverride+xml"/>
  <Override PartName="/ppt/notesSlides/notesSlide92.xml" ContentType="application/vnd.openxmlformats-officedocument.presentationml.notesSlide+xml"/>
  <Override PartName="/ppt/charts/chart44.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4.xml" ContentType="application/vnd.openxmlformats-officedocument.themeOverride+xml"/>
  <Override PartName="/ppt/charts/chart45.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5.xml" ContentType="application/vnd.openxmlformats-officedocument.themeOverride+xml"/>
  <Override PartName="/ppt/notesSlides/notesSlide93.xml" ContentType="application/vnd.openxmlformats-officedocument.presentationml.notesSlide+xml"/>
  <Override PartName="/ppt/charts/chart46.xml" ContentType="application/vnd.openxmlformats-officedocument.drawingml.chart+xml"/>
  <Override PartName="/ppt/notesSlides/notesSlide94.xml" ContentType="application/vnd.openxmlformats-officedocument.presentationml.notesSlide+xml"/>
  <Override PartName="/ppt/charts/chart47.xml" ContentType="application/vnd.openxmlformats-officedocument.drawingml.chart+xml"/>
  <Override PartName="/ppt/charts/style33.xml" ContentType="application/vnd.ms-office.chartstyle+xml"/>
  <Override PartName="/ppt/charts/colors33.xml" ContentType="application/vnd.ms-office.chartcolorstyle+xml"/>
  <Override PartName="/ppt/notesSlides/notesSlide95.xml" ContentType="application/vnd.openxmlformats-officedocument.presentationml.notesSlide+xml"/>
  <Override PartName="/ppt/charts/chart48.xml" ContentType="application/vnd.openxmlformats-officedocument.drawingml.chart+xml"/>
  <Override PartName="/ppt/theme/themeOverride6.xml" ContentType="application/vnd.openxmlformats-officedocument.themeOverr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charts/chart49.xml" ContentType="application/vnd.openxmlformats-officedocument.drawingml.chart+xml"/>
  <Override PartName="/ppt/charts/style34.xml" ContentType="application/vnd.ms-office.chartstyle+xml"/>
  <Override PartName="/ppt/charts/colors34.xml" ContentType="application/vnd.ms-office.chartcolorstyle+xml"/>
  <Override PartName="/ppt/notesSlides/notesSlide100.xml" ContentType="application/vnd.openxmlformats-officedocument.presentationml.notesSlide+xml"/>
  <Override PartName="/ppt/charts/chart50.xml" ContentType="application/vnd.openxmlformats-officedocument.drawingml.chart+xml"/>
  <Override PartName="/ppt/charts/style35.xml" ContentType="application/vnd.ms-office.chartstyle+xml"/>
  <Override PartName="/ppt/charts/colors35.xml" ContentType="application/vnd.ms-office.chartcolorstyle+xml"/>
  <Override PartName="/ppt/tags/tag42.xml" ContentType="application/vnd.openxmlformats-officedocument.presentationml.tags+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36"/>
  </p:notesMasterIdLst>
  <p:handoutMasterIdLst>
    <p:handoutMasterId r:id="rId137"/>
  </p:handoutMasterIdLst>
  <p:sldIdLst>
    <p:sldId id="2656" r:id="rId5"/>
    <p:sldId id="2147476946" r:id="rId6"/>
    <p:sldId id="2147476952" r:id="rId7"/>
    <p:sldId id="2147476884" r:id="rId8"/>
    <p:sldId id="2147477042" r:id="rId9"/>
    <p:sldId id="2147477043" r:id="rId10"/>
    <p:sldId id="2355" r:id="rId11"/>
    <p:sldId id="2147477045" r:id="rId12"/>
    <p:sldId id="2147482821" r:id="rId13"/>
    <p:sldId id="2147482836" r:id="rId14"/>
    <p:sldId id="2147476964" r:id="rId15"/>
    <p:sldId id="2147476958" r:id="rId16"/>
    <p:sldId id="2610" r:id="rId17"/>
    <p:sldId id="2147476963" r:id="rId18"/>
    <p:sldId id="2667" r:id="rId19"/>
    <p:sldId id="2147476929" r:id="rId20"/>
    <p:sldId id="2147477046" r:id="rId21"/>
    <p:sldId id="2147477047" r:id="rId22"/>
    <p:sldId id="2661" r:id="rId23"/>
    <p:sldId id="2658" r:id="rId24"/>
    <p:sldId id="2147482832" r:id="rId25"/>
    <p:sldId id="2147477039" r:id="rId26"/>
    <p:sldId id="2147477049" r:id="rId27"/>
    <p:sldId id="2147477123" r:id="rId28"/>
    <p:sldId id="2147477051" r:id="rId29"/>
    <p:sldId id="2147477052" r:id="rId30"/>
    <p:sldId id="2147477053" r:id="rId31"/>
    <p:sldId id="2147477054" r:id="rId32"/>
    <p:sldId id="2147477056" r:id="rId33"/>
    <p:sldId id="2147477058" r:id="rId34"/>
    <p:sldId id="2147477060" r:id="rId35"/>
    <p:sldId id="2147477061" r:id="rId36"/>
    <p:sldId id="2147477062" r:id="rId37"/>
    <p:sldId id="2147477063" r:id="rId38"/>
    <p:sldId id="2147482822" r:id="rId39"/>
    <p:sldId id="2147477065" r:id="rId40"/>
    <p:sldId id="2147477066" r:id="rId41"/>
    <p:sldId id="2147482823" r:id="rId42"/>
    <p:sldId id="2147477070" r:id="rId43"/>
    <p:sldId id="2147477071" r:id="rId44"/>
    <p:sldId id="2147477072" r:id="rId45"/>
    <p:sldId id="2147477073" r:id="rId46"/>
    <p:sldId id="2147477074" r:id="rId47"/>
    <p:sldId id="2147482824" r:id="rId48"/>
    <p:sldId id="2147477080" r:id="rId49"/>
    <p:sldId id="2147477081" r:id="rId50"/>
    <p:sldId id="2147477082" r:id="rId51"/>
    <p:sldId id="2147477083" r:id="rId52"/>
    <p:sldId id="2147477084" r:id="rId53"/>
    <p:sldId id="2147477085" r:id="rId54"/>
    <p:sldId id="2076136698" r:id="rId55"/>
    <p:sldId id="2076136699" r:id="rId56"/>
    <p:sldId id="2147482834" r:id="rId57"/>
    <p:sldId id="2076136702" r:id="rId58"/>
    <p:sldId id="2076136703" r:id="rId59"/>
    <p:sldId id="2076136704" r:id="rId60"/>
    <p:sldId id="2147482835" r:id="rId61"/>
    <p:sldId id="2076136706" r:id="rId62"/>
    <p:sldId id="2147477086" r:id="rId63"/>
    <p:sldId id="2147479358" r:id="rId64"/>
    <p:sldId id="2147479363" r:id="rId65"/>
    <p:sldId id="2147479364" r:id="rId66"/>
    <p:sldId id="2147479375" r:id="rId67"/>
    <p:sldId id="2147477087" r:id="rId68"/>
    <p:sldId id="2147482825" r:id="rId69"/>
    <p:sldId id="2147477091" r:id="rId70"/>
    <p:sldId id="2147477092" r:id="rId71"/>
    <p:sldId id="2147477093" r:id="rId72"/>
    <p:sldId id="2147477094" r:id="rId73"/>
    <p:sldId id="2147477095" r:id="rId74"/>
    <p:sldId id="2147477096" r:id="rId75"/>
    <p:sldId id="2147477097" r:id="rId76"/>
    <p:sldId id="2147477098" r:id="rId77"/>
    <p:sldId id="2147482826" r:id="rId78"/>
    <p:sldId id="2147477102" r:id="rId79"/>
    <p:sldId id="2147477103" r:id="rId80"/>
    <p:sldId id="2147477104" r:id="rId81"/>
    <p:sldId id="2147477105" r:id="rId82"/>
    <p:sldId id="2147477106" r:id="rId83"/>
    <p:sldId id="2147477107" r:id="rId84"/>
    <p:sldId id="2147477108" r:id="rId85"/>
    <p:sldId id="2147477109" r:id="rId86"/>
    <p:sldId id="2147482827" r:id="rId87"/>
    <p:sldId id="2147477113" r:id="rId88"/>
    <p:sldId id="2147477114" r:id="rId89"/>
    <p:sldId id="2147477044" r:id="rId90"/>
    <p:sldId id="2730" r:id="rId91"/>
    <p:sldId id="2729" r:id="rId92"/>
    <p:sldId id="2668" r:id="rId93"/>
    <p:sldId id="2666" r:id="rId94"/>
    <p:sldId id="2147476957" r:id="rId95"/>
    <p:sldId id="2147476927" r:id="rId96"/>
    <p:sldId id="2147476859" r:id="rId97"/>
    <p:sldId id="2147482831" r:id="rId98"/>
    <p:sldId id="2147476920" r:id="rId99"/>
    <p:sldId id="2147476896" r:id="rId100"/>
    <p:sldId id="2147476921" r:id="rId101"/>
    <p:sldId id="2147476931" r:id="rId102"/>
    <p:sldId id="2147476930" r:id="rId103"/>
    <p:sldId id="2147476932" r:id="rId104"/>
    <p:sldId id="2147476933" r:id="rId105"/>
    <p:sldId id="2147476934" r:id="rId106"/>
    <p:sldId id="2147476923" r:id="rId107"/>
    <p:sldId id="2147476936" r:id="rId108"/>
    <p:sldId id="2147477115" r:id="rId109"/>
    <p:sldId id="2147476935" r:id="rId110"/>
    <p:sldId id="2147476938" r:id="rId111"/>
    <p:sldId id="2147476939" r:id="rId112"/>
    <p:sldId id="2147482828" r:id="rId113"/>
    <p:sldId id="2147476906" r:id="rId114"/>
    <p:sldId id="2147477041" r:id="rId115"/>
    <p:sldId id="2147482830" r:id="rId116"/>
    <p:sldId id="2660" r:id="rId117"/>
    <p:sldId id="256" r:id="rId118"/>
    <p:sldId id="2659" r:id="rId119"/>
    <p:sldId id="2499" r:id="rId120"/>
    <p:sldId id="2147476940" r:id="rId121"/>
    <p:sldId id="2147476937" r:id="rId122"/>
    <p:sldId id="2147476942" r:id="rId123"/>
    <p:sldId id="2147476943" r:id="rId124"/>
    <p:sldId id="2147476944" r:id="rId125"/>
    <p:sldId id="2147476945" r:id="rId126"/>
    <p:sldId id="2147477117" r:id="rId127"/>
    <p:sldId id="2147477118" r:id="rId128"/>
    <p:sldId id="2147476949" r:id="rId129"/>
    <p:sldId id="2147476950" r:id="rId130"/>
    <p:sldId id="2147476951" r:id="rId131"/>
    <p:sldId id="2147477119" r:id="rId132"/>
    <p:sldId id="2147476953" r:id="rId133"/>
    <p:sldId id="2147477020" r:id="rId134"/>
    <p:sldId id="2147476956" r:id="rId135"/>
  </p:sldIdLst>
  <p:sldSz cx="12192000" cy="6858000"/>
  <p:notesSz cx="6858000" cy="9144000"/>
  <p:custDataLst>
    <p:tags r:id="rId13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t for growth and income for life" id="{94035DBF-5A95-403A-9472-C993C07BB035}">
          <p14:sldIdLst>
            <p14:sldId id="2656"/>
            <p14:sldId id="2147476946"/>
            <p14:sldId id="2147476952"/>
            <p14:sldId id="2147476884"/>
            <p14:sldId id="2147477042"/>
            <p14:sldId id="2147477043"/>
            <p14:sldId id="2355"/>
            <p14:sldId id="2147477045"/>
            <p14:sldId id="2147482821"/>
            <p14:sldId id="2147482836"/>
            <p14:sldId id="2147476964"/>
            <p14:sldId id="2147476958"/>
          </p14:sldIdLst>
        </p14:section>
        <p14:section name="CREF Stock" id="{325BDCE9-7C6A-43E8-AEC6-D773BDC3BC60}">
          <p14:sldIdLst>
            <p14:sldId id="2610"/>
            <p14:sldId id="2147476963"/>
            <p14:sldId id="2667"/>
            <p14:sldId id="2147476929"/>
            <p14:sldId id="2147477046"/>
            <p14:sldId id="2147477047"/>
            <p14:sldId id="2661"/>
            <p14:sldId id="2658"/>
            <p14:sldId id="2147482832"/>
            <p14:sldId id="2147477039"/>
          </p14:sldIdLst>
        </p14:section>
        <p14:section name="CREF Global Equities" id="{52E7A3DA-89FB-4AF5-AE67-CD81053DFB6E}">
          <p14:sldIdLst>
            <p14:sldId id="2147477049"/>
            <p14:sldId id="2147477123"/>
            <p14:sldId id="2147477051"/>
            <p14:sldId id="2147477052"/>
            <p14:sldId id="2147477053"/>
            <p14:sldId id="2147477054"/>
            <p14:sldId id="2147477056"/>
            <p14:sldId id="2147477058"/>
            <p14:sldId id="2147477060"/>
          </p14:sldIdLst>
        </p14:section>
        <p14:section name="CREF Growth" id="{76172859-2D69-4221-ABF1-296A8DB1DC82}">
          <p14:sldIdLst>
            <p14:sldId id="2147477061"/>
            <p14:sldId id="2147477062"/>
            <p14:sldId id="2147477063"/>
            <p14:sldId id="2147482822"/>
            <p14:sldId id="2147477065"/>
            <p14:sldId id="2147477066"/>
            <p14:sldId id="2147482823"/>
            <p14:sldId id="2147477070"/>
          </p14:sldIdLst>
        </p14:section>
        <p14:section name="CREF Equity Index" id="{32D5F58B-EA8B-4DC1-ABF3-DD45400E7D93}">
          <p14:sldIdLst>
            <p14:sldId id="2147477071"/>
            <p14:sldId id="2147477072"/>
            <p14:sldId id="2147477073"/>
            <p14:sldId id="2147477074"/>
            <p14:sldId id="2147482824"/>
          </p14:sldIdLst>
        </p14:section>
        <p14:section name="CREF Social Choice" id="{016213E6-3BE7-4744-AC61-232A99398874}">
          <p14:sldIdLst>
            <p14:sldId id="2147477080"/>
            <p14:sldId id="2147477081"/>
            <p14:sldId id="2147477082"/>
            <p14:sldId id="2147477083"/>
            <p14:sldId id="2147477084"/>
            <p14:sldId id="2147477085"/>
            <p14:sldId id="2076136698"/>
            <p14:sldId id="2076136699"/>
            <p14:sldId id="2147482834"/>
            <p14:sldId id="2076136702"/>
            <p14:sldId id="2076136703"/>
            <p14:sldId id="2076136704"/>
            <p14:sldId id="2147482835"/>
            <p14:sldId id="2076136706"/>
            <p14:sldId id="2147477086"/>
            <p14:sldId id="2147479358"/>
            <p14:sldId id="2147479363"/>
            <p14:sldId id="2147479364"/>
            <p14:sldId id="2147479375"/>
            <p14:sldId id="2147477087"/>
            <p14:sldId id="2147482825"/>
            <p14:sldId id="2147477091"/>
            <p14:sldId id="2147477092"/>
          </p14:sldIdLst>
        </p14:section>
        <p14:section name="CREF Core Bond" id="{FE3696CD-99A7-405D-83F6-C8CFAD697ED6}">
          <p14:sldIdLst>
            <p14:sldId id="2147477093"/>
            <p14:sldId id="2147477094"/>
            <p14:sldId id="2147477095"/>
            <p14:sldId id="2147477096"/>
            <p14:sldId id="2147477097"/>
            <p14:sldId id="2147477098"/>
            <p14:sldId id="2147482826"/>
            <p14:sldId id="2147477102"/>
            <p14:sldId id="2147477103"/>
          </p14:sldIdLst>
        </p14:section>
        <p14:section name="CREF Inflation-Linked Bond" id="{88323F5B-A57F-4BB1-8B21-7A7505D08C94}">
          <p14:sldIdLst>
            <p14:sldId id="2147477104"/>
            <p14:sldId id="2147477105"/>
            <p14:sldId id="2147477106"/>
            <p14:sldId id="2147477107"/>
            <p14:sldId id="2147477108"/>
            <p14:sldId id="2147477109"/>
            <p14:sldId id="2147482827"/>
            <p14:sldId id="2147477113"/>
            <p14:sldId id="2147477114"/>
          </p14:sldIdLst>
        </p14:section>
        <p14:section name="The combined strength of TIAA and Nuveen" id="{05AC032F-E582-4F58-A800-B71BE97D82F2}">
          <p14:sldIdLst>
            <p14:sldId id="2147477044"/>
            <p14:sldId id="2730"/>
            <p14:sldId id="2729"/>
            <p14:sldId id="2668"/>
            <p14:sldId id="2666"/>
          </p14:sldIdLst>
        </p14:section>
        <p14:section name="CREF Stock - Investment Detail" id="{31633802-F84C-45C7-8841-E1043B5C7586}">
          <p14:sldIdLst>
            <p14:sldId id="2147476957"/>
            <p14:sldId id="2147476927"/>
            <p14:sldId id="2147476859"/>
            <p14:sldId id="2147482831"/>
            <p14:sldId id="2147476920"/>
            <p14:sldId id="2147476896"/>
            <p14:sldId id="2147476921"/>
            <p14:sldId id="2147476931"/>
            <p14:sldId id="2147476930"/>
            <p14:sldId id="2147476932"/>
            <p14:sldId id="2147476933"/>
            <p14:sldId id="2147476934"/>
            <p14:sldId id="2147476923"/>
            <p14:sldId id="2147476936"/>
            <p14:sldId id="2147477115"/>
            <p14:sldId id="2147476935"/>
            <p14:sldId id="2147476938"/>
            <p14:sldId id="2147476939"/>
          </p14:sldIdLst>
        </p14:section>
        <p14:section name="Diversified income helps participants achieve a secure retirement" id="{80ADFAD8-FB28-4803-9412-6C6F1154507E}">
          <p14:sldIdLst>
            <p14:sldId id="2147482828"/>
            <p14:sldId id="2147476906"/>
            <p14:sldId id="2147477041"/>
            <p14:sldId id="2147482830"/>
            <p14:sldId id="2660"/>
            <p14:sldId id="256"/>
            <p14:sldId id="2659"/>
            <p14:sldId id="2499"/>
          </p14:sldIdLst>
        </p14:section>
        <p14:section name="Appendix" id="{C7306D83-A76D-4E04-88BD-E4B1F2F89E42}">
          <p14:sldIdLst>
            <p14:sldId id="2147476940"/>
            <p14:sldId id="2147476937"/>
            <p14:sldId id="2147476942"/>
            <p14:sldId id="2147476943"/>
            <p14:sldId id="2147476944"/>
            <p14:sldId id="2147476945"/>
            <p14:sldId id="2147477117"/>
            <p14:sldId id="2147477118"/>
            <p14:sldId id="2147476949"/>
            <p14:sldId id="2147476950"/>
            <p14:sldId id="2147476951"/>
            <p14:sldId id="2147477119"/>
            <p14:sldId id="2147476953"/>
            <p14:sldId id="2147477020"/>
            <p14:sldId id="2147476956"/>
          </p14:sldIdLst>
        </p14:section>
      </p14:sectionLst>
    </p:ext>
    <p:ext uri="{EFAFB233-063F-42B5-8137-9DF3F51BA10A}">
      <p15:sldGuideLst xmlns:p15="http://schemas.microsoft.com/office/powerpoint/2012/main">
        <p15:guide id="1" orient="horz" pos="1992"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E1C3F10-E924-A9F0-C3A9-A4971234431E}" name="Scalza, Susan" initials="SS" userId="S::susan.scalza@tiaa.org::384d8682-3dbe-48c3-95e0-636a26895a32" providerId="AD"/>
  <p188:author id="{62535B12-8BEE-E1BD-2E3E-F10FF522CEDB}" name="Caitlyn D'Aunno" initials="CD" userId="S::caitlyn@chicagocreativegroup.onmicrosoft.com::42ac99cc-56e8-4af0-b42d-bb00151e8439" providerId="AD"/>
  <p188:author id="{C3EFA916-6356-9424-DA34-B0322E7032F9}" name="Lang, Alexander" initials="LA" userId="S::alexander.lang@tiaa.org::4b2baa88-aa39-44cf-8ad8-78dc5e461708" providerId="AD"/>
  <p188:author id="{B30D6E25-33DF-FADF-7094-F6801EEFCB50}" name="Pastoriza, Jason" initials="PJ" userId="S::jason.pastoriza@nuveen.com::010b8d6f-4a71-427b-bbe4-299c28ea6b83" providerId="AD"/>
  <p188:author id="{689DF325-732C-AD6C-63DF-FCF4B29A95D4}" name="Gogic, Tom" initials="GT" userId="S::tom.gogic@tiaa.org::1172b505-a0a3-462a-8c43-fbf1cb2b2990" providerId="AD"/>
  <p188:author id="{7CDF0839-23D8-1EF0-959B-0F1B1EF3D6D9}" name="Scalza, Susan" initials="SS" userId="S::Susan.Scalza@tiaa.org::384d8682-3dbe-48c3-95e0-636a26895a32" providerId="AD"/>
  <p188:author id="{BB12C651-CDAD-5301-3C36-E38D262FA71F}" name="Goldin, Jeffrey" initials="GJ" userId="S::jgoldin@tiaa.org::97268ef2-4c2d-42fe-b857-641c8c2a1dd9" providerId="AD"/>
  <p188:author id="{1E40715B-82ED-8C3E-DA13-C5A0EFE9E943}" name="Cathy Hug" initials="CH" userId="Cathy Hug" providerId="None"/>
  <p188:author id="{FC397462-393C-8468-4F04-EF6C8606EB38}" name="Vigar, Velma" initials="VV" userId="S::velma.vigar@tiaa.org::06c87db1-8f58-466c-a838-3d00081ab9a9" providerId="AD"/>
  <p188:author id="{951F7471-88E3-A4E0-0C7F-4F1B252DB827}" name="Liz Kapusta" initials="LK" userId="Liz Kapusta" providerId="None"/>
  <p188:author id="{F5577774-D61F-5708-1DC8-7C2807DC4A90}" name="Dubost, Timothy" initials="" userId="S::timothy.dubost@nuveen.com::50e08b71-c117-4334-8119-8a4bc9276d6a" providerId="AD"/>
  <p188:author id="{80F6C879-E376-FD54-E2A4-1EBC47355A80}" name="DeVall, Nicole" initials="DN" userId="S::Nicole.Devall@tiaa.org::90354faf-6ca9-47d4-afd8-3ca60b490cfb" providerId="AD"/>
  <p188:author id="{34AA038D-7F8B-436A-3E99-545BB64C6891}" name="Bialecki, Marissa" initials="BM" userId="S::Marissa.Bialecki@tiaa.org::216a7f6c-5bca-409a-bc9a-f03d8dad9f1c" providerId="AD"/>
  <p188:author id="{2019C78F-BDB5-2D68-71D1-F3054482D013}" name="Peters, Corbin" initials="PC" userId="S::corbin.peters@tiaa.org::9bdaa37a-4033-4fd0-a34b-c0a1bc127301" providerId="AD"/>
  <p188:author id="{7C7BB4A9-8DFC-F269-527E-71378B12C2AC}" name="Clarke-Johnson, Debbie-Ann" initials="CD" userId="S::daclarke@tiaa.org::a34ebb5b-50d8-4dcf-9048-78c4942c5f40" providerId="AD"/>
  <p188:author id="{C6D168AA-1BB2-7A6B-C488-CDE9968ECF0B}" name="Lang, Alexander" initials="LA" userId="S::Alexander.Lang@tiaa.org::4b2baa88-aa39-44cf-8ad8-78dc5e461708" providerId="AD"/>
  <p188:author id="{748135AC-CE11-E1A0-7BEC-4603069F91E3}" name="Microsoft Office User" initials="Office" userId="Anonymous_Microsoft Office User" providerId="None"/>
  <p188:author id="{60724AB3-2AE1-117E-9399-6FB8435A0A05}" name="Moukas, Olympia" initials="MO" userId="S::omoukas@tiaa.org::142f1e0f-e27f-4724-ac66-ce1dbe315af4" providerId="AD"/>
  <p188:author id="{213B21B7-6F03-606B-AB23-03A219B7206C}" name="Erway, Eric" initials="EE" userId="S::eric.erway@nuveen.com::72bdf4db-6e7f-4990-9b90-36b2304eeccc" providerId="AD"/>
  <p188:author id="{5E5041C1-EA2F-D01A-CF3A-D1C4947EA1A5}" name="Duane Nelsen" initials="DN" userId="5130232aeb4cc389" providerId="Windows Live"/>
  <p188:author id="{C5D915C5-C9D1-D723-BCF4-54B420AF7811}" name="Bowden, Patrick" initials="BP" userId="S::patrick.bowden@nuveen.com::765d0909-4a23-46f3-b32c-d411631f51c2" providerId="AD"/>
  <p188:author id="{2325D0DA-487C-7C42-0A6B-B4BDBF781E10}" name="Catherine Hug" initials="CH" userId="Catherine Hug" providerId="None"/>
  <p188:author id="{6312F0EE-42BD-37CB-780C-77D7AC49A936}" name="Clarke-Johnson, Debbie-Ann" initials="CJDA" userId="S::DAClarke@tiaa.org::a34ebb5b-50d8-4dcf-9048-78c4942c5f40" providerId="AD"/>
  <p188:author id="{BB2EA1F0-BBE6-F352-8480-FD31F0E80D77}" name="Harris, Brandon" initials="HB" userId="S::brandon.harris@nuveen.com::bb281c75-0f44-4fef-8fa9-0ce7bae316ce" providerId="AD"/>
  <p188:author id="{55DCE1F0-4E96-FAA0-CA77-8A040C79969D}" name="Peters, Corbin" initials="PC" userId="S::Corbin.Peters@tiaa.org::9bdaa37a-4033-4fd0-a34b-c0a1bc127301" providerId="AD"/>
  <p188:author id="{1DCE02F2-E6F6-810F-440E-15E9E4417424}" name="Murphy, Ciaran" initials="MC" userId="S::ciaran.murphy@tiaa.org::e653e023-eb2e-4b02-9e51-673bc657aa44" providerId="AD"/>
  <p188:author id="{F63953F6-2A4B-4275-2878-62EC1890FAC6}" name="Motiani, Ekta" initials="ME" userId="S::Ekta.Motiani@tiaa.org::46a67881-1f7d-4ef6-8cac-b07bef424033" providerId="AD"/>
  <p188:author id="{AE988EF9-AAD9-AE99-DC47-36C58F129460}" name="Harbert, Katie" initials="HK" userId="S::kharbert@tiaa.org::0451d598-284a-47cf-b25e-41174de173f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Microsoft Office User" initials="Office [6]" lastIdx="1" clrIdx="6"/>
  <p:cmAuthor id="1" name="Liz Kapusta" initials="LK" lastIdx="2" clrIdx="0"/>
  <p:cmAuthor id="2" name="Microsoft Office User" initials="Office" lastIdx="1" clrIdx="1"/>
  <p:cmAuthor id="3" name="Microsoft Office User" initials="Office [2]" lastIdx="1" clrIdx="2"/>
  <p:cmAuthor id="4" name="Microsoft Office User" initials="Office [3]" lastIdx="1" clrIdx="3"/>
  <p:cmAuthor id="5" name="Microsoft Office User" initials="Office [4]" lastIdx="1" clrIdx="4"/>
  <p:cmAuthor id="6" name="Microsoft Office User" initials="Office [5]" lastIdx="1" clrIdx="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7DD"/>
    <a:srgbClr val="00A38D"/>
    <a:srgbClr val="305AF3"/>
    <a:srgbClr val="041459"/>
    <a:srgbClr val="8AAFFA"/>
    <a:srgbClr val="B80096"/>
    <a:srgbClr val="FA6400"/>
    <a:srgbClr val="873CFF"/>
    <a:srgbClr val="FF01FF"/>
    <a:srgbClr val="5704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55"/>
    <p:restoredTop sz="96301"/>
  </p:normalViewPr>
  <p:slideViewPr>
    <p:cSldViewPr snapToGrid="0">
      <p:cViewPr varScale="1">
        <p:scale>
          <a:sx n="186" d="100"/>
          <a:sy n="186" d="100"/>
        </p:scale>
        <p:origin x="224" y="336"/>
      </p:cViewPr>
      <p:guideLst>
        <p:guide orient="horz" pos="1992"/>
        <p:guide pos="6168"/>
      </p:guideLst>
    </p:cSldViewPr>
  </p:slideViewPr>
  <p:notesTextViewPr>
    <p:cViewPr>
      <p:scale>
        <a:sx n="1" d="1"/>
        <a:sy n="1" d="1"/>
      </p:scale>
      <p:origin x="0" y="0"/>
    </p:cViewPr>
  </p:notesTextViewPr>
  <p:sorterViewPr>
    <p:cViewPr>
      <p:scale>
        <a:sx n="100" d="100"/>
        <a:sy n="100" d="100"/>
      </p:scale>
      <p:origin x="0" y="-5598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tags" Target="tags/tag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microsoft.com/office/2018/10/relationships/authors" Target="author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commentAuthors" Target="commentAuthor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theme" Target="theme/theme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6.xml"/><Relationship Id="rId1" Type="http://schemas.microsoft.com/office/2011/relationships/chartStyle" Target="style6.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7.xml"/><Relationship Id="rId1" Type="http://schemas.microsoft.com/office/2011/relationships/chartStyle" Target="style7.xml"/></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9.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8.xml"/><Relationship Id="rId1" Type="http://schemas.microsoft.com/office/2011/relationships/chartStyle" Target="style8.xml"/></Relationships>
</file>

<file path=ppt/charts/_rels/chart16.xml.rels><?xml version="1.0" encoding="UTF-8" standalone="yes"?>
<Relationships xmlns="http://schemas.openxmlformats.org/package/2006/relationships"><Relationship Id="rId3" Type="http://schemas.openxmlformats.org/officeDocument/2006/relationships/oleObject" Target="https://tiaacref.sharepoint.com/sites/NKJ452/CREF/6.%20Marketing/CREF%20Content%20Library/CREF%20Pitchbooks%20-%20Master/CREF%20Pitchbook%20-%20Production%20&amp;%20Reference%20Files/CREF%20Pitchbooks%20-%20To%20&amp;%20Through%20Illustrations/2023/CREF%20Income%20Ca" TargetMode="Externa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4.xml"/></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0.xml"/><Relationship Id="rId1" Type="http://schemas.microsoft.com/office/2011/relationships/chartStyle" Target="style10.xml"/></Relationships>
</file>

<file path=ppt/charts/_rels/chart19.xml.rels><?xml version="1.0" encoding="UTF-8" standalone="yes"?>
<Relationships xmlns="http://schemas.openxmlformats.org/package/2006/relationships"><Relationship Id="rId3" Type="http://schemas.openxmlformats.org/officeDocument/2006/relationships/oleObject" Target="https://tiaacref.sharepoint.com/sites/NKJ452/CREF/6.%20Marketing/CREF%20Content%20Library/CREF%20Pitchbooks%20-%20Master/CREF%20Pitchbook%20-%20Production%20&amp;%20Reference%20Files/CREF%20Pitchbooks%20-%20To%20&amp;%20Through%20Illustrations/2023/CREF%20Income%20Ca" TargetMode="Externa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5.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2.xml"/><Relationship Id="rId1" Type="http://schemas.microsoft.com/office/2011/relationships/chartStyle" Target="style12.xml"/></Relationships>
</file>

<file path=ppt/charts/_rels/chart22.xml.rels><?xml version="1.0" encoding="UTF-8" standalone="yes"?>
<Relationships xmlns="http://schemas.openxmlformats.org/package/2006/relationships"><Relationship Id="rId3" Type="http://schemas.openxmlformats.org/officeDocument/2006/relationships/oleObject" Target="https://tiaacref.sharepoint.com/sites/NKJ452/CREF/6.%20Marketing/CREF%20Content%20Library/CREF%20Pitchbooks%20-%20Master/CREF%20Pitchbook%20-%20Production%20&amp;%20Reference%20Files/CREF%20Pitchbooks%20-%20To%20&amp;%20Through%20Illustrations/2023/CREF%20Income%20Ca" TargetMode="Externa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6.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4.xml"/><Relationship Id="rId1" Type="http://schemas.microsoft.com/office/2011/relationships/chartStyle" Target="style14.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5.xml"/><Relationship Id="rId1" Type="http://schemas.microsoft.com/office/2011/relationships/chartStyle" Target="style15.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6.xml"/><Relationship Id="rId1" Type="http://schemas.microsoft.com/office/2011/relationships/chartStyle" Target="style16.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7.xml"/><Relationship Id="rId1" Type="http://schemas.microsoft.com/office/2011/relationships/chartStyle" Target="style17.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8.xml"/><Relationship Id="rId1" Type="http://schemas.microsoft.com/office/2011/relationships/chartStyle" Target="style18.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9.xml"/><Relationship Id="rId1" Type="http://schemas.microsoft.com/office/2011/relationships/chartStyle" Target="style19.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0.xml"/><Relationship Id="rId1" Type="http://schemas.microsoft.com/office/2011/relationships/chartStyle" Target="style20.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1.xml"/><Relationship Id="rId1" Type="http://schemas.microsoft.com/office/2011/relationships/chartStyle" Target="style21.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2.xml"/><Relationship Id="rId1" Type="http://schemas.microsoft.com/office/2011/relationships/chartStyle" Target="style22.xml"/></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3.xml"/><Relationship Id="rId1" Type="http://schemas.microsoft.com/office/2011/relationships/chartStyle" Target="style23.xml"/></Relationships>
</file>

<file path=ppt/charts/_rels/chart36.xml.rels><?xml version="1.0" encoding="UTF-8" standalone="yes"?>
<Relationships xmlns="http://schemas.openxmlformats.org/package/2006/relationships"><Relationship Id="rId2" Type="http://schemas.openxmlformats.org/officeDocument/2006/relationships/package" Target="../embeddings/Microsoft_Excel_Worksheet28.xlsx"/><Relationship Id="rId1" Type="http://schemas.openxmlformats.org/officeDocument/2006/relationships/themeOverride" Target="../theme/themeOverride1.xml"/></Relationships>
</file>

<file path=ppt/charts/_rels/chart37.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24.xml"/><Relationship Id="rId1" Type="http://schemas.microsoft.com/office/2011/relationships/chartStyle" Target="style24.xml"/></Relationships>
</file>

<file path=ppt/charts/_rels/chart38.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30.xlsx"/></Relationships>
</file>

<file path=ppt/charts/_rels/chart39.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25.xml"/><Relationship Id="rId1" Type="http://schemas.microsoft.com/office/2011/relationships/chartStyle" Target="style25.xml"/></Relationships>
</file>

<file path=ppt/charts/_rels/chart4.xml.rels><?xml version="1.0" encoding="UTF-8" standalone="yes"?>
<Relationships xmlns="http://schemas.openxmlformats.org/package/2006/relationships"><Relationship Id="rId3" Type="http://schemas.openxmlformats.org/officeDocument/2006/relationships/oleObject" Target="https://tiaacref.sharepoint.com/sites/NKJ452/CREF/6.%20Marketing/CREF%20Content%20Library/CREF%20Pitchbooks%20-%20Master/CREF%20Pitchbook%20-%20Production%20&amp;%20Reference%20Files/CREF%20Pitchbooks%20-%20To%20&amp;%20Through%20Illustrations/2023/CREF%20Income%20Ca"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oleObject" Target="Chart%20in%20Microsoft%20PowerPoint" TargetMode="External"/></Relationships>
</file>

<file path=ppt/charts/_rels/chart41.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28.xml"/><Relationship Id="rId1" Type="http://schemas.microsoft.com/office/2011/relationships/chartStyle" Target="style28.xml"/></Relationships>
</file>

<file path=ppt/charts/_rels/chart42.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29.xml"/><Relationship Id="rId1" Type="http://schemas.microsoft.com/office/2011/relationships/chartStyle" Target="style29.xml"/></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35.xlsx"/></Relationships>
</file>

<file path=ppt/charts/_rels/chart4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6.xlsx"/></Relationships>
</file>

<file path=ppt/charts/_rels/chart4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7.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47.xml.rels><?xml version="1.0" encoding="UTF-8" standalone="yes"?>
<Relationships xmlns="http://schemas.openxmlformats.org/package/2006/relationships"><Relationship Id="rId3" Type="http://schemas.openxmlformats.org/officeDocument/2006/relationships/package" Target="../embeddings/Microsoft_Excel_Worksheet39.xlsx"/><Relationship Id="rId2" Type="http://schemas.microsoft.com/office/2011/relationships/chartColorStyle" Target="colors33.xml"/><Relationship Id="rId1" Type="http://schemas.microsoft.com/office/2011/relationships/chartStyle" Target="style33.xml"/></Relationships>
</file>

<file path=ppt/charts/_rels/chart48.xml.rels><?xml version="1.0" encoding="UTF-8" standalone="yes"?>
<Relationships xmlns="http://schemas.openxmlformats.org/package/2006/relationships"><Relationship Id="rId2" Type="http://schemas.openxmlformats.org/officeDocument/2006/relationships/package" Target="../embeddings/Microsoft_Excel_Worksheet40.xlsx"/><Relationship Id="rId1" Type="http://schemas.openxmlformats.org/officeDocument/2006/relationships/themeOverride" Target="../theme/themeOverride6.xml"/></Relationships>
</file>

<file path=ppt/charts/_rels/chart49.xml.rels><?xml version="1.0" encoding="UTF-8" standalone="yes"?>
<Relationships xmlns="http://schemas.openxmlformats.org/package/2006/relationships"><Relationship Id="rId3" Type="http://schemas.openxmlformats.org/officeDocument/2006/relationships/package" Target="../embeddings/Microsoft_Excel_Worksheet41.xlsx"/><Relationship Id="rId2" Type="http://schemas.microsoft.com/office/2011/relationships/chartColorStyle" Target="colors34.xml"/><Relationship Id="rId1" Type="http://schemas.microsoft.com/office/2011/relationships/chartStyle" Target="style34.xml"/></Relationships>
</file>

<file path=ppt/charts/_rels/chart5.xml.rels><?xml version="1.0" encoding="UTF-8" standalone="yes"?>
<Relationships xmlns="http://schemas.openxmlformats.org/package/2006/relationships"><Relationship Id="rId1" Type="http://schemas.openxmlformats.org/officeDocument/2006/relationships/oleObject" Target="https://tiaacref.sharepoint.com/sites/NKJ452/CREF/6.%20Marketing/CREF%20Content%20Library/CREF%20Pitchbooks%20-%20Master/CREF%20Pitchbook%20-%20Production%20&amp;%20Reference%20Files/CREF%20Pitchbooks%20-%20To%20&amp;%20Through%20Illustrations/2023/CREF%20Annuitization%20Calculator-%20for%20Charts%20'n'%20Brochure" TargetMode="External"/></Relationships>
</file>

<file path=ppt/charts/_rels/chart50.xml.rels><?xml version="1.0" encoding="UTF-8" standalone="yes"?>
<Relationships xmlns="http://schemas.openxmlformats.org/package/2006/relationships"><Relationship Id="rId3" Type="http://schemas.openxmlformats.org/officeDocument/2006/relationships/package" Target="../embeddings/Microsoft_Excel_Worksheet42.xlsx"/><Relationship Id="rId2" Type="http://schemas.microsoft.com/office/2011/relationships/chartColorStyle" Target="colors35.xml"/><Relationship Id="rId1" Type="http://schemas.microsoft.com/office/2011/relationships/chartStyle" Target="style35.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8.xml.rels><?xml version="1.0" encoding="UTF-8" standalone="yes"?>
<Relationships xmlns="http://schemas.openxmlformats.org/package/2006/relationships"><Relationship Id="rId3" Type="http://schemas.openxmlformats.org/officeDocument/2006/relationships/oleObject" Target="https://tiaacref.sharepoint.com/sites/NKJ452/CREF/6.%20Marketing/CREF%20Content%20Library/CREF%20Pitchbooks%20-%20Master/CREF%20Pitchbook%20-%20Production%20&amp;%20Reference%20Files/CREF%20Pitchbooks%20-%20To%20&amp;%20Through%20Illustrations/2023/CREF%20Income%20Ca"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2.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Ex1.xml.rels><?xml version="1.0" encoding="UTF-8" standalone="yes"?>
<Relationships xmlns="http://schemas.openxmlformats.org/package/2006/relationships"><Relationship Id="rId3" Type="http://schemas.microsoft.com/office/2011/relationships/chartColorStyle" Target="colors26.xml"/><Relationship Id="rId2" Type="http://schemas.microsoft.com/office/2011/relationships/chartStyle" Target="style26.xml"/><Relationship Id="rId1" Type="http://schemas.openxmlformats.org/officeDocument/2006/relationships/package" Target="../embeddings/Microsoft_Excel_Worksheet3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9017857142857144E-2"/>
          <c:y val="4.0625000000000001E-2"/>
          <c:w val="0.9419642857142857"/>
          <c:h val="0.91874999999999996"/>
        </c:manualLayout>
      </c:layout>
      <c:areaChart>
        <c:grouping val="stacked"/>
        <c:varyColors val="0"/>
        <c:ser>
          <c:idx val="0"/>
          <c:order val="0"/>
          <c:spPr>
            <a:solidFill>
              <a:schemeClr val="accent5"/>
            </a:solidFill>
            <a:ln>
              <a:noFill/>
            </a:ln>
          </c:spPr>
          <c:val>
            <c:numRef>
              <c:f>Sheet1!$A$1:$L$1</c:f>
              <c:numCache>
                <c:formatCode>General</c:formatCode>
                <c:ptCount val="12"/>
                <c:pt idx="0">
                  <c:v>2.5</c:v>
                </c:pt>
                <c:pt idx="1">
                  <c:v>3.1250000000000187</c:v>
                </c:pt>
                <c:pt idx="2">
                  <c:v>3.7500000000000373</c:v>
                </c:pt>
                <c:pt idx="3">
                  <c:v>4.3750000000000551</c:v>
                </c:pt>
                <c:pt idx="4">
                  <c:v>5.0000000000003428</c:v>
                </c:pt>
                <c:pt idx="5">
                  <c:v>8.0000000000009983</c:v>
                </c:pt>
                <c:pt idx="6">
                  <c:v>15.000000000001881</c:v>
                </c:pt>
                <c:pt idx="7">
                  <c:v>26.000000000001389</c:v>
                </c:pt>
                <c:pt idx="8">
                  <c:v>33.000000000001599</c:v>
                </c:pt>
                <c:pt idx="9">
                  <c:v>40.000000000000007</c:v>
                </c:pt>
                <c:pt idx="10">
                  <c:v>40.000000000000007</c:v>
                </c:pt>
                <c:pt idx="11">
                  <c:v>40.000000000000007</c:v>
                </c:pt>
              </c:numCache>
            </c:numRef>
          </c:val>
          <c:extLst>
            <c:ext xmlns:c16="http://schemas.microsoft.com/office/drawing/2014/chart" uri="{C3380CC4-5D6E-409C-BE32-E72D297353CC}">
              <c16:uniqueId val="{00000000-996C-4D4F-8C49-82C7A6A2109C}"/>
            </c:ext>
          </c:extLst>
        </c:ser>
        <c:ser>
          <c:idx val="1"/>
          <c:order val="1"/>
          <c:spPr>
            <a:solidFill>
              <a:schemeClr val="accent4"/>
            </a:solidFill>
            <a:ln>
              <a:noFill/>
            </a:ln>
          </c:spPr>
          <c:val>
            <c:numRef>
              <c:f>Sheet1!$A$2:$L$2</c:f>
              <c:numCache>
                <c:formatCode>General</c:formatCode>
                <c:ptCount val="12"/>
                <c:pt idx="0">
                  <c:v>2.4999999999999933</c:v>
                </c:pt>
                <c:pt idx="1">
                  <c:v>3.1250000000000395</c:v>
                </c:pt>
                <c:pt idx="2">
                  <c:v>3.7500000000000857</c:v>
                </c:pt>
                <c:pt idx="3">
                  <c:v>4.3750000000001332</c:v>
                </c:pt>
                <c:pt idx="4">
                  <c:v>5</c:v>
                </c:pt>
                <c:pt idx="5">
                  <c:v>5.0000000000000018</c:v>
                </c:pt>
                <c:pt idx="6">
                  <c:v>5.0000000000000018</c:v>
                </c:pt>
                <c:pt idx="7">
                  <c:v>4.9999999999999991</c:v>
                </c:pt>
                <c:pt idx="8">
                  <c:v>4.9999999999999991</c:v>
                </c:pt>
                <c:pt idx="9">
                  <c:v>4.9999999999999991</c:v>
                </c:pt>
                <c:pt idx="10">
                  <c:v>4.9999999999999991</c:v>
                </c:pt>
                <c:pt idx="11">
                  <c:v>4.9999999999999991</c:v>
                </c:pt>
              </c:numCache>
            </c:numRef>
          </c:val>
          <c:extLst>
            <c:ext xmlns:c16="http://schemas.microsoft.com/office/drawing/2014/chart" uri="{C3380CC4-5D6E-409C-BE32-E72D297353CC}">
              <c16:uniqueId val="{00000001-996C-4D4F-8C49-82C7A6A2109C}"/>
            </c:ext>
          </c:extLst>
        </c:ser>
        <c:ser>
          <c:idx val="2"/>
          <c:order val="2"/>
          <c:spPr>
            <a:solidFill>
              <a:schemeClr val="accent3"/>
            </a:solidFill>
            <a:ln>
              <a:noFill/>
            </a:ln>
          </c:spPr>
          <c:val>
            <c:numRef>
              <c:f>Sheet1!$A$3:$L$3</c:f>
              <c:numCache>
                <c:formatCode>General</c:formatCode>
                <c:ptCount val="12"/>
                <c:pt idx="0">
                  <c:v>0</c:v>
                </c:pt>
                <c:pt idx="1">
                  <c:v>0</c:v>
                </c:pt>
                <c:pt idx="2">
                  <c:v>0</c:v>
                </c:pt>
                <c:pt idx="3">
                  <c:v>0</c:v>
                </c:pt>
                <c:pt idx="4">
                  <c:v>2.2065682614424986E-13</c:v>
                </c:pt>
                <c:pt idx="5">
                  <c:v>2.0000000000002514</c:v>
                </c:pt>
                <c:pt idx="6">
                  <c:v>4.0000000000002869</c:v>
                </c:pt>
                <c:pt idx="7">
                  <c:v>6.0000000000003331</c:v>
                </c:pt>
                <c:pt idx="8">
                  <c:v>8.000000000000357</c:v>
                </c:pt>
                <c:pt idx="9">
                  <c:v>10.000000000001407</c:v>
                </c:pt>
                <c:pt idx="10">
                  <c:v>15.000000000001556</c:v>
                </c:pt>
                <c:pt idx="11">
                  <c:v>20.000000000001705</c:v>
                </c:pt>
              </c:numCache>
            </c:numRef>
          </c:val>
          <c:extLst>
            <c:ext xmlns:c16="http://schemas.microsoft.com/office/drawing/2014/chart" uri="{C3380CC4-5D6E-409C-BE32-E72D297353CC}">
              <c16:uniqueId val="{00000002-996C-4D4F-8C49-82C7A6A2109C}"/>
            </c:ext>
          </c:extLst>
        </c:ser>
        <c:ser>
          <c:idx val="3"/>
          <c:order val="3"/>
          <c:spPr>
            <a:solidFill>
              <a:schemeClr val="accent1"/>
            </a:solidFill>
            <a:ln w="28575" cmpd="sng" algn="ctr">
              <a:solidFill>
                <a:schemeClr val="tx1"/>
              </a:solidFill>
              <a:prstDash val="sysDot"/>
            </a:ln>
          </c:spPr>
          <c:val>
            <c:numRef>
              <c:f>Sheet1!$A$4:$L$4</c:f>
              <c:numCache>
                <c:formatCode>General</c:formatCode>
                <c:ptCount val="12"/>
                <c:pt idx="0">
                  <c:v>0</c:v>
                </c:pt>
                <c:pt idx="1">
                  <c:v>0</c:v>
                </c:pt>
                <c:pt idx="2">
                  <c:v>0</c:v>
                </c:pt>
                <c:pt idx="3">
                  <c:v>0</c:v>
                </c:pt>
                <c:pt idx="4">
                  <c:v>0</c:v>
                </c:pt>
                <c:pt idx="5">
                  <c:v>0</c:v>
                </c:pt>
                <c:pt idx="6">
                  <c:v>0</c:v>
                </c:pt>
                <c:pt idx="7">
                  <c:v>9.7500000000005187</c:v>
                </c:pt>
                <c:pt idx="8">
                  <c:v>12.375000000000597</c:v>
                </c:pt>
                <c:pt idx="9">
                  <c:v>15.000000000000002</c:v>
                </c:pt>
                <c:pt idx="10">
                  <c:v>15.000000000000002</c:v>
                </c:pt>
                <c:pt idx="11">
                  <c:v>15.000000000000002</c:v>
                </c:pt>
              </c:numCache>
            </c:numRef>
          </c:val>
          <c:extLst>
            <c:ext xmlns:c16="http://schemas.microsoft.com/office/drawing/2014/chart" uri="{C3380CC4-5D6E-409C-BE32-E72D297353CC}">
              <c16:uniqueId val="{00000003-996C-4D4F-8C49-82C7A6A2109C}"/>
            </c:ext>
          </c:extLst>
        </c:ser>
        <c:ser>
          <c:idx val="4"/>
          <c:order val="4"/>
          <c:spPr>
            <a:solidFill>
              <a:schemeClr val="accent1"/>
            </a:solidFill>
            <a:ln>
              <a:noFill/>
            </a:ln>
          </c:spPr>
          <c:val>
            <c:numRef>
              <c:f>Sheet1!$A$5:$L$5</c:f>
              <c:numCache>
                <c:formatCode>General</c:formatCode>
                <c:ptCount val="12"/>
                <c:pt idx="0">
                  <c:v>95</c:v>
                </c:pt>
                <c:pt idx="1">
                  <c:v>93.749999999999943</c:v>
                </c:pt>
                <c:pt idx="2">
                  <c:v>92.499999999999872</c:v>
                </c:pt>
                <c:pt idx="3">
                  <c:v>91.249999999999815</c:v>
                </c:pt>
                <c:pt idx="4">
                  <c:v>89.999999999999432</c:v>
                </c:pt>
                <c:pt idx="5">
                  <c:v>84.999999999998721</c:v>
                </c:pt>
                <c:pt idx="6">
                  <c:v>75.999999999997826</c:v>
                </c:pt>
                <c:pt idx="7">
                  <c:v>53.249999999997755</c:v>
                </c:pt>
                <c:pt idx="8">
                  <c:v>41.624999999997449</c:v>
                </c:pt>
                <c:pt idx="9">
                  <c:v>29.999999999998561</c:v>
                </c:pt>
                <c:pt idx="10">
                  <c:v>24.999999999998433</c:v>
                </c:pt>
                <c:pt idx="11">
                  <c:v>19.999999999998288</c:v>
                </c:pt>
              </c:numCache>
            </c:numRef>
          </c:val>
          <c:extLst>
            <c:ext xmlns:c16="http://schemas.microsoft.com/office/drawing/2014/chart" uri="{C3380CC4-5D6E-409C-BE32-E72D297353CC}">
              <c16:uniqueId val="{00000004-996C-4D4F-8C49-82C7A6A2109C}"/>
            </c:ext>
          </c:extLst>
        </c:ser>
        <c:dLbls>
          <c:showLegendKey val="0"/>
          <c:showVal val="0"/>
          <c:showCatName val="0"/>
          <c:showSerName val="0"/>
          <c:showPercent val="0"/>
          <c:showBubbleSize val="0"/>
        </c:dLbls>
        <c:axId val="1474662896"/>
        <c:axId val="1"/>
      </c:areaChart>
      <c:catAx>
        <c:axId val="1474662896"/>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crossAx val="1"/>
        <c:crosses val="min"/>
        <c:auto val="0"/>
        <c:lblAlgn val="ctr"/>
        <c:lblOffset val="100"/>
        <c:noMultiLvlLbl val="0"/>
      </c:catAx>
      <c:valAx>
        <c:axId val="1"/>
        <c:scaling>
          <c:orientation val="minMax"/>
          <c:max val="100"/>
          <c:min val="0"/>
        </c:scaling>
        <c:delete val="0"/>
        <c:axPos val="l"/>
        <c:majorGridlines>
          <c:spPr>
            <a:ln>
              <a:noFill/>
            </a:ln>
          </c:spPr>
        </c:majorGridlines>
        <c:numFmt formatCode="General" sourceLinked="1"/>
        <c:majorTickMark val="out"/>
        <c:minorTickMark val="none"/>
        <c:tickLblPos val="none"/>
        <c:spPr>
          <a:ln w="9525" cmpd="sng" algn="ctr">
            <a:solidFill>
              <a:schemeClr val="tx1"/>
            </a:solidFill>
            <a:prstDash val="solid"/>
          </a:ln>
        </c:spPr>
        <c:txPr>
          <a:bodyPr wrap="none"/>
          <a:lstStyle/>
          <a:p>
            <a:pPr>
              <a:defRPr sz="800" kern="1200">
                <a:latin typeface="+mn-lt"/>
                <a:ea typeface="+mn-ea"/>
                <a:cs typeface="+mn-cs"/>
              </a:defRPr>
            </a:pPr>
            <a:endParaRPr lang="en-US"/>
          </a:p>
        </c:txPr>
        <c:crossAx val="1474662896"/>
        <c:crosses val="min"/>
        <c:crossBetween val="midCat"/>
        <c:majorUnit val="10"/>
      </c:valAx>
    </c:plotArea>
    <c:plotVisOnly val="0"/>
    <c:dispBlanksAs val="zero"/>
    <c:showDLblsOverMax val="1"/>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799210963455148E-2"/>
          <c:y val="4.1510240803269947E-2"/>
          <c:w val="0.95025175079183322"/>
          <c:h val="0.95780833481428818"/>
        </c:manualLayout>
      </c:layout>
      <c:barChart>
        <c:barDir val="col"/>
        <c:grouping val="clustered"/>
        <c:varyColors val="0"/>
        <c:ser>
          <c:idx val="0"/>
          <c:order val="0"/>
          <c:tx>
            <c:strRef>
              <c:f>Sheet1!$B$1</c:f>
              <c:strCache>
                <c:ptCount val="1"/>
                <c:pt idx="0">
                  <c:v>Fund_Perf</c:v>
                </c:pt>
              </c:strCache>
            </c:strRef>
          </c:tx>
          <c:spPr>
            <a:solidFill>
              <a:schemeClr val="tx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Sheet1!$B$2:$B$7</c:f>
              <c:numCache>
                <c:formatCode>0.0000</c:formatCode>
                <c:ptCount val="6"/>
                <c:pt idx="0">
                  <c:v>7.8799999999999995E-2</c:v>
                </c:pt>
                <c:pt idx="1">
                  <c:v>0.22309999999999999</c:v>
                </c:pt>
                <c:pt idx="2">
                  <c:v>0.36780000000000002</c:v>
                </c:pt>
                <c:pt idx="3">
                  <c:v>8.8599999999999998E-2</c:v>
                </c:pt>
                <c:pt idx="4">
                  <c:v>0.17269999999999999</c:v>
                </c:pt>
                <c:pt idx="5">
                  <c:v>0.1515</c:v>
                </c:pt>
              </c:numCache>
            </c:numRef>
          </c:val>
          <c:extLst>
            <c:ext xmlns:c16="http://schemas.microsoft.com/office/drawing/2014/chart" uri="{C3380CC4-5D6E-409C-BE32-E72D297353CC}">
              <c16:uniqueId val="{00000000-9CB9-4445-ACA2-953F292F6A01}"/>
            </c:ext>
          </c:extLst>
        </c:ser>
        <c:ser>
          <c:idx val="1"/>
          <c:order val="1"/>
          <c:tx>
            <c:strRef>
              <c:f>Sheet1!$C$1</c:f>
              <c:strCache>
                <c:ptCount val="1"/>
                <c:pt idx="0">
                  <c:v>Mstar Agg Tgt Risk</c:v>
                </c:pt>
              </c:strCache>
            </c:strRef>
          </c:tx>
          <c:spPr>
            <a:solidFill>
              <a:schemeClr val="accent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Sheet1!$C$2:$C$7</c:f>
              <c:numCache>
                <c:formatCode>0.0000</c:formatCode>
                <c:ptCount val="6"/>
                <c:pt idx="0">
                  <c:v>8.3299999999999999E-2</c:v>
                </c:pt>
                <c:pt idx="1">
                  <c:v>0.20699999999999999</c:v>
                </c:pt>
                <c:pt idx="2">
                  <c:v>0.33479999999999999</c:v>
                </c:pt>
                <c:pt idx="3">
                  <c:v>0.1128</c:v>
                </c:pt>
                <c:pt idx="4">
                  <c:v>0.19339999999999999</c:v>
                </c:pt>
                <c:pt idx="5">
                  <c:v>0.1633</c:v>
                </c:pt>
              </c:numCache>
            </c:numRef>
          </c:val>
          <c:extLst>
            <c:ext xmlns:c16="http://schemas.microsoft.com/office/drawing/2014/chart" uri="{C3380CC4-5D6E-409C-BE32-E72D297353CC}">
              <c16:uniqueId val="{00000001-9CB9-4445-ACA2-953F292F6A01}"/>
            </c:ext>
          </c:extLst>
        </c:ser>
        <c:ser>
          <c:idx val="2"/>
          <c:order val="2"/>
          <c:tx>
            <c:strRef>
              <c:f>Sheet1!$D$1</c:f>
              <c:strCache>
                <c:ptCount val="1"/>
                <c:pt idx="0">
                  <c:v>CREF Stock Comp</c:v>
                </c:pt>
              </c:strCache>
            </c:strRef>
          </c:tx>
          <c:spPr>
            <a:solidFill>
              <a:srgbClr val="E7E7DD"/>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Sheet1!$D$2:$D$7</c:f>
              <c:numCache>
                <c:formatCode>0.0000</c:formatCode>
                <c:ptCount val="6"/>
                <c:pt idx="0">
                  <c:v>4.9399999999999999E-2</c:v>
                </c:pt>
                <c:pt idx="1">
                  <c:v>0.17599999999999999</c:v>
                </c:pt>
                <c:pt idx="2">
                  <c:v>0.29149999999999998</c:v>
                </c:pt>
                <c:pt idx="3">
                  <c:v>6.1499999999999999E-2</c:v>
                </c:pt>
                <c:pt idx="4">
                  <c:v>0.15079999999999999</c:v>
                </c:pt>
                <c:pt idx="5">
                  <c:v>0.13400000000000001</c:v>
                </c:pt>
              </c:numCache>
            </c:numRef>
          </c:val>
          <c:extLst>
            <c:ext xmlns:c16="http://schemas.microsoft.com/office/drawing/2014/chart" uri="{C3380CC4-5D6E-409C-BE32-E72D297353CC}">
              <c16:uniqueId val="{00000002-9CB9-4445-ACA2-953F292F6A01}"/>
            </c:ext>
          </c:extLst>
        </c:ser>
        <c:dLbls>
          <c:dLblPos val="outEnd"/>
          <c:showLegendKey val="0"/>
          <c:showVal val="1"/>
          <c:showCatName val="0"/>
          <c:showSerName val="0"/>
          <c:showPercent val="0"/>
          <c:showBubbleSize val="0"/>
        </c:dLbls>
        <c:gapWidth val="219"/>
        <c:overlap val="-27"/>
        <c:axId val="20694399"/>
        <c:axId val="20693151"/>
      </c:barChart>
      <c:catAx>
        <c:axId val="20694399"/>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3151"/>
        <c:crosses val="autoZero"/>
        <c:auto val="1"/>
        <c:lblAlgn val="ctr"/>
        <c:lblOffset val="100"/>
        <c:noMultiLvlLbl val="0"/>
      </c:catAx>
      <c:valAx>
        <c:axId val="20693151"/>
        <c:scaling>
          <c:orientation val="minMax"/>
        </c:scaling>
        <c:delete val="0"/>
        <c:axPos val="l"/>
        <c:majorGridlines>
          <c:spPr>
            <a:ln w="3175" cap="flat" cmpd="sng" algn="ctr">
              <a:solidFill>
                <a:schemeClr val="bg1">
                  <a:lumMod val="7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439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6203287847514206"/>
          <c:y val="5.279544817981744E-2"/>
          <c:w val="0.67330213881031864"/>
          <c:h val="0.80593171845148504"/>
        </c:manualLayout>
      </c:layout>
      <c:doughnutChart>
        <c:varyColors val="1"/>
        <c:ser>
          <c:idx val="0"/>
          <c:order val="0"/>
          <c:tx>
            <c:strRef>
              <c:f>Sheet1!$B$1</c:f>
              <c:strCache>
                <c:ptCount val="1"/>
                <c:pt idx="0">
                  <c:v>Column1</c:v>
                </c:pt>
              </c:strCache>
            </c:strRef>
          </c:tx>
          <c:dPt>
            <c:idx val="0"/>
            <c:bubble3D val="0"/>
            <c:spPr>
              <a:solidFill>
                <a:schemeClr val="accent4"/>
              </a:solidFill>
            </c:spPr>
            <c:extLst>
              <c:ext xmlns:c16="http://schemas.microsoft.com/office/drawing/2014/chart" uri="{C3380CC4-5D6E-409C-BE32-E72D297353CC}">
                <c16:uniqueId val="{00000001-DF02-4C44-9537-E32803BE9B58}"/>
              </c:ext>
            </c:extLst>
          </c:dPt>
          <c:dPt>
            <c:idx val="1"/>
            <c:bubble3D val="0"/>
            <c:spPr>
              <a:solidFill>
                <a:schemeClr val="tx1"/>
              </a:solidFill>
            </c:spPr>
            <c:extLst>
              <c:ext xmlns:c16="http://schemas.microsoft.com/office/drawing/2014/chart" uri="{C3380CC4-5D6E-409C-BE32-E72D297353CC}">
                <c16:uniqueId val="{00000003-DF02-4C44-9537-E32803BE9B58}"/>
              </c:ext>
            </c:extLst>
          </c:dPt>
          <c:dPt>
            <c:idx val="2"/>
            <c:bubble3D val="0"/>
            <c:spPr>
              <a:solidFill>
                <a:schemeClr val="accent1"/>
              </a:solidFill>
            </c:spPr>
            <c:extLst>
              <c:ext xmlns:c16="http://schemas.microsoft.com/office/drawing/2014/chart" uri="{C3380CC4-5D6E-409C-BE32-E72D297353CC}">
                <c16:uniqueId val="{00000005-DF02-4C44-9537-E32803BE9B58}"/>
              </c:ext>
            </c:extLst>
          </c:dPt>
          <c:dLbls>
            <c:dLbl>
              <c:idx val="0"/>
              <c:tx>
                <c:rich>
                  <a:bodyPr/>
                  <a:lstStyle/>
                  <a:p>
                    <a:r>
                      <a:rPr lang="en-US"/>
                      <a:t>40%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F02-4C44-9537-E32803BE9B58}"/>
                </c:ext>
              </c:extLst>
            </c:dLbl>
            <c:dLbl>
              <c:idx val="1"/>
              <c:tx>
                <c:rich>
                  <a:bodyPr/>
                  <a:lstStyle/>
                  <a:p>
                    <a:r>
                      <a:rPr lang="en-US"/>
                      <a:t>18%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F02-4C44-9537-E32803BE9B58}"/>
                </c:ext>
              </c:extLst>
            </c:dLbl>
            <c:dLbl>
              <c:idx val="2"/>
              <c:spPr>
                <a:noFill/>
                <a:ln>
                  <a:noFill/>
                </a:ln>
                <a:effectLst/>
              </c:spPr>
              <c:txPr>
                <a:bodyPr/>
                <a:lstStyle/>
                <a:p>
                  <a:pPr>
                    <a:defRPr sz="1600">
                      <a:solidFill>
                        <a:schemeClr val="tx1"/>
                      </a:solidFill>
                      <a:latin typeface="Ringside Narrow" panose="02000800000000000000" pitchFamily="50"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5-DF02-4C44-9537-E32803BE9B58}"/>
                </c:ext>
              </c:extLst>
            </c:dLbl>
            <c:spPr>
              <a:noFill/>
              <a:ln>
                <a:noFill/>
              </a:ln>
              <a:effectLst/>
            </c:spPr>
            <c:txPr>
              <a:bodyPr/>
              <a:lstStyle/>
              <a:p>
                <a:pPr>
                  <a:defRPr sz="1600">
                    <a:solidFill>
                      <a:schemeClr val="bg1"/>
                    </a:solidFill>
                    <a:latin typeface="Ringside Narrow" panose="02000800000000000000" pitchFamily="50" charset="0"/>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Domestic equity</c:v>
                </c:pt>
                <c:pt idx="1">
                  <c:v>International equity</c:v>
                </c:pt>
                <c:pt idx="2">
                  <c:v>Fixed income</c:v>
                </c:pt>
              </c:strCache>
            </c:strRef>
          </c:cat>
          <c:val>
            <c:numRef>
              <c:f>Sheet1!$B$2:$B$4</c:f>
              <c:numCache>
                <c:formatCode>0%</c:formatCode>
                <c:ptCount val="3"/>
                <c:pt idx="0">
                  <c:v>0.42</c:v>
                </c:pt>
                <c:pt idx="1">
                  <c:v>0.18</c:v>
                </c:pt>
                <c:pt idx="2">
                  <c:v>0.4</c:v>
                </c:pt>
              </c:numCache>
            </c:numRef>
          </c:val>
          <c:extLst>
            <c:ext xmlns:c16="http://schemas.microsoft.com/office/drawing/2014/chart" uri="{C3380CC4-5D6E-409C-BE32-E72D297353CC}">
              <c16:uniqueId val="{00000006-DF02-4C44-9537-E32803BE9B58}"/>
            </c:ext>
          </c:extLst>
        </c:ser>
        <c:dLbls>
          <c:showLegendKey val="0"/>
          <c:showVal val="0"/>
          <c:showCatName val="0"/>
          <c:showSerName val="0"/>
          <c:showPercent val="0"/>
          <c:showBubbleSize val="0"/>
          <c:showLeaderLines val="1"/>
        </c:dLbls>
        <c:firstSliceAng val="0"/>
        <c:holeSize val="60"/>
      </c:doughnutChart>
    </c:plotArea>
    <c:legend>
      <c:legendPos val="b"/>
      <c:legendEntry>
        <c:idx val="0"/>
        <c:txPr>
          <a:bodyPr/>
          <a:lstStyle/>
          <a:p>
            <a:pPr>
              <a:defRPr sz="1100" b="0" i="0">
                <a:latin typeface="Ringside Narrow Book" panose="02000500000000000000" pitchFamily="2" charset="0"/>
              </a:defRPr>
            </a:pPr>
            <a:endParaRPr lang="en-US"/>
          </a:p>
        </c:txPr>
      </c:legendEntry>
      <c:legendEntry>
        <c:idx val="1"/>
        <c:txPr>
          <a:bodyPr/>
          <a:lstStyle/>
          <a:p>
            <a:pPr>
              <a:defRPr sz="1100" b="0" i="0">
                <a:latin typeface="Ringside Narrow Book" panose="02000500000000000000" pitchFamily="2" charset="0"/>
              </a:defRPr>
            </a:pPr>
            <a:endParaRPr lang="en-US"/>
          </a:p>
        </c:txPr>
      </c:legendEntry>
      <c:legendEntry>
        <c:idx val="2"/>
        <c:txPr>
          <a:bodyPr/>
          <a:lstStyle/>
          <a:p>
            <a:pPr>
              <a:defRPr sz="1100" b="0" i="0">
                <a:latin typeface="Ringside Narrow Book" panose="02000500000000000000" pitchFamily="2" charset="0"/>
              </a:defRPr>
            </a:pPr>
            <a:endParaRPr lang="en-US"/>
          </a:p>
        </c:txPr>
      </c:legendEntry>
      <c:layout>
        <c:manualLayout>
          <c:xMode val="edge"/>
          <c:yMode val="edge"/>
          <c:x val="9.4154439922794847E-2"/>
          <c:y val="0.82281826181148676"/>
          <c:w val="0.83686937132784733"/>
          <c:h val="0.16184276740779338"/>
        </c:manualLayout>
      </c:layout>
      <c:overlay val="0"/>
      <c:txPr>
        <a:bodyPr/>
        <a:lstStyle/>
        <a:p>
          <a:pPr>
            <a:defRPr sz="1100" b="0" i="0">
              <a:latin typeface="Ringside Narrow Book" panose="02000500000000000000" pitchFamily="2" charset="0"/>
            </a:defRPr>
          </a:pPr>
          <a:endParaRPr lang="en-US"/>
        </a:p>
      </c:txPr>
    </c:legend>
    <c:plotVisOnly val="1"/>
    <c:dispBlanksAs val="gap"/>
    <c:showDLblsOverMax val="0"/>
  </c:chart>
  <c:txPr>
    <a:bodyPr/>
    <a:lstStyle/>
    <a:p>
      <a:pPr>
        <a:defRPr sz="12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95234608289483"/>
          <c:y val="5.6485782250437891E-2"/>
          <c:w val="0.86440851828637377"/>
          <c:h val="0.65702093848718679"/>
        </c:manualLayout>
      </c:layout>
      <c:barChart>
        <c:barDir val="col"/>
        <c:grouping val="clustered"/>
        <c:varyColors val="0"/>
        <c:ser>
          <c:idx val="0"/>
          <c:order val="0"/>
          <c:tx>
            <c:strRef>
              <c:f>Sheet1!$B$1</c:f>
              <c:strCache>
                <c:ptCount val="1"/>
                <c:pt idx="0">
                  <c:v>Universe vs. S&amp;P 500</c:v>
                </c:pt>
              </c:strCache>
            </c:strRef>
          </c:tx>
          <c:spPr>
            <a:solidFill>
              <a:schemeClr val="accent1"/>
            </a:solidFill>
            <a:ln>
              <a:noFill/>
            </a:ln>
            <a:effectLst/>
          </c:spPr>
          <c:invertIfNegative val="0"/>
          <c:cat>
            <c:strRef>
              <c:f>Sheet1!$A$2:$A$4</c:f>
              <c:strCache>
                <c:ptCount val="3"/>
                <c:pt idx="0">
                  <c:v>Beta</c:v>
                </c:pt>
                <c:pt idx="1">
                  <c:v>Residual volatility</c:v>
                </c:pt>
                <c:pt idx="2">
                  <c:v>Liquidity</c:v>
                </c:pt>
              </c:strCache>
            </c:strRef>
          </c:cat>
          <c:val>
            <c:numRef>
              <c:f>Sheet1!$B$2:$B$4</c:f>
              <c:numCache>
                <c:formatCode>General</c:formatCode>
                <c:ptCount val="3"/>
                <c:pt idx="0">
                  <c:v>8.6919999999999997E-2</c:v>
                </c:pt>
                <c:pt idx="1">
                  <c:v>9.3210000000000001E-2</c:v>
                </c:pt>
                <c:pt idx="2">
                  <c:v>0.13774</c:v>
                </c:pt>
              </c:numCache>
            </c:numRef>
          </c:val>
          <c:extLst>
            <c:ext xmlns:c16="http://schemas.microsoft.com/office/drawing/2014/chart" uri="{C3380CC4-5D6E-409C-BE32-E72D297353CC}">
              <c16:uniqueId val="{00000000-E7A8-472C-9386-9C642158DA76}"/>
            </c:ext>
          </c:extLst>
        </c:ser>
        <c:ser>
          <c:idx val="1"/>
          <c:order val="1"/>
          <c:tx>
            <c:strRef>
              <c:f>Sheet1!$C$1</c:f>
              <c:strCache>
                <c:ptCount val="1"/>
                <c:pt idx="0">
                  <c:v>Optimization vs. S&amp;P 500</c:v>
                </c:pt>
              </c:strCache>
            </c:strRef>
          </c:tx>
          <c:spPr>
            <a:solidFill>
              <a:schemeClr val="accent2"/>
            </a:solidFill>
            <a:ln>
              <a:noFill/>
            </a:ln>
            <a:effectLst/>
          </c:spPr>
          <c:invertIfNegative val="0"/>
          <c:cat>
            <c:strRef>
              <c:f>Sheet1!$A$2:$A$4</c:f>
              <c:strCache>
                <c:ptCount val="3"/>
                <c:pt idx="0">
                  <c:v>Beta</c:v>
                </c:pt>
                <c:pt idx="1">
                  <c:v>Residual volatility</c:v>
                </c:pt>
                <c:pt idx="2">
                  <c:v>Liquidity</c:v>
                </c:pt>
              </c:strCache>
            </c:strRef>
          </c:cat>
          <c:val>
            <c:numRef>
              <c:f>Sheet1!$C$2:$C$4</c:f>
              <c:numCache>
                <c:formatCode>General</c:formatCode>
                <c:ptCount val="3"/>
                <c:pt idx="0">
                  <c:v>-3.005E-2</c:v>
                </c:pt>
                <c:pt idx="1">
                  <c:v>-1.985E-2</c:v>
                </c:pt>
                <c:pt idx="2">
                  <c:v>6.6439999999999999E-2</c:v>
                </c:pt>
              </c:numCache>
            </c:numRef>
          </c:val>
          <c:extLst>
            <c:ext xmlns:c16="http://schemas.microsoft.com/office/drawing/2014/chart" uri="{C3380CC4-5D6E-409C-BE32-E72D297353CC}">
              <c16:uniqueId val="{00000001-E7A8-472C-9386-9C642158DA76}"/>
            </c:ext>
          </c:extLst>
        </c:ser>
        <c:dLbls>
          <c:showLegendKey val="0"/>
          <c:showVal val="0"/>
          <c:showCatName val="0"/>
          <c:showSerName val="0"/>
          <c:showPercent val="0"/>
          <c:showBubbleSize val="0"/>
        </c:dLbls>
        <c:gapWidth val="219"/>
        <c:overlap val="-27"/>
        <c:axId val="1942852736"/>
        <c:axId val="1942853984"/>
      </c:barChart>
      <c:catAx>
        <c:axId val="1942852736"/>
        <c:scaling>
          <c:orientation val="minMax"/>
        </c:scaling>
        <c:delete val="0"/>
        <c:axPos val="b"/>
        <c:numFmt formatCode="General" sourceLinked="1"/>
        <c:majorTickMark val="none"/>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Ringside Narrow" panose="02000500000000000000" pitchFamily="2" charset="0"/>
                <a:ea typeface="+mn-ea"/>
                <a:cs typeface="Arial" panose="020B0604020202020204" pitchFamily="34" charset="0"/>
              </a:defRPr>
            </a:pPr>
            <a:endParaRPr lang="en-US"/>
          </a:p>
        </c:txPr>
        <c:crossAx val="1942853984"/>
        <c:crosses val="autoZero"/>
        <c:auto val="1"/>
        <c:lblAlgn val="ctr"/>
        <c:lblOffset val="100"/>
        <c:noMultiLvlLbl val="0"/>
      </c:catAx>
      <c:valAx>
        <c:axId val="1942853984"/>
        <c:scaling>
          <c:orientation val="minMax"/>
          <c:min val="-5.000000000000001E-2"/>
        </c:scaling>
        <c:delete val="0"/>
        <c:axPos val="l"/>
        <c:majorGridlines>
          <c:spPr>
            <a:ln w="9525" cap="flat" cmpd="sng" algn="ctr">
              <a:solidFill>
                <a:srgbClr val="E7E7DD"/>
              </a:solidFill>
              <a:round/>
            </a:ln>
            <a:effectLst/>
          </c:spPr>
        </c:majorGridlines>
        <c:numFmt formatCode="#,##0.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Franklin Gothic Book" panose="020B0503020102020204" pitchFamily="34" charset="0"/>
                <a:ea typeface="+mn-ea"/>
                <a:cs typeface="Arial" panose="020B0604020202020204" pitchFamily="34" charset="0"/>
              </a:defRPr>
            </a:pPr>
            <a:endParaRPr lang="en-US"/>
          </a:p>
        </c:txPr>
        <c:crossAx val="1942852736"/>
        <c:crosses val="autoZero"/>
        <c:crossBetween val="between"/>
        <c:majorUnit val="5.000000000000001E-2"/>
      </c:valAx>
      <c:spPr>
        <a:noFill/>
        <a:ln>
          <a:noFill/>
        </a:ln>
        <a:effectLst/>
      </c:spPr>
    </c:plotArea>
    <c:legend>
      <c:legendPos val="b"/>
      <c:layout>
        <c:manualLayout>
          <c:xMode val="edge"/>
          <c:yMode val="edge"/>
          <c:x val="5.272268841597158E-2"/>
          <c:y val="0.82990651671626503"/>
          <c:w val="0.9129030525890216"/>
          <c:h val="6.812913986145685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sz="900">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95234608289483"/>
          <c:y val="5.6485782250437891E-2"/>
          <c:w val="0.86440851828637377"/>
          <c:h val="0.65702093848718679"/>
        </c:manualLayout>
      </c:layout>
      <c:barChart>
        <c:barDir val="col"/>
        <c:grouping val="clustered"/>
        <c:varyColors val="0"/>
        <c:ser>
          <c:idx val="0"/>
          <c:order val="0"/>
          <c:tx>
            <c:strRef>
              <c:f>Sheet1!$B$1</c:f>
              <c:strCache>
                <c:ptCount val="1"/>
                <c:pt idx="0">
                  <c:v>Universe vs. S&amp;P 500</c:v>
                </c:pt>
              </c:strCache>
            </c:strRef>
          </c:tx>
          <c:spPr>
            <a:solidFill>
              <a:schemeClr val="accent1"/>
            </a:solidFill>
            <a:ln>
              <a:noFill/>
            </a:ln>
            <a:effectLst/>
          </c:spPr>
          <c:invertIfNegative val="0"/>
          <c:cat>
            <c:strRef>
              <c:f>Sheet1!$A$2:$A$4</c:f>
              <c:strCache>
                <c:ptCount val="3"/>
                <c:pt idx="0">
                  <c:v>Software</c:v>
                </c:pt>
                <c:pt idx="1">
                  <c:v>Semiconductors</c:v>
                </c:pt>
                <c:pt idx="2">
                  <c:v>Internet</c:v>
                </c:pt>
              </c:strCache>
            </c:strRef>
          </c:cat>
          <c:val>
            <c:numRef>
              <c:f>Sheet1!$B$2:$B$4</c:f>
              <c:numCache>
                <c:formatCode>0.00%</c:formatCode>
                <c:ptCount val="3"/>
                <c:pt idx="0">
                  <c:v>8.3119999999999999E-2</c:v>
                </c:pt>
                <c:pt idx="1">
                  <c:v>5.5410000000000001E-2</c:v>
                </c:pt>
                <c:pt idx="2" formatCode="0.000">
                  <c:v>-8.4220000000000003E-2</c:v>
                </c:pt>
              </c:numCache>
            </c:numRef>
          </c:val>
          <c:extLst>
            <c:ext xmlns:c16="http://schemas.microsoft.com/office/drawing/2014/chart" uri="{C3380CC4-5D6E-409C-BE32-E72D297353CC}">
              <c16:uniqueId val="{00000000-1A6C-41DE-BE1E-A55BE1996393}"/>
            </c:ext>
          </c:extLst>
        </c:ser>
        <c:ser>
          <c:idx val="1"/>
          <c:order val="1"/>
          <c:tx>
            <c:strRef>
              <c:f>Sheet1!$C$1</c:f>
              <c:strCache>
                <c:ptCount val="1"/>
                <c:pt idx="0">
                  <c:v>Optimization vs. S&amp;P 500</c:v>
                </c:pt>
              </c:strCache>
            </c:strRef>
          </c:tx>
          <c:spPr>
            <a:solidFill>
              <a:schemeClr val="accent2"/>
            </a:solidFill>
            <a:ln>
              <a:noFill/>
            </a:ln>
            <a:effectLst/>
          </c:spPr>
          <c:invertIfNegative val="0"/>
          <c:cat>
            <c:strRef>
              <c:f>Sheet1!$A$2:$A$4</c:f>
              <c:strCache>
                <c:ptCount val="3"/>
                <c:pt idx="0">
                  <c:v>Software</c:v>
                </c:pt>
                <c:pt idx="1">
                  <c:v>Semiconductors</c:v>
                </c:pt>
                <c:pt idx="2">
                  <c:v>Internet</c:v>
                </c:pt>
              </c:strCache>
            </c:strRef>
          </c:cat>
          <c:val>
            <c:numRef>
              <c:f>Sheet1!$C$2:$C$4</c:f>
              <c:numCache>
                <c:formatCode>0.00%</c:formatCode>
                <c:ptCount val="3"/>
                <c:pt idx="0">
                  <c:v>5.339E-2</c:v>
                </c:pt>
                <c:pt idx="1">
                  <c:v>8.4200000000000004E-3</c:v>
                </c:pt>
                <c:pt idx="2">
                  <c:v>-7.5550000000000006E-2</c:v>
                </c:pt>
              </c:numCache>
            </c:numRef>
          </c:val>
          <c:extLst>
            <c:ext xmlns:c16="http://schemas.microsoft.com/office/drawing/2014/chart" uri="{C3380CC4-5D6E-409C-BE32-E72D297353CC}">
              <c16:uniqueId val="{00000001-1A6C-41DE-BE1E-A55BE1996393}"/>
            </c:ext>
          </c:extLst>
        </c:ser>
        <c:dLbls>
          <c:showLegendKey val="0"/>
          <c:showVal val="0"/>
          <c:showCatName val="0"/>
          <c:showSerName val="0"/>
          <c:showPercent val="0"/>
          <c:showBubbleSize val="0"/>
        </c:dLbls>
        <c:gapWidth val="219"/>
        <c:overlap val="-27"/>
        <c:axId val="1942852736"/>
        <c:axId val="1942853984"/>
      </c:barChart>
      <c:catAx>
        <c:axId val="1942852736"/>
        <c:scaling>
          <c:orientation val="minMax"/>
        </c:scaling>
        <c:delete val="0"/>
        <c:axPos val="b"/>
        <c:numFmt formatCode="General" sourceLinked="1"/>
        <c:majorTickMark val="none"/>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Ringside Narrow" panose="02000500000000000000" pitchFamily="2" charset="0"/>
                <a:ea typeface="+mn-ea"/>
                <a:cs typeface="Arial" panose="020B0604020202020204" pitchFamily="34" charset="0"/>
              </a:defRPr>
            </a:pPr>
            <a:endParaRPr lang="en-US"/>
          </a:p>
        </c:txPr>
        <c:crossAx val="1942853984"/>
        <c:crosses val="autoZero"/>
        <c:auto val="1"/>
        <c:lblAlgn val="ctr"/>
        <c:lblOffset val="100"/>
        <c:noMultiLvlLbl val="0"/>
      </c:catAx>
      <c:valAx>
        <c:axId val="1942853984"/>
        <c:scaling>
          <c:orientation val="minMax"/>
        </c:scaling>
        <c:delete val="0"/>
        <c:axPos val="l"/>
        <c:majorGridlines>
          <c:spPr>
            <a:ln w="9525" cap="flat" cmpd="sng" algn="ctr">
              <a:solidFill>
                <a:srgbClr val="E7E7DD"/>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Franklin Gothic Book" panose="020B0503020102020204" pitchFamily="34" charset="0"/>
                <a:ea typeface="+mn-ea"/>
                <a:cs typeface="Arial" panose="020B0604020202020204" pitchFamily="34" charset="0"/>
              </a:defRPr>
            </a:pPr>
            <a:endParaRPr lang="en-US"/>
          </a:p>
        </c:txPr>
        <c:crossAx val="1942852736"/>
        <c:crosses val="autoZero"/>
        <c:crossBetween val="between"/>
      </c:valAx>
      <c:spPr>
        <a:noFill/>
        <a:ln>
          <a:noFill/>
        </a:ln>
        <a:effectLst/>
      </c:spPr>
    </c:plotArea>
    <c:legend>
      <c:legendPos val="b"/>
      <c:layout>
        <c:manualLayout>
          <c:xMode val="edge"/>
          <c:yMode val="edge"/>
          <c:x val="4.9664571745045627E-2"/>
          <c:y val="0.85277210402942738"/>
          <c:w val="0.90000000000000013"/>
          <c:h val="7.1799437403719552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sz="900">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901789306807032"/>
          <c:y val="5.5683548903337536E-2"/>
          <c:w val="0.61191766929365732"/>
          <c:h val="0.86011480150888098"/>
        </c:manualLayout>
      </c:layout>
      <c:doughnutChart>
        <c:varyColors val="1"/>
        <c:ser>
          <c:idx val="0"/>
          <c:order val="0"/>
          <c:tx>
            <c:strRef>
              <c:f>Sheet1!$B$1</c:f>
              <c:strCache>
                <c:ptCount val="1"/>
                <c:pt idx="0">
                  <c:v>Column1</c:v>
                </c:pt>
              </c:strCache>
            </c:strRef>
          </c:tx>
          <c:spPr>
            <a:ln>
              <a:solidFill>
                <a:schemeClr val="bg1"/>
              </a:solidFill>
            </a:ln>
          </c:spPr>
          <c:dPt>
            <c:idx val="0"/>
            <c:bubble3D val="0"/>
            <c:spPr>
              <a:solidFill>
                <a:schemeClr val="tx1"/>
              </a:solidFill>
              <a:ln w="9525">
                <a:solidFill>
                  <a:schemeClr val="bg1"/>
                </a:solidFill>
              </a:ln>
              <a:effectLst/>
            </c:spPr>
            <c:extLst>
              <c:ext xmlns:c16="http://schemas.microsoft.com/office/drawing/2014/chart" uri="{C3380CC4-5D6E-409C-BE32-E72D297353CC}">
                <c16:uniqueId val="{00000001-A187-4296-B807-C5EF4F58F5AC}"/>
              </c:ext>
            </c:extLst>
          </c:dPt>
          <c:dPt>
            <c:idx val="1"/>
            <c:bubble3D val="0"/>
            <c:spPr>
              <a:solidFill>
                <a:schemeClr val="tx2"/>
              </a:solidFill>
              <a:ln w="9525">
                <a:solidFill>
                  <a:schemeClr val="bg1"/>
                </a:solidFill>
              </a:ln>
              <a:effectLst/>
            </c:spPr>
            <c:extLst>
              <c:ext xmlns:c16="http://schemas.microsoft.com/office/drawing/2014/chart" uri="{C3380CC4-5D6E-409C-BE32-E72D297353CC}">
                <c16:uniqueId val="{00000003-A187-4296-B807-C5EF4F58F5AC}"/>
              </c:ext>
            </c:extLst>
          </c:dPt>
          <c:dPt>
            <c:idx val="2"/>
            <c:bubble3D val="0"/>
            <c:spPr>
              <a:solidFill>
                <a:schemeClr val="accent1"/>
              </a:solidFill>
              <a:ln w="9525">
                <a:solidFill>
                  <a:schemeClr val="bg1"/>
                </a:solidFill>
              </a:ln>
              <a:effectLst/>
            </c:spPr>
            <c:extLst>
              <c:ext xmlns:c16="http://schemas.microsoft.com/office/drawing/2014/chart" uri="{C3380CC4-5D6E-409C-BE32-E72D297353CC}">
                <c16:uniqueId val="{00000005-A187-4296-B807-C5EF4F58F5AC}"/>
              </c:ext>
            </c:extLst>
          </c:dPt>
          <c:dPt>
            <c:idx val="3"/>
            <c:bubble3D val="0"/>
            <c:spPr>
              <a:solidFill>
                <a:schemeClr val="accent2"/>
              </a:solidFill>
              <a:ln w="9525">
                <a:solidFill>
                  <a:schemeClr val="bg1"/>
                </a:solidFill>
              </a:ln>
              <a:effectLst/>
            </c:spPr>
            <c:extLst>
              <c:ext xmlns:c16="http://schemas.microsoft.com/office/drawing/2014/chart" uri="{C3380CC4-5D6E-409C-BE32-E72D297353CC}">
                <c16:uniqueId val="{00000007-A187-4296-B807-C5EF4F58F5AC}"/>
              </c:ext>
            </c:extLst>
          </c:dPt>
          <c:dPt>
            <c:idx val="4"/>
            <c:bubble3D val="0"/>
            <c:spPr>
              <a:solidFill>
                <a:srgbClr val="E4FB5B"/>
              </a:solidFill>
              <a:ln w="9525">
                <a:solidFill>
                  <a:schemeClr val="bg1"/>
                </a:solidFill>
              </a:ln>
              <a:effectLst/>
            </c:spPr>
            <c:extLst>
              <c:ext xmlns:c16="http://schemas.microsoft.com/office/drawing/2014/chart" uri="{C3380CC4-5D6E-409C-BE32-E72D297353CC}">
                <c16:uniqueId val="{00000009-A187-4296-B807-C5EF4F58F5AC}"/>
              </c:ext>
            </c:extLst>
          </c:dPt>
          <c:dPt>
            <c:idx val="5"/>
            <c:bubble3D val="0"/>
            <c:spPr>
              <a:solidFill>
                <a:schemeClr val="accent4"/>
              </a:solidFill>
              <a:ln w="19050">
                <a:solidFill>
                  <a:schemeClr val="bg1"/>
                </a:solidFill>
              </a:ln>
              <a:effectLst/>
            </c:spPr>
            <c:extLst>
              <c:ext xmlns:c16="http://schemas.microsoft.com/office/drawing/2014/chart" uri="{C3380CC4-5D6E-409C-BE32-E72D297353CC}">
                <c16:uniqueId val="{0000000B-A187-4296-B807-C5EF4F58F5AC}"/>
              </c:ext>
            </c:extLst>
          </c:dPt>
          <c:dPt>
            <c:idx val="6"/>
            <c:bubble3D val="0"/>
            <c:spPr>
              <a:solidFill>
                <a:schemeClr val="accent1">
                  <a:lumMod val="60000"/>
                </a:schemeClr>
              </a:solidFill>
              <a:ln w="19050">
                <a:solidFill>
                  <a:schemeClr val="bg1"/>
                </a:solidFill>
              </a:ln>
              <a:effectLst/>
            </c:spPr>
            <c:extLst>
              <c:ext xmlns:c16="http://schemas.microsoft.com/office/drawing/2014/chart" uri="{C3380CC4-5D6E-409C-BE32-E72D297353CC}">
                <c16:uniqueId val="{0000000D-A187-4296-B807-C5EF4F58F5AC}"/>
              </c:ext>
            </c:extLst>
          </c:dPt>
          <c:dPt>
            <c:idx val="7"/>
            <c:bubble3D val="0"/>
            <c:spPr>
              <a:solidFill>
                <a:schemeClr val="accent2">
                  <a:lumMod val="60000"/>
                </a:schemeClr>
              </a:solidFill>
              <a:ln w="19050">
                <a:solidFill>
                  <a:schemeClr val="bg1"/>
                </a:solidFill>
              </a:ln>
              <a:effectLst/>
            </c:spPr>
            <c:extLst>
              <c:ext xmlns:c16="http://schemas.microsoft.com/office/drawing/2014/chart" uri="{C3380CC4-5D6E-409C-BE32-E72D297353CC}">
                <c16:uniqueId val="{0000000F-A187-4296-B807-C5EF4F58F5AC}"/>
              </c:ext>
            </c:extLst>
          </c:dPt>
          <c:dLbls>
            <c:dLbl>
              <c:idx val="0"/>
              <c:layout>
                <c:manualLayout>
                  <c:x val="4.0301818331054977E-3"/>
                  <c:y val="-3.7763654237171214E-2"/>
                </c:manualLayout>
              </c:layout>
              <c:tx>
                <c:rich>
                  <a:bodyPr wrap="square" lIns="38100" tIns="19050" rIns="38100" bIns="19050" anchor="ctr">
                    <a:noAutofit/>
                  </a:bodyPr>
                  <a:lstStyle/>
                  <a:p>
                    <a:pPr>
                      <a:defRPr sz="900">
                        <a:solidFill>
                          <a:schemeClr val="bg1"/>
                        </a:solidFill>
                        <a:latin typeface="Arial" panose="020B0604020202020204" pitchFamily="34" charset="0"/>
                        <a:cs typeface="Arial" panose="020B0604020202020204" pitchFamily="34" charset="0"/>
                      </a:defRPr>
                    </a:pPr>
                    <a:fld id="{EDB1CD34-B44E-3C44-91B8-B2A428478527}" type="CATEGORYNAME">
                      <a:rPr lang="en-US" sz="1200" b="1" i="0">
                        <a:solidFill>
                          <a:schemeClr val="bg1"/>
                        </a:solidFill>
                        <a:latin typeface="Ringside Narrow" panose="02000500000000000000" pitchFamily="2" charset="0"/>
                      </a:rPr>
                      <a:pPr>
                        <a:defRPr sz="900">
                          <a:solidFill>
                            <a:schemeClr val="bg1"/>
                          </a:solidFill>
                          <a:latin typeface="Arial" panose="020B0604020202020204" pitchFamily="34" charset="0"/>
                          <a:cs typeface="Arial" panose="020B0604020202020204" pitchFamily="34" charset="0"/>
                        </a:defRPr>
                      </a:pPr>
                      <a:t>[CATEGORY NAME]</a:t>
                    </a:fld>
                    <a:r>
                      <a:rPr lang="en-US" sz="1200" b="1" i="0" baseline="0">
                        <a:solidFill>
                          <a:schemeClr val="tx1"/>
                        </a:solidFill>
                        <a:latin typeface="Ringside Narrow" panose="02000500000000000000" pitchFamily="2" charset="0"/>
                      </a:rPr>
                      <a:t>, </a:t>
                    </a:r>
                    <a:fld id="{C1561326-E828-EC44-BE91-7CA26CA8F77F}" type="VALUE">
                      <a:rPr lang="en-US" sz="1200" b="1" i="0" baseline="0">
                        <a:solidFill>
                          <a:schemeClr val="bg1"/>
                        </a:solidFill>
                        <a:latin typeface="Ringside Narrow" panose="02000500000000000000" pitchFamily="2" charset="0"/>
                      </a:rPr>
                      <a:pPr>
                        <a:defRPr sz="900">
                          <a:solidFill>
                            <a:schemeClr val="bg1"/>
                          </a:solidFill>
                          <a:latin typeface="Arial" panose="020B0604020202020204" pitchFamily="34" charset="0"/>
                          <a:cs typeface="Arial" panose="020B0604020202020204" pitchFamily="34" charset="0"/>
                        </a:defRPr>
                      </a:pPr>
                      <a:t>[VALUE]</a:t>
                    </a:fld>
                    <a:endParaRPr lang="en-US" sz="1200" b="1" i="0" baseline="0">
                      <a:solidFill>
                        <a:schemeClr val="tx1"/>
                      </a:solidFill>
                      <a:latin typeface="Ringside Narrow" panose="02000500000000000000" pitchFamily="2" charset="0"/>
                    </a:endParaRPr>
                  </a:p>
                </c:rich>
              </c:tx>
              <c:spPr>
                <a:noFill/>
                <a:ln>
                  <a:noFill/>
                </a:ln>
                <a:effectLst/>
              </c:spPr>
              <c:showLegendKey val="0"/>
              <c:showVal val="1"/>
              <c:showCatName val="1"/>
              <c:showSerName val="0"/>
              <c:showPercent val="0"/>
              <c:showBubbleSize val="0"/>
              <c:extLst>
                <c:ext xmlns:c15="http://schemas.microsoft.com/office/drawing/2012/chart" uri="{CE6537A1-D6FC-4f65-9D91-7224C49458BB}">
                  <c15:layout>
                    <c:manualLayout>
                      <c:w val="0.11302723329106625"/>
                      <c:h val="0.27084092818899191"/>
                    </c:manualLayout>
                  </c15:layout>
                  <c15:dlblFieldTable/>
                  <c15:showDataLabelsRange val="0"/>
                </c:ext>
                <c:ext xmlns:c16="http://schemas.microsoft.com/office/drawing/2014/chart" uri="{C3380CC4-5D6E-409C-BE32-E72D297353CC}">
                  <c16:uniqueId val="{00000001-A187-4296-B807-C5EF4F58F5AC}"/>
                </c:ext>
              </c:extLst>
            </c:dLbl>
            <c:dLbl>
              <c:idx val="1"/>
              <c:delete val="1"/>
              <c:extLst>
                <c:ext xmlns:c15="http://schemas.microsoft.com/office/drawing/2012/chart" uri="{CE6537A1-D6FC-4f65-9D91-7224C49458BB}"/>
                <c:ext xmlns:c16="http://schemas.microsoft.com/office/drawing/2014/chart" uri="{C3380CC4-5D6E-409C-BE32-E72D297353CC}">
                  <c16:uniqueId val="{00000003-A187-4296-B807-C5EF4F58F5AC}"/>
                </c:ext>
              </c:extLst>
            </c:dLbl>
            <c:dLbl>
              <c:idx val="2"/>
              <c:delete val="1"/>
              <c:extLst>
                <c:ext xmlns:c15="http://schemas.microsoft.com/office/drawing/2012/chart" uri="{CE6537A1-D6FC-4f65-9D91-7224C49458BB}"/>
                <c:ext xmlns:c16="http://schemas.microsoft.com/office/drawing/2014/chart" uri="{C3380CC4-5D6E-409C-BE32-E72D297353CC}">
                  <c16:uniqueId val="{00000005-A187-4296-B807-C5EF4F58F5AC}"/>
                </c:ext>
              </c:extLst>
            </c:dLbl>
            <c:dLbl>
              <c:idx val="3"/>
              <c:layout>
                <c:manualLayout>
                  <c:x val="-0.23368855907525909"/>
                  <c:y val="0.13900235524361401"/>
                </c:manualLayout>
              </c:layout>
              <c:tx>
                <c:rich>
                  <a:bodyPr wrap="square" lIns="38100" tIns="19050" rIns="38100" bIns="19050" anchor="ctr">
                    <a:spAutoFit/>
                  </a:bodyPr>
                  <a:lstStyle/>
                  <a:p>
                    <a:pPr>
                      <a:defRPr sz="900">
                        <a:solidFill>
                          <a:schemeClr val="tx2"/>
                        </a:solidFill>
                        <a:latin typeface="Arial" panose="020B0604020202020204" pitchFamily="34" charset="0"/>
                        <a:cs typeface="Arial" panose="020B0604020202020204" pitchFamily="34" charset="0"/>
                      </a:defRPr>
                    </a:pPr>
                    <a:r>
                      <a:rPr lang="en-US" sz="1200" b="1" i="0" dirty="0">
                        <a:solidFill>
                          <a:schemeClr val="tx1"/>
                        </a:solidFill>
                        <a:latin typeface="Ringside Narrow" panose="02000500000000000000" pitchFamily="2" charset="0"/>
                      </a:rPr>
                      <a:t>Impact</a:t>
                    </a:r>
                    <a:br>
                      <a:rPr lang="en-US" sz="1200" b="1" i="0" dirty="0">
                        <a:solidFill>
                          <a:schemeClr val="tx1"/>
                        </a:solidFill>
                        <a:latin typeface="Ringside Narrow" panose="02000500000000000000" pitchFamily="2" charset="0"/>
                      </a:rPr>
                    </a:br>
                    <a:r>
                      <a:rPr lang="en-US" sz="1200" b="1" i="0" dirty="0">
                        <a:solidFill>
                          <a:schemeClr val="tx1"/>
                        </a:solidFill>
                        <a:latin typeface="Ringside Narrow" panose="02000500000000000000" pitchFamily="2" charset="0"/>
                      </a:rPr>
                      <a:t>investments</a:t>
                    </a:r>
                    <a:br>
                      <a:rPr lang="en-US" sz="1200" b="1" i="0" dirty="0">
                        <a:solidFill>
                          <a:schemeClr val="tx1"/>
                        </a:solidFill>
                        <a:latin typeface="Ringside Narrow" panose="02000500000000000000" pitchFamily="2" charset="0"/>
                      </a:rPr>
                    </a:br>
                    <a:r>
                      <a:rPr lang="en-US" sz="1200" b="1" i="0" dirty="0">
                        <a:solidFill>
                          <a:schemeClr val="tx1"/>
                        </a:solidFill>
                        <a:latin typeface="Ringside Narrow" panose="02000500000000000000" pitchFamily="2" charset="0"/>
                      </a:rPr>
                      <a:t>37%</a:t>
                    </a:r>
                  </a:p>
                </c:rich>
              </c:tx>
              <c:spPr>
                <a:solidFill>
                  <a:schemeClr val="bg1"/>
                </a:solidFill>
                <a:ln>
                  <a:noFill/>
                </a:ln>
                <a:effectLst/>
              </c:spPr>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187-4296-B807-C5EF4F58F5AC}"/>
                </c:ext>
              </c:extLst>
            </c:dLbl>
            <c:dLbl>
              <c:idx val="4"/>
              <c:delete val="1"/>
              <c:extLst>
                <c:ext xmlns:c15="http://schemas.microsoft.com/office/drawing/2012/chart" uri="{CE6537A1-D6FC-4f65-9D91-7224C49458BB}"/>
                <c:ext xmlns:c16="http://schemas.microsoft.com/office/drawing/2014/chart" uri="{C3380CC4-5D6E-409C-BE32-E72D297353CC}">
                  <c16:uniqueId val="{00000009-A187-4296-B807-C5EF4F58F5AC}"/>
                </c:ext>
              </c:extLst>
            </c:dLbl>
            <c:dLbl>
              <c:idx val="5"/>
              <c:delete val="1"/>
              <c:extLst>
                <c:ext xmlns:c15="http://schemas.microsoft.com/office/drawing/2012/chart" uri="{CE6537A1-D6FC-4f65-9D91-7224C49458BB}"/>
                <c:ext xmlns:c16="http://schemas.microsoft.com/office/drawing/2014/chart" uri="{C3380CC4-5D6E-409C-BE32-E72D297353CC}">
                  <c16:uniqueId val="{0000000B-A187-4296-B807-C5EF4F58F5AC}"/>
                </c:ext>
              </c:extLst>
            </c:dLbl>
            <c:spPr>
              <a:noFill/>
              <a:ln>
                <a:noFill/>
              </a:ln>
              <a:effectLst/>
            </c:spPr>
            <c:txPr>
              <a:bodyPr wrap="square" lIns="38100" tIns="19050" rIns="38100" bIns="19050" anchor="ctr">
                <a:spAutoFit/>
              </a:bodyPr>
              <a:lstStyle/>
              <a:p>
                <a:pPr>
                  <a:defRPr sz="900">
                    <a:latin typeface="Arial" panose="020B0604020202020204" pitchFamily="34" charset="0"/>
                    <a:cs typeface="Arial" panose="020B0604020202020204" pitchFamily="34" charset="0"/>
                  </a:defRPr>
                </a:pPr>
                <a:endParaRPr lang="en-US"/>
              </a:p>
            </c:txPr>
            <c:showLegendKey val="0"/>
            <c:showVal val="1"/>
            <c:showCatName val="1"/>
            <c:showSerName val="0"/>
            <c:showPercent val="0"/>
            <c:showBubbleSize val="0"/>
            <c:showLeaderLines val="0"/>
            <c:extLst>
              <c:ext xmlns:c15="http://schemas.microsoft.com/office/drawing/2012/chart" uri="{CE6537A1-D6FC-4f65-9D91-7224C49458BB}"/>
            </c:extLst>
          </c:dLbls>
          <c:cat>
            <c:strRef>
              <c:f>Sheet1!$A$2:$A$7</c:f>
              <c:strCache>
                <c:ptCount val="6"/>
                <c:pt idx="0">
                  <c:v>ESG leaders</c:v>
                </c:pt>
                <c:pt idx="1">
                  <c:v>Cash</c:v>
                </c:pt>
                <c:pt idx="2">
                  <c:v>Affordable housing</c:v>
                </c:pt>
                <c:pt idx="3">
                  <c:v>Community &amp; economic development</c:v>
                </c:pt>
                <c:pt idx="4">
                  <c:v>Renewable energy &amp; climate change</c:v>
                </c:pt>
                <c:pt idx="5">
                  <c:v>Natural resources</c:v>
                </c:pt>
              </c:strCache>
            </c:strRef>
          </c:cat>
          <c:val>
            <c:numRef>
              <c:f>Sheet1!$B$2:$B$7</c:f>
              <c:numCache>
                <c:formatCode>0%</c:formatCode>
                <c:ptCount val="6"/>
                <c:pt idx="0">
                  <c:v>0.61494700000000002</c:v>
                </c:pt>
                <c:pt idx="1">
                  <c:v>0.01</c:v>
                </c:pt>
                <c:pt idx="2">
                  <c:v>7.0000000000000007E-2</c:v>
                </c:pt>
                <c:pt idx="3">
                  <c:v>0.06</c:v>
                </c:pt>
                <c:pt idx="4">
                  <c:v>0.15</c:v>
                </c:pt>
                <c:pt idx="5">
                  <c:v>0.09</c:v>
                </c:pt>
              </c:numCache>
            </c:numRef>
          </c:val>
          <c:extLst>
            <c:ext xmlns:c16="http://schemas.microsoft.com/office/drawing/2014/chart" uri="{C3380CC4-5D6E-409C-BE32-E72D297353CC}">
              <c16:uniqueId val="{00000010-A187-4296-B807-C5EF4F58F5AC}"/>
            </c:ext>
          </c:extLst>
        </c:ser>
        <c:dLbls>
          <c:showLegendKey val="0"/>
          <c:showVal val="0"/>
          <c:showCatName val="0"/>
          <c:showSerName val="0"/>
          <c:showPercent val="0"/>
          <c:showBubbleSize val="0"/>
          <c:showLeaderLines val="0"/>
        </c:dLbls>
        <c:firstSliceAng val="160"/>
        <c:holeSize val="62"/>
      </c:doughnutChart>
      <c:spPr>
        <a:noFill/>
        <a:ln w="22225">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799210963455148E-2"/>
          <c:y val="4.1510240803269947E-2"/>
          <c:w val="0.95025175079183322"/>
          <c:h val="0.95780833481428818"/>
        </c:manualLayout>
      </c:layout>
      <c:barChart>
        <c:barDir val="col"/>
        <c:grouping val="clustered"/>
        <c:varyColors val="0"/>
        <c:ser>
          <c:idx val="0"/>
          <c:order val="0"/>
          <c:tx>
            <c:strRef>
              <c:f>Sheet1!$B$1</c:f>
              <c:strCache>
                <c:ptCount val="1"/>
                <c:pt idx="0">
                  <c:v>Fund_Perf</c:v>
                </c:pt>
              </c:strCache>
            </c:strRef>
          </c:tx>
          <c:spPr>
            <a:solidFill>
              <a:schemeClr val="tx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Sheet1!$B$2:$B$7</c:f>
              <c:numCache>
                <c:formatCode>0.0000</c:formatCode>
                <c:ptCount val="6"/>
                <c:pt idx="0">
                  <c:v>6.4999999999999997E-3</c:v>
                </c:pt>
                <c:pt idx="1">
                  <c:v>5.7000000000000002E-2</c:v>
                </c:pt>
                <c:pt idx="2">
                  <c:v>0.1212</c:v>
                </c:pt>
                <c:pt idx="3">
                  <c:v>2.4500000000000001E-2</c:v>
                </c:pt>
                <c:pt idx="4">
                  <c:v>7.0900000000000005E-2</c:v>
                </c:pt>
                <c:pt idx="5">
                  <c:v>6.4600000000000005E-2</c:v>
                </c:pt>
              </c:numCache>
            </c:numRef>
          </c:val>
          <c:extLst>
            <c:ext xmlns:c16="http://schemas.microsoft.com/office/drawing/2014/chart" uri="{C3380CC4-5D6E-409C-BE32-E72D297353CC}">
              <c16:uniqueId val="{00000000-9CB9-4445-ACA2-953F292F6A01}"/>
            </c:ext>
          </c:extLst>
        </c:ser>
        <c:ser>
          <c:idx val="1"/>
          <c:order val="1"/>
          <c:tx>
            <c:strRef>
              <c:f>Sheet1!$C$1</c:f>
              <c:strCache>
                <c:ptCount val="1"/>
                <c:pt idx="0">
                  <c:v>Mstar Agg Tgt Risk</c:v>
                </c:pt>
              </c:strCache>
            </c:strRef>
          </c:tx>
          <c:spPr>
            <a:solidFill>
              <a:schemeClr val="accent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Sheet1!$C$2:$C$7</c:f>
              <c:numCache>
                <c:formatCode>0.0000</c:formatCode>
                <c:ptCount val="6"/>
                <c:pt idx="0">
                  <c:v>2.5999999999999999E-3</c:v>
                </c:pt>
                <c:pt idx="1">
                  <c:v>4.19E-2</c:v>
                </c:pt>
                <c:pt idx="2">
                  <c:v>0.10340000000000001</c:v>
                </c:pt>
                <c:pt idx="3">
                  <c:v>1.0800000000000001E-2</c:v>
                </c:pt>
                <c:pt idx="4">
                  <c:v>5.8299999999999998E-2</c:v>
                </c:pt>
                <c:pt idx="5">
                  <c:v>5.5599999999999997E-2</c:v>
                </c:pt>
              </c:numCache>
            </c:numRef>
          </c:val>
          <c:extLst>
            <c:ext xmlns:c16="http://schemas.microsoft.com/office/drawing/2014/chart" uri="{C3380CC4-5D6E-409C-BE32-E72D297353CC}">
              <c16:uniqueId val="{00000001-9CB9-4445-ACA2-953F292F6A01}"/>
            </c:ext>
          </c:extLst>
        </c:ser>
        <c:ser>
          <c:idx val="2"/>
          <c:order val="2"/>
          <c:tx>
            <c:strRef>
              <c:f>Sheet1!$D$1</c:f>
              <c:strCache>
                <c:ptCount val="1"/>
                <c:pt idx="0">
                  <c:v>CREF Stock Comp</c:v>
                </c:pt>
              </c:strCache>
            </c:strRef>
          </c:tx>
          <c:spPr>
            <a:solidFill>
              <a:srgbClr val="E7E7DD"/>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Sheet1!$D$2:$D$7</c:f>
              <c:numCache>
                <c:formatCode>0.0000</c:formatCode>
                <c:ptCount val="6"/>
                <c:pt idx="0">
                  <c:v>0</c:v>
                </c:pt>
                <c:pt idx="1">
                  <c:v>6.5299999999999997E-2</c:v>
                </c:pt>
                <c:pt idx="2">
                  <c:v>0.12920000000000001</c:v>
                </c:pt>
                <c:pt idx="3">
                  <c:v>2.92E-2</c:v>
                </c:pt>
                <c:pt idx="4">
                  <c:v>7.2599999999999998E-2</c:v>
                </c:pt>
                <c:pt idx="5">
                  <c:v>6.6900000000000001E-2</c:v>
                </c:pt>
              </c:numCache>
            </c:numRef>
          </c:val>
          <c:extLst>
            <c:ext xmlns:c16="http://schemas.microsoft.com/office/drawing/2014/chart" uri="{C3380CC4-5D6E-409C-BE32-E72D297353CC}">
              <c16:uniqueId val="{00000002-9CB9-4445-ACA2-953F292F6A01}"/>
            </c:ext>
          </c:extLst>
        </c:ser>
        <c:ser>
          <c:idx val="3"/>
          <c:order val="3"/>
          <c:tx>
            <c:strRef>
              <c:f>Sheet1!$E$1</c:f>
              <c:strCache>
                <c:ptCount val="1"/>
                <c:pt idx="0">
                  <c:v>Mstar Cat</c:v>
                </c:pt>
              </c:strCache>
            </c:strRef>
          </c:tx>
          <c:spPr>
            <a:solidFill>
              <a:schemeClr val="accent6"/>
            </a:solidFill>
            <a:ln>
              <a:noFill/>
            </a:ln>
            <a:effectLst/>
          </c:spPr>
          <c:invertIfNegative val="0"/>
          <c:dLbls>
            <c:dLbl>
              <c:idx val="2"/>
              <c:layout>
                <c:manualLayout>
                  <c:x val="8.1791636128975744E-3"/>
                  <c:y val="0"/>
                </c:manualLayout>
              </c:layout>
              <c:dLblPos val="outEnd"/>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C7FB-904C-9855-D560AD5DB06E}"/>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Sheet1!$E$2:$E$7</c:f>
              <c:numCache>
                <c:formatCode>0.0000</c:formatCode>
                <c:ptCount val="6"/>
                <c:pt idx="0">
                  <c:v>1.18E-2</c:v>
                </c:pt>
                <c:pt idx="1">
                  <c:v>6.5600000000000006E-2</c:v>
                </c:pt>
                <c:pt idx="2">
                  <c:v>0.12609999999999999</c:v>
                </c:pt>
                <c:pt idx="3">
                  <c:v>2.8299999999999999E-2</c:v>
                </c:pt>
                <c:pt idx="4">
                  <c:v>7.0499999999999993E-2</c:v>
                </c:pt>
                <c:pt idx="5">
                  <c:v>6.2E-2</c:v>
                </c:pt>
              </c:numCache>
            </c:numRef>
          </c:val>
          <c:extLst>
            <c:ext xmlns:c16="http://schemas.microsoft.com/office/drawing/2014/chart" uri="{C3380CC4-5D6E-409C-BE32-E72D297353CC}">
              <c16:uniqueId val="{00000003-9CB9-4445-ACA2-953F292F6A01}"/>
            </c:ext>
          </c:extLst>
        </c:ser>
        <c:dLbls>
          <c:dLblPos val="outEnd"/>
          <c:showLegendKey val="0"/>
          <c:showVal val="1"/>
          <c:showCatName val="0"/>
          <c:showSerName val="0"/>
          <c:showPercent val="0"/>
          <c:showBubbleSize val="0"/>
        </c:dLbls>
        <c:gapWidth val="77"/>
        <c:overlap val="-21"/>
        <c:axId val="20694399"/>
        <c:axId val="20693151"/>
      </c:barChart>
      <c:catAx>
        <c:axId val="20694399"/>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3151"/>
        <c:crosses val="autoZero"/>
        <c:auto val="1"/>
        <c:lblAlgn val="ctr"/>
        <c:lblOffset val="100"/>
        <c:noMultiLvlLbl val="0"/>
      </c:catAx>
      <c:valAx>
        <c:axId val="20693151"/>
        <c:scaling>
          <c:orientation val="minMax"/>
        </c:scaling>
        <c:delete val="0"/>
        <c:axPos val="l"/>
        <c:majorGridlines>
          <c:spPr>
            <a:ln w="3175" cap="flat" cmpd="sng" algn="ctr">
              <a:solidFill>
                <a:schemeClr val="bg1">
                  <a:lumMod val="7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439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'[CREF Income Calculator- Sys Wd - 2022.vF.xlsm]Tool'!$L$9</c:f>
              <c:strCache>
                <c:ptCount val="1"/>
                <c:pt idx="0">
                  <c:v>CREF Stock Account</c:v>
                </c:pt>
              </c:strCache>
            </c:strRef>
          </c:tx>
          <c:spPr>
            <a:ln w="28575" cap="rnd">
              <a:solidFill>
                <a:schemeClr val="accent4"/>
              </a:solidFill>
              <a:round/>
            </a:ln>
            <a:effectLst/>
          </c:spPr>
          <c:marker>
            <c:symbol val="none"/>
          </c:marker>
          <c:cat>
            <c:numRef>
              <c:f>'[CREF Income Calculator- Sys Wd - 2022.vF.xlsm]Tool'!$K$12:$K$63</c:f>
              <c:numCache>
                <c:formatCode>yyyy</c:formatCode>
                <c:ptCount val="52"/>
                <c:pt idx="0">
                  <c:v>36525</c:v>
                </c:pt>
                <c:pt idx="1">
                  <c:v>36891</c:v>
                </c:pt>
                <c:pt idx="2">
                  <c:v>37256</c:v>
                </c:pt>
                <c:pt idx="3">
                  <c:v>37621</c:v>
                </c:pt>
                <c:pt idx="4">
                  <c:v>37986</c:v>
                </c:pt>
                <c:pt idx="5">
                  <c:v>38352</c:v>
                </c:pt>
                <c:pt idx="6">
                  <c:v>38717</c:v>
                </c:pt>
                <c:pt idx="7">
                  <c:v>39082</c:v>
                </c:pt>
                <c:pt idx="8">
                  <c:v>39447</c:v>
                </c:pt>
                <c:pt idx="9">
                  <c:v>39813</c:v>
                </c:pt>
                <c:pt idx="10">
                  <c:v>40178</c:v>
                </c:pt>
                <c:pt idx="11">
                  <c:v>40543</c:v>
                </c:pt>
                <c:pt idx="12">
                  <c:v>40908</c:v>
                </c:pt>
                <c:pt idx="13">
                  <c:v>41274</c:v>
                </c:pt>
                <c:pt idx="14">
                  <c:v>41639</c:v>
                </c:pt>
                <c:pt idx="15">
                  <c:v>42004</c:v>
                </c:pt>
                <c:pt idx="16">
                  <c:v>42369</c:v>
                </c:pt>
                <c:pt idx="17">
                  <c:v>42735</c:v>
                </c:pt>
                <c:pt idx="18">
                  <c:v>43100</c:v>
                </c:pt>
                <c:pt idx="19">
                  <c:v>43465</c:v>
                </c:pt>
                <c:pt idx="20">
                  <c:v>43830</c:v>
                </c:pt>
                <c:pt idx="21">
                  <c:v>44196</c:v>
                </c:pt>
                <c:pt idx="22">
                  <c:v>44561</c:v>
                </c:pt>
                <c:pt idx="23">
                  <c:v>44926</c:v>
                </c:pt>
                <c:pt idx="24">
                  <c:v>45291</c:v>
                </c:pt>
                <c:pt idx="25">
                  <c:v>36160</c:v>
                </c:pt>
                <c:pt idx="26">
                  <c:v>36525</c:v>
                </c:pt>
                <c:pt idx="27">
                  <c:v>36891</c:v>
                </c:pt>
                <c:pt idx="28">
                  <c:v>37256</c:v>
                </c:pt>
                <c:pt idx="29">
                  <c:v>37621</c:v>
                </c:pt>
                <c:pt idx="30">
                  <c:v>37986</c:v>
                </c:pt>
                <c:pt idx="31">
                  <c:v>38352</c:v>
                </c:pt>
                <c:pt idx="32">
                  <c:v>38717</c:v>
                </c:pt>
                <c:pt idx="33">
                  <c:v>39082</c:v>
                </c:pt>
                <c:pt idx="34">
                  <c:v>39447</c:v>
                </c:pt>
                <c:pt idx="35">
                  <c:v>39813</c:v>
                </c:pt>
                <c:pt idx="36">
                  <c:v>40178</c:v>
                </c:pt>
                <c:pt idx="37">
                  <c:v>40543</c:v>
                </c:pt>
                <c:pt idx="38">
                  <c:v>40908</c:v>
                </c:pt>
                <c:pt idx="39">
                  <c:v>41274</c:v>
                </c:pt>
                <c:pt idx="40">
                  <c:v>41639</c:v>
                </c:pt>
                <c:pt idx="41">
                  <c:v>42004</c:v>
                </c:pt>
                <c:pt idx="42">
                  <c:v>42369</c:v>
                </c:pt>
                <c:pt idx="43">
                  <c:v>42735</c:v>
                </c:pt>
                <c:pt idx="44">
                  <c:v>43100</c:v>
                </c:pt>
                <c:pt idx="45">
                  <c:v>43465</c:v>
                </c:pt>
                <c:pt idx="46">
                  <c:v>43830</c:v>
                </c:pt>
                <c:pt idx="47">
                  <c:v>44196</c:v>
                </c:pt>
                <c:pt idx="48">
                  <c:v>44561</c:v>
                </c:pt>
                <c:pt idx="49">
                  <c:v>44926</c:v>
                </c:pt>
              </c:numCache>
            </c:numRef>
          </c:cat>
          <c:val>
            <c:numRef>
              <c:f>'[CREF Income Calculator- Sys Wd - 2022.vF.xlsm]Tool'!$L$12:$L$63</c:f>
              <c:numCache>
                <c:formatCode>_("$"* #,##0_);_("$"* \(#,##0\);_("$"* "-"??_);_(@_)</c:formatCode>
                <c:ptCount val="52"/>
                <c:pt idx="0">
                  <c:v>19387.771172281282</c:v>
                </c:pt>
                <c:pt idx="1">
                  <c:v>21466.112878962464</c:v>
                </c:pt>
                <c:pt idx="2">
                  <c:v>15715.310439285926</c:v>
                </c:pt>
                <c:pt idx="3">
                  <c:v>14927.319828020294</c:v>
                </c:pt>
                <c:pt idx="4">
                  <c:v>10619.331910687572</c:v>
                </c:pt>
                <c:pt idx="5">
                  <c:v>14612.562626736113</c:v>
                </c:pt>
                <c:pt idx="6">
                  <c:v>15186.515745939598</c:v>
                </c:pt>
                <c:pt idx="7">
                  <c:v>17048.871073505135</c:v>
                </c:pt>
                <c:pt idx="8">
                  <c:v>18555.686946870363</c:v>
                </c:pt>
                <c:pt idx="9">
                  <c:v>17053.466126389605</c:v>
                </c:pt>
                <c:pt idx="10">
                  <c:v>9471.7265430823427</c:v>
                </c:pt>
                <c:pt idx="11">
                  <c:v>14494.586337216841</c:v>
                </c:pt>
                <c:pt idx="12">
                  <c:v>16285.554719838527</c:v>
                </c:pt>
                <c:pt idx="13">
                  <c:v>16231.586910980513</c:v>
                </c:pt>
                <c:pt idx="14">
                  <c:v>17908.689954421458</c:v>
                </c:pt>
                <c:pt idx="15">
                  <c:v>21338.230667833148</c:v>
                </c:pt>
                <c:pt idx="16">
                  <c:v>22824.422631999139</c:v>
                </c:pt>
                <c:pt idx="17">
                  <c:v>21231.696737311988</c:v>
                </c:pt>
                <c:pt idx="18">
                  <c:v>24148.945734742243</c:v>
                </c:pt>
                <c:pt idx="19">
                  <c:v>27209.058455522347</c:v>
                </c:pt>
                <c:pt idx="20">
                  <c:v>27056.327310617631</c:v>
                </c:pt>
                <c:pt idx="21">
                  <c:v>23342.369578311005</c:v>
                </c:pt>
                <c:pt idx="22">
                  <c:v>37892.239142938502</c:v>
                </c:pt>
                <c:pt idx="23">
                  <c:v>39065.300176670506</c:v>
                </c:pt>
                <c:pt idx="24">
                  <c:v>34710.423469888614</c:v>
                </c:pt>
                <c:pt idx="25">
                  <c:v>19387.771172281282</c:v>
                </c:pt>
                <c:pt idx="26">
                  <c:v>21466.112878962464</c:v>
                </c:pt>
                <c:pt idx="27">
                  <c:v>15715.310439285926</c:v>
                </c:pt>
                <c:pt idx="28">
                  <c:v>14927.319828020294</c:v>
                </c:pt>
                <c:pt idx="29">
                  <c:v>10619.331910687572</c:v>
                </c:pt>
                <c:pt idx="30">
                  <c:v>14612.562626736113</c:v>
                </c:pt>
                <c:pt idx="31">
                  <c:v>15186.515745939598</c:v>
                </c:pt>
                <c:pt idx="32">
                  <c:v>17048.871073505135</c:v>
                </c:pt>
                <c:pt idx="33">
                  <c:v>18555.686946870363</c:v>
                </c:pt>
                <c:pt idx="34">
                  <c:v>17053.466126389605</c:v>
                </c:pt>
                <c:pt idx="35">
                  <c:v>9471.7265430823427</c:v>
                </c:pt>
                <c:pt idx="36">
                  <c:v>14494.586337216841</c:v>
                </c:pt>
                <c:pt idx="37">
                  <c:v>16285.554719838527</c:v>
                </c:pt>
                <c:pt idx="38">
                  <c:v>16231.586910980513</c:v>
                </c:pt>
                <c:pt idx="39">
                  <c:v>17908.689954421458</c:v>
                </c:pt>
                <c:pt idx="40">
                  <c:v>21338.230667833148</c:v>
                </c:pt>
                <c:pt idx="41">
                  <c:v>22824.422631999139</c:v>
                </c:pt>
                <c:pt idx="42">
                  <c:v>21231.696737311988</c:v>
                </c:pt>
                <c:pt idx="43">
                  <c:v>24148.945734742243</c:v>
                </c:pt>
                <c:pt idx="44">
                  <c:v>27209.058455522347</c:v>
                </c:pt>
                <c:pt idx="45">
                  <c:v>27056.327310617631</c:v>
                </c:pt>
                <c:pt idx="46">
                  <c:v>23342.369578311005</c:v>
                </c:pt>
                <c:pt idx="47">
                  <c:v>37892.239142938502</c:v>
                </c:pt>
                <c:pt idx="48">
                  <c:v>39065.300176670506</c:v>
                </c:pt>
                <c:pt idx="49">
                  <c:v>34710.423469888614</c:v>
                </c:pt>
              </c:numCache>
            </c:numRef>
          </c:val>
          <c:smooth val="0"/>
          <c:extLst>
            <c:ext xmlns:c16="http://schemas.microsoft.com/office/drawing/2014/chart" uri="{C3380CC4-5D6E-409C-BE32-E72D297353CC}">
              <c16:uniqueId val="{00000000-B44A-344A-BADA-E6A44C39605C}"/>
            </c:ext>
          </c:extLst>
        </c:ser>
        <c:ser>
          <c:idx val="1"/>
          <c:order val="1"/>
          <c:tx>
            <c:strRef>
              <c:f>'[CREF Income Calculator- Sys Wd - 2022.vF.xlsm]Tool'!$M$9</c:f>
              <c:strCache>
                <c:ptCount val="1"/>
                <c:pt idx="0">
                  <c:v>Russell 3000 &amp; MSCI EAFE + Can 65/35</c:v>
                </c:pt>
              </c:strCache>
            </c:strRef>
          </c:tx>
          <c:spPr>
            <a:ln w="28575" cap="rnd">
              <a:solidFill>
                <a:schemeClr val="tx1"/>
              </a:solidFill>
              <a:prstDash val="dash"/>
              <a:round/>
            </a:ln>
            <a:effectLst/>
          </c:spPr>
          <c:marker>
            <c:symbol val="none"/>
          </c:marker>
          <c:cat>
            <c:numRef>
              <c:f>'[CREF Income Calculator- Sys Wd - 2022.vF.xlsm]Tool'!$K$12:$K$63</c:f>
              <c:numCache>
                <c:formatCode>yyyy</c:formatCode>
                <c:ptCount val="52"/>
                <c:pt idx="0">
                  <c:v>36525</c:v>
                </c:pt>
                <c:pt idx="1">
                  <c:v>36891</c:v>
                </c:pt>
                <c:pt idx="2">
                  <c:v>37256</c:v>
                </c:pt>
                <c:pt idx="3">
                  <c:v>37621</c:v>
                </c:pt>
                <c:pt idx="4">
                  <c:v>37986</c:v>
                </c:pt>
                <c:pt idx="5">
                  <c:v>38352</c:v>
                </c:pt>
                <c:pt idx="6">
                  <c:v>38717</c:v>
                </c:pt>
                <c:pt idx="7">
                  <c:v>39082</c:v>
                </c:pt>
                <c:pt idx="8">
                  <c:v>39447</c:v>
                </c:pt>
                <c:pt idx="9">
                  <c:v>39813</c:v>
                </c:pt>
                <c:pt idx="10">
                  <c:v>40178</c:v>
                </c:pt>
                <c:pt idx="11">
                  <c:v>40543</c:v>
                </c:pt>
                <c:pt idx="12">
                  <c:v>40908</c:v>
                </c:pt>
                <c:pt idx="13">
                  <c:v>41274</c:v>
                </c:pt>
                <c:pt idx="14">
                  <c:v>41639</c:v>
                </c:pt>
                <c:pt idx="15">
                  <c:v>42004</c:v>
                </c:pt>
                <c:pt idx="16">
                  <c:v>42369</c:v>
                </c:pt>
                <c:pt idx="17">
                  <c:v>42735</c:v>
                </c:pt>
                <c:pt idx="18">
                  <c:v>43100</c:v>
                </c:pt>
                <c:pt idx="19">
                  <c:v>43465</c:v>
                </c:pt>
                <c:pt idx="20">
                  <c:v>43830</c:v>
                </c:pt>
                <c:pt idx="21">
                  <c:v>44196</c:v>
                </c:pt>
                <c:pt idx="22">
                  <c:v>44561</c:v>
                </c:pt>
                <c:pt idx="23">
                  <c:v>44926</c:v>
                </c:pt>
                <c:pt idx="24">
                  <c:v>45291</c:v>
                </c:pt>
                <c:pt idx="25">
                  <c:v>36160</c:v>
                </c:pt>
                <c:pt idx="26">
                  <c:v>36525</c:v>
                </c:pt>
                <c:pt idx="27">
                  <c:v>36891</c:v>
                </c:pt>
                <c:pt idx="28">
                  <c:v>37256</c:v>
                </c:pt>
                <c:pt idx="29">
                  <c:v>37621</c:v>
                </c:pt>
                <c:pt idx="30">
                  <c:v>37986</c:v>
                </c:pt>
                <c:pt idx="31">
                  <c:v>38352</c:v>
                </c:pt>
                <c:pt idx="32">
                  <c:v>38717</c:v>
                </c:pt>
                <c:pt idx="33">
                  <c:v>39082</c:v>
                </c:pt>
                <c:pt idx="34">
                  <c:v>39447</c:v>
                </c:pt>
                <c:pt idx="35">
                  <c:v>39813</c:v>
                </c:pt>
                <c:pt idx="36">
                  <c:v>40178</c:v>
                </c:pt>
                <c:pt idx="37">
                  <c:v>40543</c:v>
                </c:pt>
                <c:pt idx="38">
                  <c:v>40908</c:v>
                </c:pt>
                <c:pt idx="39">
                  <c:v>41274</c:v>
                </c:pt>
                <c:pt idx="40">
                  <c:v>41639</c:v>
                </c:pt>
                <c:pt idx="41">
                  <c:v>42004</c:v>
                </c:pt>
                <c:pt idx="42">
                  <c:v>42369</c:v>
                </c:pt>
                <c:pt idx="43">
                  <c:v>42735</c:v>
                </c:pt>
                <c:pt idx="44">
                  <c:v>43100</c:v>
                </c:pt>
                <c:pt idx="45">
                  <c:v>43465</c:v>
                </c:pt>
                <c:pt idx="46">
                  <c:v>43830</c:v>
                </c:pt>
                <c:pt idx="47">
                  <c:v>44196</c:v>
                </c:pt>
                <c:pt idx="48">
                  <c:v>44561</c:v>
                </c:pt>
                <c:pt idx="49">
                  <c:v>44926</c:v>
                </c:pt>
              </c:numCache>
            </c:numRef>
          </c:cat>
          <c:val>
            <c:numRef>
              <c:f>'[CREF Income Calculator- Sys Wd - 2022.vF.xlsm]Tool'!$M$12:$M$63</c:f>
              <c:numCache>
                <c:formatCode>_("$"* #,##0_);_("$"* \(#,##0\);_("$"* "-"??_);_(@_)</c:formatCode>
                <c:ptCount val="52"/>
                <c:pt idx="0">
                  <c:v>19387.771172281282</c:v>
                </c:pt>
                <c:pt idx="1">
                  <c:v>21466.112878962464</c:v>
                </c:pt>
                <c:pt idx="2">
                  <c:v>15715.310439285926</c:v>
                </c:pt>
                <c:pt idx="3">
                  <c:v>14927.319828020294</c:v>
                </c:pt>
                <c:pt idx="4">
                  <c:v>10619.331910687572</c:v>
                </c:pt>
                <c:pt idx="5">
                  <c:v>14612.562626736113</c:v>
                </c:pt>
                <c:pt idx="6">
                  <c:v>15186.515745939598</c:v>
                </c:pt>
                <c:pt idx="7">
                  <c:v>17048.871073505135</c:v>
                </c:pt>
                <c:pt idx="8">
                  <c:v>18555.686946870363</c:v>
                </c:pt>
                <c:pt idx="9">
                  <c:v>17053.466126389605</c:v>
                </c:pt>
                <c:pt idx="10">
                  <c:v>9471.7265430823427</c:v>
                </c:pt>
                <c:pt idx="11">
                  <c:v>14494.586337216841</c:v>
                </c:pt>
                <c:pt idx="12">
                  <c:v>16285.554719838527</c:v>
                </c:pt>
                <c:pt idx="13">
                  <c:v>16231.586910980513</c:v>
                </c:pt>
                <c:pt idx="14">
                  <c:v>17908.689954421458</c:v>
                </c:pt>
                <c:pt idx="15">
                  <c:v>21338.230667833148</c:v>
                </c:pt>
                <c:pt idx="16">
                  <c:v>22824.422631999139</c:v>
                </c:pt>
                <c:pt idx="17">
                  <c:v>21231.696737311988</c:v>
                </c:pt>
                <c:pt idx="18">
                  <c:v>24148.945734742243</c:v>
                </c:pt>
                <c:pt idx="19">
                  <c:v>27209.058455522347</c:v>
                </c:pt>
                <c:pt idx="20">
                  <c:v>8703.0541435142804</c:v>
                </c:pt>
                <c:pt idx="21">
                  <c:v>0</c:v>
                </c:pt>
                <c:pt idx="22">
                  <c:v>0</c:v>
                </c:pt>
                <c:pt idx="23">
                  <c:v>0</c:v>
                </c:pt>
                <c:pt idx="24">
                  <c:v>0</c:v>
                </c:pt>
                <c:pt idx="25">
                  <c:v>19387.771172281282</c:v>
                </c:pt>
                <c:pt idx="26">
                  <c:v>21466.112878962464</c:v>
                </c:pt>
                <c:pt idx="27">
                  <c:v>15715.310439285926</c:v>
                </c:pt>
                <c:pt idx="28">
                  <c:v>14927.319828020294</c:v>
                </c:pt>
                <c:pt idx="29">
                  <c:v>10619.331910687572</c:v>
                </c:pt>
                <c:pt idx="30">
                  <c:v>14612.562626736113</c:v>
                </c:pt>
                <c:pt idx="31">
                  <c:v>15186.515745939598</c:v>
                </c:pt>
                <c:pt idx="32">
                  <c:v>17048.871073505135</c:v>
                </c:pt>
                <c:pt idx="33">
                  <c:v>18555.686946870363</c:v>
                </c:pt>
                <c:pt idx="34">
                  <c:v>17053.466126389605</c:v>
                </c:pt>
                <c:pt idx="35">
                  <c:v>9471.7265430823427</c:v>
                </c:pt>
                <c:pt idx="36">
                  <c:v>14494.586337216841</c:v>
                </c:pt>
                <c:pt idx="37">
                  <c:v>16285.554719838527</c:v>
                </c:pt>
                <c:pt idx="38">
                  <c:v>16231.586910980513</c:v>
                </c:pt>
                <c:pt idx="39">
                  <c:v>17908.689954421458</c:v>
                </c:pt>
                <c:pt idx="40">
                  <c:v>21338.230667833148</c:v>
                </c:pt>
                <c:pt idx="41">
                  <c:v>22824.422631999139</c:v>
                </c:pt>
                <c:pt idx="42">
                  <c:v>21231.696737311988</c:v>
                </c:pt>
                <c:pt idx="43">
                  <c:v>24148.945734742243</c:v>
                </c:pt>
                <c:pt idx="44">
                  <c:v>27209.058455522347</c:v>
                </c:pt>
                <c:pt idx="45">
                  <c:v>8703.0541435142804</c:v>
                </c:pt>
                <c:pt idx="46">
                  <c:v>0</c:v>
                </c:pt>
                <c:pt idx="47">
                  <c:v>0</c:v>
                </c:pt>
                <c:pt idx="48">
                  <c:v>0</c:v>
                </c:pt>
                <c:pt idx="49">
                  <c:v>0</c:v>
                </c:pt>
              </c:numCache>
            </c:numRef>
          </c:val>
          <c:smooth val="0"/>
          <c:extLst>
            <c:ext xmlns:c16="http://schemas.microsoft.com/office/drawing/2014/chart" uri="{C3380CC4-5D6E-409C-BE32-E72D297353CC}">
              <c16:uniqueId val="{00000001-B44A-344A-BADA-E6A44C39605C}"/>
            </c:ext>
          </c:extLst>
        </c:ser>
        <c:dLbls>
          <c:showLegendKey val="0"/>
          <c:showVal val="0"/>
          <c:showCatName val="0"/>
          <c:showSerName val="0"/>
          <c:showPercent val="0"/>
          <c:showBubbleSize val="0"/>
        </c:dLbls>
        <c:smooth val="0"/>
        <c:axId val="858716031"/>
        <c:axId val="858717279"/>
      </c:lineChart>
      <c:dateAx>
        <c:axId val="858716031"/>
        <c:scaling>
          <c:orientation val="minMax"/>
        </c:scaling>
        <c:delete val="0"/>
        <c:axPos val="b"/>
        <c:numFmt formatCode="yyyy"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ysClr val="windowText" lastClr="000000"/>
                </a:solidFill>
                <a:latin typeface="Ringside Narrow Book" panose="02000500000000000000" pitchFamily="2" charset="0"/>
                <a:ea typeface="+mn-ea"/>
                <a:cs typeface="+mn-cs"/>
              </a:defRPr>
            </a:pPr>
            <a:endParaRPr lang="en-US"/>
          </a:p>
        </c:txPr>
        <c:crossAx val="858717279"/>
        <c:crosses val="autoZero"/>
        <c:auto val="1"/>
        <c:lblOffset val="100"/>
        <c:baseTimeUnit val="days"/>
      </c:dateAx>
      <c:valAx>
        <c:axId val="858717279"/>
        <c:scaling>
          <c:orientation val="minMax"/>
        </c:scaling>
        <c:delete val="0"/>
        <c:axPos val="l"/>
        <c:majorGridlines>
          <c:spPr>
            <a:ln w="3175" cap="flat" cmpd="sng" algn="ctr">
              <a:solidFill>
                <a:schemeClr val="bg1">
                  <a:lumMod val="75000"/>
                </a:schemeClr>
              </a:solidFill>
              <a:round/>
            </a:ln>
            <a:effectLst/>
          </c:spPr>
        </c:majorGridlines>
        <c:numFmt formatCode="_(&quot;$&quot;* #,##0_);_(&quot;$&quot;* \(#,##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858716031"/>
        <c:crosses val="autoZero"/>
        <c:crossBetween val="between"/>
        <c:majorUnit val="10000"/>
      </c:valAx>
      <c:spPr>
        <a:noFill/>
        <a:ln>
          <a:noFill/>
        </a:ln>
        <a:effectLst/>
      </c:spPr>
    </c:plotArea>
    <c:plotVisOnly val="1"/>
    <c:dispBlanksAs val="gap"/>
    <c:showDLblsOverMax val="0"/>
  </c:chart>
  <c:spPr>
    <a:noFill/>
    <a:ln>
      <a:noFill/>
    </a:ln>
    <a:effectLst/>
  </c:spPr>
  <c:txPr>
    <a:bodyPr/>
    <a:lstStyle/>
    <a:p>
      <a:pPr>
        <a:defRPr sz="800">
          <a:solidFill>
            <a:sysClr val="windowText" lastClr="000000"/>
          </a:solidFill>
        </a:defRPr>
      </a:pPr>
      <a:endParaRPr lang="en-US"/>
    </a:p>
  </c:txPr>
  <c:externalData r:id="rId3">
    <c:autoUpdate val="0"/>
  </c:externalData>
  <c:userShapes r:id="rId4"/>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6203287847514206"/>
          <c:y val="5.279544817981744E-2"/>
          <c:w val="0.67330213881031864"/>
          <c:h val="0.80593171845148504"/>
        </c:manualLayout>
      </c:layout>
      <c:doughnutChart>
        <c:varyColors val="1"/>
        <c:ser>
          <c:idx val="0"/>
          <c:order val="0"/>
          <c:tx>
            <c:strRef>
              <c:f>Sheet1!$B$1</c:f>
              <c:strCache>
                <c:ptCount val="1"/>
                <c:pt idx="0">
                  <c:v>Column1</c:v>
                </c:pt>
              </c:strCache>
            </c:strRef>
          </c:tx>
          <c:dPt>
            <c:idx val="0"/>
            <c:bubble3D val="0"/>
            <c:spPr>
              <a:solidFill>
                <a:schemeClr val="accent4"/>
              </a:solidFill>
            </c:spPr>
            <c:extLst>
              <c:ext xmlns:c16="http://schemas.microsoft.com/office/drawing/2014/chart" uri="{C3380CC4-5D6E-409C-BE32-E72D297353CC}">
                <c16:uniqueId val="{00000001-DF02-4C44-9537-E32803BE9B58}"/>
              </c:ext>
            </c:extLst>
          </c:dPt>
          <c:dPt>
            <c:idx val="1"/>
            <c:bubble3D val="0"/>
            <c:spPr>
              <a:solidFill>
                <a:schemeClr val="tx1"/>
              </a:solidFill>
            </c:spPr>
            <c:extLst>
              <c:ext xmlns:c16="http://schemas.microsoft.com/office/drawing/2014/chart" uri="{C3380CC4-5D6E-409C-BE32-E72D297353CC}">
                <c16:uniqueId val="{00000003-DF02-4C44-9537-E32803BE9B58}"/>
              </c:ext>
            </c:extLst>
          </c:dPt>
          <c:dPt>
            <c:idx val="2"/>
            <c:bubble3D val="0"/>
            <c:spPr>
              <a:solidFill>
                <a:schemeClr val="accent1"/>
              </a:solidFill>
            </c:spPr>
            <c:extLst>
              <c:ext xmlns:c16="http://schemas.microsoft.com/office/drawing/2014/chart" uri="{C3380CC4-5D6E-409C-BE32-E72D297353CC}">
                <c16:uniqueId val="{00000005-DF02-4C44-9537-E32803BE9B58}"/>
              </c:ext>
            </c:extLst>
          </c:dPt>
          <c:dLbls>
            <c:dLbl>
              <c:idx val="0"/>
              <c:tx>
                <c:rich>
                  <a:bodyPr/>
                  <a:lstStyle/>
                  <a:p>
                    <a:r>
                      <a:rPr lang="en-US"/>
                      <a:t>87%</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F02-4C44-9537-E32803BE9B58}"/>
                </c:ext>
              </c:extLst>
            </c:dLbl>
            <c:dLbl>
              <c:idx val="1"/>
              <c:tx>
                <c:rich>
                  <a:bodyPr/>
                  <a:lstStyle/>
                  <a:p>
                    <a:r>
                      <a:rPr lang="en-US"/>
                      <a:t>10%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F02-4C44-9537-E32803BE9B58}"/>
                </c:ext>
              </c:extLst>
            </c:dLbl>
            <c:dLbl>
              <c:idx val="2"/>
              <c:layout>
                <c:manualLayout>
                  <c:x val="2.4112370481446195E-3"/>
                  <c:y val="-2.3709472463200532E-2"/>
                </c:manualLayout>
              </c:layout>
              <c:spPr>
                <a:noFill/>
                <a:ln>
                  <a:noFill/>
                </a:ln>
                <a:effectLst/>
              </c:spPr>
              <c:txPr>
                <a:bodyPr/>
                <a:lstStyle/>
                <a:p>
                  <a:pPr>
                    <a:defRPr sz="1600">
                      <a:solidFill>
                        <a:schemeClr val="tx1"/>
                      </a:solidFill>
                      <a:latin typeface="Ringside Narrow" panose="02000800000000000000" pitchFamily="50" charset="0"/>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F02-4C44-9537-E32803BE9B58}"/>
                </c:ext>
              </c:extLst>
            </c:dLbl>
            <c:spPr>
              <a:noFill/>
              <a:ln>
                <a:noFill/>
              </a:ln>
              <a:effectLst/>
            </c:spPr>
            <c:txPr>
              <a:bodyPr/>
              <a:lstStyle/>
              <a:p>
                <a:pPr>
                  <a:defRPr sz="1600">
                    <a:solidFill>
                      <a:schemeClr val="bg1"/>
                    </a:solidFill>
                    <a:latin typeface="Ringside Narrow" panose="02000800000000000000" pitchFamily="50" charset="0"/>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U.S. fixed income</c:v>
                </c:pt>
                <c:pt idx="1">
                  <c:v>Foreign fixed income</c:v>
                </c:pt>
                <c:pt idx="2">
                  <c:v>Short-term and other</c:v>
                </c:pt>
              </c:strCache>
            </c:strRef>
          </c:cat>
          <c:val>
            <c:numRef>
              <c:f>Sheet1!$B$2:$B$4</c:f>
              <c:numCache>
                <c:formatCode>0%</c:formatCode>
                <c:ptCount val="3"/>
                <c:pt idx="0">
                  <c:v>0.87</c:v>
                </c:pt>
                <c:pt idx="1">
                  <c:v>0.1</c:v>
                </c:pt>
                <c:pt idx="2">
                  <c:v>0.03</c:v>
                </c:pt>
              </c:numCache>
            </c:numRef>
          </c:val>
          <c:extLst>
            <c:ext xmlns:c16="http://schemas.microsoft.com/office/drawing/2014/chart" uri="{C3380CC4-5D6E-409C-BE32-E72D297353CC}">
              <c16:uniqueId val="{00000006-DF02-4C44-9537-E32803BE9B58}"/>
            </c:ext>
          </c:extLst>
        </c:ser>
        <c:dLbls>
          <c:showLegendKey val="0"/>
          <c:showVal val="0"/>
          <c:showCatName val="0"/>
          <c:showSerName val="0"/>
          <c:showPercent val="0"/>
          <c:showBubbleSize val="0"/>
          <c:showLeaderLines val="1"/>
        </c:dLbls>
        <c:firstSliceAng val="0"/>
        <c:holeSize val="60"/>
      </c:doughnutChart>
    </c:plotArea>
    <c:legend>
      <c:legendPos val="b"/>
      <c:legendEntry>
        <c:idx val="0"/>
        <c:txPr>
          <a:bodyPr/>
          <a:lstStyle/>
          <a:p>
            <a:pPr>
              <a:defRPr sz="1100" b="0" i="0">
                <a:latin typeface="Ringside Narrow Book" panose="02000500000000000000" pitchFamily="2" charset="0"/>
              </a:defRPr>
            </a:pPr>
            <a:endParaRPr lang="en-US"/>
          </a:p>
        </c:txPr>
      </c:legendEntry>
      <c:legendEntry>
        <c:idx val="1"/>
        <c:txPr>
          <a:bodyPr/>
          <a:lstStyle/>
          <a:p>
            <a:pPr>
              <a:defRPr sz="1100" b="0" i="0">
                <a:latin typeface="Ringside Narrow Book" panose="02000500000000000000" pitchFamily="2" charset="0"/>
              </a:defRPr>
            </a:pPr>
            <a:endParaRPr lang="en-US"/>
          </a:p>
        </c:txPr>
      </c:legendEntry>
      <c:legendEntry>
        <c:idx val="2"/>
        <c:txPr>
          <a:bodyPr/>
          <a:lstStyle/>
          <a:p>
            <a:pPr>
              <a:defRPr sz="1100" b="0" i="0">
                <a:latin typeface="Ringside Narrow Book" panose="02000500000000000000" pitchFamily="2" charset="0"/>
              </a:defRPr>
            </a:pPr>
            <a:endParaRPr lang="en-US"/>
          </a:p>
        </c:txPr>
      </c:legendEntry>
      <c:layout>
        <c:manualLayout>
          <c:xMode val="edge"/>
          <c:yMode val="edge"/>
          <c:x val="0.12308928450053028"/>
          <c:y val="0.82281826181148676"/>
          <c:w val="0.7862333933168103"/>
          <c:h val="0.16184276740779338"/>
        </c:manualLayout>
      </c:layout>
      <c:overlay val="0"/>
      <c:txPr>
        <a:bodyPr/>
        <a:lstStyle/>
        <a:p>
          <a:pPr>
            <a:defRPr sz="1100" b="0" i="0">
              <a:latin typeface="Ringside Narrow Book" panose="02000500000000000000" pitchFamily="2" charset="0"/>
            </a:defRPr>
          </a:pPr>
          <a:endParaRPr lang="en-US"/>
        </a:p>
      </c:txPr>
    </c:legend>
    <c:plotVisOnly val="1"/>
    <c:dispBlanksAs val="gap"/>
    <c:showDLblsOverMax val="0"/>
  </c:chart>
  <c:txPr>
    <a:bodyPr/>
    <a:lstStyle/>
    <a:p>
      <a:pPr>
        <a:defRPr sz="12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116700564040276E-2"/>
          <c:y val="2.9749155642161011E-2"/>
          <c:w val="0.95025175079183322"/>
          <c:h val="0.95780833481428818"/>
        </c:manualLayout>
      </c:layout>
      <c:barChart>
        <c:barDir val="col"/>
        <c:grouping val="clustered"/>
        <c:varyColors val="0"/>
        <c:ser>
          <c:idx val="0"/>
          <c:order val="0"/>
          <c:tx>
            <c:strRef>
              <c:f>Sheet1!$B$1</c:f>
              <c:strCache>
                <c:ptCount val="1"/>
                <c:pt idx="0">
                  <c:v>Fund_Perf</c:v>
                </c:pt>
              </c:strCache>
            </c:strRef>
          </c:tx>
          <c:spPr>
            <a:solidFill>
              <a:schemeClr val="tx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Sheet1!$B$2:$B$7</c:f>
              <c:numCache>
                <c:formatCode>0.0000</c:formatCode>
                <c:ptCount val="6"/>
                <c:pt idx="0">
                  <c:v>2.7000000000000001E-3</c:v>
                </c:pt>
                <c:pt idx="1">
                  <c:v>2.3E-3</c:v>
                </c:pt>
                <c:pt idx="2">
                  <c:v>3.9199999999999999E-2</c:v>
                </c:pt>
                <c:pt idx="3">
                  <c:v>-2.52E-2</c:v>
                </c:pt>
                <c:pt idx="4">
                  <c:v>2.5999999999999999E-3</c:v>
                </c:pt>
                <c:pt idx="5">
                  <c:v>1.6799999999999999E-2</c:v>
                </c:pt>
              </c:numCache>
            </c:numRef>
          </c:val>
          <c:extLst>
            <c:ext xmlns:c16="http://schemas.microsoft.com/office/drawing/2014/chart" uri="{C3380CC4-5D6E-409C-BE32-E72D297353CC}">
              <c16:uniqueId val="{00000000-9CB9-4445-ACA2-953F292F6A01}"/>
            </c:ext>
          </c:extLst>
        </c:ser>
        <c:ser>
          <c:idx val="1"/>
          <c:order val="1"/>
          <c:tx>
            <c:strRef>
              <c:f>Sheet1!$C$1</c:f>
              <c:strCache>
                <c:ptCount val="1"/>
                <c:pt idx="0">
                  <c:v>BM_Perf</c:v>
                </c:pt>
              </c:strCache>
            </c:strRef>
          </c:tx>
          <c:spPr>
            <a:solidFill>
              <a:schemeClr val="accent2"/>
            </a:solidFill>
            <a:ln>
              <a:noFill/>
            </a:ln>
            <a:effectLst/>
          </c:spPr>
          <c:invertIfNegative val="0"/>
          <c:dLbls>
            <c:dLbl>
              <c:idx val="4"/>
              <c:layout>
                <c:manualLayout>
                  <c:x val="3.2716654451589102E-3"/>
                  <c:y val="0.1876307554256819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151-8546-B7E7-486C2DB948E8}"/>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Sheet1!$C$2:$C$7</c:f>
              <c:numCache>
                <c:formatCode>0.0000</c:formatCode>
                <c:ptCount val="6"/>
                <c:pt idx="0">
                  <c:v>6.9999999999999999E-4</c:v>
                </c:pt>
                <c:pt idx="1">
                  <c:v>-7.1000000000000004E-3</c:v>
                </c:pt>
                <c:pt idx="2">
                  <c:v>2.63E-2</c:v>
                </c:pt>
                <c:pt idx="3">
                  <c:v>-3.0200000000000001E-2</c:v>
                </c:pt>
                <c:pt idx="4">
                  <c:v>-2.3E-3</c:v>
                </c:pt>
                <c:pt idx="5">
                  <c:v>-1.35E-2</c:v>
                </c:pt>
              </c:numCache>
            </c:numRef>
          </c:val>
          <c:extLst>
            <c:ext xmlns:c16="http://schemas.microsoft.com/office/drawing/2014/chart" uri="{C3380CC4-5D6E-409C-BE32-E72D297353CC}">
              <c16:uniqueId val="{00000001-9CB9-4445-ACA2-953F292F6A01}"/>
            </c:ext>
          </c:extLst>
        </c:ser>
        <c:ser>
          <c:idx val="2"/>
          <c:order val="2"/>
          <c:tx>
            <c:strRef>
              <c:f>Sheet1!$D$1</c:f>
              <c:strCache>
                <c:ptCount val="1"/>
                <c:pt idx="0">
                  <c:v>MSTAR_Perf</c:v>
                </c:pt>
              </c:strCache>
            </c:strRef>
          </c:tx>
          <c:spPr>
            <a:solidFill>
              <a:schemeClr val="accent6"/>
            </a:solidFill>
            <a:ln>
              <a:noFill/>
            </a:ln>
            <a:effectLst/>
          </c:spPr>
          <c:invertIfNegative val="0"/>
          <c:dLbls>
            <c:dLbl>
              <c:idx val="2"/>
              <c:dLblPos val="outEnd"/>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88C5-4E50-9C42-9F75B8171BEB}"/>
                </c:ext>
              </c:extLst>
            </c:dLbl>
            <c:dLbl>
              <c:idx val="4"/>
              <c:layout>
                <c:manualLayout>
                  <c:x val="-4.907498167738545E-3"/>
                  <c:y val="9.875302917141154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151-8546-B7E7-486C2DB948E8}"/>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Sheet1!$D$2:$D$7</c:f>
              <c:numCache>
                <c:formatCode>0.0000</c:formatCode>
                <c:ptCount val="6"/>
                <c:pt idx="0">
                  <c:v>2.3E-3</c:v>
                </c:pt>
                <c:pt idx="1">
                  <c:v>-2.8E-3</c:v>
                </c:pt>
                <c:pt idx="2">
                  <c:v>3.0499999999999999E-2</c:v>
                </c:pt>
                <c:pt idx="3">
                  <c:v>-2.9899999999999999E-2</c:v>
                </c:pt>
                <c:pt idx="4">
                  <c:v>-1.5E-3</c:v>
                </c:pt>
                <c:pt idx="5">
                  <c:v>-1.26E-2</c:v>
                </c:pt>
              </c:numCache>
            </c:numRef>
          </c:val>
          <c:extLst>
            <c:ext xmlns:c16="http://schemas.microsoft.com/office/drawing/2014/chart" uri="{C3380CC4-5D6E-409C-BE32-E72D297353CC}">
              <c16:uniqueId val="{00000002-9CB9-4445-ACA2-953F292F6A01}"/>
            </c:ext>
          </c:extLst>
        </c:ser>
        <c:dLbls>
          <c:dLblPos val="outEnd"/>
          <c:showLegendKey val="0"/>
          <c:showVal val="1"/>
          <c:showCatName val="0"/>
          <c:showSerName val="0"/>
          <c:showPercent val="0"/>
          <c:showBubbleSize val="0"/>
        </c:dLbls>
        <c:gapWidth val="219"/>
        <c:overlap val="-27"/>
        <c:axId val="20694399"/>
        <c:axId val="20693151"/>
      </c:barChart>
      <c:catAx>
        <c:axId val="20694399"/>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0" spcFirstLastPara="1" vertOverflow="ellipsis" wrap="square" anchor="b" anchorCtr="1"/>
          <a:lstStyle/>
          <a:p>
            <a:pPr>
              <a:defRPr sz="1000" b="0" i="0" u="none" strike="noStrike" kern="1200" baseline="0">
                <a:solidFill>
                  <a:schemeClr val="tx1"/>
                </a:solidFill>
                <a:latin typeface="+mn-lt"/>
                <a:ea typeface="+mn-ea"/>
                <a:cs typeface="+mn-cs"/>
              </a:defRPr>
            </a:pPr>
            <a:endParaRPr lang="en-US"/>
          </a:p>
        </c:txPr>
        <c:crossAx val="20693151"/>
        <c:crosses val="autoZero"/>
        <c:auto val="1"/>
        <c:lblAlgn val="ctr"/>
        <c:lblOffset val="100"/>
        <c:noMultiLvlLbl val="0"/>
      </c:catAx>
      <c:valAx>
        <c:axId val="20693151"/>
        <c:scaling>
          <c:orientation val="minMax"/>
        </c:scaling>
        <c:delete val="0"/>
        <c:axPos val="l"/>
        <c:majorGridlines>
          <c:spPr>
            <a:ln w="3175" cap="flat" cmpd="sng" algn="ctr">
              <a:solidFill>
                <a:schemeClr val="bg1">
                  <a:lumMod val="7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439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'[CREF Income Calculator- Sys Wd - 2022.vF.xlsm]Tool'!$L$9</c:f>
              <c:strCache>
                <c:ptCount val="1"/>
                <c:pt idx="0">
                  <c:v>CREF Stock Account</c:v>
                </c:pt>
              </c:strCache>
            </c:strRef>
          </c:tx>
          <c:spPr>
            <a:ln w="28575" cap="rnd">
              <a:solidFill>
                <a:schemeClr val="accent4"/>
              </a:solidFill>
              <a:round/>
            </a:ln>
            <a:effectLst/>
          </c:spPr>
          <c:marker>
            <c:symbol val="none"/>
          </c:marker>
          <c:cat>
            <c:numRef>
              <c:f>'[CREF Income Calculator- Sys Wd - 2022.vF.xlsm]Tool'!$K$12:$K$63</c:f>
              <c:numCache>
                <c:formatCode>yyyy</c:formatCode>
                <c:ptCount val="52"/>
                <c:pt idx="0">
                  <c:v>36525</c:v>
                </c:pt>
                <c:pt idx="1">
                  <c:v>36891</c:v>
                </c:pt>
                <c:pt idx="2">
                  <c:v>37256</c:v>
                </c:pt>
                <c:pt idx="3">
                  <c:v>37621</c:v>
                </c:pt>
                <c:pt idx="4">
                  <c:v>37986</c:v>
                </c:pt>
                <c:pt idx="5">
                  <c:v>38352</c:v>
                </c:pt>
                <c:pt idx="6">
                  <c:v>38717</c:v>
                </c:pt>
                <c:pt idx="7">
                  <c:v>39082</c:v>
                </c:pt>
                <c:pt idx="8">
                  <c:v>39447</c:v>
                </c:pt>
                <c:pt idx="9">
                  <c:v>39813</c:v>
                </c:pt>
                <c:pt idx="10">
                  <c:v>40178</c:v>
                </c:pt>
                <c:pt idx="11">
                  <c:v>40543</c:v>
                </c:pt>
                <c:pt idx="12">
                  <c:v>40908</c:v>
                </c:pt>
                <c:pt idx="13">
                  <c:v>41274</c:v>
                </c:pt>
                <c:pt idx="14">
                  <c:v>41639</c:v>
                </c:pt>
                <c:pt idx="15">
                  <c:v>42004</c:v>
                </c:pt>
                <c:pt idx="16">
                  <c:v>42369</c:v>
                </c:pt>
                <c:pt idx="17">
                  <c:v>42735</c:v>
                </c:pt>
                <c:pt idx="18">
                  <c:v>43100</c:v>
                </c:pt>
                <c:pt idx="19">
                  <c:v>43465</c:v>
                </c:pt>
                <c:pt idx="20">
                  <c:v>43830</c:v>
                </c:pt>
                <c:pt idx="21">
                  <c:v>44196</c:v>
                </c:pt>
                <c:pt idx="22">
                  <c:v>44561</c:v>
                </c:pt>
                <c:pt idx="23">
                  <c:v>44926</c:v>
                </c:pt>
                <c:pt idx="24">
                  <c:v>45291</c:v>
                </c:pt>
                <c:pt idx="25">
                  <c:v>36160</c:v>
                </c:pt>
                <c:pt idx="26">
                  <c:v>36525</c:v>
                </c:pt>
                <c:pt idx="27">
                  <c:v>36891</c:v>
                </c:pt>
                <c:pt idx="28">
                  <c:v>37256</c:v>
                </c:pt>
                <c:pt idx="29">
                  <c:v>37621</c:v>
                </c:pt>
                <c:pt idx="30">
                  <c:v>37986</c:v>
                </c:pt>
                <c:pt idx="31">
                  <c:v>38352</c:v>
                </c:pt>
                <c:pt idx="32">
                  <c:v>38717</c:v>
                </c:pt>
                <c:pt idx="33">
                  <c:v>39082</c:v>
                </c:pt>
                <c:pt idx="34">
                  <c:v>39447</c:v>
                </c:pt>
                <c:pt idx="35">
                  <c:v>39813</c:v>
                </c:pt>
                <c:pt idx="36">
                  <c:v>40178</c:v>
                </c:pt>
                <c:pt idx="37">
                  <c:v>40543</c:v>
                </c:pt>
                <c:pt idx="38">
                  <c:v>40908</c:v>
                </c:pt>
                <c:pt idx="39">
                  <c:v>41274</c:v>
                </c:pt>
                <c:pt idx="40">
                  <c:v>41639</c:v>
                </c:pt>
                <c:pt idx="41">
                  <c:v>42004</c:v>
                </c:pt>
                <c:pt idx="42">
                  <c:v>42369</c:v>
                </c:pt>
                <c:pt idx="43">
                  <c:v>42735</c:v>
                </c:pt>
                <c:pt idx="44">
                  <c:v>43100</c:v>
                </c:pt>
                <c:pt idx="45">
                  <c:v>43465</c:v>
                </c:pt>
                <c:pt idx="46">
                  <c:v>43830</c:v>
                </c:pt>
                <c:pt idx="47">
                  <c:v>44196</c:v>
                </c:pt>
                <c:pt idx="48">
                  <c:v>44561</c:v>
                </c:pt>
                <c:pt idx="49">
                  <c:v>44926</c:v>
                </c:pt>
              </c:numCache>
            </c:numRef>
          </c:cat>
          <c:val>
            <c:numRef>
              <c:f>'[CREF Income Calculator- Sys Wd - 2022.vF.xlsm]Tool'!$L$12:$L$63</c:f>
              <c:numCache>
                <c:formatCode>_("$"* #,##0_);_("$"* \(#,##0\);_("$"* "-"??_);_(@_)</c:formatCode>
                <c:ptCount val="52"/>
                <c:pt idx="0">
                  <c:v>19387.771172281282</c:v>
                </c:pt>
                <c:pt idx="1">
                  <c:v>21466.112878962464</c:v>
                </c:pt>
                <c:pt idx="2">
                  <c:v>15715.310439285926</c:v>
                </c:pt>
                <c:pt idx="3">
                  <c:v>14927.319828020294</c:v>
                </c:pt>
                <c:pt idx="4">
                  <c:v>10619.331910687572</c:v>
                </c:pt>
                <c:pt idx="5">
                  <c:v>14612.562626736113</c:v>
                </c:pt>
                <c:pt idx="6">
                  <c:v>15186.515745939598</c:v>
                </c:pt>
                <c:pt idx="7">
                  <c:v>17048.871073505135</c:v>
                </c:pt>
                <c:pt idx="8">
                  <c:v>18555.686946870363</c:v>
                </c:pt>
                <c:pt idx="9">
                  <c:v>17053.466126389605</c:v>
                </c:pt>
                <c:pt idx="10">
                  <c:v>9471.7265430823427</c:v>
                </c:pt>
                <c:pt idx="11">
                  <c:v>14494.586337216841</c:v>
                </c:pt>
                <c:pt idx="12">
                  <c:v>16285.554719838527</c:v>
                </c:pt>
                <c:pt idx="13">
                  <c:v>16231.586910980513</c:v>
                </c:pt>
                <c:pt idx="14">
                  <c:v>17908.689954421458</c:v>
                </c:pt>
                <c:pt idx="15">
                  <c:v>21338.230667833148</c:v>
                </c:pt>
                <c:pt idx="16">
                  <c:v>22824.422631999139</c:v>
                </c:pt>
                <c:pt idx="17">
                  <c:v>21231.696737311988</c:v>
                </c:pt>
                <c:pt idx="18">
                  <c:v>24148.945734742243</c:v>
                </c:pt>
                <c:pt idx="19">
                  <c:v>27209.058455522347</c:v>
                </c:pt>
                <c:pt idx="20">
                  <c:v>27056.327310617631</c:v>
                </c:pt>
                <c:pt idx="21">
                  <c:v>23342.369578311005</c:v>
                </c:pt>
                <c:pt idx="22">
                  <c:v>37892.239142938502</c:v>
                </c:pt>
                <c:pt idx="23">
                  <c:v>39065.300176670506</c:v>
                </c:pt>
                <c:pt idx="24">
                  <c:v>34710.423469888614</c:v>
                </c:pt>
                <c:pt idx="25">
                  <c:v>19387.771172281282</c:v>
                </c:pt>
                <c:pt idx="26">
                  <c:v>21466.112878962464</c:v>
                </c:pt>
                <c:pt idx="27">
                  <c:v>15715.310439285926</c:v>
                </c:pt>
                <c:pt idx="28">
                  <c:v>14927.319828020294</c:v>
                </c:pt>
                <c:pt idx="29">
                  <c:v>10619.331910687572</c:v>
                </c:pt>
                <c:pt idx="30">
                  <c:v>14612.562626736113</c:v>
                </c:pt>
                <c:pt idx="31">
                  <c:v>15186.515745939598</c:v>
                </c:pt>
                <c:pt idx="32">
                  <c:v>17048.871073505135</c:v>
                </c:pt>
                <c:pt idx="33">
                  <c:v>18555.686946870363</c:v>
                </c:pt>
                <c:pt idx="34">
                  <c:v>17053.466126389605</c:v>
                </c:pt>
                <c:pt idx="35">
                  <c:v>9471.7265430823427</c:v>
                </c:pt>
                <c:pt idx="36">
                  <c:v>14494.586337216841</c:v>
                </c:pt>
                <c:pt idx="37">
                  <c:v>16285.554719838527</c:v>
                </c:pt>
                <c:pt idx="38">
                  <c:v>16231.586910980513</c:v>
                </c:pt>
                <c:pt idx="39">
                  <c:v>17908.689954421458</c:v>
                </c:pt>
                <c:pt idx="40">
                  <c:v>21338.230667833148</c:v>
                </c:pt>
                <c:pt idx="41">
                  <c:v>22824.422631999139</c:v>
                </c:pt>
                <c:pt idx="42">
                  <c:v>21231.696737311988</c:v>
                </c:pt>
                <c:pt idx="43">
                  <c:v>24148.945734742243</c:v>
                </c:pt>
                <c:pt idx="44">
                  <c:v>27209.058455522347</c:v>
                </c:pt>
                <c:pt idx="45">
                  <c:v>27056.327310617631</c:v>
                </c:pt>
                <c:pt idx="46">
                  <c:v>23342.369578311005</c:v>
                </c:pt>
                <c:pt idx="47">
                  <c:v>37892.239142938502</c:v>
                </c:pt>
                <c:pt idx="48">
                  <c:v>39065.300176670506</c:v>
                </c:pt>
                <c:pt idx="49">
                  <c:v>34710.423469888614</c:v>
                </c:pt>
              </c:numCache>
            </c:numRef>
          </c:val>
          <c:smooth val="0"/>
          <c:extLst>
            <c:ext xmlns:c16="http://schemas.microsoft.com/office/drawing/2014/chart" uri="{C3380CC4-5D6E-409C-BE32-E72D297353CC}">
              <c16:uniqueId val="{00000000-B44A-344A-BADA-E6A44C39605C}"/>
            </c:ext>
          </c:extLst>
        </c:ser>
        <c:ser>
          <c:idx val="1"/>
          <c:order val="1"/>
          <c:tx>
            <c:strRef>
              <c:f>'[CREF Income Calculator- Sys Wd - 2022.vF.xlsm]Tool'!$M$9</c:f>
              <c:strCache>
                <c:ptCount val="1"/>
                <c:pt idx="0">
                  <c:v>Russell 3000 &amp; MSCI EAFE + Can 65/35</c:v>
                </c:pt>
              </c:strCache>
            </c:strRef>
          </c:tx>
          <c:spPr>
            <a:ln w="28575" cap="rnd">
              <a:solidFill>
                <a:schemeClr val="tx1"/>
              </a:solidFill>
              <a:prstDash val="dash"/>
              <a:round/>
            </a:ln>
            <a:effectLst/>
          </c:spPr>
          <c:marker>
            <c:symbol val="none"/>
          </c:marker>
          <c:cat>
            <c:numRef>
              <c:f>'[CREF Income Calculator- Sys Wd - 2022.vF.xlsm]Tool'!$K$12:$K$63</c:f>
              <c:numCache>
                <c:formatCode>yyyy</c:formatCode>
                <c:ptCount val="52"/>
                <c:pt idx="0">
                  <c:v>36525</c:v>
                </c:pt>
                <c:pt idx="1">
                  <c:v>36891</c:v>
                </c:pt>
                <c:pt idx="2">
                  <c:v>37256</c:v>
                </c:pt>
                <c:pt idx="3">
                  <c:v>37621</c:v>
                </c:pt>
                <c:pt idx="4">
                  <c:v>37986</c:v>
                </c:pt>
                <c:pt idx="5">
                  <c:v>38352</c:v>
                </c:pt>
                <c:pt idx="6">
                  <c:v>38717</c:v>
                </c:pt>
                <c:pt idx="7">
                  <c:v>39082</c:v>
                </c:pt>
                <c:pt idx="8">
                  <c:v>39447</c:v>
                </c:pt>
                <c:pt idx="9">
                  <c:v>39813</c:v>
                </c:pt>
                <c:pt idx="10">
                  <c:v>40178</c:v>
                </c:pt>
                <c:pt idx="11">
                  <c:v>40543</c:v>
                </c:pt>
                <c:pt idx="12">
                  <c:v>40908</c:v>
                </c:pt>
                <c:pt idx="13">
                  <c:v>41274</c:v>
                </c:pt>
                <c:pt idx="14">
                  <c:v>41639</c:v>
                </c:pt>
                <c:pt idx="15">
                  <c:v>42004</c:v>
                </c:pt>
                <c:pt idx="16">
                  <c:v>42369</c:v>
                </c:pt>
                <c:pt idx="17">
                  <c:v>42735</c:v>
                </c:pt>
                <c:pt idx="18">
                  <c:v>43100</c:v>
                </c:pt>
                <c:pt idx="19">
                  <c:v>43465</c:v>
                </c:pt>
                <c:pt idx="20">
                  <c:v>43830</c:v>
                </c:pt>
                <c:pt idx="21">
                  <c:v>44196</c:v>
                </c:pt>
                <c:pt idx="22">
                  <c:v>44561</c:v>
                </c:pt>
                <c:pt idx="23">
                  <c:v>44926</c:v>
                </c:pt>
                <c:pt idx="24">
                  <c:v>45291</c:v>
                </c:pt>
                <c:pt idx="25">
                  <c:v>36160</c:v>
                </c:pt>
                <c:pt idx="26">
                  <c:v>36525</c:v>
                </c:pt>
                <c:pt idx="27">
                  <c:v>36891</c:v>
                </c:pt>
                <c:pt idx="28">
                  <c:v>37256</c:v>
                </c:pt>
                <c:pt idx="29">
                  <c:v>37621</c:v>
                </c:pt>
                <c:pt idx="30">
                  <c:v>37986</c:v>
                </c:pt>
                <c:pt idx="31">
                  <c:v>38352</c:v>
                </c:pt>
                <c:pt idx="32">
                  <c:v>38717</c:v>
                </c:pt>
                <c:pt idx="33">
                  <c:v>39082</c:v>
                </c:pt>
                <c:pt idx="34">
                  <c:v>39447</c:v>
                </c:pt>
                <c:pt idx="35">
                  <c:v>39813</c:v>
                </c:pt>
                <c:pt idx="36">
                  <c:v>40178</c:v>
                </c:pt>
                <c:pt idx="37">
                  <c:v>40543</c:v>
                </c:pt>
                <c:pt idx="38">
                  <c:v>40908</c:v>
                </c:pt>
                <c:pt idx="39">
                  <c:v>41274</c:v>
                </c:pt>
                <c:pt idx="40">
                  <c:v>41639</c:v>
                </c:pt>
                <c:pt idx="41">
                  <c:v>42004</c:v>
                </c:pt>
                <c:pt idx="42">
                  <c:v>42369</c:v>
                </c:pt>
                <c:pt idx="43">
                  <c:v>42735</c:v>
                </c:pt>
                <c:pt idx="44">
                  <c:v>43100</c:v>
                </c:pt>
                <c:pt idx="45">
                  <c:v>43465</c:v>
                </c:pt>
                <c:pt idx="46">
                  <c:v>43830</c:v>
                </c:pt>
                <c:pt idx="47">
                  <c:v>44196</c:v>
                </c:pt>
                <c:pt idx="48">
                  <c:v>44561</c:v>
                </c:pt>
                <c:pt idx="49">
                  <c:v>44926</c:v>
                </c:pt>
              </c:numCache>
            </c:numRef>
          </c:cat>
          <c:val>
            <c:numRef>
              <c:f>'[CREF Income Calculator- Sys Wd - 2022.vF.xlsm]Tool'!$M$12:$M$63</c:f>
              <c:numCache>
                <c:formatCode>_("$"* #,##0_);_("$"* \(#,##0\);_("$"* "-"??_);_(@_)</c:formatCode>
                <c:ptCount val="52"/>
                <c:pt idx="0">
                  <c:v>19387.771172281282</c:v>
                </c:pt>
                <c:pt idx="1">
                  <c:v>21466.112878962464</c:v>
                </c:pt>
                <c:pt idx="2">
                  <c:v>15715.310439285926</c:v>
                </c:pt>
                <c:pt idx="3">
                  <c:v>14927.319828020294</c:v>
                </c:pt>
                <c:pt idx="4">
                  <c:v>10619.331910687572</c:v>
                </c:pt>
                <c:pt idx="5">
                  <c:v>14612.562626736113</c:v>
                </c:pt>
                <c:pt idx="6">
                  <c:v>15186.515745939598</c:v>
                </c:pt>
                <c:pt idx="7">
                  <c:v>17048.871073505135</c:v>
                </c:pt>
                <c:pt idx="8">
                  <c:v>18555.686946870363</c:v>
                </c:pt>
                <c:pt idx="9">
                  <c:v>17053.466126389605</c:v>
                </c:pt>
                <c:pt idx="10">
                  <c:v>9471.7265430823427</c:v>
                </c:pt>
                <c:pt idx="11">
                  <c:v>14494.586337216841</c:v>
                </c:pt>
                <c:pt idx="12">
                  <c:v>16285.554719838527</c:v>
                </c:pt>
                <c:pt idx="13">
                  <c:v>16231.586910980513</c:v>
                </c:pt>
                <c:pt idx="14">
                  <c:v>17908.689954421458</c:v>
                </c:pt>
                <c:pt idx="15">
                  <c:v>21338.230667833148</c:v>
                </c:pt>
                <c:pt idx="16">
                  <c:v>22824.422631999139</c:v>
                </c:pt>
                <c:pt idx="17">
                  <c:v>21231.696737311988</c:v>
                </c:pt>
                <c:pt idx="18">
                  <c:v>24148.945734742243</c:v>
                </c:pt>
                <c:pt idx="19">
                  <c:v>27209.058455522347</c:v>
                </c:pt>
                <c:pt idx="20">
                  <c:v>8703.0541435142804</c:v>
                </c:pt>
                <c:pt idx="21">
                  <c:v>0</c:v>
                </c:pt>
                <c:pt idx="22">
                  <c:v>0</c:v>
                </c:pt>
                <c:pt idx="23">
                  <c:v>0</c:v>
                </c:pt>
                <c:pt idx="24">
                  <c:v>0</c:v>
                </c:pt>
                <c:pt idx="25">
                  <c:v>19387.771172281282</c:v>
                </c:pt>
                <c:pt idx="26">
                  <c:v>21466.112878962464</c:v>
                </c:pt>
                <c:pt idx="27">
                  <c:v>15715.310439285926</c:v>
                </c:pt>
                <c:pt idx="28">
                  <c:v>14927.319828020294</c:v>
                </c:pt>
                <c:pt idx="29">
                  <c:v>10619.331910687572</c:v>
                </c:pt>
                <c:pt idx="30">
                  <c:v>14612.562626736113</c:v>
                </c:pt>
                <c:pt idx="31">
                  <c:v>15186.515745939598</c:v>
                </c:pt>
                <c:pt idx="32">
                  <c:v>17048.871073505135</c:v>
                </c:pt>
                <c:pt idx="33">
                  <c:v>18555.686946870363</c:v>
                </c:pt>
                <c:pt idx="34">
                  <c:v>17053.466126389605</c:v>
                </c:pt>
                <c:pt idx="35">
                  <c:v>9471.7265430823427</c:v>
                </c:pt>
                <c:pt idx="36">
                  <c:v>14494.586337216841</c:v>
                </c:pt>
                <c:pt idx="37">
                  <c:v>16285.554719838527</c:v>
                </c:pt>
                <c:pt idx="38">
                  <c:v>16231.586910980513</c:v>
                </c:pt>
                <c:pt idx="39">
                  <c:v>17908.689954421458</c:v>
                </c:pt>
                <c:pt idx="40">
                  <c:v>21338.230667833148</c:v>
                </c:pt>
                <c:pt idx="41">
                  <c:v>22824.422631999139</c:v>
                </c:pt>
                <c:pt idx="42">
                  <c:v>21231.696737311988</c:v>
                </c:pt>
                <c:pt idx="43">
                  <c:v>24148.945734742243</c:v>
                </c:pt>
                <c:pt idx="44">
                  <c:v>27209.058455522347</c:v>
                </c:pt>
                <c:pt idx="45">
                  <c:v>8703.0541435142804</c:v>
                </c:pt>
                <c:pt idx="46">
                  <c:v>0</c:v>
                </c:pt>
                <c:pt idx="47">
                  <c:v>0</c:v>
                </c:pt>
                <c:pt idx="48">
                  <c:v>0</c:v>
                </c:pt>
                <c:pt idx="49">
                  <c:v>0</c:v>
                </c:pt>
              </c:numCache>
            </c:numRef>
          </c:val>
          <c:smooth val="0"/>
          <c:extLst>
            <c:ext xmlns:c16="http://schemas.microsoft.com/office/drawing/2014/chart" uri="{C3380CC4-5D6E-409C-BE32-E72D297353CC}">
              <c16:uniqueId val="{00000001-B44A-344A-BADA-E6A44C39605C}"/>
            </c:ext>
          </c:extLst>
        </c:ser>
        <c:dLbls>
          <c:showLegendKey val="0"/>
          <c:showVal val="0"/>
          <c:showCatName val="0"/>
          <c:showSerName val="0"/>
          <c:showPercent val="0"/>
          <c:showBubbleSize val="0"/>
        </c:dLbls>
        <c:smooth val="0"/>
        <c:axId val="858716031"/>
        <c:axId val="858717279"/>
      </c:lineChart>
      <c:dateAx>
        <c:axId val="858716031"/>
        <c:scaling>
          <c:orientation val="minMax"/>
        </c:scaling>
        <c:delete val="0"/>
        <c:axPos val="b"/>
        <c:numFmt formatCode="yyyy"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ysClr val="windowText" lastClr="000000"/>
                </a:solidFill>
                <a:latin typeface="Ringside Narrow Book" panose="02000500000000000000" pitchFamily="2" charset="0"/>
                <a:ea typeface="+mn-ea"/>
                <a:cs typeface="+mn-cs"/>
              </a:defRPr>
            </a:pPr>
            <a:endParaRPr lang="en-US"/>
          </a:p>
        </c:txPr>
        <c:crossAx val="858717279"/>
        <c:crosses val="autoZero"/>
        <c:auto val="1"/>
        <c:lblOffset val="100"/>
        <c:baseTimeUnit val="days"/>
      </c:dateAx>
      <c:valAx>
        <c:axId val="858717279"/>
        <c:scaling>
          <c:orientation val="minMax"/>
        </c:scaling>
        <c:delete val="0"/>
        <c:axPos val="l"/>
        <c:majorGridlines>
          <c:spPr>
            <a:ln w="3175" cap="flat" cmpd="sng" algn="ctr">
              <a:solidFill>
                <a:schemeClr val="bg1">
                  <a:lumMod val="75000"/>
                </a:schemeClr>
              </a:solidFill>
              <a:round/>
            </a:ln>
            <a:effectLst/>
          </c:spPr>
        </c:majorGridlines>
        <c:numFmt formatCode="_(&quot;$&quot;* #,##0_);_(&quot;$&quot;* \(#,##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858716031"/>
        <c:crosses val="autoZero"/>
        <c:crossBetween val="between"/>
        <c:majorUnit val="10000"/>
      </c:valAx>
      <c:spPr>
        <a:noFill/>
        <a:ln>
          <a:noFill/>
        </a:ln>
        <a:effectLst/>
      </c:spPr>
    </c:plotArea>
    <c:plotVisOnly val="1"/>
    <c:dispBlanksAs val="gap"/>
    <c:showDLblsOverMax val="0"/>
  </c:chart>
  <c:spPr>
    <a:noFill/>
    <a:ln>
      <a:noFill/>
    </a:ln>
    <a:effectLst/>
  </c:spPr>
  <c:txPr>
    <a:bodyPr/>
    <a:lstStyle/>
    <a:p>
      <a:pPr>
        <a:defRPr sz="800">
          <a:solidFill>
            <a:sysClr val="windowText" lastClr="000000"/>
          </a:solidFill>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6203287847514206"/>
          <c:y val="5.279544817981744E-2"/>
          <c:w val="0.67330213881031864"/>
          <c:h val="0.80593171845148504"/>
        </c:manualLayout>
      </c:layout>
      <c:doughnutChart>
        <c:varyColors val="1"/>
        <c:ser>
          <c:idx val="0"/>
          <c:order val="0"/>
          <c:tx>
            <c:strRef>
              <c:f>Sheet1!$B$1</c:f>
              <c:strCache>
                <c:ptCount val="1"/>
                <c:pt idx="0">
                  <c:v>Column1</c:v>
                </c:pt>
              </c:strCache>
            </c:strRef>
          </c:tx>
          <c:dPt>
            <c:idx val="0"/>
            <c:bubble3D val="0"/>
            <c:spPr>
              <a:solidFill>
                <a:schemeClr val="accent4"/>
              </a:solidFill>
            </c:spPr>
            <c:extLst>
              <c:ext xmlns:c16="http://schemas.microsoft.com/office/drawing/2014/chart" uri="{C3380CC4-5D6E-409C-BE32-E72D297353CC}">
                <c16:uniqueId val="{00000001-DF02-4C44-9537-E32803BE9B58}"/>
              </c:ext>
            </c:extLst>
          </c:dPt>
          <c:dPt>
            <c:idx val="1"/>
            <c:bubble3D val="0"/>
            <c:spPr>
              <a:solidFill>
                <a:schemeClr val="tx1"/>
              </a:solidFill>
            </c:spPr>
            <c:extLst>
              <c:ext xmlns:c16="http://schemas.microsoft.com/office/drawing/2014/chart" uri="{C3380CC4-5D6E-409C-BE32-E72D297353CC}">
                <c16:uniqueId val="{00000003-DF02-4C44-9537-E32803BE9B58}"/>
              </c:ext>
            </c:extLst>
          </c:dPt>
          <c:dPt>
            <c:idx val="2"/>
            <c:bubble3D val="0"/>
            <c:spPr>
              <a:solidFill>
                <a:schemeClr val="accent1"/>
              </a:solidFill>
            </c:spPr>
            <c:extLst>
              <c:ext xmlns:c16="http://schemas.microsoft.com/office/drawing/2014/chart" uri="{C3380CC4-5D6E-409C-BE32-E72D297353CC}">
                <c16:uniqueId val="{00000005-DF02-4C44-9537-E32803BE9B58}"/>
              </c:ext>
            </c:extLst>
          </c:dPt>
          <c:dLbls>
            <c:dLbl>
              <c:idx val="0"/>
              <c:tx>
                <c:rich>
                  <a:bodyPr/>
                  <a:lstStyle/>
                  <a:p>
                    <a:r>
                      <a:rPr lang="en-US"/>
                      <a:t>65%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F02-4C44-9537-E32803BE9B58}"/>
                </c:ext>
              </c:extLst>
            </c:dLbl>
            <c:dLbl>
              <c:idx val="1"/>
              <c:tx>
                <c:rich>
                  <a:bodyPr/>
                  <a:lstStyle/>
                  <a:p>
                    <a:r>
                      <a:rPr lang="en-US"/>
                      <a:t>25%</a:t>
                    </a:r>
                  </a:p>
                </c:rich>
              </c:tx>
              <c:showLegendKey val="0"/>
              <c:showVal val="1"/>
              <c:showCatName val="0"/>
              <c:showSerName val="0"/>
              <c:showPercent val="0"/>
              <c:showBubbleSize val="0"/>
              <c:extLst>
                <c:ext xmlns:c15="http://schemas.microsoft.com/office/drawing/2012/chart" uri="{CE6537A1-D6FC-4f65-9D91-7224C49458BB}">
                  <c15:layout>
                    <c:manualLayout>
                      <c:w val="0.11788537928379045"/>
                      <c:h val="9.2941132055746098E-2"/>
                    </c:manualLayout>
                  </c15:layout>
                  <c15:showDataLabelsRange val="0"/>
                </c:ext>
                <c:ext xmlns:c16="http://schemas.microsoft.com/office/drawing/2014/chart" uri="{C3380CC4-5D6E-409C-BE32-E72D297353CC}">
                  <c16:uniqueId val="{00000003-DF02-4C44-9537-E32803BE9B58}"/>
                </c:ext>
              </c:extLst>
            </c:dLbl>
            <c:dLbl>
              <c:idx val="2"/>
              <c:spPr>
                <a:noFill/>
                <a:ln>
                  <a:noFill/>
                </a:ln>
                <a:effectLst/>
              </c:spPr>
              <c:txPr>
                <a:bodyPr/>
                <a:lstStyle/>
                <a:p>
                  <a:pPr>
                    <a:defRPr sz="1600">
                      <a:solidFill>
                        <a:schemeClr val="tx1"/>
                      </a:solidFill>
                      <a:latin typeface="Ringside Narrow" panose="02000800000000000000" pitchFamily="50"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5-DF02-4C44-9537-E32803BE9B58}"/>
                </c:ext>
              </c:extLst>
            </c:dLbl>
            <c:spPr>
              <a:noFill/>
              <a:ln>
                <a:noFill/>
              </a:ln>
              <a:effectLst/>
            </c:spPr>
            <c:txPr>
              <a:bodyPr/>
              <a:lstStyle/>
              <a:p>
                <a:pPr>
                  <a:defRPr sz="1600">
                    <a:solidFill>
                      <a:schemeClr val="bg1"/>
                    </a:solidFill>
                    <a:latin typeface="Ringside Narrow" panose="02000800000000000000" pitchFamily="50" charset="0"/>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Domestic</c:v>
                </c:pt>
                <c:pt idx="1">
                  <c:v>Foreign developed</c:v>
                </c:pt>
                <c:pt idx="2">
                  <c:v>Foreign emerging markets</c:v>
                </c:pt>
              </c:strCache>
            </c:strRef>
          </c:cat>
          <c:val>
            <c:numRef>
              <c:f>Sheet1!$B$2:$B$4</c:f>
              <c:numCache>
                <c:formatCode>0%</c:formatCode>
                <c:ptCount val="3"/>
                <c:pt idx="0">
                  <c:v>0.65</c:v>
                </c:pt>
                <c:pt idx="1">
                  <c:v>0.25</c:v>
                </c:pt>
                <c:pt idx="2">
                  <c:v>0.1</c:v>
                </c:pt>
              </c:numCache>
            </c:numRef>
          </c:val>
          <c:extLst>
            <c:ext xmlns:c16="http://schemas.microsoft.com/office/drawing/2014/chart" uri="{C3380CC4-5D6E-409C-BE32-E72D297353CC}">
              <c16:uniqueId val="{00000006-DF02-4C44-9537-E32803BE9B58}"/>
            </c:ext>
          </c:extLst>
        </c:ser>
        <c:dLbls>
          <c:showLegendKey val="0"/>
          <c:showVal val="0"/>
          <c:showCatName val="0"/>
          <c:showSerName val="0"/>
          <c:showPercent val="0"/>
          <c:showBubbleSize val="0"/>
          <c:showLeaderLines val="1"/>
        </c:dLbls>
        <c:firstSliceAng val="0"/>
        <c:holeSize val="60"/>
      </c:doughnutChart>
    </c:plotArea>
    <c:legend>
      <c:legendPos val="b"/>
      <c:legendEntry>
        <c:idx val="0"/>
        <c:txPr>
          <a:bodyPr/>
          <a:lstStyle/>
          <a:p>
            <a:pPr>
              <a:defRPr sz="1100" b="0" i="0">
                <a:latin typeface="Ringside Narrow Book" panose="02000500000000000000" pitchFamily="2" charset="0"/>
              </a:defRPr>
            </a:pPr>
            <a:endParaRPr lang="en-US"/>
          </a:p>
        </c:txPr>
      </c:legendEntry>
      <c:legendEntry>
        <c:idx val="1"/>
        <c:txPr>
          <a:bodyPr/>
          <a:lstStyle/>
          <a:p>
            <a:pPr>
              <a:defRPr sz="1100" b="0" i="0">
                <a:latin typeface="Ringside Narrow Book" panose="02000500000000000000" pitchFamily="2" charset="0"/>
              </a:defRPr>
            </a:pPr>
            <a:endParaRPr lang="en-US"/>
          </a:p>
        </c:txPr>
      </c:legendEntry>
      <c:legendEntry>
        <c:idx val="2"/>
        <c:txPr>
          <a:bodyPr/>
          <a:lstStyle/>
          <a:p>
            <a:pPr>
              <a:defRPr sz="1100" b="0" i="0">
                <a:latin typeface="Ringside Narrow Book" panose="02000500000000000000" pitchFamily="2" charset="0"/>
              </a:defRPr>
            </a:pPr>
            <a:endParaRPr lang="en-US"/>
          </a:p>
        </c:txPr>
      </c:legendEntry>
      <c:layout>
        <c:manualLayout>
          <c:xMode val="edge"/>
          <c:yMode val="edge"/>
          <c:x val="0.18819268480043502"/>
          <c:y val="0.83599019095770921"/>
          <c:w val="0.75970978578721948"/>
          <c:h val="0.16184276740779338"/>
        </c:manualLayout>
      </c:layout>
      <c:overlay val="0"/>
      <c:txPr>
        <a:bodyPr/>
        <a:lstStyle/>
        <a:p>
          <a:pPr>
            <a:defRPr sz="1100" b="0" i="0">
              <a:latin typeface="Ringside Narrow Book" panose="02000500000000000000" pitchFamily="2" charset="0"/>
            </a:defRPr>
          </a:pPr>
          <a:endParaRPr lang="en-US"/>
        </a:p>
      </c:txPr>
    </c:legend>
    <c:plotVisOnly val="1"/>
    <c:dispBlanksAs val="gap"/>
    <c:showDLblsOverMax val="0"/>
  </c:chart>
  <c:txPr>
    <a:bodyPr/>
    <a:lstStyle/>
    <a:p>
      <a:pPr>
        <a:defRPr sz="1200"/>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6203287847514206"/>
          <c:y val="5.279544817981744E-2"/>
          <c:w val="0.67330213881031864"/>
          <c:h val="0.80593171845148504"/>
        </c:manualLayout>
      </c:layout>
      <c:doughnutChart>
        <c:varyColors val="1"/>
        <c:ser>
          <c:idx val="0"/>
          <c:order val="0"/>
          <c:tx>
            <c:strRef>
              <c:f>Sheet1!$B$1</c:f>
              <c:strCache>
                <c:ptCount val="1"/>
                <c:pt idx="0">
                  <c:v>% of Net Assets</c:v>
                </c:pt>
              </c:strCache>
            </c:strRef>
          </c:tx>
          <c:dPt>
            <c:idx val="0"/>
            <c:bubble3D val="0"/>
            <c:spPr>
              <a:solidFill>
                <a:schemeClr val="accent4"/>
              </a:solidFill>
            </c:spPr>
            <c:extLst>
              <c:ext xmlns:c16="http://schemas.microsoft.com/office/drawing/2014/chart" uri="{C3380CC4-5D6E-409C-BE32-E72D297353CC}">
                <c16:uniqueId val="{00000001-DF02-4C44-9537-E32803BE9B58}"/>
              </c:ext>
            </c:extLst>
          </c:dPt>
          <c:dPt>
            <c:idx val="1"/>
            <c:bubble3D val="0"/>
            <c:spPr>
              <a:solidFill>
                <a:schemeClr val="tx1"/>
              </a:solidFill>
            </c:spPr>
            <c:extLst>
              <c:ext xmlns:c16="http://schemas.microsoft.com/office/drawing/2014/chart" uri="{C3380CC4-5D6E-409C-BE32-E72D297353CC}">
                <c16:uniqueId val="{00000003-DF02-4C44-9537-E32803BE9B58}"/>
              </c:ext>
            </c:extLst>
          </c:dPt>
          <c:dPt>
            <c:idx val="2"/>
            <c:bubble3D val="0"/>
            <c:spPr>
              <a:solidFill>
                <a:schemeClr val="accent1"/>
              </a:solidFill>
            </c:spPr>
            <c:extLst>
              <c:ext xmlns:c16="http://schemas.microsoft.com/office/drawing/2014/chart" uri="{C3380CC4-5D6E-409C-BE32-E72D297353CC}">
                <c16:uniqueId val="{00000005-DF02-4C44-9537-E32803BE9B58}"/>
              </c:ext>
            </c:extLst>
          </c:dPt>
          <c:dLbls>
            <c:dLbl>
              <c:idx val="0"/>
              <c:tx>
                <c:rich>
                  <a:bodyPr/>
                  <a:lstStyle/>
                  <a:p>
                    <a:r>
                      <a:rPr lang="en-US"/>
                      <a:t>89%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F02-4C44-9537-E32803BE9B58}"/>
                </c:ext>
              </c:extLst>
            </c:dLbl>
            <c:dLbl>
              <c:idx val="1"/>
              <c:tx>
                <c:rich>
                  <a:bodyPr/>
                  <a:lstStyle/>
                  <a:p>
                    <a:r>
                      <a:rPr lang="en-US"/>
                      <a:t>7%</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F02-4C44-9537-E32803BE9B58}"/>
                </c:ext>
              </c:extLst>
            </c:dLbl>
            <c:dLbl>
              <c:idx val="2"/>
              <c:spPr>
                <a:noFill/>
                <a:ln>
                  <a:noFill/>
                </a:ln>
                <a:effectLst/>
              </c:spPr>
              <c:txPr>
                <a:bodyPr/>
                <a:lstStyle/>
                <a:p>
                  <a:pPr>
                    <a:defRPr sz="1600">
                      <a:solidFill>
                        <a:schemeClr val="tx1"/>
                      </a:solidFill>
                      <a:latin typeface="Ringside Narrow" panose="02000800000000000000" pitchFamily="50"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5-DF02-4C44-9537-E32803BE9B58}"/>
                </c:ext>
              </c:extLst>
            </c:dLbl>
            <c:spPr>
              <a:noFill/>
              <a:ln>
                <a:noFill/>
              </a:ln>
              <a:effectLst/>
            </c:spPr>
            <c:txPr>
              <a:bodyPr/>
              <a:lstStyle/>
              <a:p>
                <a:pPr>
                  <a:defRPr sz="1600">
                    <a:solidFill>
                      <a:schemeClr val="bg1"/>
                    </a:solidFill>
                    <a:latin typeface="Ringside Narrow" panose="02000800000000000000" pitchFamily="50" charset="0"/>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TIPS</c:v>
                </c:pt>
                <c:pt idx="1">
                  <c:v>Non-TIPS</c:v>
                </c:pt>
                <c:pt idx="2">
                  <c:v>Short-term and other</c:v>
                </c:pt>
              </c:strCache>
            </c:strRef>
          </c:cat>
          <c:val>
            <c:numRef>
              <c:f>Sheet1!$B$2:$B$4</c:f>
              <c:numCache>
                <c:formatCode>0%</c:formatCode>
                <c:ptCount val="3"/>
                <c:pt idx="0">
                  <c:v>0.89</c:v>
                </c:pt>
                <c:pt idx="1">
                  <c:v>7.0000000000000007E-2</c:v>
                </c:pt>
                <c:pt idx="2">
                  <c:v>0.04</c:v>
                </c:pt>
              </c:numCache>
            </c:numRef>
          </c:val>
          <c:extLst>
            <c:ext xmlns:c16="http://schemas.microsoft.com/office/drawing/2014/chart" uri="{C3380CC4-5D6E-409C-BE32-E72D297353CC}">
              <c16:uniqueId val="{00000006-DF02-4C44-9537-E32803BE9B58}"/>
            </c:ext>
          </c:extLst>
        </c:ser>
        <c:dLbls>
          <c:showLegendKey val="0"/>
          <c:showVal val="0"/>
          <c:showCatName val="0"/>
          <c:showSerName val="0"/>
          <c:showPercent val="0"/>
          <c:showBubbleSize val="0"/>
          <c:showLeaderLines val="1"/>
        </c:dLbls>
        <c:firstSliceAng val="0"/>
        <c:holeSize val="60"/>
      </c:doughnutChart>
    </c:plotArea>
    <c:legend>
      <c:legendPos val="b"/>
      <c:legendEntry>
        <c:idx val="0"/>
        <c:txPr>
          <a:bodyPr/>
          <a:lstStyle/>
          <a:p>
            <a:pPr>
              <a:defRPr sz="1100" b="0" i="0">
                <a:latin typeface="Ringside Narrow Book" panose="02000500000000000000" pitchFamily="2" charset="0"/>
              </a:defRPr>
            </a:pPr>
            <a:endParaRPr lang="en-US"/>
          </a:p>
        </c:txPr>
      </c:legendEntry>
      <c:legendEntry>
        <c:idx val="1"/>
        <c:txPr>
          <a:bodyPr/>
          <a:lstStyle/>
          <a:p>
            <a:pPr>
              <a:defRPr sz="1100" b="0" i="0">
                <a:latin typeface="Ringside Narrow Book" panose="02000500000000000000" pitchFamily="2" charset="0"/>
              </a:defRPr>
            </a:pPr>
            <a:endParaRPr lang="en-US"/>
          </a:p>
        </c:txPr>
      </c:legendEntry>
      <c:legendEntry>
        <c:idx val="2"/>
        <c:txPr>
          <a:bodyPr/>
          <a:lstStyle/>
          <a:p>
            <a:pPr>
              <a:defRPr sz="1100" b="0" i="0">
                <a:latin typeface="Ringside Narrow Book" panose="02000500000000000000" pitchFamily="2" charset="0"/>
              </a:defRPr>
            </a:pPr>
            <a:endParaRPr lang="en-US"/>
          </a:p>
        </c:txPr>
      </c:legendEntry>
      <c:layout>
        <c:manualLayout>
          <c:xMode val="edge"/>
          <c:yMode val="edge"/>
          <c:x val="0.21471629233002582"/>
          <c:y val="0.82545264764073112"/>
          <c:w val="0.59574566651338545"/>
          <c:h val="0.16184276740779338"/>
        </c:manualLayout>
      </c:layout>
      <c:overlay val="0"/>
      <c:txPr>
        <a:bodyPr/>
        <a:lstStyle/>
        <a:p>
          <a:pPr>
            <a:defRPr sz="1100" b="0" i="0">
              <a:latin typeface="Ringside Narrow Book" panose="02000500000000000000" pitchFamily="2" charset="0"/>
            </a:defRPr>
          </a:pPr>
          <a:endParaRPr lang="en-US"/>
        </a:p>
      </c:txPr>
    </c:legend>
    <c:plotVisOnly val="1"/>
    <c:dispBlanksAs val="gap"/>
    <c:showDLblsOverMax val="0"/>
  </c:chart>
  <c:txPr>
    <a:bodyPr/>
    <a:lstStyle/>
    <a:p>
      <a:pPr>
        <a:defRPr sz="12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799210963455148E-2"/>
          <c:y val="4.1510240803269947E-2"/>
          <c:w val="0.95025175079183322"/>
          <c:h val="0.95780833481428818"/>
        </c:manualLayout>
      </c:layout>
      <c:barChart>
        <c:barDir val="col"/>
        <c:grouping val="clustered"/>
        <c:varyColors val="0"/>
        <c:ser>
          <c:idx val="0"/>
          <c:order val="0"/>
          <c:tx>
            <c:strRef>
              <c:f>Sheet1!$B$1</c:f>
              <c:strCache>
                <c:ptCount val="1"/>
                <c:pt idx="0">
                  <c:v>Fund_Perf</c:v>
                </c:pt>
              </c:strCache>
            </c:strRef>
          </c:tx>
          <c:spPr>
            <a:solidFill>
              <a:schemeClr val="tx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Sheet1!$B$2:$B$7</c:f>
              <c:numCache>
                <c:formatCode>0.0000</c:formatCode>
                <c:ptCount val="6"/>
                <c:pt idx="0">
                  <c:v>1.14E-2</c:v>
                </c:pt>
                <c:pt idx="1">
                  <c:v>1.67E-2</c:v>
                </c:pt>
                <c:pt idx="2">
                  <c:v>4.6899999999999997E-2</c:v>
                </c:pt>
                <c:pt idx="3">
                  <c:v>9.4999999999999998E-3</c:v>
                </c:pt>
                <c:pt idx="4">
                  <c:v>2.87E-2</c:v>
                </c:pt>
                <c:pt idx="5">
                  <c:v>2.07E-2</c:v>
                </c:pt>
              </c:numCache>
            </c:numRef>
          </c:val>
          <c:extLst>
            <c:ext xmlns:c16="http://schemas.microsoft.com/office/drawing/2014/chart" uri="{C3380CC4-5D6E-409C-BE32-E72D297353CC}">
              <c16:uniqueId val="{00000000-9CB9-4445-ACA2-953F292F6A01}"/>
            </c:ext>
          </c:extLst>
        </c:ser>
        <c:ser>
          <c:idx val="1"/>
          <c:order val="1"/>
          <c:tx>
            <c:strRef>
              <c:f>Sheet1!$C$1</c:f>
              <c:strCache>
                <c:ptCount val="1"/>
                <c:pt idx="0">
                  <c:v>BM_Perf</c:v>
                </c:pt>
              </c:strCache>
            </c:strRef>
          </c:tx>
          <c:spPr>
            <a:solidFill>
              <a:schemeClr val="accent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Sheet1!$C$2:$C$7</c:f>
              <c:numCache>
                <c:formatCode>0.0000</c:formatCode>
                <c:ptCount val="6"/>
                <c:pt idx="0">
                  <c:v>1.12E-2</c:v>
                </c:pt>
                <c:pt idx="1">
                  <c:v>1.38E-2</c:v>
                </c:pt>
                <c:pt idx="2">
                  <c:v>4.2599999999999999E-2</c:v>
                </c:pt>
                <c:pt idx="3">
                  <c:v>4.0000000000000001E-3</c:v>
                </c:pt>
                <c:pt idx="4">
                  <c:v>2.6700000000000002E-2</c:v>
                </c:pt>
                <c:pt idx="5">
                  <c:v>2.0500000000000001E-2</c:v>
                </c:pt>
              </c:numCache>
            </c:numRef>
          </c:val>
          <c:extLst>
            <c:ext xmlns:c16="http://schemas.microsoft.com/office/drawing/2014/chart" uri="{C3380CC4-5D6E-409C-BE32-E72D297353CC}">
              <c16:uniqueId val="{00000001-9CB9-4445-ACA2-953F292F6A01}"/>
            </c:ext>
          </c:extLst>
        </c:ser>
        <c:ser>
          <c:idx val="2"/>
          <c:order val="2"/>
          <c:tx>
            <c:strRef>
              <c:f>Sheet1!$D$1</c:f>
              <c:strCache>
                <c:ptCount val="1"/>
                <c:pt idx="0">
                  <c:v>MSTAR_Perf</c:v>
                </c:pt>
              </c:strCache>
            </c:strRef>
          </c:tx>
          <c:spPr>
            <a:solidFill>
              <a:schemeClr val="accent6"/>
            </a:solidFill>
            <a:ln>
              <a:noFill/>
            </a:ln>
            <a:effectLst/>
          </c:spPr>
          <c:invertIfNegative val="0"/>
          <c:dLbls>
            <c:dLbl>
              <c:idx val="2"/>
              <c:dLblPos val="outEnd"/>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7849-804D-95AC-6C845312F9B5}"/>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Sheet1!$D$2:$D$7</c:f>
              <c:numCache>
                <c:formatCode>0.0000</c:formatCode>
                <c:ptCount val="6"/>
                <c:pt idx="0">
                  <c:v>7.7999999999999996E-3</c:v>
                </c:pt>
                <c:pt idx="1">
                  <c:v>8.3000000000000001E-3</c:v>
                </c:pt>
                <c:pt idx="2">
                  <c:v>3.09E-2</c:v>
                </c:pt>
                <c:pt idx="3">
                  <c:v>-1.37E-2</c:v>
                </c:pt>
                <c:pt idx="4">
                  <c:v>1.5100000000000001E-2</c:v>
                </c:pt>
                <c:pt idx="5">
                  <c:v>1.44E-2</c:v>
                </c:pt>
              </c:numCache>
            </c:numRef>
          </c:val>
          <c:extLst>
            <c:ext xmlns:c16="http://schemas.microsoft.com/office/drawing/2014/chart" uri="{C3380CC4-5D6E-409C-BE32-E72D297353CC}">
              <c16:uniqueId val="{00000002-9CB9-4445-ACA2-953F292F6A01}"/>
            </c:ext>
          </c:extLst>
        </c:ser>
        <c:dLbls>
          <c:dLblPos val="outEnd"/>
          <c:showLegendKey val="0"/>
          <c:showVal val="1"/>
          <c:showCatName val="0"/>
          <c:showSerName val="0"/>
          <c:showPercent val="0"/>
          <c:showBubbleSize val="0"/>
        </c:dLbls>
        <c:gapWidth val="219"/>
        <c:overlap val="-27"/>
        <c:axId val="20694399"/>
        <c:axId val="20693151"/>
      </c:barChart>
      <c:catAx>
        <c:axId val="20694399"/>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3151"/>
        <c:crosses val="autoZero"/>
        <c:auto val="1"/>
        <c:lblAlgn val="ctr"/>
        <c:lblOffset val="100"/>
        <c:noMultiLvlLbl val="0"/>
      </c:catAx>
      <c:valAx>
        <c:axId val="20693151"/>
        <c:scaling>
          <c:orientation val="minMax"/>
        </c:scaling>
        <c:delete val="0"/>
        <c:axPos val="l"/>
        <c:majorGridlines>
          <c:spPr>
            <a:ln w="3175" cap="flat" cmpd="sng" algn="ctr">
              <a:solidFill>
                <a:schemeClr val="bg1">
                  <a:lumMod val="7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439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'[CREF Income Calculator- Sys Wd - 2022.vF.xlsm]Tool'!$L$9</c:f>
              <c:strCache>
                <c:ptCount val="1"/>
                <c:pt idx="0">
                  <c:v>CREF Stock Account</c:v>
                </c:pt>
              </c:strCache>
            </c:strRef>
          </c:tx>
          <c:spPr>
            <a:ln w="28575" cap="rnd">
              <a:solidFill>
                <a:schemeClr val="accent4"/>
              </a:solidFill>
              <a:round/>
            </a:ln>
            <a:effectLst/>
          </c:spPr>
          <c:marker>
            <c:symbol val="none"/>
          </c:marker>
          <c:cat>
            <c:numRef>
              <c:f>'[CREF Income Calculator- Sys Wd - 2022.vF.xlsm]Tool'!$K$12:$K$63</c:f>
              <c:numCache>
                <c:formatCode>yyyy</c:formatCode>
                <c:ptCount val="52"/>
                <c:pt idx="0">
                  <c:v>36525</c:v>
                </c:pt>
                <c:pt idx="1">
                  <c:v>36891</c:v>
                </c:pt>
                <c:pt idx="2">
                  <c:v>37256</c:v>
                </c:pt>
                <c:pt idx="3">
                  <c:v>37621</c:v>
                </c:pt>
                <c:pt idx="4">
                  <c:v>37986</c:v>
                </c:pt>
                <c:pt idx="5">
                  <c:v>38352</c:v>
                </c:pt>
                <c:pt idx="6">
                  <c:v>38717</c:v>
                </c:pt>
                <c:pt idx="7">
                  <c:v>39082</c:v>
                </c:pt>
                <c:pt idx="8">
                  <c:v>39447</c:v>
                </c:pt>
                <c:pt idx="9">
                  <c:v>39813</c:v>
                </c:pt>
                <c:pt idx="10">
                  <c:v>40178</c:v>
                </c:pt>
                <c:pt idx="11">
                  <c:v>40543</c:v>
                </c:pt>
                <c:pt idx="12">
                  <c:v>40908</c:v>
                </c:pt>
                <c:pt idx="13">
                  <c:v>41274</c:v>
                </c:pt>
                <c:pt idx="14">
                  <c:v>41639</c:v>
                </c:pt>
                <c:pt idx="15">
                  <c:v>42004</c:v>
                </c:pt>
                <c:pt idx="16">
                  <c:v>42369</c:v>
                </c:pt>
                <c:pt idx="17">
                  <c:v>42735</c:v>
                </c:pt>
                <c:pt idx="18">
                  <c:v>43100</c:v>
                </c:pt>
                <c:pt idx="19">
                  <c:v>43465</c:v>
                </c:pt>
                <c:pt idx="20">
                  <c:v>43830</c:v>
                </c:pt>
                <c:pt idx="21">
                  <c:v>44196</c:v>
                </c:pt>
                <c:pt idx="22">
                  <c:v>44561</c:v>
                </c:pt>
                <c:pt idx="23">
                  <c:v>44926</c:v>
                </c:pt>
                <c:pt idx="24">
                  <c:v>45291</c:v>
                </c:pt>
                <c:pt idx="25">
                  <c:v>36160</c:v>
                </c:pt>
                <c:pt idx="26">
                  <c:v>36525</c:v>
                </c:pt>
                <c:pt idx="27">
                  <c:v>36891</c:v>
                </c:pt>
                <c:pt idx="28">
                  <c:v>37256</c:v>
                </c:pt>
                <c:pt idx="29">
                  <c:v>37621</c:v>
                </c:pt>
                <c:pt idx="30">
                  <c:v>37986</c:v>
                </c:pt>
                <c:pt idx="31">
                  <c:v>38352</c:v>
                </c:pt>
                <c:pt idx="32">
                  <c:v>38717</c:v>
                </c:pt>
                <c:pt idx="33">
                  <c:v>39082</c:v>
                </c:pt>
                <c:pt idx="34">
                  <c:v>39447</c:v>
                </c:pt>
                <c:pt idx="35">
                  <c:v>39813</c:v>
                </c:pt>
                <c:pt idx="36">
                  <c:v>40178</c:v>
                </c:pt>
                <c:pt idx="37">
                  <c:v>40543</c:v>
                </c:pt>
                <c:pt idx="38">
                  <c:v>40908</c:v>
                </c:pt>
                <c:pt idx="39">
                  <c:v>41274</c:v>
                </c:pt>
                <c:pt idx="40">
                  <c:v>41639</c:v>
                </c:pt>
                <c:pt idx="41">
                  <c:v>42004</c:v>
                </c:pt>
                <c:pt idx="42">
                  <c:v>42369</c:v>
                </c:pt>
                <c:pt idx="43">
                  <c:v>42735</c:v>
                </c:pt>
                <c:pt idx="44">
                  <c:v>43100</c:v>
                </c:pt>
                <c:pt idx="45">
                  <c:v>43465</c:v>
                </c:pt>
                <c:pt idx="46">
                  <c:v>43830</c:v>
                </c:pt>
                <c:pt idx="47">
                  <c:v>44196</c:v>
                </c:pt>
                <c:pt idx="48">
                  <c:v>44561</c:v>
                </c:pt>
                <c:pt idx="49">
                  <c:v>44926</c:v>
                </c:pt>
              </c:numCache>
            </c:numRef>
          </c:cat>
          <c:val>
            <c:numRef>
              <c:f>'[CREF Income Calculator- Sys Wd - 2022.vF.xlsm]Tool'!$L$12:$L$63</c:f>
              <c:numCache>
                <c:formatCode>_("$"* #,##0_);_("$"* \(#,##0\);_("$"* "-"??_);_(@_)</c:formatCode>
                <c:ptCount val="52"/>
                <c:pt idx="0">
                  <c:v>19387.771172281282</c:v>
                </c:pt>
                <c:pt idx="1">
                  <c:v>21466.112878962464</c:v>
                </c:pt>
                <c:pt idx="2">
                  <c:v>15715.310439285926</c:v>
                </c:pt>
                <c:pt idx="3">
                  <c:v>14927.319828020294</c:v>
                </c:pt>
                <c:pt idx="4">
                  <c:v>10619.331910687572</c:v>
                </c:pt>
                <c:pt idx="5">
                  <c:v>14612.562626736113</c:v>
                </c:pt>
                <c:pt idx="6">
                  <c:v>15186.515745939598</c:v>
                </c:pt>
                <c:pt idx="7">
                  <c:v>17048.871073505135</c:v>
                </c:pt>
                <c:pt idx="8">
                  <c:v>18555.686946870363</c:v>
                </c:pt>
                <c:pt idx="9">
                  <c:v>17053.466126389605</c:v>
                </c:pt>
                <c:pt idx="10">
                  <c:v>9471.7265430823427</c:v>
                </c:pt>
                <c:pt idx="11">
                  <c:v>14494.586337216841</c:v>
                </c:pt>
                <c:pt idx="12">
                  <c:v>16285.554719838527</c:v>
                </c:pt>
                <c:pt idx="13">
                  <c:v>16231.586910980513</c:v>
                </c:pt>
                <c:pt idx="14">
                  <c:v>17908.689954421458</c:v>
                </c:pt>
                <c:pt idx="15">
                  <c:v>21338.230667833148</c:v>
                </c:pt>
                <c:pt idx="16">
                  <c:v>22824.422631999139</c:v>
                </c:pt>
                <c:pt idx="17">
                  <c:v>21231.696737311988</c:v>
                </c:pt>
                <c:pt idx="18">
                  <c:v>24148.945734742243</c:v>
                </c:pt>
                <c:pt idx="19">
                  <c:v>27209.058455522347</c:v>
                </c:pt>
                <c:pt idx="20">
                  <c:v>27056.327310617631</c:v>
                </c:pt>
                <c:pt idx="21">
                  <c:v>23342.369578311005</c:v>
                </c:pt>
                <c:pt idx="22">
                  <c:v>37892.239142938502</c:v>
                </c:pt>
                <c:pt idx="23">
                  <c:v>39065.300176670506</c:v>
                </c:pt>
                <c:pt idx="24">
                  <c:v>34710.423469888614</c:v>
                </c:pt>
                <c:pt idx="25">
                  <c:v>19387.771172281282</c:v>
                </c:pt>
                <c:pt idx="26">
                  <c:v>21466.112878962464</c:v>
                </c:pt>
                <c:pt idx="27">
                  <c:v>15715.310439285926</c:v>
                </c:pt>
                <c:pt idx="28">
                  <c:v>14927.319828020294</c:v>
                </c:pt>
                <c:pt idx="29">
                  <c:v>10619.331910687572</c:v>
                </c:pt>
                <c:pt idx="30">
                  <c:v>14612.562626736113</c:v>
                </c:pt>
                <c:pt idx="31">
                  <c:v>15186.515745939598</c:v>
                </c:pt>
                <c:pt idx="32">
                  <c:v>17048.871073505135</c:v>
                </c:pt>
                <c:pt idx="33">
                  <c:v>18555.686946870363</c:v>
                </c:pt>
                <c:pt idx="34">
                  <c:v>17053.466126389605</c:v>
                </c:pt>
                <c:pt idx="35">
                  <c:v>9471.7265430823427</c:v>
                </c:pt>
                <c:pt idx="36">
                  <c:v>14494.586337216841</c:v>
                </c:pt>
                <c:pt idx="37">
                  <c:v>16285.554719838527</c:v>
                </c:pt>
                <c:pt idx="38">
                  <c:v>16231.586910980513</c:v>
                </c:pt>
                <c:pt idx="39">
                  <c:v>17908.689954421458</c:v>
                </c:pt>
                <c:pt idx="40">
                  <c:v>21338.230667833148</c:v>
                </c:pt>
                <c:pt idx="41">
                  <c:v>22824.422631999139</c:v>
                </c:pt>
                <c:pt idx="42">
                  <c:v>21231.696737311988</c:v>
                </c:pt>
                <c:pt idx="43">
                  <c:v>24148.945734742243</c:v>
                </c:pt>
                <c:pt idx="44">
                  <c:v>27209.058455522347</c:v>
                </c:pt>
                <c:pt idx="45">
                  <c:v>27056.327310617631</c:v>
                </c:pt>
                <c:pt idx="46">
                  <c:v>23342.369578311005</c:v>
                </c:pt>
                <c:pt idx="47">
                  <c:v>37892.239142938502</c:v>
                </c:pt>
                <c:pt idx="48">
                  <c:v>39065.300176670506</c:v>
                </c:pt>
                <c:pt idx="49">
                  <c:v>34710.423469888614</c:v>
                </c:pt>
              </c:numCache>
            </c:numRef>
          </c:val>
          <c:smooth val="0"/>
          <c:extLst>
            <c:ext xmlns:c16="http://schemas.microsoft.com/office/drawing/2014/chart" uri="{C3380CC4-5D6E-409C-BE32-E72D297353CC}">
              <c16:uniqueId val="{00000000-B44A-344A-BADA-E6A44C39605C}"/>
            </c:ext>
          </c:extLst>
        </c:ser>
        <c:ser>
          <c:idx val="1"/>
          <c:order val="1"/>
          <c:tx>
            <c:strRef>
              <c:f>'[CREF Income Calculator- Sys Wd - 2022.vF.xlsm]Tool'!$M$9</c:f>
              <c:strCache>
                <c:ptCount val="1"/>
                <c:pt idx="0">
                  <c:v>Russell 3000 &amp; MSCI EAFE + Can 65/35</c:v>
                </c:pt>
              </c:strCache>
            </c:strRef>
          </c:tx>
          <c:spPr>
            <a:ln w="28575" cap="rnd">
              <a:solidFill>
                <a:schemeClr val="tx1"/>
              </a:solidFill>
              <a:prstDash val="dash"/>
              <a:round/>
            </a:ln>
            <a:effectLst/>
          </c:spPr>
          <c:marker>
            <c:symbol val="none"/>
          </c:marker>
          <c:cat>
            <c:numRef>
              <c:f>'[CREF Income Calculator- Sys Wd - 2022.vF.xlsm]Tool'!$K$12:$K$63</c:f>
              <c:numCache>
                <c:formatCode>yyyy</c:formatCode>
                <c:ptCount val="52"/>
                <c:pt idx="0">
                  <c:v>36525</c:v>
                </c:pt>
                <c:pt idx="1">
                  <c:v>36891</c:v>
                </c:pt>
                <c:pt idx="2">
                  <c:v>37256</c:v>
                </c:pt>
                <c:pt idx="3">
                  <c:v>37621</c:v>
                </c:pt>
                <c:pt idx="4">
                  <c:v>37986</c:v>
                </c:pt>
                <c:pt idx="5">
                  <c:v>38352</c:v>
                </c:pt>
                <c:pt idx="6">
                  <c:v>38717</c:v>
                </c:pt>
                <c:pt idx="7">
                  <c:v>39082</c:v>
                </c:pt>
                <c:pt idx="8">
                  <c:v>39447</c:v>
                </c:pt>
                <c:pt idx="9">
                  <c:v>39813</c:v>
                </c:pt>
                <c:pt idx="10">
                  <c:v>40178</c:v>
                </c:pt>
                <c:pt idx="11">
                  <c:v>40543</c:v>
                </c:pt>
                <c:pt idx="12">
                  <c:v>40908</c:v>
                </c:pt>
                <c:pt idx="13">
                  <c:v>41274</c:v>
                </c:pt>
                <c:pt idx="14">
                  <c:v>41639</c:v>
                </c:pt>
                <c:pt idx="15">
                  <c:v>42004</c:v>
                </c:pt>
                <c:pt idx="16">
                  <c:v>42369</c:v>
                </c:pt>
                <c:pt idx="17">
                  <c:v>42735</c:v>
                </c:pt>
                <c:pt idx="18">
                  <c:v>43100</c:v>
                </c:pt>
                <c:pt idx="19">
                  <c:v>43465</c:v>
                </c:pt>
                <c:pt idx="20">
                  <c:v>43830</c:v>
                </c:pt>
                <c:pt idx="21">
                  <c:v>44196</c:v>
                </c:pt>
                <c:pt idx="22">
                  <c:v>44561</c:v>
                </c:pt>
                <c:pt idx="23">
                  <c:v>44926</c:v>
                </c:pt>
                <c:pt idx="24">
                  <c:v>45291</c:v>
                </c:pt>
                <c:pt idx="25">
                  <c:v>36160</c:v>
                </c:pt>
                <c:pt idx="26">
                  <c:v>36525</c:v>
                </c:pt>
                <c:pt idx="27">
                  <c:v>36891</c:v>
                </c:pt>
                <c:pt idx="28">
                  <c:v>37256</c:v>
                </c:pt>
                <c:pt idx="29">
                  <c:v>37621</c:v>
                </c:pt>
                <c:pt idx="30">
                  <c:v>37986</c:v>
                </c:pt>
                <c:pt idx="31">
                  <c:v>38352</c:v>
                </c:pt>
                <c:pt idx="32">
                  <c:v>38717</c:v>
                </c:pt>
                <c:pt idx="33">
                  <c:v>39082</c:v>
                </c:pt>
                <c:pt idx="34">
                  <c:v>39447</c:v>
                </c:pt>
                <c:pt idx="35">
                  <c:v>39813</c:v>
                </c:pt>
                <c:pt idx="36">
                  <c:v>40178</c:v>
                </c:pt>
                <c:pt idx="37">
                  <c:v>40543</c:v>
                </c:pt>
                <c:pt idx="38">
                  <c:v>40908</c:v>
                </c:pt>
                <c:pt idx="39">
                  <c:v>41274</c:v>
                </c:pt>
                <c:pt idx="40">
                  <c:v>41639</c:v>
                </c:pt>
                <c:pt idx="41">
                  <c:v>42004</c:v>
                </c:pt>
                <c:pt idx="42">
                  <c:v>42369</c:v>
                </c:pt>
                <c:pt idx="43">
                  <c:v>42735</c:v>
                </c:pt>
                <c:pt idx="44">
                  <c:v>43100</c:v>
                </c:pt>
                <c:pt idx="45">
                  <c:v>43465</c:v>
                </c:pt>
                <c:pt idx="46">
                  <c:v>43830</c:v>
                </c:pt>
                <c:pt idx="47">
                  <c:v>44196</c:v>
                </c:pt>
                <c:pt idx="48">
                  <c:v>44561</c:v>
                </c:pt>
                <c:pt idx="49">
                  <c:v>44926</c:v>
                </c:pt>
              </c:numCache>
            </c:numRef>
          </c:cat>
          <c:val>
            <c:numRef>
              <c:f>'[CREF Income Calculator- Sys Wd - 2022.vF.xlsm]Tool'!$M$12:$M$63</c:f>
              <c:numCache>
                <c:formatCode>_("$"* #,##0_);_("$"* \(#,##0\);_("$"* "-"??_);_(@_)</c:formatCode>
                <c:ptCount val="52"/>
                <c:pt idx="0">
                  <c:v>19387.771172281282</c:v>
                </c:pt>
                <c:pt idx="1">
                  <c:v>21466.112878962464</c:v>
                </c:pt>
                <c:pt idx="2">
                  <c:v>15715.310439285926</c:v>
                </c:pt>
                <c:pt idx="3">
                  <c:v>14927.319828020294</c:v>
                </c:pt>
                <c:pt idx="4">
                  <c:v>10619.331910687572</c:v>
                </c:pt>
                <c:pt idx="5">
                  <c:v>14612.562626736113</c:v>
                </c:pt>
                <c:pt idx="6">
                  <c:v>15186.515745939598</c:v>
                </c:pt>
                <c:pt idx="7">
                  <c:v>17048.871073505135</c:v>
                </c:pt>
                <c:pt idx="8">
                  <c:v>18555.686946870363</c:v>
                </c:pt>
                <c:pt idx="9">
                  <c:v>17053.466126389605</c:v>
                </c:pt>
                <c:pt idx="10">
                  <c:v>9471.7265430823427</c:v>
                </c:pt>
                <c:pt idx="11">
                  <c:v>14494.586337216841</c:v>
                </c:pt>
                <c:pt idx="12">
                  <c:v>16285.554719838527</c:v>
                </c:pt>
                <c:pt idx="13">
                  <c:v>16231.586910980513</c:v>
                </c:pt>
                <c:pt idx="14">
                  <c:v>17908.689954421458</c:v>
                </c:pt>
                <c:pt idx="15">
                  <c:v>21338.230667833148</c:v>
                </c:pt>
                <c:pt idx="16">
                  <c:v>22824.422631999139</c:v>
                </c:pt>
                <c:pt idx="17">
                  <c:v>21231.696737311988</c:v>
                </c:pt>
                <c:pt idx="18">
                  <c:v>24148.945734742243</c:v>
                </c:pt>
                <c:pt idx="19">
                  <c:v>27209.058455522347</c:v>
                </c:pt>
                <c:pt idx="20">
                  <c:v>8703.0541435142804</c:v>
                </c:pt>
                <c:pt idx="21">
                  <c:v>0</c:v>
                </c:pt>
                <c:pt idx="22">
                  <c:v>0</c:v>
                </c:pt>
                <c:pt idx="23">
                  <c:v>0</c:v>
                </c:pt>
                <c:pt idx="24">
                  <c:v>0</c:v>
                </c:pt>
                <c:pt idx="25">
                  <c:v>19387.771172281282</c:v>
                </c:pt>
                <c:pt idx="26">
                  <c:v>21466.112878962464</c:v>
                </c:pt>
                <c:pt idx="27">
                  <c:v>15715.310439285926</c:v>
                </c:pt>
                <c:pt idx="28">
                  <c:v>14927.319828020294</c:v>
                </c:pt>
                <c:pt idx="29">
                  <c:v>10619.331910687572</c:v>
                </c:pt>
                <c:pt idx="30">
                  <c:v>14612.562626736113</c:v>
                </c:pt>
                <c:pt idx="31">
                  <c:v>15186.515745939598</c:v>
                </c:pt>
                <c:pt idx="32">
                  <c:v>17048.871073505135</c:v>
                </c:pt>
                <c:pt idx="33">
                  <c:v>18555.686946870363</c:v>
                </c:pt>
                <c:pt idx="34">
                  <c:v>17053.466126389605</c:v>
                </c:pt>
                <c:pt idx="35">
                  <c:v>9471.7265430823427</c:v>
                </c:pt>
                <c:pt idx="36">
                  <c:v>14494.586337216841</c:v>
                </c:pt>
                <c:pt idx="37">
                  <c:v>16285.554719838527</c:v>
                </c:pt>
                <c:pt idx="38">
                  <c:v>16231.586910980513</c:v>
                </c:pt>
                <c:pt idx="39">
                  <c:v>17908.689954421458</c:v>
                </c:pt>
                <c:pt idx="40">
                  <c:v>21338.230667833148</c:v>
                </c:pt>
                <c:pt idx="41">
                  <c:v>22824.422631999139</c:v>
                </c:pt>
                <c:pt idx="42">
                  <c:v>21231.696737311988</c:v>
                </c:pt>
                <c:pt idx="43">
                  <c:v>24148.945734742243</c:v>
                </c:pt>
                <c:pt idx="44">
                  <c:v>27209.058455522347</c:v>
                </c:pt>
                <c:pt idx="45">
                  <c:v>8703.0541435142804</c:v>
                </c:pt>
                <c:pt idx="46">
                  <c:v>0</c:v>
                </c:pt>
                <c:pt idx="47">
                  <c:v>0</c:v>
                </c:pt>
                <c:pt idx="48">
                  <c:v>0</c:v>
                </c:pt>
                <c:pt idx="49">
                  <c:v>0</c:v>
                </c:pt>
              </c:numCache>
            </c:numRef>
          </c:val>
          <c:smooth val="0"/>
          <c:extLst>
            <c:ext xmlns:c16="http://schemas.microsoft.com/office/drawing/2014/chart" uri="{C3380CC4-5D6E-409C-BE32-E72D297353CC}">
              <c16:uniqueId val="{00000001-B44A-344A-BADA-E6A44C39605C}"/>
            </c:ext>
          </c:extLst>
        </c:ser>
        <c:dLbls>
          <c:showLegendKey val="0"/>
          <c:showVal val="0"/>
          <c:showCatName val="0"/>
          <c:showSerName val="0"/>
          <c:showPercent val="0"/>
          <c:showBubbleSize val="0"/>
        </c:dLbls>
        <c:smooth val="0"/>
        <c:axId val="858716031"/>
        <c:axId val="858717279"/>
      </c:lineChart>
      <c:dateAx>
        <c:axId val="858716031"/>
        <c:scaling>
          <c:orientation val="minMax"/>
        </c:scaling>
        <c:delete val="0"/>
        <c:axPos val="b"/>
        <c:numFmt formatCode="yyyy"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ysClr val="windowText" lastClr="000000"/>
                </a:solidFill>
                <a:latin typeface="Ringside Narrow Book" panose="02000500000000000000" pitchFamily="2" charset="0"/>
                <a:ea typeface="+mn-ea"/>
                <a:cs typeface="+mn-cs"/>
              </a:defRPr>
            </a:pPr>
            <a:endParaRPr lang="en-US"/>
          </a:p>
        </c:txPr>
        <c:crossAx val="858717279"/>
        <c:crosses val="autoZero"/>
        <c:auto val="1"/>
        <c:lblOffset val="100"/>
        <c:baseTimeUnit val="days"/>
      </c:dateAx>
      <c:valAx>
        <c:axId val="858717279"/>
        <c:scaling>
          <c:orientation val="minMax"/>
        </c:scaling>
        <c:delete val="0"/>
        <c:axPos val="l"/>
        <c:majorGridlines>
          <c:spPr>
            <a:ln w="3175" cap="flat" cmpd="sng" algn="ctr">
              <a:solidFill>
                <a:schemeClr val="bg1">
                  <a:lumMod val="75000"/>
                </a:schemeClr>
              </a:solidFill>
              <a:round/>
            </a:ln>
            <a:effectLst/>
          </c:spPr>
        </c:majorGridlines>
        <c:numFmt formatCode="_(&quot;$&quot;* #,##0_);_(&quot;$&quot;* \(#,##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858716031"/>
        <c:crosses val="autoZero"/>
        <c:crossBetween val="between"/>
        <c:majorUnit val="10000"/>
      </c:valAx>
      <c:spPr>
        <a:noFill/>
        <a:ln>
          <a:noFill/>
        </a:ln>
        <a:effectLst/>
      </c:spPr>
    </c:plotArea>
    <c:plotVisOnly val="1"/>
    <c:dispBlanksAs val="gap"/>
    <c:showDLblsOverMax val="0"/>
  </c:chart>
  <c:spPr>
    <a:noFill/>
    <a:ln>
      <a:noFill/>
    </a:ln>
    <a:effectLst/>
  </c:spPr>
  <c:txPr>
    <a:bodyPr/>
    <a:lstStyle/>
    <a:p>
      <a:pPr>
        <a:defRPr sz="800">
          <a:solidFill>
            <a:sysClr val="windowText" lastClr="000000"/>
          </a:solidFill>
        </a:defRPr>
      </a:pPr>
      <a:endParaRPr lang="en-US"/>
    </a:p>
  </c:txPr>
  <c:externalData r:id="rId3">
    <c:autoUpdate val="0"/>
  </c:externalData>
  <c:userShapes r:id="rId4"/>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950983450575943E-2"/>
          <c:y val="0.11199399522751532"/>
          <c:w val="0.44699357626837416"/>
          <c:h val="0.69187192780554951"/>
        </c:manualLayout>
      </c:layout>
      <c:doughnutChart>
        <c:varyColors val="1"/>
        <c:ser>
          <c:idx val="0"/>
          <c:order val="0"/>
          <c:tx>
            <c:strRef>
              <c:f>Sheet1!$B$1</c:f>
              <c:strCache>
                <c:ptCount val="1"/>
                <c:pt idx="0">
                  <c:v>Sales</c:v>
                </c:pt>
              </c:strCache>
            </c:strRef>
          </c:tx>
          <c:spPr>
            <a:ln>
              <a:noFill/>
            </a:ln>
          </c:spPr>
          <c:dPt>
            <c:idx val="0"/>
            <c:bubble3D val="0"/>
            <c:spPr>
              <a:solidFill>
                <a:schemeClr val="tx1"/>
              </a:solidFill>
              <a:ln w="19050">
                <a:noFill/>
              </a:ln>
              <a:effectLst/>
            </c:spPr>
            <c:extLst>
              <c:ext xmlns:c16="http://schemas.microsoft.com/office/drawing/2014/chart" uri="{C3380CC4-5D6E-409C-BE32-E72D297353CC}">
                <c16:uniqueId val="{00000001-3939-1E4B-B3A6-C9293B373B47}"/>
              </c:ext>
            </c:extLst>
          </c:dPt>
          <c:dPt>
            <c:idx val="1"/>
            <c:bubble3D val="0"/>
            <c:spPr>
              <a:solidFill>
                <a:schemeClr val="tx2"/>
              </a:solidFill>
              <a:ln w="19050">
                <a:noFill/>
              </a:ln>
              <a:effectLst/>
            </c:spPr>
            <c:extLst>
              <c:ext xmlns:c16="http://schemas.microsoft.com/office/drawing/2014/chart" uri="{C3380CC4-5D6E-409C-BE32-E72D297353CC}">
                <c16:uniqueId val="{00000002-3939-1E4B-B3A6-C9293B373B47}"/>
              </c:ext>
            </c:extLst>
          </c:dPt>
          <c:dPt>
            <c:idx val="2"/>
            <c:bubble3D val="0"/>
            <c:spPr>
              <a:solidFill>
                <a:schemeClr val="accent1"/>
              </a:solidFill>
              <a:ln w="19050">
                <a:noFill/>
              </a:ln>
              <a:effectLst/>
            </c:spPr>
            <c:extLst>
              <c:ext xmlns:c16="http://schemas.microsoft.com/office/drawing/2014/chart" uri="{C3380CC4-5D6E-409C-BE32-E72D297353CC}">
                <c16:uniqueId val="{00000003-3939-1E4B-B3A6-C9293B373B47}"/>
              </c:ext>
            </c:extLst>
          </c:dPt>
          <c:dPt>
            <c:idx val="3"/>
            <c:bubble3D val="0"/>
            <c:spPr>
              <a:solidFill>
                <a:schemeClr val="accent2"/>
              </a:solidFill>
              <a:ln w="19050">
                <a:noFill/>
              </a:ln>
              <a:effectLst/>
            </c:spPr>
            <c:extLst>
              <c:ext xmlns:c16="http://schemas.microsoft.com/office/drawing/2014/chart" uri="{C3380CC4-5D6E-409C-BE32-E72D297353CC}">
                <c16:uniqueId val="{00000004-3939-1E4B-B3A6-C9293B373B47}"/>
              </c:ext>
            </c:extLst>
          </c:dPt>
          <c:dPt>
            <c:idx val="4"/>
            <c:bubble3D val="0"/>
            <c:spPr>
              <a:solidFill>
                <a:schemeClr val="accent4"/>
              </a:solidFill>
              <a:ln w="19050">
                <a:noFill/>
              </a:ln>
              <a:effectLst/>
            </c:spPr>
            <c:extLst>
              <c:ext xmlns:c16="http://schemas.microsoft.com/office/drawing/2014/chart" uri="{C3380CC4-5D6E-409C-BE32-E72D297353CC}">
                <c16:uniqueId val="{00000005-3939-1E4B-B3A6-C9293B373B47}"/>
              </c:ext>
            </c:extLst>
          </c:dPt>
          <c:dPt>
            <c:idx val="5"/>
            <c:bubble3D val="0"/>
            <c:spPr>
              <a:solidFill>
                <a:schemeClr val="accent5"/>
              </a:solidFill>
              <a:ln w="19050">
                <a:noFill/>
              </a:ln>
              <a:effectLst/>
            </c:spPr>
            <c:extLst>
              <c:ext xmlns:c16="http://schemas.microsoft.com/office/drawing/2014/chart" uri="{C3380CC4-5D6E-409C-BE32-E72D297353CC}">
                <c16:uniqueId val="{00000006-3939-1E4B-B3A6-C9293B373B47}"/>
              </c:ext>
            </c:extLst>
          </c:dPt>
          <c:dPt>
            <c:idx val="6"/>
            <c:bubble3D val="0"/>
            <c:spPr>
              <a:solidFill>
                <a:schemeClr val="accent6"/>
              </a:solidFill>
              <a:ln w="19050">
                <a:noFill/>
              </a:ln>
              <a:effectLst/>
            </c:spPr>
            <c:extLst>
              <c:ext xmlns:c16="http://schemas.microsoft.com/office/drawing/2014/chart" uri="{C3380CC4-5D6E-409C-BE32-E72D297353CC}">
                <c16:uniqueId val="{00000007-3939-1E4B-B3A6-C9293B373B47}"/>
              </c:ext>
            </c:extLst>
          </c:dPt>
          <c:dLbls>
            <c:dLbl>
              <c:idx val="0"/>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Ringside Narrow" panose="02000500000000000000" pitchFamily="2" charset="0"/>
                        <a:ea typeface="+mn-ea"/>
                        <a:cs typeface="+mn-cs"/>
                      </a:defRPr>
                    </a:pPr>
                    <a:r>
                      <a:rPr lang="en-US" sz="1000"/>
                      <a:t>$183B</a:t>
                    </a:r>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Ringside Narrow" panose="02000500000000000000" pitchFamily="2" charset="0"/>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939-1E4B-B3A6-C9293B373B47}"/>
                </c:ext>
              </c:extLst>
            </c:dLbl>
            <c:dLbl>
              <c:idx val="1"/>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Ringside Narrow" panose="02000500000000000000" pitchFamily="2" charset="0"/>
                        <a:ea typeface="+mn-ea"/>
                        <a:cs typeface="+mn-cs"/>
                      </a:defRPr>
                    </a:pPr>
                    <a:r>
                      <a:rPr lang="en-US" sz="1000"/>
                      <a:t>$69B</a:t>
                    </a:r>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Ringside Narrow" panose="02000500000000000000" pitchFamily="2" charset="0"/>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3939-1E4B-B3A6-C9293B373B47}"/>
                </c:ext>
              </c:extLst>
            </c:dLbl>
            <c:dLbl>
              <c:idx val="2"/>
              <c:tx>
                <c:rich>
                  <a:bodyPr/>
                  <a:lstStyle/>
                  <a:p>
                    <a:r>
                      <a:rPr lang="en-US"/>
                      <a:t>$66B</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3939-1E4B-B3A6-C9293B373B47}"/>
                </c:ext>
              </c:extLst>
            </c:dLbl>
            <c:dLbl>
              <c:idx val="3"/>
              <c:tx>
                <c:rich>
                  <a:bodyPr/>
                  <a:lstStyle/>
                  <a:p>
                    <a:r>
                      <a:rPr lang="en-US"/>
                      <a:t>$63B</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3939-1E4B-B3A6-C9293B373B47}"/>
                </c:ext>
              </c:extLst>
            </c:dLbl>
            <c:dLbl>
              <c:idx val="4"/>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Ringside Narrow" panose="02000500000000000000" pitchFamily="2" charset="0"/>
                        <a:ea typeface="+mn-ea"/>
                        <a:cs typeface="+mn-cs"/>
                      </a:defRPr>
                    </a:pPr>
                    <a:r>
                      <a:rPr lang="en-US" sz="1000"/>
                      <a:t>$59B</a:t>
                    </a:r>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Ringside Narrow" panose="02000500000000000000" pitchFamily="2" charset="0"/>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3939-1E4B-B3A6-C9293B373B47}"/>
                </c:ext>
              </c:extLst>
            </c:dLbl>
            <c:dLbl>
              <c:idx val="5"/>
              <c:layout>
                <c:manualLayout>
                  <c:x val="-5.621048776706479E-2"/>
                  <c:y val="-0.11860375020108381"/>
                </c:manualLayout>
              </c:layout>
              <c:tx>
                <c:rich>
                  <a:bodyPr/>
                  <a:lstStyle/>
                  <a:p>
                    <a:r>
                      <a:rPr lang="en-US"/>
                      <a:t>$17B</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3939-1E4B-B3A6-C9293B373B47}"/>
                </c:ext>
              </c:extLst>
            </c:dLbl>
            <c:dLbl>
              <c:idx val="6"/>
              <c:layout>
                <c:manualLayout>
                  <c:x val="0"/>
                  <c:y val="-0.11477958835170296"/>
                </c:manualLayout>
              </c:layout>
              <c:tx>
                <c:rich>
                  <a:bodyPr/>
                  <a:lstStyle/>
                  <a:p>
                    <a:r>
                      <a:rPr lang="en-US"/>
                      <a:t>$10B</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3939-1E4B-B3A6-C9293B373B47}"/>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Ringside Narrow" panose="02000500000000000000" pitchFamily="2" charset="0"/>
                    <a:ea typeface="+mn-ea"/>
                    <a:cs typeface="+mn-cs"/>
                  </a:defRPr>
                </a:pPr>
                <a:endParaRPr lang="en-US"/>
              </a:p>
            </c:txPr>
            <c:showLegendKey val="0"/>
            <c:showVal val="0"/>
            <c:showCatName val="0"/>
            <c:showSerName val="0"/>
            <c:showPercent val="1"/>
            <c:showBubbleSize val="0"/>
            <c:showLeaderLines val="1"/>
            <c:leaderLines>
              <c:spPr>
                <a:ln w="6350" cap="flat" cmpd="sng" algn="ctr">
                  <a:solidFill>
                    <a:schemeClr val="tx1"/>
                  </a:solidFill>
                  <a:round/>
                </a:ln>
                <a:effectLst/>
              </c:spPr>
            </c:leaderLines>
            <c:extLst>
              <c:ext xmlns:c15="http://schemas.microsoft.com/office/drawing/2012/chart" uri="{CE6537A1-D6FC-4f65-9D91-7224C49458BB}"/>
            </c:extLst>
          </c:dLbls>
          <c:cat>
            <c:strRef>
              <c:f>Sheet1!$A$2:$A$8</c:f>
              <c:strCache>
                <c:ptCount val="7"/>
                <c:pt idx="0">
                  <c:v>U.S. large cap core</c:v>
                </c:pt>
                <c:pt idx="1">
                  <c:v>Non-U.S. developed</c:v>
                </c:pt>
                <c:pt idx="2">
                  <c:v>U.S. large cap growth</c:v>
                </c:pt>
                <c:pt idx="3">
                  <c:v>Small and mid cap</c:v>
                </c:pt>
                <c:pt idx="4">
                  <c:v>U.S. large cap value</c:v>
                </c:pt>
                <c:pt idx="5">
                  <c:v>Emerging markets</c:v>
                </c:pt>
                <c:pt idx="6">
                  <c:v>Global developed</c:v>
                </c:pt>
              </c:strCache>
            </c:strRef>
          </c:cat>
          <c:val>
            <c:numRef>
              <c:f>Sheet1!$B$2:$B$8</c:f>
              <c:numCache>
                <c:formatCode>General</c:formatCode>
                <c:ptCount val="7"/>
                <c:pt idx="0">
                  <c:v>183</c:v>
                </c:pt>
                <c:pt idx="1">
                  <c:v>69</c:v>
                </c:pt>
                <c:pt idx="2">
                  <c:v>66</c:v>
                </c:pt>
                <c:pt idx="3">
                  <c:v>63</c:v>
                </c:pt>
                <c:pt idx="4">
                  <c:v>59</c:v>
                </c:pt>
                <c:pt idx="5">
                  <c:v>17</c:v>
                </c:pt>
                <c:pt idx="6">
                  <c:v>10</c:v>
                </c:pt>
              </c:numCache>
            </c:numRef>
          </c:val>
          <c:extLst>
            <c:ext xmlns:c16="http://schemas.microsoft.com/office/drawing/2014/chart" uri="{C3380CC4-5D6E-409C-BE32-E72D297353CC}">
              <c16:uniqueId val="{00000000-3939-1E4B-B3A6-C9293B373B47}"/>
            </c:ext>
          </c:extLst>
        </c:ser>
        <c:dLbls>
          <c:showLegendKey val="0"/>
          <c:showVal val="0"/>
          <c:showCatName val="0"/>
          <c:showSerName val="0"/>
          <c:showPercent val="1"/>
          <c:showBubbleSize val="0"/>
          <c:showLeaderLines val="1"/>
        </c:dLbls>
        <c:firstSliceAng val="0"/>
        <c:holeSize val="72"/>
      </c:doughnutChart>
      <c:spPr>
        <a:noFill/>
        <a:ln>
          <a:noFill/>
        </a:ln>
        <a:effectLst/>
      </c:spPr>
    </c:plotArea>
    <c:legend>
      <c:legendPos val="r"/>
      <c:layout>
        <c:manualLayout>
          <c:xMode val="edge"/>
          <c:yMode val="edge"/>
          <c:x val="0.47577647347485963"/>
          <c:y val="0.19959935419897942"/>
          <c:w val="0.26446132668390671"/>
          <c:h val="0.5303585477443234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E7E7DE"/>
            </a:solidFill>
            <a:ln w="9525">
              <a:solidFill>
                <a:schemeClr val="bg1"/>
              </a:solidFill>
            </a:ln>
          </c:spPr>
          <c:dPt>
            <c:idx val="0"/>
            <c:bubble3D val="0"/>
            <c:spPr>
              <a:solidFill>
                <a:schemeClr val="accent3"/>
              </a:solidFill>
              <a:ln w="9525">
                <a:solidFill>
                  <a:schemeClr val="bg1"/>
                </a:solidFill>
              </a:ln>
              <a:effectLst/>
            </c:spPr>
            <c:extLst>
              <c:ext xmlns:c16="http://schemas.microsoft.com/office/drawing/2014/chart" uri="{C3380CC4-5D6E-409C-BE32-E72D297353CC}">
                <c16:uniqueId val="{00000001-CA51-C94B-848B-9366FF606F4A}"/>
              </c:ext>
            </c:extLst>
          </c:dPt>
          <c:dPt>
            <c:idx val="1"/>
            <c:bubble3D val="0"/>
            <c:spPr>
              <a:solidFill>
                <a:srgbClr val="E7E7DE"/>
              </a:solidFill>
              <a:ln w="9525">
                <a:solidFill>
                  <a:schemeClr val="bg1"/>
                </a:solidFill>
              </a:ln>
              <a:effectLst/>
            </c:spPr>
            <c:extLst>
              <c:ext xmlns:c16="http://schemas.microsoft.com/office/drawing/2014/chart" uri="{C3380CC4-5D6E-409C-BE32-E72D297353CC}">
                <c16:uniqueId val="{00000003-CA51-C94B-848B-9366FF606F4A}"/>
              </c:ext>
            </c:extLst>
          </c:dPt>
          <c:dPt>
            <c:idx val="2"/>
            <c:bubble3D val="0"/>
            <c:spPr>
              <a:solidFill>
                <a:srgbClr val="E7E7DE"/>
              </a:solidFill>
              <a:ln w="9525">
                <a:solidFill>
                  <a:schemeClr val="bg1"/>
                </a:solidFill>
              </a:ln>
              <a:effectLst/>
            </c:spPr>
            <c:extLst>
              <c:ext xmlns:c16="http://schemas.microsoft.com/office/drawing/2014/chart" uri="{C3380CC4-5D6E-409C-BE32-E72D297353CC}">
                <c16:uniqueId val="{00000005-CA51-C94B-848B-9366FF606F4A}"/>
              </c:ext>
            </c:extLst>
          </c:dPt>
          <c:dPt>
            <c:idx val="3"/>
            <c:bubble3D val="0"/>
            <c:spPr>
              <a:solidFill>
                <a:srgbClr val="E7E7DE"/>
              </a:solidFill>
              <a:ln w="9525">
                <a:solidFill>
                  <a:schemeClr val="bg1"/>
                </a:solidFill>
              </a:ln>
              <a:effectLst/>
            </c:spPr>
            <c:extLst>
              <c:ext xmlns:c16="http://schemas.microsoft.com/office/drawing/2014/chart" uri="{C3380CC4-5D6E-409C-BE32-E72D297353CC}">
                <c16:uniqueId val="{00000007-CA51-C94B-848B-9366FF606F4A}"/>
              </c:ext>
            </c:extLst>
          </c:dPt>
          <c:dPt>
            <c:idx val="4"/>
            <c:bubble3D val="0"/>
            <c:spPr>
              <a:solidFill>
                <a:srgbClr val="E7E7DE"/>
              </a:solidFill>
              <a:ln w="9525">
                <a:solidFill>
                  <a:schemeClr val="bg1"/>
                </a:solidFill>
              </a:ln>
              <a:effectLst/>
            </c:spPr>
            <c:extLst>
              <c:ext xmlns:c16="http://schemas.microsoft.com/office/drawing/2014/chart" uri="{C3380CC4-5D6E-409C-BE32-E72D297353CC}">
                <c16:uniqueId val="{00000009-CA51-C94B-848B-9366FF606F4A}"/>
              </c:ext>
            </c:extLst>
          </c:dPt>
          <c:dPt>
            <c:idx val="5"/>
            <c:bubble3D val="0"/>
            <c:spPr>
              <a:solidFill>
                <a:srgbClr val="E7E7DE"/>
              </a:solidFill>
              <a:ln w="9525">
                <a:solidFill>
                  <a:schemeClr val="bg1"/>
                </a:solidFill>
              </a:ln>
              <a:effectLst/>
            </c:spPr>
            <c:extLst>
              <c:ext xmlns:c16="http://schemas.microsoft.com/office/drawing/2014/chart" uri="{C3380CC4-5D6E-409C-BE32-E72D297353CC}">
                <c16:uniqueId val="{0000000B-CA51-C94B-848B-9366FF606F4A}"/>
              </c:ext>
            </c:extLst>
          </c:dPt>
          <c:dPt>
            <c:idx val="6"/>
            <c:bubble3D val="0"/>
            <c:spPr>
              <a:solidFill>
                <a:srgbClr val="E7E7DE"/>
              </a:solidFill>
              <a:ln w="9525">
                <a:solidFill>
                  <a:schemeClr val="bg1"/>
                </a:solidFill>
              </a:ln>
              <a:effectLst/>
            </c:spPr>
            <c:extLst>
              <c:ext xmlns:c16="http://schemas.microsoft.com/office/drawing/2014/chart" uri="{C3380CC4-5D6E-409C-BE32-E72D297353CC}">
                <c16:uniqueId val="{0000000D-CA51-C94B-848B-9366FF606F4A}"/>
              </c:ext>
            </c:extLst>
          </c:dPt>
          <c:dPt>
            <c:idx val="7"/>
            <c:bubble3D val="0"/>
            <c:spPr>
              <a:solidFill>
                <a:srgbClr val="E7E7DE"/>
              </a:solidFill>
              <a:ln w="9525">
                <a:solidFill>
                  <a:schemeClr val="bg1"/>
                </a:solidFill>
              </a:ln>
              <a:effectLst/>
            </c:spPr>
            <c:extLst>
              <c:ext xmlns:c16="http://schemas.microsoft.com/office/drawing/2014/chart" uri="{C3380CC4-5D6E-409C-BE32-E72D297353CC}">
                <c16:uniqueId val="{0000000F-CA51-C94B-848B-9366FF606F4A}"/>
              </c:ext>
            </c:extLst>
          </c:dPt>
          <c:dPt>
            <c:idx val="8"/>
            <c:bubble3D val="0"/>
            <c:spPr>
              <a:solidFill>
                <a:srgbClr val="E7E7DE"/>
              </a:solidFill>
              <a:ln w="9525">
                <a:solidFill>
                  <a:schemeClr val="bg1"/>
                </a:solidFill>
              </a:ln>
              <a:effectLst/>
            </c:spPr>
            <c:extLst>
              <c:ext xmlns:c16="http://schemas.microsoft.com/office/drawing/2014/chart" uri="{C3380CC4-5D6E-409C-BE32-E72D297353CC}">
                <c16:uniqueId val="{00000011-CA51-C94B-848B-9366FF606F4A}"/>
              </c:ext>
            </c:extLst>
          </c:dPt>
          <c:dPt>
            <c:idx val="9"/>
            <c:bubble3D val="0"/>
            <c:spPr>
              <a:solidFill>
                <a:srgbClr val="E7E7DE"/>
              </a:solidFill>
              <a:ln w="9525">
                <a:solidFill>
                  <a:schemeClr val="bg1"/>
                </a:solidFill>
              </a:ln>
              <a:effectLst/>
            </c:spPr>
            <c:extLst>
              <c:ext xmlns:c16="http://schemas.microsoft.com/office/drawing/2014/chart" uri="{C3380CC4-5D6E-409C-BE32-E72D297353CC}">
                <c16:uniqueId val="{00000013-CA51-C94B-848B-9366FF606F4A}"/>
              </c:ext>
            </c:extLst>
          </c:dPt>
          <c:dPt>
            <c:idx val="10"/>
            <c:bubble3D val="0"/>
            <c:spPr>
              <a:solidFill>
                <a:srgbClr val="E7E7DE"/>
              </a:solidFill>
              <a:ln w="9525">
                <a:solidFill>
                  <a:schemeClr val="bg1"/>
                </a:solidFill>
              </a:ln>
              <a:effectLst/>
            </c:spPr>
            <c:extLst>
              <c:ext xmlns:c16="http://schemas.microsoft.com/office/drawing/2014/chart" uri="{C3380CC4-5D6E-409C-BE32-E72D297353CC}">
                <c16:uniqueId val="{00000015-CA51-C94B-848B-9366FF606F4A}"/>
              </c:ext>
            </c:extLst>
          </c:dPt>
          <c:cat>
            <c:strRef>
              <c:f>Sheet1!$A$2:$A$12</c:f>
              <c:strCache>
                <c:ptCount val="4"/>
                <c:pt idx="0">
                  <c:v>1st Qtr</c:v>
                </c:pt>
                <c:pt idx="1">
                  <c:v>2nd Qtr</c:v>
                </c:pt>
                <c:pt idx="2">
                  <c:v>3rd Qtr</c:v>
                </c:pt>
                <c:pt idx="3">
                  <c:v>4th Qtr</c:v>
                </c:pt>
              </c:strCache>
            </c:strRef>
          </c:cat>
          <c:val>
            <c:numRef>
              <c:f>Sheet1!$B$2:$B$12</c:f>
              <c:numCache>
                <c:formatCode>General</c:formatCode>
                <c:ptCount val="11"/>
                <c:pt idx="0">
                  <c:v>21.9</c:v>
                </c:pt>
                <c:pt idx="1">
                  <c:v>15.5</c:v>
                </c:pt>
                <c:pt idx="2">
                  <c:v>15</c:v>
                </c:pt>
                <c:pt idx="3">
                  <c:v>12.5</c:v>
                </c:pt>
                <c:pt idx="4">
                  <c:v>8</c:v>
                </c:pt>
                <c:pt idx="5">
                  <c:v>7</c:v>
                </c:pt>
                <c:pt idx="6">
                  <c:v>6.5</c:v>
                </c:pt>
                <c:pt idx="7">
                  <c:v>4.5</c:v>
                </c:pt>
                <c:pt idx="8">
                  <c:v>4.4000000000000004</c:v>
                </c:pt>
                <c:pt idx="9">
                  <c:v>2.2000000000000002</c:v>
                </c:pt>
                <c:pt idx="10">
                  <c:v>1.9</c:v>
                </c:pt>
              </c:numCache>
            </c:numRef>
          </c:val>
          <c:extLst>
            <c:ext xmlns:c16="http://schemas.microsoft.com/office/drawing/2014/chart" uri="{C3380CC4-5D6E-409C-BE32-E72D297353CC}">
              <c16:uniqueId val="{00000016-CA51-C94B-848B-9366FF606F4A}"/>
            </c:ext>
          </c:extLst>
        </c:ser>
        <c:dLbls>
          <c:showLegendKey val="0"/>
          <c:showVal val="0"/>
          <c:showCatName val="0"/>
          <c:showSerName val="0"/>
          <c:showPercent val="0"/>
          <c:showBubbleSize val="0"/>
          <c:showLeaderLines val="1"/>
        </c:dLbls>
        <c:firstSliceAng val="0"/>
        <c:holeSize val="72"/>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w="9525">
              <a:solidFill>
                <a:schemeClr val="bg1"/>
              </a:solidFill>
            </a:ln>
          </c:spPr>
          <c:dPt>
            <c:idx val="0"/>
            <c:bubble3D val="0"/>
            <c:spPr>
              <a:solidFill>
                <a:schemeClr val="tx1"/>
              </a:solidFill>
              <a:ln w="9525">
                <a:solidFill>
                  <a:schemeClr val="bg1"/>
                </a:solidFill>
              </a:ln>
              <a:effectLst/>
            </c:spPr>
            <c:extLst>
              <c:ext xmlns:c16="http://schemas.microsoft.com/office/drawing/2014/chart" uri="{C3380CC4-5D6E-409C-BE32-E72D297353CC}">
                <c16:uniqueId val="{00000001-2593-EE4E-8CFF-9789C5B5989A}"/>
              </c:ext>
            </c:extLst>
          </c:dPt>
          <c:dPt>
            <c:idx val="1"/>
            <c:bubble3D val="0"/>
            <c:spPr>
              <a:solidFill>
                <a:schemeClr val="tx2"/>
              </a:solidFill>
              <a:ln w="9525">
                <a:solidFill>
                  <a:schemeClr val="bg1"/>
                </a:solidFill>
              </a:ln>
              <a:effectLst/>
            </c:spPr>
            <c:extLst>
              <c:ext xmlns:c16="http://schemas.microsoft.com/office/drawing/2014/chart" uri="{C3380CC4-5D6E-409C-BE32-E72D297353CC}">
                <c16:uniqueId val="{00000003-2593-EE4E-8CFF-9789C5B5989A}"/>
              </c:ext>
            </c:extLst>
          </c:dPt>
          <c:dPt>
            <c:idx val="2"/>
            <c:bubble3D val="0"/>
            <c:spPr>
              <a:solidFill>
                <a:schemeClr val="accent1"/>
              </a:solidFill>
              <a:ln w="9525">
                <a:solidFill>
                  <a:schemeClr val="bg1"/>
                </a:solidFill>
              </a:ln>
              <a:effectLst/>
            </c:spPr>
            <c:extLst>
              <c:ext xmlns:c16="http://schemas.microsoft.com/office/drawing/2014/chart" uri="{C3380CC4-5D6E-409C-BE32-E72D297353CC}">
                <c16:uniqueId val="{00000005-2593-EE4E-8CFF-9789C5B5989A}"/>
              </c:ext>
            </c:extLst>
          </c:dPt>
          <c:dPt>
            <c:idx val="3"/>
            <c:bubble3D val="0"/>
            <c:spPr>
              <a:solidFill>
                <a:schemeClr val="accent2"/>
              </a:solidFill>
              <a:ln w="9525">
                <a:solidFill>
                  <a:schemeClr val="bg1"/>
                </a:solidFill>
              </a:ln>
              <a:effectLst/>
            </c:spPr>
            <c:extLst>
              <c:ext xmlns:c16="http://schemas.microsoft.com/office/drawing/2014/chart" uri="{C3380CC4-5D6E-409C-BE32-E72D297353CC}">
                <c16:uniqueId val="{00000007-2593-EE4E-8CFF-9789C5B5989A}"/>
              </c:ext>
            </c:extLst>
          </c:dPt>
          <c:dPt>
            <c:idx val="4"/>
            <c:bubble3D val="0"/>
            <c:spPr>
              <a:solidFill>
                <a:schemeClr val="accent3"/>
              </a:solidFill>
              <a:ln w="9525">
                <a:solidFill>
                  <a:schemeClr val="bg1"/>
                </a:solidFill>
              </a:ln>
              <a:effectLst/>
            </c:spPr>
            <c:extLst>
              <c:ext xmlns:c16="http://schemas.microsoft.com/office/drawing/2014/chart" uri="{C3380CC4-5D6E-409C-BE32-E72D297353CC}">
                <c16:uniqueId val="{00000009-2593-EE4E-8CFF-9789C5B5989A}"/>
              </c:ext>
            </c:extLst>
          </c:dPt>
          <c:dPt>
            <c:idx val="5"/>
            <c:bubble3D val="0"/>
            <c:spPr>
              <a:solidFill>
                <a:schemeClr val="accent4"/>
              </a:solidFill>
              <a:ln w="9525">
                <a:solidFill>
                  <a:schemeClr val="bg1"/>
                </a:solidFill>
              </a:ln>
              <a:effectLst/>
            </c:spPr>
            <c:extLst>
              <c:ext xmlns:c16="http://schemas.microsoft.com/office/drawing/2014/chart" uri="{C3380CC4-5D6E-409C-BE32-E72D297353CC}">
                <c16:uniqueId val="{0000000B-2593-EE4E-8CFF-9789C5B5989A}"/>
              </c:ext>
            </c:extLst>
          </c:dPt>
          <c:dPt>
            <c:idx val="6"/>
            <c:bubble3D val="0"/>
            <c:spPr>
              <a:solidFill>
                <a:schemeClr val="accent5"/>
              </a:solidFill>
              <a:ln w="9525">
                <a:solidFill>
                  <a:schemeClr val="bg1"/>
                </a:solidFill>
              </a:ln>
              <a:effectLst/>
            </c:spPr>
            <c:extLst>
              <c:ext xmlns:c16="http://schemas.microsoft.com/office/drawing/2014/chart" uri="{C3380CC4-5D6E-409C-BE32-E72D297353CC}">
                <c16:uniqueId val="{0000000D-2593-EE4E-8CFF-9789C5B5989A}"/>
              </c:ext>
            </c:extLst>
          </c:dPt>
          <c:dPt>
            <c:idx val="7"/>
            <c:bubble3D val="0"/>
            <c:spPr>
              <a:solidFill>
                <a:schemeClr val="accent6"/>
              </a:solidFill>
              <a:ln w="9525">
                <a:solidFill>
                  <a:schemeClr val="bg1"/>
                </a:solidFill>
              </a:ln>
              <a:effectLst/>
            </c:spPr>
            <c:extLst>
              <c:ext xmlns:c16="http://schemas.microsoft.com/office/drawing/2014/chart" uri="{C3380CC4-5D6E-409C-BE32-E72D297353CC}">
                <c16:uniqueId val="{0000000F-2593-EE4E-8CFF-9789C5B5989A}"/>
              </c:ext>
            </c:extLst>
          </c:dPt>
          <c:dPt>
            <c:idx val="8"/>
            <c:bubble3D val="0"/>
            <c:spPr>
              <a:solidFill>
                <a:srgbClr val="E4FB5B"/>
              </a:solidFill>
              <a:ln w="9525">
                <a:solidFill>
                  <a:schemeClr val="bg1"/>
                </a:solidFill>
              </a:ln>
              <a:effectLst/>
            </c:spPr>
            <c:extLst>
              <c:ext xmlns:c16="http://schemas.microsoft.com/office/drawing/2014/chart" uri="{C3380CC4-5D6E-409C-BE32-E72D297353CC}">
                <c16:uniqueId val="{00000011-2593-EE4E-8CFF-9789C5B5989A}"/>
              </c:ext>
            </c:extLst>
          </c:dPt>
          <c:dPt>
            <c:idx val="9"/>
            <c:bubble3D val="0"/>
            <c:spPr>
              <a:solidFill>
                <a:srgbClr val="E7E7DE"/>
              </a:solidFill>
              <a:ln w="9525">
                <a:solidFill>
                  <a:schemeClr val="bg1"/>
                </a:solidFill>
              </a:ln>
              <a:effectLst/>
            </c:spPr>
            <c:extLst>
              <c:ext xmlns:c16="http://schemas.microsoft.com/office/drawing/2014/chart" uri="{C3380CC4-5D6E-409C-BE32-E72D297353CC}">
                <c16:uniqueId val="{00000013-2593-EE4E-8CFF-9789C5B5989A}"/>
              </c:ext>
            </c:extLst>
          </c:dPt>
          <c:dPt>
            <c:idx val="10"/>
            <c:bubble3D val="0"/>
            <c:spPr>
              <a:solidFill>
                <a:schemeClr val="bg2"/>
              </a:solidFill>
              <a:ln w="9525">
                <a:solidFill>
                  <a:schemeClr val="bg1"/>
                </a:solidFill>
              </a:ln>
              <a:effectLst/>
            </c:spPr>
            <c:extLst>
              <c:ext xmlns:c16="http://schemas.microsoft.com/office/drawing/2014/chart" uri="{C3380CC4-5D6E-409C-BE32-E72D297353CC}">
                <c16:uniqueId val="{00000015-2593-EE4E-8CFF-9789C5B5989A}"/>
              </c:ext>
            </c:extLst>
          </c:dPt>
          <c:cat>
            <c:strRef>
              <c:f>Sheet1!$A$2:$A$12</c:f>
              <c:strCache>
                <c:ptCount val="4"/>
                <c:pt idx="0">
                  <c:v>1st Qtr</c:v>
                </c:pt>
                <c:pt idx="1">
                  <c:v>2nd Qtr</c:v>
                </c:pt>
                <c:pt idx="2">
                  <c:v>3rd Qtr</c:v>
                </c:pt>
                <c:pt idx="3">
                  <c:v>4th Qtr</c:v>
                </c:pt>
              </c:strCache>
            </c:strRef>
          </c:cat>
          <c:val>
            <c:numRef>
              <c:f>Sheet1!$B$2:$B$12</c:f>
              <c:numCache>
                <c:formatCode>General</c:formatCode>
                <c:ptCount val="11"/>
                <c:pt idx="0">
                  <c:v>21.9</c:v>
                </c:pt>
                <c:pt idx="1">
                  <c:v>15.5</c:v>
                </c:pt>
                <c:pt idx="2">
                  <c:v>15</c:v>
                </c:pt>
                <c:pt idx="3">
                  <c:v>12.5</c:v>
                </c:pt>
                <c:pt idx="4">
                  <c:v>8</c:v>
                </c:pt>
                <c:pt idx="5">
                  <c:v>7</c:v>
                </c:pt>
                <c:pt idx="6">
                  <c:v>6.5</c:v>
                </c:pt>
                <c:pt idx="7">
                  <c:v>4.5</c:v>
                </c:pt>
                <c:pt idx="8">
                  <c:v>4.4000000000000004</c:v>
                </c:pt>
                <c:pt idx="9">
                  <c:v>2.2000000000000002</c:v>
                </c:pt>
                <c:pt idx="10">
                  <c:v>1.9</c:v>
                </c:pt>
              </c:numCache>
            </c:numRef>
          </c:val>
          <c:extLst>
            <c:ext xmlns:c16="http://schemas.microsoft.com/office/drawing/2014/chart" uri="{C3380CC4-5D6E-409C-BE32-E72D297353CC}">
              <c16:uniqueId val="{00000016-2593-EE4E-8CFF-9789C5B5989A}"/>
            </c:ext>
          </c:extLst>
        </c:ser>
        <c:dLbls>
          <c:showLegendKey val="0"/>
          <c:showVal val="0"/>
          <c:showCatName val="0"/>
          <c:showSerName val="0"/>
          <c:showPercent val="0"/>
          <c:showBubbleSize val="0"/>
          <c:showLeaderLines val="1"/>
        </c:dLbls>
        <c:firstSliceAng val="0"/>
        <c:holeSize val="72"/>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E7E7DE"/>
            </a:solidFill>
            <a:ln w="9525">
              <a:solidFill>
                <a:schemeClr val="bg1"/>
              </a:solidFill>
            </a:ln>
          </c:spPr>
          <c:dPt>
            <c:idx val="0"/>
            <c:bubble3D val="0"/>
            <c:spPr>
              <a:solidFill>
                <a:schemeClr val="tx2"/>
              </a:solidFill>
              <a:ln w="9525">
                <a:solidFill>
                  <a:schemeClr val="bg1"/>
                </a:solidFill>
              </a:ln>
              <a:effectLst/>
            </c:spPr>
            <c:extLst>
              <c:ext xmlns:c16="http://schemas.microsoft.com/office/drawing/2014/chart" uri="{C3380CC4-5D6E-409C-BE32-E72D297353CC}">
                <c16:uniqueId val="{00000001-CA51-C94B-848B-9366FF606F4A}"/>
              </c:ext>
            </c:extLst>
          </c:dPt>
          <c:dPt>
            <c:idx val="1"/>
            <c:bubble3D val="0"/>
            <c:spPr>
              <a:solidFill>
                <a:srgbClr val="E7E7DE"/>
              </a:solidFill>
              <a:ln w="9525">
                <a:solidFill>
                  <a:schemeClr val="bg1"/>
                </a:solidFill>
              </a:ln>
              <a:effectLst/>
            </c:spPr>
            <c:extLst>
              <c:ext xmlns:c16="http://schemas.microsoft.com/office/drawing/2014/chart" uri="{C3380CC4-5D6E-409C-BE32-E72D297353CC}">
                <c16:uniqueId val="{00000003-CA51-C94B-848B-9366FF606F4A}"/>
              </c:ext>
            </c:extLst>
          </c:dPt>
          <c:dPt>
            <c:idx val="2"/>
            <c:bubble3D val="0"/>
            <c:spPr>
              <a:solidFill>
                <a:srgbClr val="E7E7DE"/>
              </a:solidFill>
              <a:ln w="9525">
                <a:solidFill>
                  <a:schemeClr val="bg1"/>
                </a:solidFill>
              </a:ln>
              <a:effectLst/>
            </c:spPr>
            <c:extLst>
              <c:ext xmlns:c16="http://schemas.microsoft.com/office/drawing/2014/chart" uri="{C3380CC4-5D6E-409C-BE32-E72D297353CC}">
                <c16:uniqueId val="{00000005-CA51-C94B-848B-9366FF606F4A}"/>
              </c:ext>
            </c:extLst>
          </c:dPt>
          <c:dPt>
            <c:idx val="3"/>
            <c:bubble3D val="0"/>
            <c:spPr>
              <a:solidFill>
                <a:srgbClr val="E7E7DE"/>
              </a:solidFill>
              <a:ln w="9525">
                <a:solidFill>
                  <a:schemeClr val="bg1"/>
                </a:solidFill>
              </a:ln>
              <a:effectLst/>
            </c:spPr>
            <c:extLst>
              <c:ext xmlns:c16="http://schemas.microsoft.com/office/drawing/2014/chart" uri="{C3380CC4-5D6E-409C-BE32-E72D297353CC}">
                <c16:uniqueId val="{00000007-CA51-C94B-848B-9366FF606F4A}"/>
              </c:ext>
            </c:extLst>
          </c:dPt>
          <c:dPt>
            <c:idx val="4"/>
            <c:bubble3D val="0"/>
            <c:spPr>
              <a:solidFill>
                <a:srgbClr val="E7E7DE"/>
              </a:solidFill>
              <a:ln w="9525">
                <a:solidFill>
                  <a:schemeClr val="bg1"/>
                </a:solidFill>
              </a:ln>
              <a:effectLst/>
            </c:spPr>
            <c:extLst>
              <c:ext xmlns:c16="http://schemas.microsoft.com/office/drawing/2014/chart" uri="{C3380CC4-5D6E-409C-BE32-E72D297353CC}">
                <c16:uniqueId val="{00000009-CA51-C94B-848B-9366FF606F4A}"/>
              </c:ext>
            </c:extLst>
          </c:dPt>
          <c:dPt>
            <c:idx val="5"/>
            <c:bubble3D val="0"/>
            <c:spPr>
              <a:solidFill>
                <a:srgbClr val="E7E7DE"/>
              </a:solidFill>
              <a:ln w="9525">
                <a:solidFill>
                  <a:schemeClr val="bg1"/>
                </a:solidFill>
              </a:ln>
              <a:effectLst/>
            </c:spPr>
            <c:extLst>
              <c:ext xmlns:c16="http://schemas.microsoft.com/office/drawing/2014/chart" uri="{C3380CC4-5D6E-409C-BE32-E72D297353CC}">
                <c16:uniqueId val="{0000000B-CA51-C94B-848B-9366FF606F4A}"/>
              </c:ext>
            </c:extLst>
          </c:dPt>
          <c:dPt>
            <c:idx val="6"/>
            <c:bubble3D val="0"/>
            <c:spPr>
              <a:solidFill>
                <a:srgbClr val="E7E7DE"/>
              </a:solidFill>
              <a:ln w="9525">
                <a:solidFill>
                  <a:schemeClr val="bg1"/>
                </a:solidFill>
              </a:ln>
              <a:effectLst/>
            </c:spPr>
            <c:extLst>
              <c:ext xmlns:c16="http://schemas.microsoft.com/office/drawing/2014/chart" uri="{C3380CC4-5D6E-409C-BE32-E72D297353CC}">
                <c16:uniqueId val="{0000000D-CA51-C94B-848B-9366FF606F4A}"/>
              </c:ext>
            </c:extLst>
          </c:dPt>
          <c:dPt>
            <c:idx val="7"/>
            <c:bubble3D val="0"/>
            <c:spPr>
              <a:solidFill>
                <a:srgbClr val="E7E7DE"/>
              </a:solidFill>
              <a:ln w="9525">
                <a:solidFill>
                  <a:schemeClr val="bg1"/>
                </a:solidFill>
              </a:ln>
              <a:effectLst/>
            </c:spPr>
            <c:extLst>
              <c:ext xmlns:c16="http://schemas.microsoft.com/office/drawing/2014/chart" uri="{C3380CC4-5D6E-409C-BE32-E72D297353CC}">
                <c16:uniqueId val="{0000000F-CA51-C94B-848B-9366FF606F4A}"/>
              </c:ext>
            </c:extLst>
          </c:dPt>
          <c:dPt>
            <c:idx val="8"/>
            <c:bubble3D val="0"/>
            <c:spPr>
              <a:solidFill>
                <a:srgbClr val="E7E7DE"/>
              </a:solidFill>
              <a:ln w="9525">
                <a:solidFill>
                  <a:schemeClr val="bg1"/>
                </a:solidFill>
              </a:ln>
              <a:effectLst/>
            </c:spPr>
            <c:extLst>
              <c:ext xmlns:c16="http://schemas.microsoft.com/office/drawing/2014/chart" uri="{C3380CC4-5D6E-409C-BE32-E72D297353CC}">
                <c16:uniqueId val="{00000011-CA51-C94B-848B-9366FF606F4A}"/>
              </c:ext>
            </c:extLst>
          </c:dPt>
          <c:dPt>
            <c:idx val="9"/>
            <c:bubble3D val="0"/>
            <c:spPr>
              <a:solidFill>
                <a:srgbClr val="E7E7DE"/>
              </a:solidFill>
              <a:ln w="9525">
                <a:solidFill>
                  <a:schemeClr val="bg1"/>
                </a:solidFill>
              </a:ln>
              <a:effectLst/>
            </c:spPr>
            <c:extLst>
              <c:ext xmlns:c16="http://schemas.microsoft.com/office/drawing/2014/chart" uri="{C3380CC4-5D6E-409C-BE32-E72D297353CC}">
                <c16:uniqueId val="{00000013-CA51-C94B-848B-9366FF606F4A}"/>
              </c:ext>
            </c:extLst>
          </c:dPt>
          <c:dPt>
            <c:idx val="10"/>
            <c:bubble3D val="0"/>
            <c:spPr>
              <a:solidFill>
                <a:srgbClr val="E7E7DE"/>
              </a:solidFill>
              <a:ln w="9525">
                <a:solidFill>
                  <a:schemeClr val="bg1"/>
                </a:solidFill>
              </a:ln>
              <a:effectLst/>
            </c:spPr>
            <c:extLst>
              <c:ext xmlns:c16="http://schemas.microsoft.com/office/drawing/2014/chart" uri="{C3380CC4-5D6E-409C-BE32-E72D297353CC}">
                <c16:uniqueId val="{00000015-CA51-C94B-848B-9366FF606F4A}"/>
              </c:ext>
            </c:extLst>
          </c:dPt>
          <c:cat>
            <c:strRef>
              <c:f>Sheet1!$A$2:$A$12</c:f>
              <c:strCache>
                <c:ptCount val="4"/>
                <c:pt idx="0">
                  <c:v>1st Qtr</c:v>
                </c:pt>
                <c:pt idx="1">
                  <c:v>2nd Qtr</c:v>
                </c:pt>
                <c:pt idx="2">
                  <c:v>3rd Qtr</c:v>
                </c:pt>
                <c:pt idx="3">
                  <c:v>4th Qtr</c:v>
                </c:pt>
              </c:strCache>
            </c:strRef>
          </c:cat>
          <c:val>
            <c:numRef>
              <c:f>Sheet1!$B$2:$B$12</c:f>
              <c:numCache>
                <c:formatCode>General</c:formatCode>
                <c:ptCount val="11"/>
                <c:pt idx="0">
                  <c:v>21.9</c:v>
                </c:pt>
                <c:pt idx="1">
                  <c:v>15.5</c:v>
                </c:pt>
                <c:pt idx="2">
                  <c:v>15</c:v>
                </c:pt>
                <c:pt idx="3">
                  <c:v>12.5</c:v>
                </c:pt>
                <c:pt idx="4">
                  <c:v>8</c:v>
                </c:pt>
                <c:pt idx="5">
                  <c:v>7</c:v>
                </c:pt>
                <c:pt idx="6">
                  <c:v>6.5</c:v>
                </c:pt>
                <c:pt idx="7">
                  <c:v>4.5</c:v>
                </c:pt>
                <c:pt idx="8">
                  <c:v>4.4000000000000004</c:v>
                </c:pt>
                <c:pt idx="9">
                  <c:v>2.2000000000000002</c:v>
                </c:pt>
                <c:pt idx="10">
                  <c:v>1.9</c:v>
                </c:pt>
              </c:numCache>
            </c:numRef>
          </c:val>
          <c:extLst>
            <c:ext xmlns:c16="http://schemas.microsoft.com/office/drawing/2014/chart" uri="{C3380CC4-5D6E-409C-BE32-E72D297353CC}">
              <c16:uniqueId val="{00000016-CA51-C94B-848B-9366FF606F4A}"/>
            </c:ext>
          </c:extLst>
        </c:ser>
        <c:dLbls>
          <c:showLegendKey val="0"/>
          <c:showVal val="0"/>
          <c:showCatName val="0"/>
          <c:showSerName val="0"/>
          <c:showPercent val="0"/>
          <c:showBubbleSize val="0"/>
          <c:showLeaderLines val="1"/>
        </c:dLbls>
        <c:firstSliceAng val="0"/>
        <c:holeSize val="72"/>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noFill/>
          </c:spPr>
          <c:dPt>
            <c:idx val="0"/>
            <c:bubble3D val="0"/>
            <c:spPr>
              <a:solidFill>
                <a:schemeClr val="accent2">
                  <a:alpha val="39964"/>
                </a:schemeClr>
              </a:solidFill>
              <a:ln w="19050">
                <a:solidFill>
                  <a:schemeClr val="lt1"/>
                </a:solidFill>
              </a:ln>
              <a:effectLst/>
            </c:spPr>
            <c:extLst>
              <c:ext xmlns:c16="http://schemas.microsoft.com/office/drawing/2014/chart" uri="{C3380CC4-5D6E-409C-BE32-E72D297353CC}">
                <c16:uniqueId val="{00000001-183A-E64B-9FBC-1E1903FA259D}"/>
              </c:ext>
            </c:extLst>
          </c:dPt>
          <c:dPt>
            <c:idx val="1"/>
            <c:bubble3D val="0"/>
            <c:spPr>
              <a:solidFill>
                <a:schemeClr val="accent2">
                  <a:alpha val="63729"/>
                </a:schemeClr>
              </a:solidFill>
              <a:ln w="19050">
                <a:solidFill>
                  <a:schemeClr val="lt1"/>
                </a:solidFill>
              </a:ln>
              <a:effectLst/>
            </c:spPr>
            <c:extLst>
              <c:ext xmlns:c16="http://schemas.microsoft.com/office/drawing/2014/chart" uri="{C3380CC4-5D6E-409C-BE32-E72D297353CC}">
                <c16:uniqueId val="{00000003-183A-E64B-9FBC-1E1903FA259D}"/>
              </c:ext>
            </c:extLst>
          </c:dPt>
          <c:dPt>
            <c:idx val="2"/>
            <c:bubble3D val="0"/>
            <c:spPr>
              <a:solidFill>
                <a:schemeClr val="accent1">
                  <a:alpha val="55394"/>
                </a:schemeClr>
              </a:solidFill>
              <a:ln w="19050">
                <a:solidFill>
                  <a:schemeClr val="lt1"/>
                </a:solidFill>
              </a:ln>
              <a:effectLst/>
            </c:spPr>
            <c:extLst>
              <c:ext xmlns:c16="http://schemas.microsoft.com/office/drawing/2014/chart" uri="{C3380CC4-5D6E-409C-BE32-E72D297353CC}">
                <c16:uniqueId val="{00000005-183A-E64B-9FBC-1E1903FA259D}"/>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183A-E64B-9FBC-1E1903FA259D}"/>
              </c:ext>
            </c:extLst>
          </c:dPt>
          <c:dPt>
            <c:idx val="4"/>
            <c:bubble3D val="0"/>
            <c:spPr>
              <a:solidFill>
                <a:schemeClr val="tx2"/>
              </a:solidFill>
              <a:ln w="19050">
                <a:solidFill>
                  <a:schemeClr val="lt1"/>
                </a:solidFill>
              </a:ln>
              <a:effectLst/>
            </c:spPr>
            <c:extLst>
              <c:ext xmlns:c16="http://schemas.microsoft.com/office/drawing/2014/chart" uri="{C3380CC4-5D6E-409C-BE32-E72D297353CC}">
                <c16:uniqueId val="{00000009-183A-E64B-9FBC-1E1903FA259D}"/>
              </c:ext>
            </c:extLst>
          </c:dPt>
          <c:dPt>
            <c:idx val="5"/>
            <c:bubble3D val="0"/>
            <c:spPr>
              <a:noFill/>
              <a:ln w="19050">
                <a:solidFill>
                  <a:schemeClr val="lt1"/>
                </a:solidFill>
              </a:ln>
              <a:effectLst/>
            </c:spPr>
            <c:extLst>
              <c:ext xmlns:c16="http://schemas.microsoft.com/office/drawing/2014/chart" uri="{C3380CC4-5D6E-409C-BE32-E72D297353CC}">
                <c16:uniqueId val="{0000000B-183A-E64B-9FBC-1E1903FA259D}"/>
              </c:ext>
            </c:extLst>
          </c:dPt>
          <c:dPt>
            <c:idx val="6"/>
            <c:bubble3D val="0"/>
            <c:spPr>
              <a:noFill/>
              <a:ln w="19050">
                <a:solidFill>
                  <a:schemeClr val="lt1"/>
                </a:solidFill>
              </a:ln>
              <a:effectLst/>
            </c:spPr>
            <c:extLst>
              <c:ext xmlns:c16="http://schemas.microsoft.com/office/drawing/2014/chart" uri="{C3380CC4-5D6E-409C-BE32-E72D297353CC}">
                <c16:uniqueId val="{0000000D-183A-E64B-9FBC-1E1903FA259D}"/>
              </c:ext>
            </c:extLst>
          </c:dPt>
          <c:dPt>
            <c:idx val="7"/>
            <c:bubble3D val="0"/>
            <c:spPr>
              <a:noFill/>
              <a:ln w="19050">
                <a:solidFill>
                  <a:schemeClr val="lt1"/>
                </a:solidFill>
              </a:ln>
              <a:effectLst/>
            </c:spPr>
            <c:extLst>
              <c:ext xmlns:c16="http://schemas.microsoft.com/office/drawing/2014/chart" uri="{C3380CC4-5D6E-409C-BE32-E72D297353CC}">
                <c16:uniqueId val="{0000000F-183A-E64B-9FBC-1E1903FA259D}"/>
              </c:ext>
            </c:extLst>
          </c:dPt>
          <c:dPt>
            <c:idx val="8"/>
            <c:bubble3D val="0"/>
            <c:spPr>
              <a:noFill/>
              <a:ln w="19050">
                <a:solidFill>
                  <a:schemeClr val="lt1"/>
                </a:solidFill>
              </a:ln>
              <a:effectLst/>
            </c:spPr>
            <c:extLst>
              <c:ext xmlns:c16="http://schemas.microsoft.com/office/drawing/2014/chart" uri="{C3380CC4-5D6E-409C-BE32-E72D297353CC}">
                <c16:uniqueId val="{00000011-183A-E64B-9FBC-1E1903FA259D}"/>
              </c:ext>
            </c:extLst>
          </c:dPt>
          <c:dPt>
            <c:idx val="9"/>
            <c:bubble3D val="0"/>
            <c:spPr>
              <a:noFill/>
              <a:ln w="19050">
                <a:solidFill>
                  <a:schemeClr val="lt1"/>
                </a:solidFill>
              </a:ln>
              <a:effectLst/>
            </c:spPr>
            <c:extLst>
              <c:ext xmlns:c16="http://schemas.microsoft.com/office/drawing/2014/chart" uri="{C3380CC4-5D6E-409C-BE32-E72D297353CC}">
                <c16:uniqueId val="{00000013-183A-E64B-9FBC-1E1903FA259D}"/>
              </c:ext>
            </c:extLst>
          </c:dPt>
          <c:dPt>
            <c:idx val="10"/>
            <c:bubble3D val="0"/>
            <c:spPr>
              <a:noFill/>
              <a:ln w="19050">
                <a:solidFill>
                  <a:schemeClr val="lt1"/>
                </a:solidFill>
              </a:ln>
              <a:effectLst/>
            </c:spPr>
            <c:extLst>
              <c:ext xmlns:c16="http://schemas.microsoft.com/office/drawing/2014/chart" uri="{C3380CC4-5D6E-409C-BE32-E72D297353CC}">
                <c16:uniqueId val="{00000015-183A-E64B-9FBC-1E1903FA259D}"/>
              </c:ext>
            </c:extLst>
          </c:dPt>
          <c:dPt>
            <c:idx val="11"/>
            <c:bubble3D val="0"/>
            <c:spPr>
              <a:noFill/>
              <a:ln w="19050">
                <a:solidFill>
                  <a:schemeClr val="lt1"/>
                </a:solidFill>
              </a:ln>
              <a:effectLst/>
            </c:spPr>
            <c:extLst>
              <c:ext xmlns:c16="http://schemas.microsoft.com/office/drawing/2014/chart" uri="{C3380CC4-5D6E-409C-BE32-E72D297353CC}">
                <c16:uniqueId val="{00000017-183A-E64B-9FBC-1E1903FA259D}"/>
              </c:ext>
            </c:extLst>
          </c:dPt>
          <c:dPt>
            <c:idx val="12"/>
            <c:bubble3D val="0"/>
            <c:spPr>
              <a:noFill/>
              <a:ln w="19050">
                <a:solidFill>
                  <a:schemeClr val="lt1"/>
                </a:solidFill>
              </a:ln>
              <a:effectLst/>
            </c:spPr>
            <c:extLst>
              <c:ext xmlns:c16="http://schemas.microsoft.com/office/drawing/2014/chart" uri="{C3380CC4-5D6E-409C-BE32-E72D297353CC}">
                <c16:uniqueId val="{00000019-183A-E64B-9FBC-1E1903FA259D}"/>
              </c:ext>
            </c:extLst>
          </c:dPt>
          <c:dPt>
            <c:idx val="13"/>
            <c:bubble3D val="0"/>
            <c:spPr>
              <a:noFill/>
              <a:ln w="19050">
                <a:solidFill>
                  <a:schemeClr val="lt1"/>
                </a:solidFill>
              </a:ln>
              <a:effectLst/>
            </c:spPr>
            <c:extLst>
              <c:ext xmlns:c16="http://schemas.microsoft.com/office/drawing/2014/chart" uri="{C3380CC4-5D6E-409C-BE32-E72D297353CC}">
                <c16:uniqueId val="{0000001B-183A-E64B-9FBC-1E1903FA259D}"/>
              </c:ext>
            </c:extLst>
          </c:dPt>
          <c:dPt>
            <c:idx val="14"/>
            <c:bubble3D val="0"/>
            <c:spPr>
              <a:noFill/>
              <a:ln w="19050">
                <a:solidFill>
                  <a:schemeClr val="lt1"/>
                </a:solidFill>
              </a:ln>
              <a:effectLst/>
            </c:spPr>
            <c:extLst>
              <c:ext xmlns:c16="http://schemas.microsoft.com/office/drawing/2014/chart" uri="{C3380CC4-5D6E-409C-BE32-E72D297353CC}">
                <c16:uniqueId val="{0000001D-183A-E64B-9FBC-1E1903FA259D}"/>
              </c:ext>
            </c:extLst>
          </c:dPt>
          <c:cat>
            <c:strRef>
              <c:f>Sheet1!$A$2:$A$16</c:f>
              <c:strCache>
                <c:ptCount val="8"/>
                <c:pt idx="0">
                  <c:v>1st Qtr</c:v>
                </c:pt>
                <c:pt idx="5">
                  <c:v>2nd Qtr</c:v>
                </c:pt>
                <c:pt idx="6">
                  <c:v>3rd Qtr</c:v>
                </c:pt>
                <c:pt idx="7">
                  <c:v>4th Qtr</c:v>
                </c:pt>
              </c:strCache>
            </c:strRef>
          </c:cat>
          <c:val>
            <c:numRef>
              <c:f>Sheet1!$B$2:$B$16</c:f>
              <c:numCache>
                <c:formatCode>General</c:formatCode>
                <c:ptCount val="15"/>
                <c:pt idx="0">
                  <c:v>1.9</c:v>
                </c:pt>
                <c:pt idx="1">
                  <c:v>4</c:v>
                </c:pt>
                <c:pt idx="2">
                  <c:v>5</c:v>
                </c:pt>
                <c:pt idx="3">
                  <c:v>3</c:v>
                </c:pt>
                <c:pt idx="4">
                  <c:v>8</c:v>
                </c:pt>
                <c:pt idx="5">
                  <c:v>15.5</c:v>
                </c:pt>
                <c:pt idx="6">
                  <c:v>15</c:v>
                </c:pt>
                <c:pt idx="7">
                  <c:v>12.5</c:v>
                </c:pt>
                <c:pt idx="8">
                  <c:v>8</c:v>
                </c:pt>
                <c:pt idx="9">
                  <c:v>7</c:v>
                </c:pt>
                <c:pt idx="10">
                  <c:v>6.5</c:v>
                </c:pt>
                <c:pt idx="11">
                  <c:v>4.5</c:v>
                </c:pt>
                <c:pt idx="12">
                  <c:v>4.4000000000000004</c:v>
                </c:pt>
                <c:pt idx="13">
                  <c:v>2.2000000000000002</c:v>
                </c:pt>
                <c:pt idx="14">
                  <c:v>1.9</c:v>
                </c:pt>
              </c:numCache>
            </c:numRef>
          </c:val>
          <c:extLst>
            <c:ext xmlns:c16="http://schemas.microsoft.com/office/drawing/2014/chart" uri="{C3380CC4-5D6E-409C-BE32-E72D297353CC}">
              <c16:uniqueId val="{0000001E-183A-E64B-9FBC-1E1903FA259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ln w="22225"/>
          </c:spPr>
          <c:dPt>
            <c:idx val="0"/>
            <c:bubble3D val="0"/>
            <c:spPr>
              <a:solidFill>
                <a:schemeClr val="tx2"/>
              </a:solidFill>
              <a:ln w="22225">
                <a:solidFill>
                  <a:schemeClr val="lt1"/>
                </a:solidFill>
              </a:ln>
              <a:effectLst/>
            </c:spPr>
            <c:extLst>
              <c:ext xmlns:c16="http://schemas.microsoft.com/office/drawing/2014/chart" uri="{C3380CC4-5D6E-409C-BE32-E72D297353CC}">
                <c16:uniqueId val="{00000002-4E37-E24B-804B-1B93568755D7}"/>
              </c:ext>
            </c:extLst>
          </c:dPt>
          <c:dPt>
            <c:idx val="1"/>
            <c:bubble3D val="0"/>
            <c:spPr>
              <a:solidFill>
                <a:schemeClr val="accent5"/>
              </a:solidFill>
              <a:ln w="22225">
                <a:solidFill>
                  <a:schemeClr val="lt1"/>
                </a:solidFill>
              </a:ln>
              <a:effectLst/>
            </c:spPr>
            <c:extLst>
              <c:ext xmlns:c16="http://schemas.microsoft.com/office/drawing/2014/chart" uri="{C3380CC4-5D6E-409C-BE32-E72D297353CC}">
                <c16:uniqueId val="{00000003-4E37-E24B-804B-1B93568755D7}"/>
              </c:ext>
            </c:extLst>
          </c:dPt>
          <c:dPt>
            <c:idx val="2"/>
            <c:bubble3D val="0"/>
            <c:spPr>
              <a:solidFill>
                <a:schemeClr val="tx1"/>
              </a:solidFill>
              <a:ln w="22225">
                <a:solidFill>
                  <a:schemeClr val="lt1"/>
                </a:solidFill>
              </a:ln>
              <a:effectLst/>
            </c:spPr>
            <c:extLst>
              <c:ext xmlns:c16="http://schemas.microsoft.com/office/drawing/2014/chart" uri="{C3380CC4-5D6E-409C-BE32-E72D297353CC}">
                <c16:uniqueId val="{00000001-4E37-E24B-804B-1B93568755D7}"/>
              </c:ext>
            </c:extLst>
          </c:dPt>
          <c:cat>
            <c:numRef>
              <c:f>Sheet1!$A$2:$A$4</c:f>
              <c:numCache>
                <c:formatCode>General</c:formatCode>
                <c:ptCount val="3"/>
              </c:numCache>
            </c:numRef>
          </c:cat>
          <c:val>
            <c:numRef>
              <c:f>Sheet1!$B$2:$B$4</c:f>
              <c:numCache>
                <c:formatCode>General</c:formatCode>
                <c:ptCount val="3"/>
                <c:pt idx="0">
                  <c:v>33.299999999999997</c:v>
                </c:pt>
                <c:pt idx="1">
                  <c:v>33.299999999999997</c:v>
                </c:pt>
                <c:pt idx="2">
                  <c:v>33.299999999999997</c:v>
                </c:pt>
              </c:numCache>
            </c:numRef>
          </c:val>
          <c:extLst>
            <c:ext xmlns:c16="http://schemas.microsoft.com/office/drawing/2014/chart" uri="{C3380CC4-5D6E-409C-BE32-E72D297353CC}">
              <c16:uniqueId val="{00000000-4E37-E24B-804B-1B93568755D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570157638070204"/>
          <c:y val="0.18888203647555044"/>
          <c:w val="0.62168692705615569"/>
          <c:h val="0.79736840887623284"/>
        </c:manualLayout>
      </c:layout>
      <c:doughnutChart>
        <c:varyColors val="1"/>
        <c:ser>
          <c:idx val="0"/>
          <c:order val="0"/>
          <c:tx>
            <c:strRef>
              <c:f>Sheet1!$B$1</c:f>
              <c:strCache>
                <c:ptCount val="1"/>
                <c:pt idx="0">
                  <c:v>Sales</c:v>
                </c:pt>
              </c:strCache>
            </c:strRef>
          </c:tx>
          <c:spPr>
            <a:ln>
              <a:noFill/>
            </a:ln>
          </c:spPr>
          <c:dPt>
            <c:idx val="0"/>
            <c:bubble3D val="0"/>
            <c:spPr>
              <a:solidFill>
                <a:schemeClr val="tx1"/>
              </a:solidFill>
              <a:ln w="19050">
                <a:noFill/>
              </a:ln>
              <a:effectLst/>
            </c:spPr>
            <c:extLst>
              <c:ext xmlns:c16="http://schemas.microsoft.com/office/drawing/2014/chart" uri="{C3380CC4-5D6E-409C-BE32-E72D297353CC}">
                <c16:uniqueId val="{00000002-3D2F-FB4E-BAC1-A5B742F35F9D}"/>
              </c:ext>
            </c:extLst>
          </c:dPt>
          <c:dPt>
            <c:idx val="1"/>
            <c:bubble3D val="0"/>
            <c:spPr>
              <a:solidFill>
                <a:schemeClr val="accent4"/>
              </a:solidFill>
              <a:ln w="19050">
                <a:noFill/>
              </a:ln>
              <a:effectLst/>
            </c:spPr>
            <c:extLst>
              <c:ext xmlns:c16="http://schemas.microsoft.com/office/drawing/2014/chart" uri="{C3380CC4-5D6E-409C-BE32-E72D297353CC}">
                <c16:uniqueId val="{00000001-3D2F-FB4E-BAC1-A5B742F35F9D}"/>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Ringside Narrow" panose="02000500000000000000" pitchFamily="2" charset="0"/>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Domestic</c:v>
                </c:pt>
                <c:pt idx="1">
                  <c:v>International</c:v>
                </c:pt>
              </c:strCache>
            </c:strRef>
          </c:cat>
          <c:val>
            <c:numRef>
              <c:f>Sheet1!$B$2:$B$3</c:f>
              <c:numCache>
                <c:formatCode>General</c:formatCode>
                <c:ptCount val="2"/>
                <c:pt idx="0">
                  <c:v>65</c:v>
                </c:pt>
                <c:pt idx="1">
                  <c:v>35</c:v>
                </c:pt>
              </c:numCache>
            </c:numRef>
          </c:val>
          <c:extLst>
            <c:ext xmlns:c16="http://schemas.microsoft.com/office/drawing/2014/chart" uri="{C3380CC4-5D6E-409C-BE32-E72D297353CC}">
              <c16:uniqueId val="{00000000-3D2F-FB4E-BAC1-A5B742F35F9D}"/>
            </c:ext>
          </c:extLst>
        </c:ser>
        <c:dLbls>
          <c:showLegendKey val="0"/>
          <c:showVal val="0"/>
          <c:showCatName val="0"/>
          <c:showSerName val="0"/>
          <c:showPercent val="0"/>
          <c:showBubbleSize val="0"/>
          <c:showLeaderLines val="1"/>
        </c:dLbls>
        <c:firstSliceAng val="0"/>
        <c:holeSize val="72"/>
      </c:doughnutChart>
      <c:spPr>
        <a:noFill/>
        <a:ln>
          <a:noFill/>
        </a:ln>
        <a:effectLst/>
      </c:spPr>
    </c:plotArea>
    <c:legend>
      <c:legendPos val="b"/>
      <c:legendEntry>
        <c:idx val="0"/>
        <c:txPr>
          <a:bodyPr rot="0" spcFirstLastPara="1" vertOverflow="ellipsis" vert="horz" wrap="square" anchor="ctr" anchorCtr="1"/>
          <a:lstStyle/>
          <a:p>
            <a:pPr>
              <a:defRPr sz="1300" b="0" i="0" u="none" strike="noStrike" kern="1200" baseline="0">
                <a:solidFill>
                  <a:schemeClr val="tx1"/>
                </a:solidFill>
                <a:latin typeface="Ringside Narrow Book" panose="02000500000000000000" pitchFamily="2" charset="0"/>
                <a:ea typeface="+mn-ea"/>
                <a:cs typeface="+mn-cs"/>
              </a:defRPr>
            </a:pPr>
            <a:endParaRPr lang="en-US"/>
          </a:p>
        </c:txPr>
      </c:legendEntry>
      <c:legendEntry>
        <c:idx val="1"/>
        <c:txPr>
          <a:bodyPr rot="0" spcFirstLastPara="1" vertOverflow="ellipsis" vert="horz" wrap="square" anchor="ctr" anchorCtr="1"/>
          <a:lstStyle/>
          <a:p>
            <a:pPr>
              <a:defRPr sz="1300" b="0" i="0" u="none" strike="noStrike" kern="1200" baseline="0">
                <a:solidFill>
                  <a:schemeClr val="tx1"/>
                </a:solidFill>
                <a:latin typeface="Ringside Narrow Book" panose="02000500000000000000" pitchFamily="2" charset="0"/>
                <a:ea typeface="+mn-ea"/>
                <a:cs typeface="+mn-cs"/>
              </a:defRPr>
            </a:pPr>
            <a:endParaRPr lang="en-US"/>
          </a:p>
        </c:txPr>
      </c:legendEntry>
      <c:layout>
        <c:manualLayout>
          <c:xMode val="edge"/>
          <c:yMode val="edge"/>
          <c:x val="0.19757285712472447"/>
          <c:y val="0.88935236108364879"/>
          <c:w val="0.59072869817603346"/>
          <c:h val="5.3920536685804134E-2"/>
        </c:manualLayout>
      </c:layout>
      <c:overlay val="0"/>
      <c:spPr>
        <a:noFill/>
        <a:ln>
          <a:noFill/>
        </a:ln>
        <a:effectLst/>
      </c:spPr>
      <c:txPr>
        <a:bodyPr rot="0" spcFirstLastPara="1" vertOverflow="ellipsis" vert="horz" wrap="square" anchor="ctr" anchorCtr="1"/>
        <a:lstStyle/>
        <a:p>
          <a:pPr>
            <a:defRPr sz="1300" b="0" i="0" u="none" strike="noStrike" kern="1200" baseline="0">
              <a:solidFill>
                <a:schemeClr val="tx1">
                  <a:lumMod val="65000"/>
                  <a:lumOff val="35000"/>
                </a:schemeClr>
              </a:solidFill>
              <a:latin typeface="Ringside Narrow Book" panose="02000500000000000000" pitchFamily="2"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nchor="t" anchorCtr="0"/>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650099244812028E-2"/>
          <c:y val="2.9749155642161018E-2"/>
          <c:w val="0.95025175079183322"/>
          <c:h val="0.95780833481428818"/>
        </c:manualLayout>
      </c:layout>
      <c:barChart>
        <c:barDir val="col"/>
        <c:grouping val="clustered"/>
        <c:varyColors val="0"/>
        <c:ser>
          <c:idx val="0"/>
          <c:order val="0"/>
          <c:tx>
            <c:strRef>
              <c:f>Sheet1!$B$1</c:f>
              <c:strCache>
                <c:ptCount val="1"/>
                <c:pt idx="0">
                  <c:v>Fund_Perf</c:v>
                </c:pt>
              </c:strCache>
            </c:strRef>
          </c:tx>
          <c:spPr>
            <a:solidFill>
              <a:schemeClr val="tx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Sheet1!$B$2:$B$7</c:f>
              <c:numCache>
                <c:formatCode>0.00</c:formatCode>
                <c:ptCount val="6"/>
                <c:pt idx="0">
                  <c:v>2.5399999999999999E-2</c:v>
                </c:pt>
                <c:pt idx="1">
                  <c:v>0.11260000000000001</c:v>
                </c:pt>
                <c:pt idx="2">
                  <c:v>0.19670000000000001</c:v>
                </c:pt>
                <c:pt idx="3">
                  <c:v>5.2499999999999998E-2</c:v>
                </c:pt>
                <c:pt idx="4">
                  <c:v>0.1113</c:v>
                </c:pt>
                <c:pt idx="5">
                  <c:v>9.1999999999999998E-2</c:v>
                </c:pt>
              </c:numCache>
            </c:numRef>
          </c:val>
          <c:extLst>
            <c:ext xmlns:c16="http://schemas.microsoft.com/office/drawing/2014/chart" uri="{C3380CC4-5D6E-409C-BE32-E72D297353CC}">
              <c16:uniqueId val="{00000000-9CB9-4445-ACA2-953F292F6A01}"/>
            </c:ext>
          </c:extLst>
        </c:ser>
        <c:ser>
          <c:idx val="1"/>
          <c:order val="1"/>
          <c:tx>
            <c:strRef>
              <c:f>Sheet1!$C$1</c:f>
              <c:strCache>
                <c:ptCount val="1"/>
                <c:pt idx="0">
                  <c:v>Mstar Agg Tgt Risk</c:v>
                </c:pt>
              </c:strCache>
            </c:strRef>
          </c:tx>
          <c:spPr>
            <a:solidFill>
              <a:schemeClr val="accent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Sheet1!$C$2:$C$7</c:f>
              <c:numCache>
                <c:formatCode>0.00</c:formatCode>
                <c:ptCount val="6"/>
                <c:pt idx="0">
                  <c:v>2.5999999999999999E-3</c:v>
                </c:pt>
                <c:pt idx="1">
                  <c:v>6.8400000000000002E-2</c:v>
                </c:pt>
                <c:pt idx="2">
                  <c:v>0.1487</c:v>
                </c:pt>
                <c:pt idx="3">
                  <c:v>3.4700000000000002E-2</c:v>
                </c:pt>
                <c:pt idx="4">
                  <c:v>8.8999999999999996E-2</c:v>
                </c:pt>
                <c:pt idx="5">
                  <c:v>7.2999999999999995E-2</c:v>
                </c:pt>
              </c:numCache>
            </c:numRef>
          </c:val>
          <c:extLst>
            <c:ext xmlns:c16="http://schemas.microsoft.com/office/drawing/2014/chart" uri="{C3380CC4-5D6E-409C-BE32-E72D297353CC}">
              <c16:uniqueId val="{00000001-9CB9-4445-ACA2-953F292F6A01}"/>
            </c:ext>
          </c:extLst>
        </c:ser>
        <c:ser>
          <c:idx val="2"/>
          <c:order val="2"/>
          <c:tx>
            <c:strRef>
              <c:f>Sheet1!$D$1</c:f>
              <c:strCache>
                <c:ptCount val="1"/>
                <c:pt idx="0">
                  <c:v>CREF Stock Comp</c:v>
                </c:pt>
              </c:strCache>
            </c:strRef>
          </c:tx>
          <c:spPr>
            <a:solidFill>
              <a:srgbClr val="E7E7DD"/>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Sheet1!$D$2:$D$7</c:f>
              <c:numCache>
                <c:formatCode>0.00</c:formatCode>
                <c:ptCount val="6"/>
                <c:pt idx="0">
                  <c:v>2.4299999999999999E-2</c:v>
                </c:pt>
                <c:pt idx="1">
                  <c:v>0.10630000000000001</c:v>
                </c:pt>
                <c:pt idx="2">
                  <c:v>0.19020000000000001</c:v>
                </c:pt>
                <c:pt idx="3">
                  <c:v>5.3800000000000001E-2</c:v>
                </c:pt>
                <c:pt idx="4">
                  <c:v>0.1137</c:v>
                </c:pt>
                <c:pt idx="5">
                  <c:v>9.5799999999999996E-2</c:v>
                </c:pt>
              </c:numCache>
            </c:numRef>
          </c:val>
          <c:extLst>
            <c:ext xmlns:c16="http://schemas.microsoft.com/office/drawing/2014/chart" uri="{C3380CC4-5D6E-409C-BE32-E72D297353CC}">
              <c16:uniqueId val="{00000002-9CB9-4445-ACA2-953F292F6A01}"/>
            </c:ext>
          </c:extLst>
        </c:ser>
        <c:ser>
          <c:idx val="3"/>
          <c:order val="3"/>
          <c:tx>
            <c:strRef>
              <c:f>Sheet1!$E$1</c:f>
              <c:strCache>
                <c:ptCount val="1"/>
                <c:pt idx="0">
                  <c:v>Mstar Cat</c:v>
                </c:pt>
              </c:strCache>
            </c:strRef>
          </c:tx>
          <c:spPr>
            <a:solidFill>
              <a:schemeClr val="accent6"/>
            </a:solidFill>
            <a:ln>
              <a:noFill/>
            </a:ln>
            <a:effectLst/>
          </c:spPr>
          <c:invertIfNegative val="0"/>
          <c:dLbls>
            <c:dLbl>
              <c:idx val="2"/>
              <c:dLblPos val="outEnd"/>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C7FB-904C-9855-D560AD5DB06E}"/>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Sheet1!$E$2:$E$7</c:f>
              <c:numCache>
                <c:formatCode>0.00</c:formatCode>
                <c:ptCount val="6"/>
                <c:pt idx="0">
                  <c:v>6.7999999999999996E-3</c:v>
                </c:pt>
                <c:pt idx="1">
                  <c:v>7.5499999999999998E-2</c:v>
                </c:pt>
                <c:pt idx="2">
                  <c:v>0.15540000000000001</c:v>
                </c:pt>
                <c:pt idx="3">
                  <c:v>2.86E-2</c:v>
                </c:pt>
                <c:pt idx="4">
                  <c:v>8.6499999999999994E-2</c:v>
                </c:pt>
                <c:pt idx="5">
                  <c:v>7.2999999999999995E-2</c:v>
                </c:pt>
              </c:numCache>
            </c:numRef>
          </c:val>
          <c:extLst>
            <c:ext xmlns:c16="http://schemas.microsoft.com/office/drawing/2014/chart" uri="{C3380CC4-5D6E-409C-BE32-E72D297353CC}">
              <c16:uniqueId val="{00000003-9CB9-4445-ACA2-953F292F6A01}"/>
            </c:ext>
          </c:extLst>
        </c:ser>
        <c:dLbls>
          <c:dLblPos val="outEnd"/>
          <c:showLegendKey val="0"/>
          <c:showVal val="1"/>
          <c:showCatName val="0"/>
          <c:showSerName val="0"/>
          <c:showPercent val="0"/>
          <c:showBubbleSize val="0"/>
        </c:dLbls>
        <c:gapWidth val="219"/>
        <c:overlap val="-27"/>
        <c:axId val="20694399"/>
        <c:axId val="20693151"/>
      </c:barChart>
      <c:catAx>
        <c:axId val="20694399"/>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3151"/>
        <c:crosses val="autoZero"/>
        <c:auto val="1"/>
        <c:lblAlgn val="ctr"/>
        <c:lblOffset val="100"/>
        <c:noMultiLvlLbl val="0"/>
      </c:catAx>
      <c:valAx>
        <c:axId val="20693151"/>
        <c:scaling>
          <c:orientation val="minMax"/>
        </c:scaling>
        <c:delete val="0"/>
        <c:axPos val="l"/>
        <c:majorGridlines>
          <c:spPr>
            <a:ln w="3175" cap="flat" cmpd="sng" algn="ctr">
              <a:solidFill>
                <a:schemeClr val="bg1">
                  <a:lumMod val="7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439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570157638070204"/>
          <c:y val="0.18888203647555044"/>
          <c:w val="0.62168692705615569"/>
          <c:h val="0.79736840887623284"/>
        </c:manualLayout>
      </c:layout>
      <c:doughnutChart>
        <c:varyColors val="1"/>
        <c:ser>
          <c:idx val="0"/>
          <c:order val="0"/>
          <c:tx>
            <c:strRef>
              <c:f>Sheet1!$B$1</c:f>
              <c:strCache>
                <c:ptCount val="1"/>
                <c:pt idx="0">
                  <c:v>Column1</c:v>
                </c:pt>
              </c:strCache>
            </c:strRef>
          </c:tx>
          <c:spPr>
            <a:ln>
              <a:noFill/>
            </a:ln>
          </c:spPr>
          <c:dPt>
            <c:idx val="0"/>
            <c:bubble3D val="0"/>
            <c:spPr>
              <a:solidFill>
                <a:schemeClr val="tx1"/>
              </a:solidFill>
              <a:ln w="19050">
                <a:noFill/>
              </a:ln>
              <a:effectLst/>
            </c:spPr>
            <c:extLst>
              <c:ext xmlns:c16="http://schemas.microsoft.com/office/drawing/2014/chart" uri="{C3380CC4-5D6E-409C-BE32-E72D297353CC}">
                <c16:uniqueId val="{00000001-A47E-D540-871C-8F944EB147F7}"/>
              </c:ext>
            </c:extLst>
          </c:dPt>
          <c:dPt>
            <c:idx val="1"/>
            <c:bubble3D val="0"/>
            <c:spPr>
              <a:solidFill>
                <a:schemeClr val="accent4"/>
              </a:solidFill>
              <a:ln w="19050">
                <a:noFill/>
              </a:ln>
              <a:effectLst/>
            </c:spPr>
            <c:extLst>
              <c:ext xmlns:c16="http://schemas.microsoft.com/office/drawing/2014/chart" uri="{C3380CC4-5D6E-409C-BE32-E72D297353CC}">
                <c16:uniqueId val="{00000003-A47E-D540-871C-8F944EB147F7}"/>
              </c:ext>
            </c:extLst>
          </c:dPt>
          <c:dPt>
            <c:idx val="2"/>
            <c:bubble3D val="0"/>
            <c:spPr>
              <a:solidFill>
                <a:schemeClr val="accent1"/>
              </a:solidFill>
              <a:ln w="19050">
                <a:noFill/>
              </a:ln>
              <a:effectLst/>
            </c:spPr>
            <c:extLst>
              <c:ext xmlns:c16="http://schemas.microsoft.com/office/drawing/2014/chart" uri="{C3380CC4-5D6E-409C-BE32-E72D297353CC}">
                <c16:uniqueId val="{00000005-A47E-D540-871C-8F944EB147F7}"/>
              </c:ext>
            </c:extLst>
          </c:dPt>
          <c:dPt>
            <c:idx val="3"/>
            <c:bubble3D val="0"/>
            <c:spPr>
              <a:solidFill>
                <a:schemeClr val="tx2"/>
              </a:solidFill>
              <a:ln w="19050">
                <a:noFill/>
              </a:ln>
              <a:effectLst/>
            </c:spPr>
            <c:extLst>
              <c:ext xmlns:c16="http://schemas.microsoft.com/office/drawing/2014/chart" uri="{C3380CC4-5D6E-409C-BE32-E72D297353CC}">
                <c16:uniqueId val="{00000006-A47E-D540-871C-8F944EB147F7}"/>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Ringside Narrow" panose="02000500000000000000" pitchFamily="2" charset="0"/>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Over $50 billion</c:v>
                </c:pt>
                <c:pt idx="1">
                  <c:v>$15 – $50 billion</c:v>
                </c:pt>
                <c:pt idx="2">
                  <c:v>$2 – $15 billion</c:v>
                </c:pt>
                <c:pt idx="3">
                  <c:v>Under $2 billion</c:v>
                </c:pt>
              </c:strCache>
            </c:strRef>
          </c:cat>
          <c:val>
            <c:numRef>
              <c:f>Sheet1!$B$2:$B$5</c:f>
              <c:numCache>
                <c:formatCode>General</c:formatCode>
                <c:ptCount val="4"/>
                <c:pt idx="0">
                  <c:v>67</c:v>
                </c:pt>
                <c:pt idx="1">
                  <c:v>16</c:v>
                </c:pt>
                <c:pt idx="2">
                  <c:v>14</c:v>
                </c:pt>
                <c:pt idx="3">
                  <c:v>3</c:v>
                </c:pt>
              </c:numCache>
            </c:numRef>
          </c:val>
          <c:extLst>
            <c:ext xmlns:c16="http://schemas.microsoft.com/office/drawing/2014/chart" uri="{C3380CC4-5D6E-409C-BE32-E72D297353CC}">
              <c16:uniqueId val="{00000004-A47E-D540-871C-8F944EB147F7}"/>
            </c:ext>
          </c:extLst>
        </c:ser>
        <c:dLbls>
          <c:showLegendKey val="0"/>
          <c:showVal val="0"/>
          <c:showCatName val="0"/>
          <c:showSerName val="0"/>
          <c:showPercent val="0"/>
          <c:showBubbleSize val="0"/>
          <c:showLeaderLines val="1"/>
        </c:dLbls>
        <c:firstSliceAng val="0"/>
        <c:holeSize val="72"/>
      </c:doughnutChart>
      <c:spPr>
        <a:noFill/>
        <a:ln>
          <a:noFill/>
        </a:ln>
        <a:effectLst/>
      </c:spPr>
    </c:plotArea>
    <c:legend>
      <c:legendPos val="b"/>
      <c:legendEntry>
        <c:idx val="0"/>
        <c:txPr>
          <a:bodyPr rot="0" spcFirstLastPara="1" vertOverflow="ellipsis" vert="horz" wrap="square" anchor="ctr" anchorCtr="1"/>
          <a:lstStyle/>
          <a:p>
            <a:pPr>
              <a:defRPr sz="1300" b="0" i="0" u="none" strike="noStrike" kern="1200" baseline="0">
                <a:solidFill>
                  <a:schemeClr val="tx1"/>
                </a:solidFill>
                <a:latin typeface="Ringside Narrow Book" panose="02000500000000000000" pitchFamily="2" charset="0"/>
                <a:ea typeface="+mn-ea"/>
                <a:cs typeface="+mn-cs"/>
              </a:defRPr>
            </a:pPr>
            <a:endParaRPr lang="en-US"/>
          </a:p>
        </c:txPr>
      </c:legendEntry>
      <c:legendEntry>
        <c:idx val="1"/>
        <c:txPr>
          <a:bodyPr rot="0" spcFirstLastPara="1" vertOverflow="ellipsis" vert="horz" wrap="square" anchor="ctr" anchorCtr="1"/>
          <a:lstStyle/>
          <a:p>
            <a:pPr>
              <a:defRPr sz="1300" b="0" i="0" u="none" strike="noStrike" kern="1200" baseline="0">
                <a:solidFill>
                  <a:schemeClr val="tx1"/>
                </a:solidFill>
                <a:latin typeface="Ringside Narrow Book" panose="02000500000000000000" pitchFamily="2" charset="0"/>
                <a:ea typeface="+mn-ea"/>
                <a:cs typeface="+mn-cs"/>
              </a:defRPr>
            </a:pPr>
            <a:endParaRPr lang="en-US"/>
          </a:p>
        </c:txPr>
      </c:legendEntry>
      <c:legendEntry>
        <c:idx val="2"/>
        <c:txPr>
          <a:bodyPr rot="0" spcFirstLastPara="1" vertOverflow="ellipsis" vert="horz" wrap="square" anchor="ctr" anchorCtr="1"/>
          <a:lstStyle/>
          <a:p>
            <a:pPr>
              <a:defRPr sz="1300" b="0" i="0" u="none" strike="noStrike" kern="1200" baseline="0">
                <a:solidFill>
                  <a:schemeClr val="tx1"/>
                </a:solidFill>
                <a:latin typeface="Ringside Narrow Book" panose="02000500000000000000" pitchFamily="2" charset="0"/>
                <a:ea typeface="+mn-ea"/>
                <a:cs typeface="+mn-cs"/>
              </a:defRPr>
            </a:pPr>
            <a:endParaRPr lang="en-US"/>
          </a:p>
        </c:txPr>
      </c:legendEntry>
      <c:layout>
        <c:manualLayout>
          <c:xMode val="edge"/>
          <c:yMode val="edge"/>
          <c:x val="0.13097464385897364"/>
          <c:y val="0.88634498828427"/>
          <c:w val="0.77163395429717418"/>
          <c:h val="8.9596029320700793E-2"/>
        </c:manualLayout>
      </c:layout>
      <c:overlay val="0"/>
      <c:spPr>
        <a:noFill/>
        <a:ln>
          <a:noFill/>
        </a:ln>
        <a:effectLst/>
      </c:spPr>
      <c:txPr>
        <a:bodyPr rot="0" spcFirstLastPara="1" vertOverflow="ellipsis" vert="horz" wrap="square" anchor="ctr" anchorCtr="1"/>
        <a:lstStyle/>
        <a:p>
          <a:pPr>
            <a:defRPr sz="1300" b="0" i="0" u="none" strike="noStrike" kern="1200" baseline="0">
              <a:solidFill>
                <a:schemeClr val="tx1"/>
              </a:solidFill>
              <a:latin typeface="Ringside Narrow Book" panose="02000500000000000000" pitchFamily="2"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nchor="t" anchorCtr="0"/>
    <a:lstStyle/>
    <a:p>
      <a:pPr>
        <a:defRPr/>
      </a:pPr>
      <a:endParaRPr lang="en-US"/>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570157638070204"/>
          <c:y val="0.18888203647555044"/>
          <c:w val="0.62168692705615569"/>
          <c:h val="0.79736840887623284"/>
        </c:manualLayout>
      </c:layout>
      <c:doughnutChart>
        <c:varyColors val="1"/>
        <c:ser>
          <c:idx val="0"/>
          <c:order val="0"/>
          <c:tx>
            <c:strRef>
              <c:f>Sheet1!$B$1</c:f>
              <c:strCache>
                <c:ptCount val="1"/>
                <c:pt idx="0">
                  <c:v>Column1</c:v>
                </c:pt>
              </c:strCache>
            </c:strRef>
          </c:tx>
          <c:spPr>
            <a:ln>
              <a:noFill/>
            </a:ln>
          </c:spPr>
          <c:dPt>
            <c:idx val="0"/>
            <c:bubble3D val="0"/>
            <c:spPr>
              <a:solidFill>
                <a:schemeClr val="tx1"/>
              </a:solidFill>
              <a:ln w="19050">
                <a:noFill/>
              </a:ln>
              <a:effectLst/>
            </c:spPr>
            <c:extLst>
              <c:ext xmlns:c16="http://schemas.microsoft.com/office/drawing/2014/chart" uri="{C3380CC4-5D6E-409C-BE32-E72D297353CC}">
                <c16:uniqueId val="{00000001-8EF1-4F4A-BEFE-AE0E359E1E33}"/>
              </c:ext>
            </c:extLst>
          </c:dPt>
          <c:dPt>
            <c:idx val="1"/>
            <c:bubble3D val="0"/>
            <c:spPr>
              <a:solidFill>
                <a:schemeClr val="accent4"/>
              </a:solidFill>
              <a:ln w="19050">
                <a:noFill/>
              </a:ln>
              <a:effectLst/>
            </c:spPr>
            <c:extLst>
              <c:ext xmlns:c16="http://schemas.microsoft.com/office/drawing/2014/chart" uri="{C3380CC4-5D6E-409C-BE32-E72D297353CC}">
                <c16:uniqueId val="{00000003-8EF1-4F4A-BEFE-AE0E359E1E33}"/>
              </c:ext>
            </c:extLst>
          </c:dPt>
          <c:dPt>
            <c:idx val="2"/>
            <c:bubble3D val="0"/>
            <c:spPr>
              <a:solidFill>
                <a:schemeClr val="accent1"/>
              </a:solidFill>
              <a:ln w="19050">
                <a:noFill/>
              </a:ln>
              <a:effectLst/>
            </c:spPr>
            <c:extLst>
              <c:ext xmlns:c16="http://schemas.microsoft.com/office/drawing/2014/chart" uri="{C3380CC4-5D6E-409C-BE32-E72D297353CC}">
                <c16:uniqueId val="{00000005-8EF1-4F4A-BEFE-AE0E359E1E33}"/>
              </c:ext>
            </c:extLst>
          </c:dPt>
          <c:dLbls>
            <c:dLbl>
              <c:idx val="0"/>
              <c:tx>
                <c:rich>
                  <a:bodyPr/>
                  <a:lstStyle/>
                  <a:p>
                    <a:r>
                      <a:rPr lang="en-US"/>
                      <a:t>-</a:t>
                    </a:r>
                    <a:fld id="{E3843514-F5A6-2A4B-BF39-E417182D9738}" type="PERCENTAGE">
                      <a:rPr lang="en-US"/>
                      <a:pPr/>
                      <a:t>[PERCENTAGE]</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EF1-4F4A-BEFE-AE0E359E1E33}"/>
                </c:ext>
              </c:extLst>
            </c:dLbl>
            <c:dLbl>
              <c:idx val="1"/>
              <c:tx>
                <c:rich>
                  <a:bodyPr/>
                  <a:lstStyle/>
                  <a:p>
                    <a:r>
                      <a:rPr lang="en-US"/>
                      <a:t>-</a:t>
                    </a:r>
                    <a:fld id="{F05EB21C-EFD2-4A4E-9E88-7738C4E68D7D}" type="PERCENTAGE">
                      <a:rPr lang="en-US"/>
                      <a:pPr/>
                      <a:t>[PERCENTAGE]</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EF1-4F4A-BEFE-AE0E359E1E33}"/>
                </c:ext>
              </c:extLst>
            </c:dLbl>
            <c:dLbl>
              <c:idx val="2"/>
              <c:tx>
                <c:rich>
                  <a:bodyPr/>
                  <a:lstStyle/>
                  <a:p>
                    <a:r>
                      <a:rPr lang="en-US"/>
                      <a:t>-</a:t>
                    </a:r>
                    <a:fld id="{D4E2F5E0-9FAC-294A-A7CA-EC43B1204AE4}" type="PERCENTAGE">
                      <a:rPr lang="en-US"/>
                      <a:pPr/>
                      <a:t>[PERCENTAGE]</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EF1-4F4A-BEFE-AE0E359E1E33}"/>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Ringside Narrow" panose="02000500000000000000" pitchFamily="2" charset="0"/>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Core</c:v>
                </c:pt>
                <c:pt idx="1">
                  <c:v>Value</c:v>
                </c:pt>
                <c:pt idx="2">
                  <c:v>Growth</c:v>
                </c:pt>
              </c:strCache>
            </c:strRef>
          </c:cat>
          <c:val>
            <c:numRef>
              <c:f>Sheet1!$B$2:$B$4</c:f>
              <c:numCache>
                <c:formatCode>General</c:formatCode>
                <c:ptCount val="3"/>
                <c:pt idx="0">
                  <c:v>60</c:v>
                </c:pt>
                <c:pt idx="1">
                  <c:v>20</c:v>
                </c:pt>
                <c:pt idx="2">
                  <c:v>20</c:v>
                </c:pt>
              </c:numCache>
            </c:numRef>
          </c:val>
          <c:extLst>
            <c:ext xmlns:c16="http://schemas.microsoft.com/office/drawing/2014/chart" uri="{C3380CC4-5D6E-409C-BE32-E72D297353CC}">
              <c16:uniqueId val="{00000008-8EF1-4F4A-BEFE-AE0E359E1E33}"/>
            </c:ext>
          </c:extLst>
        </c:ser>
        <c:dLbls>
          <c:showLegendKey val="0"/>
          <c:showVal val="0"/>
          <c:showCatName val="0"/>
          <c:showSerName val="0"/>
          <c:showPercent val="0"/>
          <c:showBubbleSize val="0"/>
          <c:showLeaderLines val="1"/>
        </c:dLbls>
        <c:firstSliceAng val="0"/>
        <c:holeSize val="72"/>
      </c:doughnutChart>
      <c:spPr>
        <a:noFill/>
        <a:ln>
          <a:noFill/>
        </a:ln>
        <a:effectLst/>
      </c:spPr>
    </c:plotArea>
    <c:legend>
      <c:legendPos val="b"/>
      <c:legendEntry>
        <c:idx val="0"/>
        <c:txPr>
          <a:bodyPr rot="0" spcFirstLastPara="1" vertOverflow="ellipsis" vert="horz" wrap="square" anchor="ctr" anchorCtr="1"/>
          <a:lstStyle/>
          <a:p>
            <a:pPr>
              <a:defRPr sz="1300" b="0" i="0" u="none" strike="noStrike" kern="1200" baseline="0">
                <a:solidFill>
                  <a:schemeClr val="tx1"/>
                </a:solidFill>
                <a:latin typeface="Ringside Narrow Book" panose="02000500000000000000" pitchFamily="2" charset="0"/>
                <a:ea typeface="+mn-ea"/>
                <a:cs typeface="+mn-cs"/>
              </a:defRPr>
            </a:pPr>
            <a:endParaRPr lang="en-US"/>
          </a:p>
        </c:txPr>
      </c:legendEntry>
      <c:legendEntry>
        <c:idx val="1"/>
        <c:txPr>
          <a:bodyPr rot="0" spcFirstLastPara="1" vertOverflow="ellipsis" vert="horz" wrap="square" anchor="ctr" anchorCtr="1"/>
          <a:lstStyle/>
          <a:p>
            <a:pPr>
              <a:defRPr sz="1300" b="0" i="0" u="none" strike="noStrike" kern="1200" baseline="0">
                <a:solidFill>
                  <a:schemeClr val="tx1"/>
                </a:solidFill>
                <a:latin typeface="Ringside Narrow Book" panose="02000500000000000000" pitchFamily="2" charset="0"/>
                <a:ea typeface="+mn-ea"/>
                <a:cs typeface="+mn-cs"/>
              </a:defRPr>
            </a:pPr>
            <a:endParaRPr lang="en-US"/>
          </a:p>
        </c:txPr>
      </c:legendEntry>
      <c:legendEntry>
        <c:idx val="2"/>
        <c:txPr>
          <a:bodyPr rot="0" spcFirstLastPara="1" vertOverflow="ellipsis" vert="horz" wrap="square" anchor="ctr" anchorCtr="1"/>
          <a:lstStyle/>
          <a:p>
            <a:pPr>
              <a:defRPr sz="1300" b="0" i="0" u="none" strike="noStrike" kern="1200" baseline="0">
                <a:solidFill>
                  <a:schemeClr val="tx1"/>
                </a:solidFill>
                <a:latin typeface="Ringside Narrow Book" panose="02000500000000000000" pitchFamily="2" charset="0"/>
                <a:ea typeface="+mn-ea"/>
                <a:cs typeface="+mn-cs"/>
              </a:defRPr>
            </a:pPr>
            <a:endParaRPr lang="en-US"/>
          </a:p>
        </c:txPr>
      </c:legendEntry>
      <c:layout>
        <c:manualLayout>
          <c:xMode val="edge"/>
          <c:yMode val="edge"/>
          <c:x val="0.13097464385897364"/>
          <c:y val="0.88634498828427"/>
          <c:w val="0.77163395429717418"/>
          <c:h val="8.9596029320700793E-2"/>
        </c:manualLayout>
      </c:layout>
      <c:overlay val="0"/>
      <c:spPr>
        <a:noFill/>
        <a:ln>
          <a:noFill/>
        </a:ln>
        <a:effectLst/>
      </c:spPr>
      <c:txPr>
        <a:bodyPr rot="0" spcFirstLastPara="1" vertOverflow="ellipsis" vert="horz" wrap="square" anchor="ctr" anchorCtr="1"/>
        <a:lstStyle/>
        <a:p>
          <a:pPr>
            <a:defRPr sz="1300" b="0" i="0" u="none" strike="noStrike" kern="1200" baseline="0">
              <a:solidFill>
                <a:schemeClr val="tx1"/>
              </a:solidFill>
              <a:latin typeface="Ringside Narrow Book" panose="02000500000000000000" pitchFamily="2" charset="0"/>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nchor="t" anchorCtr="0"/>
    <a:lstStyle/>
    <a:p>
      <a:pPr>
        <a:defRPr/>
      </a:pPr>
      <a:endParaRPr lang="en-US"/>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486650311613044E-2"/>
          <c:y val="0.17473527807097708"/>
          <c:w val="0.83520107339091754"/>
          <c:h val="0.69953481034143372"/>
        </c:manualLayout>
      </c:layout>
      <c:scatterChart>
        <c:scatterStyle val="smoothMarker"/>
        <c:varyColors val="0"/>
        <c:ser>
          <c:idx val="0"/>
          <c:order val="0"/>
          <c:tx>
            <c:strRef>
              <c:f>Sheet1!$BB$698</c:f>
              <c:strCache>
                <c:ptCount val="1"/>
              </c:strCache>
            </c:strRef>
          </c:tx>
          <c:spPr>
            <a:ln w="31750">
              <a:solidFill>
                <a:schemeClr val="tx2"/>
              </a:solidFill>
            </a:ln>
          </c:spPr>
          <c:marker>
            <c:symbol val="none"/>
          </c:marker>
          <c:xVal>
            <c:numRef>
              <c:f>Sheet1!$BC$698:$EY$698</c:f>
              <c:numCache>
                <c:formatCode>0.00%</c:formatCode>
                <c:ptCount val="101"/>
                <c:pt idx="0">
                  <c:v>0</c:v>
                </c:pt>
                <c:pt idx="1">
                  <c:v>0.01</c:v>
                </c:pt>
                <c:pt idx="2">
                  <c:v>0.02</c:v>
                </c:pt>
                <c:pt idx="3">
                  <c:v>0.03</c:v>
                </c:pt>
                <c:pt idx="4">
                  <c:v>0.04</c:v>
                </c:pt>
                <c:pt idx="5">
                  <c:v>0.05</c:v>
                </c:pt>
                <c:pt idx="6">
                  <c:v>6.0000000000000005E-2</c:v>
                </c:pt>
                <c:pt idx="7">
                  <c:v>7.0000000000000007E-2</c:v>
                </c:pt>
                <c:pt idx="8">
                  <c:v>0.08</c:v>
                </c:pt>
                <c:pt idx="9">
                  <c:v>0.09</c:v>
                </c:pt>
                <c:pt idx="10">
                  <c:v>9.9999999999999992E-2</c:v>
                </c:pt>
                <c:pt idx="11">
                  <c:v>0.10999999999999999</c:v>
                </c:pt>
                <c:pt idx="12">
                  <c:v>0.11999999999999998</c:v>
                </c:pt>
                <c:pt idx="13">
                  <c:v>0.12999999999999998</c:v>
                </c:pt>
                <c:pt idx="14">
                  <c:v>0.13999999999999999</c:v>
                </c:pt>
                <c:pt idx="15">
                  <c:v>0.15</c:v>
                </c:pt>
                <c:pt idx="16">
                  <c:v>0.16</c:v>
                </c:pt>
                <c:pt idx="17">
                  <c:v>0.17</c:v>
                </c:pt>
                <c:pt idx="18">
                  <c:v>0.18000000000000002</c:v>
                </c:pt>
                <c:pt idx="19">
                  <c:v>0.19000000000000003</c:v>
                </c:pt>
                <c:pt idx="20">
                  <c:v>0.20000000000000004</c:v>
                </c:pt>
                <c:pt idx="21">
                  <c:v>0.21000000000000005</c:v>
                </c:pt>
                <c:pt idx="22">
                  <c:v>0.22000000000000006</c:v>
                </c:pt>
                <c:pt idx="23">
                  <c:v>0.23000000000000007</c:v>
                </c:pt>
                <c:pt idx="24">
                  <c:v>0.24000000000000007</c:v>
                </c:pt>
                <c:pt idx="25">
                  <c:v>0.25000000000000006</c:v>
                </c:pt>
                <c:pt idx="26">
                  <c:v>0.26000000000000006</c:v>
                </c:pt>
                <c:pt idx="27">
                  <c:v>0.27000000000000007</c:v>
                </c:pt>
                <c:pt idx="28">
                  <c:v>0.28000000000000008</c:v>
                </c:pt>
                <c:pt idx="29">
                  <c:v>0.29000000000000009</c:v>
                </c:pt>
                <c:pt idx="30">
                  <c:v>0.3000000000000001</c:v>
                </c:pt>
                <c:pt idx="31">
                  <c:v>0.31000000000000011</c:v>
                </c:pt>
                <c:pt idx="32">
                  <c:v>0.32000000000000012</c:v>
                </c:pt>
                <c:pt idx="33">
                  <c:v>0.33000000000000013</c:v>
                </c:pt>
                <c:pt idx="34">
                  <c:v>0.34000000000000014</c:v>
                </c:pt>
                <c:pt idx="35">
                  <c:v>0.35000000000000014</c:v>
                </c:pt>
                <c:pt idx="36">
                  <c:v>0.36000000000000015</c:v>
                </c:pt>
                <c:pt idx="37">
                  <c:v>0.37000000000000016</c:v>
                </c:pt>
                <c:pt idx="38">
                  <c:v>0.38000000000000017</c:v>
                </c:pt>
                <c:pt idx="39">
                  <c:v>0.39000000000000018</c:v>
                </c:pt>
                <c:pt idx="40">
                  <c:v>0.40000000000000019</c:v>
                </c:pt>
                <c:pt idx="41">
                  <c:v>0.4100000000000002</c:v>
                </c:pt>
                <c:pt idx="42">
                  <c:v>0.42000000000000021</c:v>
                </c:pt>
                <c:pt idx="43">
                  <c:v>0.43000000000000022</c:v>
                </c:pt>
                <c:pt idx="44">
                  <c:v>0.44000000000000022</c:v>
                </c:pt>
                <c:pt idx="45">
                  <c:v>0.45000000000000023</c:v>
                </c:pt>
                <c:pt idx="46">
                  <c:v>0.46000000000000024</c:v>
                </c:pt>
                <c:pt idx="47">
                  <c:v>0.47000000000000025</c:v>
                </c:pt>
                <c:pt idx="48">
                  <c:v>0.48000000000000026</c:v>
                </c:pt>
                <c:pt idx="49">
                  <c:v>0.49000000000000027</c:v>
                </c:pt>
                <c:pt idx="50">
                  <c:v>0.50000000000000022</c:v>
                </c:pt>
                <c:pt idx="51">
                  <c:v>0.51000000000000023</c:v>
                </c:pt>
                <c:pt idx="52">
                  <c:v>0.52000000000000024</c:v>
                </c:pt>
                <c:pt idx="53">
                  <c:v>0.53000000000000025</c:v>
                </c:pt>
                <c:pt idx="54">
                  <c:v>0.54000000000000026</c:v>
                </c:pt>
                <c:pt idx="55">
                  <c:v>0.55000000000000027</c:v>
                </c:pt>
                <c:pt idx="56">
                  <c:v>0.56000000000000028</c:v>
                </c:pt>
                <c:pt idx="57">
                  <c:v>0.57000000000000028</c:v>
                </c:pt>
                <c:pt idx="58">
                  <c:v>0.58000000000000029</c:v>
                </c:pt>
                <c:pt idx="59">
                  <c:v>0.5900000000000003</c:v>
                </c:pt>
                <c:pt idx="60">
                  <c:v>0.60000000000000031</c:v>
                </c:pt>
                <c:pt idx="61">
                  <c:v>0.61000000000000032</c:v>
                </c:pt>
                <c:pt idx="62">
                  <c:v>0.62000000000000033</c:v>
                </c:pt>
                <c:pt idx="63">
                  <c:v>0.63000000000000034</c:v>
                </c:pt>
                <c:pt idx="64">
                  <c:v>0.64000000000000035</c:v>
                </c:pt>
                <c:pt idx="65">
                  <c:v>0.65000000000000036</c:v>
                </c:pt>
                <c:pt idx="66">
                  <c:v>0.66000000000000036</c:v>
                </c:pt>
                <c:pt idx="67">
                  <c:v>0.67000000000000037</c:v>
                </c:pt>
                <c:pt idx="68">
                  <c:v>0.68000000000000038</c:v>
                </c:pt>
                <c:pt idx="69">
                  <c:v>0.69000000000000039</c:v>
                </c:pt>
                <c:pt idx="70">
                  <c:v>0.7000000000000004</c:v>
                </c:pt>
                <c:pt idx="71">
                  <c:v>0.71000000000000041</c:v>
                </c:pt>
                <c:pt idx="72">
                  <c:v>0.72000000000000042</c:v>
                </c:pt>
                <c:pt idx="73">
                  <c:v>0.73000000000000043</c:v>
                </c:pt>
                <c:pt idx="74">
                  <c:v>0.74000000000000044</c:v>
                </c:pt>
                <c:pt idx="75">
                  <c:v>0.75000000000000044</c:v>
                </c:pt>
                <c:pt idx="76">
                  <c:v>0.76000000000000045</c:v>
                </c:pt>
                <c:pt idx="77">
                  <c:v>0.77000000000000046</c:v>
                </c:pt>
                <c:pt idx="78">
                  <c:v>0.78000000000000047</c:v>
                </c:pt>
                <c:pt idx="79">
                  <c:v>0.79000000000000048</c:v>
                </c:pt>
                <c:pt idx="80">
                  <c:v>0.80000000000000049</c:v>
                </c:pt>
                <c:pt idx="81">
                  <c:v>0.8100000000000005</c:v>
                </c:pt>
                <c:pt idx="82">
                  <c:v>0.82000000000000051</c:v>
                </c:pt>
                <c:pt idx="83">
                  <c:v>0.83000000000000052</c:v>
                </c:pt>
                <c:pt idx="84">
                  <c:v>0.84000000000000052</c:v>
                </c:pt>
                <c:pt idx="85">
                  <c:v>0.85000000000000053</c:v>
                </c:pt>
                <c:pt idx="86">
                  <c:v>0.86000000000000054</c:v>
                </c:pt>
                <c:pt idx="87">
                  <c:v>0.87000000000000055</c:v>
                </c:pt>
                <c:pt idx="88">
                  <c:v>0.88000000000000056</c:v>
                </c:pt>
                <c:pt idx="89">
                  <c:v>0.89000000000000057</c:v>
                </c:pt>
                <c:pt idx="90">
                  <c:v>0.90000000000000058</c:v>
                </c:pt>
                <c:pt idx="91">
                  <c:v>0.91000000000000059</c:v>
                </c:pt>
                <c:pt idx="92">
                  <c:v>0.9200000000000006</c:v>
                </c:pt>
                <c:pt idx="93">
                  <c:v>0.9300000000000006</c:v>
                </c:pt>
                <c:pt idx="94">
                  <c:v>0.94000000000000061</c:v>
                </c:pt>
                <c:pt idx="95">
                  <c:v>0.95000000000000062</c:v>
                </c:pt>
                <c:pt idx="96">
                  <c:v>0.96000000000000063</c:v>
                </c:pt>
                <c:pt idx="97">
                  <c:v>0.97000000000000064</c:v>
                </c:pt>
                <c:pt idx="98">
                  <c:v>0.98000000000000065</c:v>
                </c:pt>
                <c:pt idx="99">
                  <c:v>0.99000000000000066</c:v>
                </c:pt>
                <c:pt idx="100">
                  <c:v>1.0000000000000007</c:v>
                </c:pt>
              </c:numCache>
            </c:numRef>
          </c:xVal>
          <c:yVal>
            <c:numRef>
              <c:f>Sheet1!$BC$699:$EY$699</c:f>
              <c:numCache>
                <c:formatCode>0.00%</c:formatCode>
                <c:ptCount val="101"/>
                <c:pt idx="0">
                  <c:v>0.16039606458761035</c:v>
                </c:pt>
                <c:pt idx="1">
                  <c:v>0.16003874863705408</c:v>
                </c:pt>
                <c:pt idx="2">
                  <c:v>0.1596903061076782</c:v>
                </c:pt>
                <c:pt idx="3">
                  <c:v>0.1593507952083775</c:v>
                </c:pt>
                <c:pt idx="4">
                  <c:v>0.15902027314669365</c:v>
                </c:pt>
                <c:pt idx="5">
                  <c:v>0.15869879608580664</c:v>
                </c:pt>
                <c:pt idx="6">
                  <c:v>0.1583864191016649</c:v>
                </c:pt>
                <c:pt idx="7">
                  <c:v>0.15808319614032543</c:v>
                </c:pt>
                <c:pt idx="8">
                  <c:v>0.15778917997556566</c:v>
                </c:pt>
                <c:pt idx="9">
                  <c:v>0.1575044221668421</c:v>
                </c:pt>
                <c:pt idx="10">
                  <c:v>0.15722897301766203</c:v>
                </c:pt>
                <c:pt idx="11">
                  <c:v>0.1569628815344413</c:v>
                </c:pt>
                <c:pt idx="12">
                  <c:v>0.15670619538591954</c:v>
                </c:pt>
                <c:pt idx="13">
                  <c:v>0.15645896086320332</c:v>
                </c:pt>
                <c:pt idx="14">
                  <c:v>0.15622122284051343</c:v>
                </c:pt>
                <c:pt idx="15">
                  <c:v>0.1559930247367034</c:v>
                </c:pt>
                <c:pt idx="16">
                  <c:v>0.15577440847762744</c:v>
                </c:pt>
                <c:pt idx="17">
                  <c:v>0.15556541445942348</c:v>
                </c:pt>
                <c:pt idx="18">
                  <c:v>0.15536608151278766</c:v>
                </c:pt>
                <c:pt idx="19">
                  <c:v>0.15517644686830753</c:v>
                </c:pt>
                <c:pt idx="20">
                  <c:v>0.15499654612292391</c:v>
                </c:pt>
                <c:pt idx="21">
                  <c:v>0.1548264132075893</c:v>
                </c:pt>
                <c:pt idx="22">
                  <c:v>0.15466608035618931</c:v>
                </c:pt>
                <c:pt idx="23">
                  <c:v>0.15451557807579067</c:v>
                </c:pt>
                <c:pt idx="24">
                  <c:v>0.15437493511827885</c:v>
                </c:pt>
                <c:pt idx="25">
                  <c:v>0.1542441784534456</c:v>
                </c:pt>
                <c:pt idx="26">
                  <c:v>0.1541233332435826</c:v>
                </c:pt>
                <c:pt idx="27">
                  <c:v>0.15401242281963817</c:v>
                </c:pt>
                <c:pt idx="28">
                  <c:v>0.15391146865898625</c:v>
                </c:pt>
                <c:pt idx="29">
                  <c:v>0.15382049036485906</c:v>
                </c:pt>
                <c:pt idx="30">
                  <c:v>0.15373950564748751</c:v>
                </c:pt>
                <c:pt idx="31">
                  <c:v>0.15366853030699057</c:v>
                </c:pt>
                <c:pt idx="32">
                  <c:v>0.15360757821805407</c:v>
                </c:pt>
                <c:pt idx="33">
                  <c:v>0.15355666131643164</c:v>
                </c:pt>
                <c:pt idx="34">
                  <c:v>0.15351578958729761</c:v>
                </c:pt>
                <c:pt idx="35">
                  <c:v>0.15348497105548195</c:v>
                </c:pt>
                <c:pt idx="36">
                  <c:v>0.15346421177760411</c:v>
                </c:pt>
                <c:pt idx="37">
                  <c:v>0.15345351583612879</c:v>
                </c:pt>
                <c:pt idx="38">
                  <c:v>0.15345288533535389</c:v>
                </c:pt>
                <c:pt idx="39">
                  <c:v>0.15346232039934096</c:v>
                </c:pt>
                <c:pt idx="40">
                  <c:v>0.15348181917179382</c:v>
                </c:pt>
                <c:pt idx="41">
                  <c:v>0.15351137781788349</c:v>
                </c:pt>
                <c:pt idx="42">
                  <c:v>0.15355099052801732</c:v>
                </c:pt>
                <c:pt idx="43">
                  <c:v>0.1536006495235421</c:v>
                </c:pt>
                <c:pt idx="44">
                  <c:v>0.15366034506437018</c:v>
                </c:pt>
                <c:pt idx="45">
                  <c:v>0.15373006545850787</c:v>
                </c:pt>
                <c:pt idx="46">
                  <c:v>0.15380979707346806</c:v>
                </c:pt>
                <c:pt idx="47">
                  <c:v>0.15389952434953871</c:v>
                </c:pt>
                <c:pt idx="48">
                  <c:v>0.15399922981487801</c:v>
                </c:pt>
                <c:pt idx="49">
                  <c:v>0.15410889410240225</c:v>
                </c:pt>
                <c:pt idx="50">
                  <c:v>0.15422849596842925</c:v>
                </c:pt>
                <c:pt idx="51">
                  <c:v>0.15435801231303378</c:v>
                </c:pt>
                <c:pt idx="52">
                  <c:v>0.15449741820207247</c:v>
                </c:pt>
                <c:pt idx="53">
                  <c:v>0.15464668689082864</c:v>
                </c:pt>
                <c:pt idx="54">
                  <c:v>0.15480578984922486</c:v>
                </c:pt>
                <c:pt idx="55">
                  <c:v>0.15497469678855086</c:v>
                </c:pt>
                <c:pt idx="56">
                  <c:v>0.15515337568964691</c:v>
                </c:pt>
                <c:pt idx="57">
                  <c:v>0.15534179283248498</c:v>
                </c:pt>
                <c:pt idx="58">
                  <c:v>0.15553991282708476</c:v>
                </c:pt>
                <c:pt idx="59">
                  <c:v>0.15574769864570109</c:v>
                </c:pt>
                <c:pt idx="60">
                  <c:v>0.15596511165621499</c:v>
                </c:pt>
                <c:pt idx="61">
                  <c:v>0.15619211165666327</c:v>
                </c:pt>
                <c:pt idx="62">
                  <c:v>0.15642865691083618</c:v>
                </c:pt>
                <c:pt idx="63">
                  <c:v>0.15667470418487189</c:v>
                </c:pt>
                <c:pt idx="64">
                  <c:v>0.15693020878478009</c:v>
                </c:pt>
                <c:pt idx="65">
                  <c:v>0.15719512459481902</c:v>
                </c:pt>
                <c:pt idx="66">
                  <c:v>0.15746940411665766</c:v>
                </c:pt>
                <c:pt idx="67">
                  <c:v>0.15775299850924632</c:v>
                </c:pt>
                <c:pt idx="68">
                  <c:v>0.15804585762932821</c:v>
                </c:pt>
                <c:pt idx="69">
                  <c:v>0.15834793007251458</c:v>
                </c:pt>
                <c:pt idx="70">
                  <c:v>0.15865916321485685</c:v>
                </c:pt>
                <c:pt idx="71">
                  <c:v>0.15897950325484009</c:v>
                </c:pt>
                <c:pt idx="72">
                  <c:v>0.15930889525573053</c:v>
                </c:pt>
                <c:pt idx="73">
                  <c:v>0.15964728318820662</c:v>
                </c:pt>
                <c:pt idx="74">
                  <c:v>0.15999460997320541</c:v>
                </c:pt>
                <c:pt idx="75">
                  <c:v>0.16035081752491703</c:v>
                </c:pt>
                <c:pt idx="76">
                  <c:v>0.16071584679386453</c:v>
                </c:pt>
                <c:pt idx="77">
                  <c:v>0.16108963781000049</c:v>
                </c:pt>
                <c:pt idx="78">
                  <c:v>0.16147212972576347</c:v>
                </c:pt>
                <c:pt idx="79">
                  <c:v>0.16186326085903205</c:v>
                </c:pt>
                <c:pt idx="80">
                  <c:v>0.1622629687359157</c:v>
                </c:pt>
                <c:pt idx="81">
                  <c:v>0.16267119013333298</c:v>
                </c:pt>
                <c:pt idx="82">
                  <c:v>0.16308786112131632</c:v>
                </c:pt>
                <c:pt idx="83">
                  <c:v>0.16351291710499513</c:v>
                </c:pt>
                <c:pt idx="84">
                  <c:v>0.16394629286620893</c:v>
                </c:pt>
                <c:pt idx="85">
                  <c:v>0.16438792260470059</c:v>
                </c:pt>
                <c:pt idx="86">
                  <c:v>0.16483773997884663</c:v>
                </c:pt>
                <c:pt idx="87">
                  <c:v>0.16529567814588247</c:v>
                </c:pt>
                <c:pt idx="88">
                  <c:v>0.16576166980158283</c:v>
                </c:pt>
                <c:pt idx="89">
                  <c:v>0.16623564721935938</c:v>
                </c:pt>
                <c:pt idx="90">
                  <c:v>0.16671754228874092</c:v>
                </c:pt>
                <c:pt idx="91">
                  <c:v>0.16720728655320471</c:v>
                </c:pt>
                <c:pt idx="92">
                  <c:v>0.16770481124732639</c:v>
                </c:pt>
                <c:pt idx="93">
                  <c:v>0.16821004733322487</c:v>
                </c:pt>
                <c:pt idx="94">
                  <c:v>0.16872292553627272</c:v>
                </c:pt>
                <c:pt idx="95">
                  <c:v>0.16924337638005232</c:v>
                </c:pt>
                <c:pt idx="96">
                  <c:v>0.16977133022053523</c:v>
                </c:pt>
                <c:pt idx="97">
                  <c:v>0.17030671727946722</c:v>
                </c:pt>
                <c:pt idx="98">
                  <c:v>0.17084946767694451</c:v>
                </c:pt>
                <c:pt idx="99">
                  <c:v>0.17139951146316246</c:v>
                </c:pt>
                <c:pt idx="100">
                  <c:v>0.17195677864933009</c:v>
                </c:pt>
              </c:numCache>
            </c:numRef>
          </c:yVal>
          <c:smooth val="1"/>
          <c:extLst>
            <c:ext xmlns:c16="http://schemas.microsoft.com/office/drawing/2014/chart" uri="{C3380CC4-5D6E-409C-BE32-E72D297353CC}">
              <c16:uniqueId val="{00000000-0C45-304C-8D0B-A773993DB114}"/>
            </c:ext>
          </c:extLst>
        </c:ser>
        <c:dLbls>
          <c:showLegendKey val="0"/>
          <c:showVal val="0"/>
          <c:showCatName val="0"/>
          <c:showSerName val="0"/>
          <c:showPercent val="0"/>
          <c:showBubbleSize val="0"/>
        </c:dLbls>
        <c:axId val="1331970432"/>
        <c:axId val="1331972352"/>
      </c:scatterChart>
      <c:valAx>
        <c:axId val="1331970432"/>
        <c:scaling>
          <c:orientation val="minMax"/>
          <c:max val="1"/>
          <c:min val="0"/>
        </c:scaling>
        <c:delete val="0"/>
        <c:axPos val="b"/>
        <c:title>
          <c:tx>
            <c:rich>
              <a:bodyPr/>
              <a:lstStyle/>
              <a:p>
                <a:pPr>
                  <a:defRPr b="0"/>
                </a:pPr>
                <a:r>
                  <a:rPr lang="en-US" b="0"/>
                  <a:t>Allocation to international equity</a:t>
                </a:r>
              </a:p>
            </c:rich>
          </c:tx>
          <c:layout>
            <c:manualLayout>
              <c:xMode val="edge"/>
              <c:yMode val="edge"/>
              <c:x val="0.35974625748859729"/>
              <c:y val="0.93535875433792526"/>
            </c:manualLayout>
          </c:layout>
          <c:overlay val="0"/>
        </c:title>
        <c:numFmt formatCode="0%" sourceLinked="0"/>
        <c:majorTickMark val="none"/>
        <c:minorTickMark val="none"/>
        <c:tickLblPos val="low"/>
        <c:spPr>
          <a:ln w="12700">
            <a:solidFill>
              <a:schemeClr val="tx1"/>
            </a:solidFill>
          </a:ln>
        </c:spPr>
        <c:txPr>
          <a:bodyPr/>
          <a:lstStyle/>
          <a:p>
            <a:pPr>
              <a:defRPr>
                <a:solidFill>
                  <a:schemeClr val="tx1"/>
                </a:solidFill>
              </a:defRPr>
            </a:pPr>
            <a:endParaRPr lang="en-US"/>
          </a:p>
        </c:txPr>
        <c:crossAx val="1331972352"/>
        <c:crosses val="autoZero"/>
        <c:crossBetween val="midCat"/>
        <c:majorUnit val="0.1"/>
        <c:minorUnit val="4.0000000000000008E-2"/>
      </c:valAx>
      <c:valAx>
        <c:axId val="1331972352"/>
        <c:scaling>
          <c:orientation val="minMax"/>
          <c:max val="0.18000000000000002"/>
          <c:min val="0.15000000000000002"/>
        </c:scaling>
        <c:delete val="0"/>
        <c:axPos val="l"/>
        <c:title>
          <c:tx>
            <c:rich>
              <a:bodyPr/>
              <a:lstStyle/>
              <a:p>
                <a:pPr>
                  <a:defRPr b="0"/>
                </a:pPr>
                <a:r>
                  <a:rPr lang="en-US" b="0"/>
                  <a:t>Volatility</a:t>
                </a:r>
              </a:p>
            </c:rich>
          </c:tx>
          <c:overlay val="0"/>
        </c:title>
        <c:numFmt formatCode="0%" sourceLinked="0"/>
        <c:majorTickMark val="none"/>
        <c:minorTickMark val="none"/>
        <c:tickLblPos val="low"/>
        <c:spPr>
          <a:ln>
            <a:solidFill>
              <a:schemeClr val="tx1"/>
            </a:solidFill>
          </a:ln>
        </c:spPr>
        <c:crossAx val="1331970432"/>
        <c:crosses val="autoZero"/>
        <c:crossBetween val="midCat"/>
        <c:majorUnit val="1.0000000000000002E-2"/>
        <c:minorUnit val="4.000000000000001E-3"/>
      </c:valAx>
    </c:plotArea>
    <c:plotVisOnly val="1"/>
    <c:dispBlanksAs val="gap"/>
    <c:showDLblsOverMax val="0"/>
  </c:chart>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Sheet1!$B$1</c:f>
              <c:strCache>
                <c:ptCount val="1"/>
                <c:pt idx="0">
                  <c:v>Column1</c:v>
                </c:pt>
              </c:strCache>
            </c:strRef>
          </c:tx>
          <c:spPr>
            <a:solidFill>
              <a:schemeClr val="accent1">
                <a:alpha val="60000"/>
              </a:schemeClr>
            </a:solidFill>
          </c:spPr>
          <c:dPt>
            <c:idx val="0"/>
            <c:bubble3D val="0"/>
            <c:spPr>
              <a:solidFill>
                <a:schemeClr val="tx1"/>
              </a:solidFill>
            </c:spPr>
            <c:extLst>
              <c:ext xmlns:c16="http://schemas.microsoft.com/office/drawing/2014/chart" uri="{C3380CC4-5D6E-409C-BE32-E72D297353CC}">
                <c16:uniqueId val="{00000001-4F4E-3448-B0F1-63E1E8BA6F67}"/>
              </c:ext>
            </c:extLst>
          </c:dPt>
          <c:dPt>
            <c:idx val="1"/>
            <c:bubble3D val="0"/>
            <c:spPr>
              <a:solidFill>
                <a:schemeClr val="tx2"/>
              </a:solidFill>
            </c:spPr>
            <c:extLst>
              <c:ext xmlns:c16="http://schemas.microsoft.com/office/drawing/2014/chart" uri="{C3380CC4-5D6E-409C-BE32-E72D297353CC}">
                <c16:uniqueId val="{00000003-4F4E-3448-B0F1-63E1E8BA6F67}"/>
              </c:ext>
            </c:extLst>
          </c:dPt>
          <c:dLbls>
            <c:dLbl>
              <c:idx val="1"/>
              <c:tx>
                <c:rich>
                  <a:bodyPr/>
                  <a:lstStyle/>
                  <a:p>
                    <a:fld id="{0F74F019-F0CF-4C49-9479-35E1BFBB58B3}" type="VALUE">
                      <a:rPr lang="en-US">
                        <a:solidFill>
                          <a:schemeClr val="bg1"/>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F4E-3448-B0F1-63E1E8BA6F67}"/>
                </c:ext>
              </c:extLst>
            </c:dLbl>
            <c:spPr>
              <a:noFill/>
              <a:ln>
                <a:noFill/>
              </a:ln>
              <a:effectLst/>
            </c:spPr>
            <c:txPr>
              <a:bodyPr/>
              <a:lstStyle/>
              <a:p>
                <a:pPr>
                  <a:defRPr sz="1000" b="1" i="0">
                    <a:solidFill>
                      <a:schemeClr val="bg1"/>
                    </a:solidFill>
                    <a:latin typeface="Ringside Narrow" panose="02000500000000000000" pitchFamily="2" charset="0"/>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Sheet1!$A$2:$A$3</c:f>
              <c:strCache>
                <c:ptCount val="2"/>
                <c:pt idx="0">
                  <c:v>Domestic</c:v>
                </c:pt>
                <c:pt idx="1">
                  <c:v>International</c:v>
                </c:pt>
              </c:strCache>
            </c:strRef>
          </c:cat>
          <c:val>
            <c:numRef>
              <c:f>Sheet1!$B$2:$B$3</c:f>
              <c:numCache>
                <c:formatCode>0%</c:formatCode>
                <c:ptCount val="2"/>
                <c:pt idx="0">
                  <c:v>0.65</c:v>
                </c:pt>
                <c:pt idx="1">
                  <c:v>0.35</c:v>
                </c:pt>
              </c:numCache>
            </c:numRef>
          </c:val>
          <c:extLst>
            <c:ext xmlns:c16="http://schemas.microsoft.com/office/drawing/2014/chart" uri="{C3380CC4-5D6E-409C-BE32-E72D297353CC}">
              <c16:uniqueId val="{00000002-4F4E-3448-B0F1-63E1E8BA6F67}"/>
            </c:ext>
          </c:extLst>
        </c:ser>
        <c:dLbls>
          <c:showLegendKey val="0"/>
          <c:showVal val="0"/>
          <c:showCatName val="0"/>
          <c:showSerName val="0"/>
          <c:showPercent val="0"/>
          <c:showBubbleSize val="0"/>
          <c:showLeaderLines val="1"/>
        </c:dLbls>
        <c:firstSliceAng val="0"/>
        <c:holeSize val="50"/>
      </c:doughnutChart>
    </c:plotArea>
    <c:legend>
      <c:legendPos val="b"/>
      <c:layout>
        <c:manualLayout>
          <c:xMode val="edge"/>
          <c:yMode val="edge"/>
          <c:x val="0.27764716110865317"/>
          <c:y val="0.86812266364808455"/>
          <c:w val="0.43831297704031158"/>
          <c:h val="6.9028844576874568E-2"/>
        </c:manualLayout>
      </c:layout>
      <c:overlay val="0"/>
      <c:txPr>
        <a:bodyPr/>
        <a:lstStyle/>
        <a:p>
          <a:pPr>
            <a:defRPr sz="1300" b="0" i="0">
              <a:solidFill>
                <a:schemeClr val="tx1"/>
              </a:solidFill>
              <a:latin typeface="Ringside Narrow Book" panose="02000500000000000000" pitchFamily="2" charset="0"/>
            </a:defRPr>
          </a:pPr>
          <a:endParaRPr lang="en-US"/>
        </a:p>
      </c:txPr>
    </c:legend>
    <c:plotVisOnly val="1"/>
    <c:dispBlanksAs val="gap"/>
    <c:showDLblsOverMax val="0"/>
  </c:chart>
  <c:txPr>
    <a:bodyPr/>
    <a:lstStyle/>
    <a:p>
      <a:pPr>
        <a:defRPr sz="900"/>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30673306666280353"/>
          <c:y val="0.12611098766803688"/>
          <c:w val="0.39251541548327629"/>
          <c:h val="0.54146896957248658"/>
        </c:manualLayout>
      </c:layout>
      <c:doughnutChart>
        <c:varyColors val="1"/>
        <c:ser>
          <c:idx val="0"/>
          <c:order val="0"/>
          <c:tx>
            <c:strRef>
              <c:f>Sheet1!$B$1</c:f>
              <c:strCache>
                <c:ptCount val="1"/>
                <c:pt idx="0">
                  <c:v>Column1</c:v>
                </c:pt>
              </c:strCache>
            </c:strRef>
          </c:tx>
          <c:dPt>
            <c:idx val="0"/>
            <c:bubble3D val="0"/>
            <c:spPr>
              <a:solidFill>
                <a:schemeClr val="tx1"/>
              </a:solidFill>
            </c:spPr>
            <c:extLst>
              <c:ext xmlns:c16="http://schemas.microsoft.com/office/drawing/2014/chart" uri="{C3380CC4-5D6E-409C-BE32-E72D297353CC}">
                <c16:uniqueId val="{00000006-6493-3348-8C94-08D151F8730B}"/>
              </c:ext>
            </c:extLst>
          </c:dPt>
          <c:dPt>
            <c:idx val="1"/>
            <c:bubble3D val="0"/>
            <c:spPr>
              <a:solidFill>
                <a:schemeClr val="tx2"/>
              </a:solidFill>
            </c:spPr>
            <c:extLst>
              <c:ext xmlns:c16="http://schemas.microsoft.com/office/drawing/2014/chart" uri="{C3380CC4-5D6E-409C-BE32-E72D297353CC}">
                <c16:uniqueId val="{00000001-6493-3348-8C94-08D151F8730B}"/>
              </c:ext>
            </c:extLst>
          </c:dPt>
          <c:dPt>
            <c:idx val="2"/>
            <c:bubble3D val="0"/>
            <c:spPr>
              <a:solidFill>
                <a:schemeClr val="accent4"/>
              </a:solidFill>
            </c:spPr>
            <c:extLst>
              <c:ext xmlns:c16="http://schemas.microsoft.com/office/drawing/2014/chart" uri="{C3380CC4-5D6E-409C-BE32-E72D297353CC}">
                <c16:uniqueId val="{00000003-6493-3348-8C94-08D151F8730B}"/>
              </c:ext>
            </c:extLst>
          </c:dPt>
          <c:dPt>
            <c:idx val="3"/>
            <c:bubble3D val="0"/>
            <c:spPr>
              <a:solidFill>
                <a:srgbClr val="E7E7DE"/>
              </a:solidFill>
            </c:spPr>
            <c:extLst>
              <c:ext xmlns:c16="http://schemas.microsoft.com/office/drawing/2014/chart" uri="{C3380CC4-5D6E-409C-BE32-E72D297353CC}">
                <c16:uniqueId val="{00000005-6493-3348-8C94-08D151F8730B}"/>
              </c:ext>
            </c:extLst>
          </c:dPt>
          <c:dLbls>
            <c:dLbl>
              <c:idx val="0"/>
              <c:tx>
                <c:rich>
                  <a:bodyPr/>
                  <a:lstStyle/>
                  <a:p>
                    <a:r>
                      <a:rPr lang="en-US"/>
                      <a:t>67%</a:t>
                    </a:r>
                  </a:p>
                </c:rich>
              </c:tx>
              <c:showLegendKey val="0"/>
              <c:showVal val="0"/>
              <c:showCatName val="0"/>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6-6493-3348-8C94-08D151F8730B}"/>
                </c:ext>
              </c:extLst>
            </c:dLbl>
            <c:dLbl>
              <c:idx val="3"/>
              <c:layout>
                <c:manualLayout>
                  <c:x val="-3.2513675104541388E-2"/>
                  <c:y val="-9.2167675914813438E-2"/>
                </c:manualLayout>
              </c:layout>
              <c:spPr/>
              <c:txPr>
                <a:bodyPr/>
                <a:lstStyle/>
                <a:p>
                  <a:pPr>
                    <a:defRPr sz="1000" b="1" i="0">
                      <a:solidFill>
                        <a:schemeClr val="tx1"/>
                      </a:solidFill>
                      <a:latin typeface="Ringside Narrow" panose="02000500000000000000" pitchFamily="2" charset="0"/>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6493-3348-8C94-08D151F8730B}"/>
                </c:ext>
              </c:extLst>
            </c:dLbl>
            <c:spPr>
              <a:noFill/>
              <a:ln>
                <a:noFill/>
              </a:ln>
              <a:effectLst/>
            </c:spPr>
            <c:txPr>
              <a:bodyPr/>
              <a:lstStyle/>
              <a:p>
                <a:pPr>
                  <a:defRPr sz="1000" b="1" i="0">
                    <a:solidFill>
                      <a:schemeClr val="bg1"/>
                    </a:solidFill>
                    <a:latin typeface="Ringside Narrow" panose="02000500000000000000" pitchFamily="2" charset="0"/>
                  </a:defRPr>
                </a:pPr>
                <a:endParaRPr lang="en-US"/>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Sheet1!$A$2:$A$5</c:f>
              <c:strCache>
                <c:ptCount val="4"/>
                <c:pt idx="0">
                  <c:v>Over $50 billion</c:v>
                </c:pt>
                <c:pt idx="1">
                  <c:v>$15 – $50 billion</c:v>
                </c:pt>
                <c:pt idx="2">
                  <c:v>$2 – $14 billion</c:v>
                </c:pt>
                <c:pt idx="3">
                  <c:v>Under $2 billion</c:v>
                </c:pt>
              </c:strCache>
            </c:strRef>
          </c:cat>
          <c:val>
            <c:numRef>
              <c:f>Sheet1!$B$2:$B$5</c:f>
              <c:numCache>
                <c:formatCode>0%</c:formatCode>
                <c:ptCount val="4"/>
                <c:pt idx="0">
                  <c:v>0.67</c:v>
                </c:pt>
                <c:pt idx="1">
                  <c:v>0.16</c:v>
                </c:pt>
                <c:pt idx="2">
                  <c:v>0.14000000000000001</c:v>
                </c:pt>
                <c:pt idx="3">
                  <c:v>0.03</c:v>
                </c:pt>
              </c:numCache>
            </c:numRef>
          </c:val>
          <c:extLst>
            <c:ext xmlns:c16="http://schemas.microsoft.com/office/drawing/2014/chart" uri="{C3380CC4-5D6E-409C-BE32-E72D297353CC}">
              <c16:uniqueId val="{00000007-6493-3348-8C94-08D151F8730B}"/>
            </c:ext>
          </c:extLst>
        </c:ser>
        <c:dLbls>
          <c:showLegendKey val="0"/>
          <c:showVal val="0"/>
          <c:showCatName val="0"/>
          <c:showSerName val="0"/>
          <c:showPercent val="1"/>
          <c:showBubbleSize val="0"/>
          <c:showLeaderLines val="1"/>
        </c:dLbls>
        <c:firstSliceAng val="0"/>
        <c:holeSize val="50"/>
      </c:doughnutChart>
    </c:plotArea>
    <c:legend>
      <c:legendPos val="r"/>
      <c:layout>
        <c:manualLayout>
          <c:xMode val="edge"/>
          <c:yMode val="edge"/>
          <c:x val="0.27134997995096705"/>
          <c:y val="0.71952204683984111"/>
          <c:w val="0.470884259957073"/>
          <c:h val="9.687061192701564E-2"/>
        </c:manualLayout>
      </c:layout>
      <c:overlay val="0"/>
      <c:txPr>
        <a:bodyPr/>
        <a:lstStyle/>
        <a:p>
          <a:pPr>
            <a:defRPr sz="1300" b="0" i="0">
              <a:solidFill>
                <a:schemeClr val="tx1"/>
              </a:solidFill>
              <a:latin typeface="Ringside Narrow Book" panose="02000500000000000000" pitchFamily="2"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315097928427653E-2"/>
          <c:y val="0.26357647424979225"/>
          <c:w val="0.93236347923323537"/>
          <c:h val="0.61849037192020839"/>
        </c:manualLayout>
      </c:layout>
      <c:lineChart>
        <c:grouping val="standard"/>
        <c:varyColors val="0"/>
        <c:ser>
          <c:idx val="0"/>
          <c:order val="0"/>
          <c:tx>
            <c:strRef>
              <c:f>Sheet1!$B$1</c:f>
              <c:strCache>
                <c:ptCount val="1"/>
                <c:pt idx="0">
                  <c:v>Large vs Small</c:v>
                </c:pt>
              </c:strCache>
            </c:strRef>
          </c:tx>
          <c:spPr>
            <a:ln w="15875" cap="rnd">
              <a:solidFill>
                <a:schemeClr val="accent4"/>
              </a:solidFill>
              <a:round/>
            </a:ln>
            <a:effectLst/>
          </c:spPr>
          <c:marker>
            <c:symbol val="none"/>
          </c:marker>
          <c:cat>
            <c:numRef>
              <c:f>Sheet1!$A$2:$A$506</c:f>
              <c:numCache>
                <c:formatCode>m/d/yy;@</c:formatCode>
                <c:ptCount val="505"/>
                <c:pt idx="0">
                  <c:v>29951</c:v>
                </c:pt>
                <c:pt idx="1">
                  <c:v>29982</c:v>
                </c:pt>
                <c:pt idx="2">
                  <c:v>30010</c:v>
                </c:pt>
                <c:pt idx="3">
                  <c:v>30041</c:v>
                </c:pt>
                <c:pt idx="4">
                  <c:v>30071</c:v>
                </c:pt>
                <c:pt idx="5">
                  <c:v>30102</c:v>
                </c:pt>
                <c:pt idx="6">
                  <c:v>30132</c:v>
                </c:pt>
                <c:pt idx="7">
                  <c:v>30163</c:v>
                </c:pt>
                <c:pt idx="8">
                  <c:v>30194</c:v>
                </c:pt>
                <c:pt idx="9">
                  <c:v>30224</c:v>
                </c:pt>
                <c:pt idx="10">
                  <c:v>30255</c:v>
                </c:pt>
                <c:pt idx="11">
                  <c:v>30285</c:v>
                </c:pt>
                <c:pt idx="12">
                  <c:v>30316</c:v>
                </c:pt>
                <c:pt idx="13">
                  <c:v>30347</c:v>
                </c:pt>
                <c:pt idx="14">
                  <c:v>30375</c:v>
                </c:pt>
                <c:pt idx="15">
                  <c:v>30406</c:v>
                </c:pt>
                <c:pt idx="16">
                  <c:v>30436</c:v>
                </c:pt>
                <c:pt idx="17">
                  <c:v>30467</c:v>
                </c:pt>
                <c:pt idx="18">
                  <c:v>30497</c:v>
                </c:pt>
                <c:pt idx="19">
                  <c:v>30528</c:v>
                </c:pt>
                <c:pt idx="20">
                  <c:v>30559</c:v>
                </c:pt>
                <c:pt idx="21">
                  <c:v>30589</c:v>
                </c:pt>
                <c:pt idx="22">
                  <c:v>30620</c:v>
                </c:pt>
                <c:pt idx="23">
                  <c:v>30650</c:v>
                </c:pt>
                <c:pt idx="24">
                  <c:v>30681</c:v>
                </c:pt>
                <c:pt idx="25">
                  <c:v>30712</c:v>
                </c:pt>
                <c:pt idx="26">
                  <c:v>30741</c:v>
                </c:pt>
                <c:pt idx="27">
                  <c:v>30772</c:v>
                </c:pt>
                <c:pt idx="28">
                  <c:v>30802</c:v>
                </c:pt>
                <c:pt idx="29">
                  <c:v>30833</c:v>
                </c:pt>
                <c:pt idx="30">
                  <c:v>30863</c:v>
                </c:pt>
                <c:pt idx="31">
                  <c:v>30894</c:v>
                </c:pt>
                <c:pt idx="32">
                  <c:v>30925</c:v>
                </c:pt>
                <c:pt idx="33">
                  <c:v>30955</c:v>
                </c:pt>
                <c:pt idx="34">
                  <c:v>30986</c:v>
                </c:pt>
                <c:pt idx="35">
                  <c:v>31016</c:v>
                </c:pt>
                <c:pt idx="36">
                  <c:v>31047</c:v>
                </c:pt>
                <c:pt idx="37">
                  <c:v>31078</c:v>
                </c:pt>
                <c:pt idx="38">
                  <c:v>31106</c:v>
                </c:pt>
                <c:pt idx="39">
                  <c:v>31137</c:v>
                </c:pt>
                <c:pt idx="40">
                  <c:v>31167</c:v>
                </c:pt>
                <c:pt idx="41">
                  <c:v>31198</c:v>
                </c:pt>
                <c:pt idx="42">
                  <c:v>31228</c:v>
                </c:pt>
                <c:pt idx="43">
                  <c:v>31259</c:v>
                </c:pt>
                <c:pt idx="44">
                  <c:v>31290</c:v>
                </c:pt>
                <c:pt idx="45">
                  <c:v>31320</c:v>
                </c:pt>
                <c:pt idx="46">
                  <c:v>31351</c:v>
                </c:pt>
                <c:pt idx="47">
                  <c:v>31381</c:v>
                </c:pt>
                <c:pt idx="48">
                  <c:v>31412</c:v>
                </c:pt>
                <c:pt idx="49">
                  <c:v>31443</c:v>
                </c:pt>
                <c:pt idx="50">
                  <c:v>31471</c:v>
                </c:pt>
                <c:pt idx="51">
                  <c:v>31502</c:v>
                </c:pt>
                <c:pt idx="52">
                  <c:v>31532</c:v>
                </c:pt>
                <c:pt idx="53">
                  <c:v>31563</c:v>
                </c:pt>
                <c:pt idx="54">
                  <c:v>31593</c:v>
                </c:pt>
                <c:pt idx="55">
                  <c:v>31624</c:v>
                </c:pt>
                <c:pt idx="56">
                  <c:v>31655</c:v>
                </c:pt>
                <c:pt idx="57">
                  <c:v>31685</c:v>
                </c:pt>
                <c:pt idx="58">
                  <c:v>31716</c:v>
                </c:pt>
                <c:pt idx="59">
                  <c:v>31746</c:v>
                </c:pt>
                <c:pt idx="60">
                  <c:v>31777</c:v>
                </c:pt>
                <c:pt idx="61">
                  <c:v>31808</c:v>
                </c:pt>
                <c:pt idx="62">
                  <c:v>31836</c:v>
                </c:pt>
                <c:pt idx="63">
                  <c:v>31867</c:v>
                </c:pt>
                <c:pt idx="64">
                  <c:v>31897</c:v>
                </c:pt>
                <c:pt idx="65">
                  <c:v>31928</c:v>
                </c:pt>
                <c:pt idx="66">
                  <c:v>31958</c:v>
                </c:pt>
                <c:pt idx="67">
                  <c:v>31989</c:v>
                </c:pt>
                <c:pt idx="68">
                  <c:v>32020</c:v>
                </c:pt>
                <c:pt idx="69">
                  <c:v>32050</c:v>
                </c:pt>
                <c:pt idx="70">
                  <c:v>32081</c:v>
                </c:pt>
                <c:pt idx="71">
                  <c:v>32111</c:v>
                </c:pt>
                <c:pt idx="72">
                  <c:v>32142</c:v>
                </c:pt>
                <c:pt idx="73">
                  <c:v>32173</c:v>
                </c:pt>
                <c:pt idx="74">
                  <c:v>32202</c:v>
                </c:pt>
                <c:pt idx="75">
                  <c:v>32233</c:v>
                </c:pt>
                <c:pt idx="76">
                  <c:v>32263</c:v>
                </c:pt>
                <c:pt idx="77">
                  <c:v>32294</c:v>
                </c:pt>
                <c:pt idx="78">
                  <c:v>32324</c:v>
                </c:pt>
                <c:pt idx="79">
                  <c:v>32355</c:v>
                </c:pt>
                <c:pt idx="80">
                  <c:v>32386</c:v>
                </c:pt>
                <c:pt idx="81">
                  <c:v>32416</c:v>
                </c:pt>
                <c:pt idx="82">
                  <c:v>32447</c:v>
                </c:pt>
                <c:pt idx="83">
                  <c:v>32477</c:v>
                </c:pt>
                <c:pt idx="84">
                  <c:v>32508</c:v>
                </c:pt>
                <c:pt idx="85">
                  <c:v>32539</c:v>
                </c:pt>
                <c:pt idx="86">
                  <c:v>32567</c:v>
                </c:pt>
                <c:pt idx="87">
                  <c:v>32598</c:v>
                </c:pt>
                <c:pt idx="88">
                  <c:v>32628</c:v>
                </c:pt>
                <c:pt idx="89">
                  <c:v>32659</c:v>
                </c:pt>
                <c:pt idx="90">
                  <c:v>32689</c:v>
                </c:pt>
                <c:pt idx="91">
                  <c:v>32720</c:v>
                </c:pt>
                <c:pt idx="92">
                  <c:v>32751</c:v>
                </c:pt>
                <c:pt idx="93">
                  <c:v>32781</c:v>
                </c:pt>
                <c:pt idx="94">
                  <c:v>32812</c:v>
                </c:pt>
                <c:pt idx="95">
                  <c:v>32842</c:v>
                </c:pt>
                <c:pt idx="96">
                  <c:v>32873</c:v>
                </c:pt>
                <c:pt idx="97">
                  <c:v>32904</c:v>
                </c:pt>
                <c:pt idx="98">
                  <c:v>32932</c:v>
                </c:pt>
                <c:pt idx="99">
                  <c:v>32963</c:v>
                </c:pt>
                <c:pt idx="100">
                  <c:v>32993</c:v>
                </c:pt>
                <c:pt idx="101">
                  <c:v>33024</c:v>
                </c:pt>
                <c:pt idx="102">
                  <c:v>33054</c:v>
                </c:pt>
                <c:pt idx="103">
                  <c:v>33085</c:v>
                </c:pt>
                <c:pt idx="104">
                  <c:v>33116</c:v>
                </c:pt>
                <c:pt idx="105">
                  <c:v>33146</c:v>
                </c:pt>
                <c:pt idx="106">
                  <c:v>33177</c:v>
                </c:pt>
                <c:pt idx="107">
                  <c:v>33207</c:v>
                </c:pt>
                <c:pt idx="108">
                  <c:v>33238</c:v>
                </c:pt>
                <c:pt idx="109">
                  <c:v>33269</c:v>
                </c:pt>
                <c:pt idx="110">
                  <c:v>33297</c:v>
                </c:pt>
                <c:pt idx="111">
                  <c:v>33328</c:v>
                </c:pt>
                <c:pt idx="112">
                  <c:v>33358</c:v>
                </c:pt>
                <c:pt idx="113">
                  <c:v>33389</c:v>
                </c:pt>
                <c:pt idx="114">
                  <c:v>33419</c:v>
                </c:pt>
                <c:pt idx="115">
                  <c:v>33450</c:v>
                </c:pt>
                <c:pt idx="116">
                  <c:v>33481</c:v>
                </c:pt>
                <c:pt idx="117">
                  <c:v>33511</c:v>
                </c:pt>
                <c:pt idx="118">
                  <c:v>33542</c:v>
                </c:pt>
                <c:pt idx="119">
                  <c:v>33572</c:v>
                </c:pt>
                <c:pt idx="120">
                  <c:v>33603</c:v>
                </c:pt>
                <c:pt idx="121">
                  <c:v>33634</c:v>
                </c:pt>
                <c:pt idx="122">
                  <c:v>33663</c:v>
                </c:pt>
                <c:pt idx="123">
                  <c:v>33694</c:v>
                </c:pt>
                <c:pt idx="124">
                  <c:v>33724</c:v>
                </c:pt>
                <c:pt idx="125">
                  <c:v>33755</c:v>
                </c:pt>
                <c:pt idx="126">
                  <c:v>33785</c:v>
                </c:pt>
                <c:pt idx="127">
                  <c:v>33816</c:v>
                </c:pt>
                <c:pt idx="128">
                  <c:v>33847</c:v>
                </c:pt>
                <c:pt idx="129">
                  <c:v>33877</c:v>
                </c:pt>
                <c:pt idx="130">
                  <c:v>33908</c:v>
                </c:pt>
                <c:pt idx="131">
                  <c:v>33938</c:v>
                </c:pt>
                <c:pt idx="132">
                  <c:v>33969</c:v>
                </c:pt>
                <c:pt idx="133">
                  <c:v>34000</c:v>
                </c:pt>
                <c:pt idx="134">
                  <c:v>34028</c:v>
                </c:pt>
                <c:pt idx="135">
                  <c:v>34059</c:v>
                </c:pt>
                <c:pt idx="136">
                  <c:v>34089</c:v>
                </c:pt>
                <c:pt idx="137">
                  <c:v>34120</c:v>
                </c:pt>
                <c:pt idx="138">
                  <c:v>34150</c:v>
                </c:pt>
                <c:pt idx="139">
                  <c:v>34181</c:v>
                </c:pt>
                <c:pt idx="140">
                  <c:v>34212</c:v>
                </c:pt>
                <c:pt idx="141">
                  <c:v>34242</c:v>
                </c:pt>
                <c:pt idx="142">
                  <c:v>34273</c:v>
                </c:pt>
                <c:pt idx="143">
                  <c:v>34303</c:v>
                </c:pt>
                <c:pt idx="144">
                  <c:v>34334</c:v>
                </c:pt>
                <c:pt idx="145">
                  <c:v>34365</c:v>
                </c:pt>
                <c:pt idx="146">
                  <c:v>34393</c:v>
                </c:pt>
                <c:pt idx="147">
                  <c:v>34424</c:v>
                </c:pt>
                <c:pt idx="148">
                  <c:v>34454</c:v>
                </c:pt>
                <c:pt idx="149">
                  <c:v>34485</c:v>
                </c:pt>
                <c:pt idx="150">
                  <c:v>34515</c:v>
                </c:pt>
                <c:pt idx="151">
                  <c:v>34546</c:v>
                </c:pt>
                <c:pt idx="152">
                  <c:v>34577</c:v>
                </c:pt>
                <c:pt idx="153">
                  <c:v>34607</c:v>
                </c:pt>
                <c:pt idx="154">
                  <c:v>34638</c:v>
                </c:pt>
                <c:pt idx="155">
                  <c:v>34668</c:v>
                </c:pt>
                <c:pt idx="156">
                  <c:v>34699</c:v>
                </c:pt>
                <c:pt idx="157">
                  <c:v>34730</c:v>
                </c:pt>
                <c:pt idx="158">
                  <c:v>34758</c:v>
                </c:pt>
                <c:pt idx="159">
                  <c:v>34789</c:v>
                </c:pt>
                <c:pt idx="160">
                  <c:v>34819</c:v>
                </c:pt>
                <c:pt idx="161">
                  <c:v>34850</c:v>
                </c:pt>
                <c:pt idx="162">
                  <c:v>34880</c:v>
                </c:pt>
                <c:pt idx="163">
                  <c:v>34911</c:v>
                </c:pt>
                <c:pt idx="164">
                  <c:v>34942</c:v>
                </c:pt>
                <c:pt idx="165">
                  <c:v>34972</c:v>
                </c:pt>
                <c:pt idx="166">
                  <c:v>35003</c:v>
                </c:pt>
                <c:pt idx="167">
                  <c:v>35033</c:v>
                </c:pt>
                <c:pt idx="168">
                  <c:v>35064</c:v>
                </c:pt>
                <c:pt idx="169">
                  <c:v>35095</c:v>
                </c:pt>
                <c:pt idx="170">
                  <c:v>35124</c:v>
                </c:pt>
                <c:pt idx="171">
                  <c:v>35155</c:v>
                </c:pt>
                <c:pt idx="172">
                  <c:v>35185</c:v>
                </c:pt>
                <c:pt idx="173">
                  <c:v>35216</c:v>
                </c:pt>
                <c:pt idx="174">
                  <c:v>35246</c:v>
                </c:pt>
                <c:pt idx="175">
                  <c:v>35277</c:v>
                </c:pt>
                <c:pt idx="176">
                  <c:v>35308</c:v>
                </c:pt>
                <c:pt idx="177">
                  <c:v>35338</c:v>
                </c:pt>
                <c:pt idx="178">
                  <c:v>35369</c:v>
                </c:pt>
                <c:pt idx="179">
                  <c:v>35399</c:v>
                </c:pt>
                <c:pt idx="180">
                  <c:v>35430</c:v>
                </c:pt>
                <c:pt idx="181">
                  <c:v>35461</c:v>
                </c:pt>
                <c:pt idx="182">
                  <c:v>35489</c:v>
                </c:pt>
                <c:pt idx="183">
                  <c:v>35520</c:v>
                </c:pt>
                <c:pt idx="184">
                  <c:v>35550</c:v>
                </c:pt>
                <c:pt idx="185">
                  <c:v>35581</c:v>
                </c:pt>
                <c:pt idx="186">
                  <c:v>35611</c:v>
                </c:pt>
                <c:pt idx="187">
                  <c:v>35642</c:v>
                </c:pt>
                <c:pt idx="188">
                  <c:v>35673</c:v>
                </c:pt>
                <c:pt idx="189">
                  <c:v>35703</c:v>
                </c:pt>
                <c:pt idx="190">
                  <c:v>35734</c:v>
                </c:pt>
                <c:pt idx="191">
                  <c:v>35764</c:v>
                </c:pt>
                <c:pt idx="192">
                  <c:v>35795</c:v>
                </c:pt>
                <c:pt idx="193">
                  <c:v>35826</c:v>
                </c:pt>
                <c:pt idx="194">
                  <c:v>35854</c:v>
                </c:pt>
                <c:pt idx="195">
                  <c:v>35885</c:v>
                </c:pt>
                <c:pt idx="196">
                  <c:v>35915</c:v>
                </c:pt>
                <c:pt idx="197">
                  <c:v>35946</c:v>
                </c:pt>
                <c:pt idx="198">
                  <c:v>35976</c:v>
                </c:pt>
                <c:pt idx="199">
                  <c:v>36007</c:v>
                </c:pt>
                <c:pt idx="200">
                  <c:v>36038</c:v>
                </c:pt>
                <c:pt idx="201">
                  <c:v>36068</c:v>
                </c:pt>
                <c:pt idx="202">
                  <c:v>36099</c:v>
                </c:pt>
                <c:pt idx="203">
                  <c:v>36129</c:v>
                </c:pt>
                <c:pt idx="204">
                  <c:v>36160</c:v>
                </c:pt>
                <c:pt idx="205">
                  <c:v>36191</c:v>
                </c:pt>
                <c:pt idx="206">
                  <c:v>36219</c:v>
                </c:pt>
                <c:pt idx="207">
                  <c:v>36250</c:v>
                </c:pt>
                <c:pt idx="208">
                  <c:v>36280</c:v>
                </c:pt>
                <c:pt idx="209">
                  <c:v>36311</c:v>
                </c:pt>
                <c:pt idx="210">
                  <c:v>36341</c:v>
                </c:pt>
                <c:pt idx="211">
                  <c:v>36372</c:v>
                </c:pt>
                <c:pt idx="212">
                  <c:v>36403</c:v>
                </c:pt>
                <c:pt idx="213">
                  <c:v>36433</c:v>
                </c:pt>
                <c:pt idx="214">
                  <c:v>36464</c:v>
                </c:pt>
                <c:pt idx="215">
                  <c:v>36494</c:v>
                </c:pt>
                <c:pt idx="216">
                  <c:v>36525</c:v>
                </c:pt>
                <c:pt idx="217">
                  <c:v>36556</c:v>
                </c:pt>
                <c:pt idx="218">
                  <c:v>36585</c:v>
                </c:pt>
                <c:pt idx="219">
                  <c:v>36616</c:v>
                </c:pt>
                <c:pt idx="220">
                  <c:v>36646</c:v>
                </c:pt>
                <c:pt idx="221">
                  <c:v>36677</c:v>
                </c:pt>
                <c:pt idx="222">
                  <c:v>36707</c:v>
                </c:pt>
                <c:pt idx="223">
                  <c:v>36738</c:v>
                </c:pt>
                <c:pt idx="224">
                  <c:v>36769</c:v>
                </c:pt>
                <c:pt idx="225">
                  <c:v>36799</c:v>
                </c:pt>
                <c:pt idx="226">
                  <c:v>36830</c:v>
                </c:pt>
                <c:pt idx="227">
                  <c:v>36860</c:v>
                </c:pt>
                <c:pt idx="228">
                  <c:v>36891</c:v>
                </c:pt>
                <c:pt idx="229">
                  <c:v>36922</c:v>
                </c:pt>
                <c:pt idx="230">
                  <c:v>36950</c:v>
                </c:pt>
                <c:pt idx="231">
                  <c:v>36981</c:v>
                </c:pt>
                <c:pt idx="232">
                  <c:v>37011</c:v>
                </c:pt>
                <c:pt idx="233">
                  <c:v>37042</c:v>
                </c:pt>
                <c:pt idx="234">
                  <c:v>37072</c:v>
                </c:pt>
                <c:pt idx="235">
                  <c:v>37103</c:v>
                </c:pt>
                <c:pt idx="236">
                  <c:v>37134</c:v>
                </c:pt>
                <c:pt idx="237">
                  <c:v>37164</c:v>
                </c:pt>
                <c:pt idx="238">
                  <c:v>37195</c:v>
                </c:pt>
                <c:pt idx="239">
                  <c:v>37225</c:v>
                </c:pt>
                <c:pt idx="240">
                  <c:v>37256</c:v>
                </c:pt>
                <c:pt idx="241">
                  <c:v>37287</c:v>
                </c:pt>
                <c:pt idx="242">
                  <c:v>37315</c:v>
                </c:pt>
                <c:pt idx="243">
                  <c:v>37346</c:v>
                </c:pt>
                <c:pt idx="244">
                  <c:v>37376</c:v>
                </c:pt>
                <c:pt idx="245">
                  <c:v>37407</c:v>
                </c:pt>
                <c:pt idx="246">
                  <c:v>37437</c:v>
                </c:pt>
                <c:pt idx="247">
                  <c:v>37468</c:v>
                </c:pt>
                <c:pt idx="248">
                  <c:v>37499</c:v>
                </c:pt>
                <c:pt idx="249">
                  <c:v>37529</c:v>
                </c:pt>
                <c:pt idx="250">
                  <c:v>37560</c:v>
                </c:pt>
                <c:pt idx="251">
                  <c:v>37590</c:v>
                </c:pt>
                <c:pt idx="252">
                  <c:v>37621</c:v>
                </c:pt>
                <c:pt idx="253">
                  <c:v>37652</c:v>
                </c:pt>
                <c:pt idx="254">
                  <c:v>37680</c:v>
                </c:pt>
                <c:pt idx="255">
                  <c:v>37711</c:v>
                </c:pt>
                <c:pt idx="256">
                  <c:v>37741</c:v>
                </c:pt>
                <c:pt idx="257">
                  <c:v>37772</c:v>
                </c:pt>
                <c:pt idx="258">
                  <c:v>37802</c:v>
                </c:pt>
                <c:pt idx="259">
                  <c:v>37833</c:v>
                </c:pt>
                <c:pt idx="260">
                  <c:v>37864</c:v>
                </c:pt>
                <c:pt idx="261">
                  <c:v>37894</c:v>
                </c:pt>
                <c:pt idx="262">
                  <c:v>37925</c:v>
                </c:pt>
                <c:pt idx="263">
                  <c:v>37955</c:v>
                </c:pt>
                <c:pt idx="264">
                  <c:v>37986</c:v>
                </c:pt>
                <c:pt idx="265">
                  <c:v>38017</c:v>
                </c:pt>
                <c:pt idx="266">
                  <c:v>38046</c:v>
                </c:pt>
                <c:pt idx="267">
                  <c:v>38077</c:v>
                </c:pt>
                <c:pt idx="268">
                  <c:v>38107</c:v>
                </c:pt>
                <c:pt idx="269">
                  <c:v>38138</c:v>
                </c:pt>
                <c:pt idx="270">
                  <c:v>38168</c:v>
                </c:pt>
                <c:pt idx="271">
                  <c:v>38199</c:v>
                </c:pt>
                <c:pt idx="272">
                  <c:v>38230</c:v>
                </c:pt>
                <c:pt idx="273">
                  <c:v>38260</c:v>
                </c:pt>
                <c:pt idx="274">
                  <c:v>38291</c:v>
                </c:pt>
                <c:pt idx="275">
                  <c:v>38321</c:v>
                </c:pt>
                <c:pt idx="276">
                  <c:v>38352</c:v>
                </c:pt>
                <c:pt idx="277">
                  <c:v>38383</c:v>
                </c:pt>
                <c:pt idx="278">
                  <c:v>38411</c:v>
                </c:pt>
                <c:pt idx="279">
                  <c:v>38442</c:v>
                </c:pt>
                <c:pt idx="280">
                  <c:v>38472</c:v>
                </c:pt>
                <c:pt idx="281">
                  <c:v>38503</c:v>
                </c:pt>
                <c:pt idx="282">
                  <c:v>38533</c:v>
                </c:pt>
                <c:pt idx="283">
                  <c:v>38564</c:v>
                </c:pt>
                <c:pt idx="284">
                  <c:v>38595</c:v>
                </c:pt>
                <c:pt idx="285">
                  <c:v>38625</c:v>
                </c:pt>
                <c:pt idx="286">
                  <c:v>38656</c:v>
                </c:pt>
                <c:pt idx="287">
                  <c:v>38686</c:v>
                </c:pt>
                <c:pt idx="288">
                  <c:v>38717</c:v>
                </c:pt>
                <c:pt idx="289">
                  <c:v>38748</c:v>
                </c:pt>
                <c:pt idx="290">
                  <c:v>38776</c:v>
                </c:pt>
                <c:pt idx="291">
                  <c:v>38807</c:v>
                </c:pt>
                <c:pt idx="292">
                  <c:v>38837</c:v>
                </c:pt>
                <c:pt idx="293">
                  <c:v>38868</c:v>
                </c:pt>
                <c:pt idx="294">
                  <c:v>38898</c:v>
                </c:pt>
                <c:pt idx="295">
                  <c:v>38929</c:v>
                </c:pt>
                <c:pt idx="296">
                  <c:v>38960</c:v>
                </c:pt>
                <c:pt idx="297">
                  <c:v>38990</c:v>
                </c:pt>
                <c:pt idx="298">
                  <c:v>39021</c:v>
                </c:pt>
                <c:pt idx="299">
                  <c:v>39051</c:v>
                </c:pt>
                <c:pt idx="300">
                  <c:v>39082</c:v>
                </c:pt>
                <c:pt idx="301">
                  <c:v>39113</c:v>
                </c:pt>
                <c:pt idx="302">
                  <c:v>39141</c:v>
                </c:pt>
                <c:pt idx="303">
                  <c:v>39172</c:v>
                </c:pt>
                <c:pt idx="304">
                  <c:v>39202</c:v>
                </c:pt>
                <c:pt idx="305">
                  <c:v>39233</c:v>
                </c:pt>
                <c:pt idx="306">
                  <c:v>39263</c:v>
                </c:pt>
                <c:pt idx="307">
                  <c:v>39294</c:v>
                </c:pt>
                <c:pt idx="308">
                  <c:v>39325</c:v>
                </c:pt>
                <c:pt idx="309">
                  <c:v>39355</c:v>
                </c:pt>
                <c:pt idx="310">
                  <c:v>39386</c:v>
                </c:pt>
                <c:pt idx="311">
                  <c:v>39416</c:v>
                </c:pt>
                <c:pt idx="312">
                  <c:v>39447</c:v>
                </c:pt>
                <c:pt idx="313">
                  <c:v>39478</c:v>
                </c:pt>
                <c:pt idx="314">
                  <c:v>39507</c:v>
                </c:pt>
                <c:pt idx="315">
                  <c:v>39538</c:v>
                </c:pt>
                <c:pt idx="316">
                  <c:v>39568</c:v>
                </c:pt>
                <c:pt idx="317">
                  <c:v>39599</c:v>
                </c:pt>
                <c:pt idx="318">
                  <c:v>39629</c:v>
                </c:pt>
                <c:pt idx="319">
                  <c:v>39660</c:v>
                </c:pt>
                <c:pt idx="320">
                  <c:v>39691</c:v>
                </c:pt>
                <c:pt idx="321">
                  <c:v>39721</c:v>
                </c:pt>
                <c:pt idx="322">
                  <c:v>39752</c:v>
                </c:pt>
                <c:pt idx="323">
                  <c:v>39782</c:v>
                </c:pt>
                <c:pt idx="324">
                  <c:v>39813</c:v>
                </c:pt>
                <c:pt idx="325">
                  <c:v>39844</c:v>
                </c:pt>
                <c:pt idx="326">
                  <c:v>39872</c:v>
                </c:pt>
                <c:pt idx="327">
                  <c:v>39903</c:v>
                </c:pt>
                <c:pt idx="328">
                  <c:v>39933</c:v>
                </c:pt>
                <c:pt idx="329">
                  <c:v>39964</c:v>
                </c:pt>
                <c:pt idx="330">
                  <c:v>39994</c:v>
                </c:pt>
                <c:pt idx="331">
                  <c:v>40025</c:v>
                </c:pt>
                <c:pt idx="332">
                  <c:v>40056</c:v>
                </c:pt>
                <c:pt idx="333">
                  <c:v>40086</c:v>
                </c:pt>
                <c:pt idx="334">
                  <c:v>40117</c:v>
                </c:pt>
                <c:pt idx="335">
                  <c:v>40147</c:v>
                </c:pt>
                <c:pt idx="336">
                  <c:v>40178</c:v>
                </c:pt>
                <c:pt idx="337">
                  <c:v>40209</c:v>
                </c:pt>
                <c:pt idx="338">
                  <c:v>40237</c:v>
                </c:pt>
                <c:pt idx="339">
                  <c:v>40268</c:v>
                </c:pt>
                <c:pt idx="340">
                  <c:v>40298</c:v>
                </c:pt>
                <c:pt idx="341">
                  <c:v>40329</c:v>
                </c:pt>
                <c:pt idx="342">
                  <c:v>40359</c:v>
                </c:pt>
                <c:pt idx="343">
                  <c:v>40390</c:v>
                </c:pt>
                <c:pt idx="344">
                  <c:v>40421</c:v>
                </c:pt>
                <c:pt idx="345">
                  <c:v>40451</c:v>
                </c:pt>
                <c:pt idx="346">
                  <c:v>40482</c:v>
                </c:pt>
                <c:pt idx="347">
                  <c:v>40512</c:v>
                </c:pt>
                <c:pt idx="348">
                  <c:v>40543</c:v>
                </c:pt>
                <c:pt idx="349">
                  <c:v>40574</c:v>
                </c:pt>
                <c:pt idx="350">
                  <c:v>40602</c:v>
                </c:pt>
                <c:pt idx="351">
                  <c:v>40633</c:v>
                </c:pt>
                <c:pt idx="352">
                  <c:v>40663</c:v>
                </c:pt>
                <c:pt idx="353">
                  <c:v>40694</c:v>
                </c:pt>
                <c:pt idx="354">
                  <c:v>40724</c:v>
                </c:pt>
                <c:pt idx="355">
                  <c:v>40755</c:v>
                </c:pt>
                <c:pt idx="356">
                  <c:v>40786</c:v>
                </c:pt>
                <c:pt idx="357">
                  <c:v>40816</c:v>
                </c:pt>
                <c:pt idx="358">
                  <c:v>40847</c:v>
                </c:pt>
                <c:pt idx="359">
                  <c:v>40877</c:v>
                </c:pt>
                <c:pt idx="360">
                  <c:v>40908</c:v>
                </c:pt>
                <c:pt idx="361">
                  <c:v>40939</c:v>
                </c:pt>
                <c:pt idx="362">
                  <c:v>40968</c:v>
                </c:pt>
                <c:pt idx="363">
                  <c:v>40999</c:v>
                </c:pt>
                <c:pt idx="364">
                  <c:v>41029</c:v>
                </c:pt>
                <c:pt idx="365">
                  <c:v>41060</c:v>
                </c:pt>
                <c:pt idx="366">
                  <c:v>41090</c:v>
                </c:pt>
                <c:pt idx="367">
                  <c:v>41121</c:v>
                </c:pt>
                <c:pt idx="368">
                  <c:v>41152</c:v>
                </c:pt>
                <c:pt idx="369">
                  <c:v>41182</c:v>
                </c:pt>
                <c:pt idx="370">
                  <c:v>41213</c:v>
                </c:pt>
                <c:pt idx="371">
                  <c:v>41243</c:v>
                </c:pt>
                <c:pt idx="372">
                  <c:v>41274</c:v>
                </c:pt>
                <c:pt idx="373">
                  <c:v>41305</c:v>
                </c:pt>
                <c:pt idx="374">
                  <c:v>41333</c:v>
                </c:pt>
                <c:pt idx="375">
                  <c:v>41364</c:v>
                </c:pt>
                <c:pt idx="376">
                  <c:v>41394</c:v>
                </c:pt>
                <c:pt idx="377">
                  <c:v>41425</c:v>
                </c:pt>
                <c:pt idx="378">
                  <c:v>41455</c:v>
                </c:pt>
                <c:pt idx="379">
                  <c:v>41486</c:v>
                </c:pt>
                <c:pt idx="380">
                  <c:v>41517</c:v>
                </c:pt>
                <c:pt idx="381">
                  <c:v>41547</c:v>
                </c:pt>
                <c:pt idx="382">
                  <c:v>41578</c:v>
                </c:pt>
                <c:pt idx="383">
                  <c:v>41608</c:v>
                </c:pt>
                <c:pt idx="384">
                  <c:v>41639</c:v>
                </c:pt>
                <c:pt idx="385">
                  <c:v>41670</c:v>
                </c:pt>
                <c:pt idx="386">
                  <c:v>41698</c:v>
                </c:pt>
                <c:pt idx="387">
                  <c:v>41729</c:v>
                </c:pt>
                <c:pt idx="388">
                  <c:v>41759</c:v>
                </c:pt>
                <c:pt idx="389">
                  <c:v>41790</c:v>
                </c:pt>
                <c:pt idx="390">
                  <c:v>41820</c:v>
                </c:pt>
                <c:pt idx="391">
                  <c:v>41851</c:v>
                </c:pt>
                <c:pt idx="392">
                  <c:v>41882</c:v>
                </c:pt>
                <c:pt idx="393">
                  <c:v>41912</c:v>
                </c:pt>
                <c:pt idx="394">
                  <c:v>41943</c:v>
                </c:pt>
                <c:pt idx="395">
                  <c:v>41973</c:v>
                </c:pt>
                <c:pt idx="396">
                  <c:v>42004</c:v>
                </c:pt>
                <c:pt idx="397">
                  <c:v>42035</c:v>
                </c:pt>
                <c:pt idx="398">
                  <c:v>42063</c:v>
                </c:pt>
                <c:pt idx="399">
                  <c:v>42094</c:v>
                </c:pt>
                <c:pt idx="400">
                  <c:v>42124</c:v>
                </c:pt>
                <c:pt idx="401">
                  <c:v>42155</c:v>
                </c:pt>
                <c:pt idx="402">
                  <c:v>42185</c:v>
                </c:pt>
                <c:pt idx="403">
                  <c:v>42216</c:v>
                </c:pt>
                <c:pt idx="404">
                  <c:v>42247</c:v>
                </c:pt>
                <c:pt idx="405">
                  <c:v>42277</c:v>
                </c:pt>
                <c:pt idx="406">
                  <c:v>42308</c:v>
                </c:pt>
                <c:pt idx="407">
                  <c:v>42338</c:v>
                </c:pt>
                <c:pt idx="408">
                  <c:v>42369</c:v>
                </c:pt>
                <c:pt idx="409">
                  <c:v>42400</c:v>
                </c:pt>
                <c:pt idx="410">
                  <c:v>42429</c:v>
                </c:pt>
                <c:pt idx="411">
                  <c:v>42460</c:v>
                </c:pt>
                <c:pt idx="412">
                  <c:v>42490</c:v>
                </c:pt>
                <c:pt idx="413">
                  <c:v>42521</c:v>
                </c:pt>
                <c:pt idx="414">
                  <c:v>42551</c:v>
                </c:pt>
                <c:pt idx="415">
                  <c:v>42582</c:v>
                </c:pt>
                <c:pt idx="416">
                  <c:v>42613</c:v>
                </c:pt>
                <c:pt idx="417">
                  <c:v>42643</c:v>
                </c:pt>
                <c:pt idx="418">
                  <c:v>42674</c:v>
                </c:pt>
                <c:pt idx="419">
                  <c:v>42704</c:v>
                </c:pt>
                <c:pt idx="420">
                  <c:v>42735</c:v>
                </c:pt>
                <c:pt idx="421">
                  <c:v>42766</c:v>
                </c:pt>
                <c:pt idx="422">
                  <c:v>42794</c:v>
                </c:pt>
                <c:pt idx="423">
                  <c:v>42825</c:v>
                </c:pt>
                <c:pt idx="424">
                  <c:v>42855</c:v>
                </c:pt>
                <c:pt idx="425">
                  <c:v>42886</c:v>
                </c:pt>
                <c:pt idx="426">
                  <c:v>42916</c:v>
                </c:pt>
                <c:pt idx="427">
                  <c:v>42947</c:v>
                </c:pt>
                <c:pt idx="428">
                  <c:v>42978</c:v>
                </c:pt>
                <c:pt idx="429">
                  <c:v>43008</c:v>
                </c:pt>
                <c:pt idx="430">
                  <c:v>43039</c:v>
                </c:pt>
                <c:pt idx="431">
                  <c:v>43069</c:v>
                </c:pt>
                <c:pt idx="432">
                  <c:v>43100</c:v>
                </c:pt>
                <c:pt idx="433">
                  <c:v>43131</c:v>
                </c:pt>
                <c:pt idx="434">
                  <c:v>43159</c:v>
                </c:pt>
                <c:pt idx="435">
                  <c:v>43190</c:v>
                </c:pt>
                <c:pt idx="436">
                  <c:v>43220</c:v>
                </c:pt>
                <c:pt idx="437">
                  <c:v>43251</c:v>
                </c:pt>
                <c:pt idx="438">
                  <c:v>43281</c:v>
                </c:pt>
                <c:pt idx="439">
                  <c:v>43312</c:v>
                </c:pt>
                <c:pt idx="440">
                  <c:v>43343</c:v>
                </c:pt>
                <c:pt idx="441">
                  <c:v>43373</c:v>
                </c:pt>
                <c:pt idx="442">
                  <c:v>43404</c:v>
                </c:pt>
                <c:pt idx="443">
                  <c:v>43434</c:v>
                </c:pt>
                <c:pt idx="444">
                  <c:v>43465</c:v>
                </c:pt>
                <c:pt idx="445">
                  <c:v>43496</c:v>
                </c:pt>
                <c:pt idx="446">
                  <c:v>43524</c:v>
                </c:pt>
                <c:pt idx="447">
                  <c:v>43555</c:v>
                </c:pt>
                <c:pt idx="448">
                  <c:v>43585</c:v>
                </c:pt>
                <c:pt idx="449">
                  <c:v>43616</c:v>
                </c:pt>
                <c:pt idx="450">
                  <c:v>43646</c:v>
                </c:pt>
                <c:pt idx="451">
                  <c:v>43677</c:v>
                </c:pt>
                <c:pt idx="452">
                  <c:v>43708</c:v>
                </c:pt>
                <c:pt idx="453">
                  <c:v>43738</c:v>
                </c:pt>
                <c:pt idx="454">
                  <c:v>43769</c:v>
                </c:pt>
                <c:pt idx="455">
                  <c:v>43799</c:v>
                </c:pt>
                <c:pt idx="456">
                  <c:v>43830</c:v>
                </c:pt>
                <c:pt idx="457">
                  <c:v>43861</c:v>
                </c:pt>
                <c:pt idx="458">
                  <c:v>43890</c:v>
                </c:pt>
                <c:pt idx="459">
                  <c:v>43921</c:v>
                </c:pt>
                <c:pt idx="460">
                  <c:v>43951</c:v>
                </c:pt>
                <c:pt idx="461">
                  <c:v>43982</c:v>
                </c:pt>
                <c:pt idx="462">
                  <c:v>44012</c:v>
                </c:pt>
                <c:pt idx="463">
                  <c:v>44043</c:v>
                </c:pt>
                <c:pt idx="464">
                  <c:v>44074</c:v>
                </c:pt>
                <c:pt idx="465">
                  <c:v>44104</c:v>
                </c:pt>
                <c:pt idx="466">
                  <c:v>44135</c:v>
                </c:pt>
                <c:pt idx="467">
                  <c:v>44165</c:v>
                </c:pt>
                <c:pt idx="468">
                  <c:v>44196</c:v>
                </c:pt>
                <c:pt idx="469">
                  <c:v>44227</c:v>
                </c:pt>
                <c:pt idx="470">
                  <c:v>44255</c:v>
                </c:pt>
                <c:pt idx="471">
                  <c:v>44286</c:v>
                </c:pt>
                <c:pt idx="472">
                  <c:v>44316</c:v>
                </c:pt>
                <c:pt idx="473">
                  <c:v>44347</c:v>
                </c:pt>
                <c:pt idx="474">
                  <c:v>44377</c:v>
                </c:pt>
                <c:pt idx="475">
                  <c:v>44408</c:v>
                </c:pt>
                <c:pt idx="476">
                  <c:v>44439</c:v>
                </c:pt>
                <c:pt idx="477">
                  <c:v>44469</c:v>
                </c:pt>
                <c:pt idx="478">
                  <c:v>44500</c:v>
                </c:pt>
                <c:pt idx="479">
                  <c:v>44530</c:v>
                </c:pt>
                <c:pt idx="480">
                  <c:v>44561</c:v>
                </c:pt>
                <c:pt idx="481" formatCode="m/d/yyyy">
                  <c:v>44592</c:v>
                </c:pt>
                <c:pt idx="482" formatCode="m/d/yyyy">
                  <c:v>44620</c:v>
                </c:pt>
                <c:pt idx="483" formatCode="m/d/yyyy">
                  <c:v>44651</c:v>
                </c:pt>
                <c:pt idx="484" formatCode="m/d/yyyy">
                  <c:v>44681</c:v>
                </c:pt>
                <c:pt idx="485" formatCode="m/d/yyyy">
                  <c:v>44712</c:v>
                </c:pt>
                <c:pt idx="486" formatCode="m/d/yyyy">
                  <c:v>44742</c:v>
                </c:pt>
                <c:pt idx="487" formatCode="m/d/yyyy">
                  <c:v>44773</c:v>
                </c:pt>
                <c:pt idx="488" formatCode="m/d/yyyy">
                  <c:v>44804</c:v>
                </c:pt>
                <c:pt idx="489" formatCode="m/d/yyyy">
                  <c:v>44834</c:v>
                </c:pt>
                <c:pt idx="490" formatCode="m/d/yyyy">
                  <c:v>44865</c:v>
                </c:pt>
                <c:pt idx="491" formatCode="m/d/yyyy">
                  <c:v>44895</c:v>
                </c:pt>
                <c:pt idx="492" formatCode="m/d/yyyy">
                  <c:v>44926</c:v>
                </c:pt>
                <c:pt idx="493" formatCode="m/d/yyyy">
                  <c:v>44957</c:v>
                </c:pt>
                <c:pt idx="494" formatCode="m/d/yyyy">
                  <c:v>44985</c:v>
                </c:pt>
                <c:pt idx="495" formatCode="m/d/yyyy">
                  <c:v>45016</c:v>
                </c:pt>
                <c:pt idx="496" formatCode="m/d/yyyy">
                  <c:v>45046</c:v>
                </c:pt>
                <c:pt idx="497" formatCode="m/d/yyyy">
                  <c:v>45077</c:v>
                </c:pt>
                <c:pt idx="498" formatCode="m/d/yyyy">
                  <c:v>45107</c:v>
                </c:pt>
                <c:pt idx="499" formatCode="m/d/yyyy">
                  <c:v>45138</c:v>
                </c:pt>
                <c:pt idx="500" formatCode="m/d/yyyy">
                  <c:v>45169</c:v>
                </c:pt>
                <c:pt idx="501" formatCode="m/d/yyyy">
                  <c:v>45199</c:v>
                </c:pt>
                <c:pt idx="502" formatCode="m/d/yyyy">
                  <c:v>45230</c:v>
                </c:pt>
                <c:pt idx="503" formatCode="m/d/yyyy">
                  <c:v>45260</c:v>
                </c:pt>
                <c:pt idx="504" formatCode="m/d/yyyy">
                  <c:v>45291</c:v>
                </c:pt>
              </c:numCache>
            </c:numRef>
          </c:cat>
          <c:val>
            <c:numRef>
              <c:f>Sheet1!$B$2:$B$506</c:f>
              <c:numCache>
                <c:formatCode>#,##0.00</c:formatCode>
                <c:ptCount val="505"/>
                <c:pt idx="0">
                  <c:v>-12.150430802608046</c:v>
                </c:pt>
                <c:pt idx="1">
                  <c:v>-9.1590625818971194</c:v>
                </c:pt>
                <c:pt idx="2">
                  <c:v>-9.1786123981716585</c:v>
                </c:pt>
                <c:pt idx="3">
                  <c:v>-7.2661760062396681</c:v>
                </c:pt>
                <c:pt idx="4">
                  <c:v>-6.9423955370563988</c:v>
                </c:pt>
                <c:pt idx="5">
                  <c:v>-6.8426126455442873</c:v>
                </c:pt>
                <c:pt idx="6">
                  <c:v>-5.4016051212247618</c:v>
                </c:pt>
                <c:pt idx="7">
                  <c:v>-4.8078739421452141</c:v>
                </c:pt>
                <c:pt idx="8">
                  <c:v>-2.6433264537906389</c:v>
                </c:pt>
                <c:pt idx="9">
                  <c:v>-3.9391480645360133</c:v>
                </c:pt>
                <c:pt idx="10">
                  <c:v>-7.2647871285031158</c:v>
                </c:pt>
                <c:pt idx="11">
                  <c:v>-7.7634510561063195</c:v>
                </c:pt>
                <c:pt idx="12">
                  <c:v>-5.6312275375384857</c:v>
                </c:pt>
                <c:pt idx="13">
                  <c:v>-6.235580999700165</c:v>
                </c:pt>
                <c:pt idx="14">
                  <c:v>-8.5689728240787808</c:v>
                </c:pt>
                <c:pt idx="15">
                  <c:v>-12.841542061512115</c:v>
                </c:pt>
                <c:pt idx="16">
                  <c:v>-12.027288582098869</c:v>
                </c:pt>
                <c:pt idx="17">
                  <c:v>-13.924012752777571</c:v>
                </c:pt>
                <c:pt idx="18">
                  <c:v>-13.729836152966143</c:v>
                </c:pt>
                <c:pt idx="19">
                  <c:v>-11.644720781256224</c:v>
                </c:pt>
                <c:pt idx="20">
                  <c:v>-7.0547606351459429</c:v>
                </c:pt>
                <c:pt idx="21">
                  <c:v>-7.0938669783326311</c:v>
                </c:pt>
                <c:pt idx="22">
                  <c:v>-3.8312478256369502</c:v>
                </c:pt>
                <c:pt idx="23">
                  <c:v>-6.0999464285103286</c:v>
                </c:pt>
                <c:pt idx="24">
                  <c:v>-5.7743096326780865</c:v>
                </c:pt>
                <c:pt idx="25">
                  <c:v>-3.8615373434009559</c:v>
                </c:pt>
                <c:pt idx="26">
                  <c:v>-3.3503640793726799</c:v>
                </c:pt>
                <c:pt idx="27">
                  <c:v>-1.4654555901660213</c:v>
                </c:pt>
                <c:pt idx="28">
                  <c:v>0.80998242343728322</c:v>
                </c:pt>
                <c:pt idx="29">
                  <c:v>1.7503621447305662</c:v>
                </c:pt>
                <c:pt idx="30">
                  <c:v>0.9153058061827295</c:v>
                </c:pt>
                <c:pt idx="31">
                  <c:v>1.3022601900191564</c:v>
                </c:pt>
                <c:pt idx="32">
                  <c:v>0.31183478533545284</c:v>
                </c:pt>
                <c:pt idx="33">
                  <c:v>-0.83023061209057758</c:v>
                </c:pt>
                <c:pt idx="34">
                  <c:v>1.1646347071674779</c:v>
                </c:pt>
                <c:pt idx="35">
                  <c:v>1.4062853040135668</c:v>
                </c:pt>
                <c:pt idx="36">
                  <c:v>2.1854022078026318</c:v>
                </c:pt>
                <c:pt idx="37">
                  <c:v>-0.6038790763179378</c:v>
                </c:pt>
                <c:pt idx="38">
                  <c:v>-0.93807348191510087</c:v>
                </c:pt>
                <c:pt idx="39">
                  <c:v>-0.31040562677426919</c:v>
                </c:pt>
                <c:pt idx="40">
                  <c:v>0.47238186202323007</c:v>
                </c:pt>
                <c:pt idx="41">
                  <c:v>1.5641496573836733</c:v>
                </c:pt>
                <c:pt idx="42">
                  <c:v>0.81923352926698101</c:v>
                </c:pt>
                <c:pt idx="43">
                  <c:v>-0.26798298681960375</c:v>
                </c:pt>
                <c:pt idx="44">
                  <c:v>-1.7574792218015141</c:v>
                </c:pt>
                <c:pt idx="45">
                  <c:v>0.53768996849159834</c:v>
                </c:pt>
                <c:pt idx="46">
                  <c:v>1.8144405235006147</c:v>
                </c:pt>
                <c:pt idx="47">
                  <c:v>3.5452035773729804</c:v>
                </c:pt>
                <c:pt idx="48">
                  <c:v>3.5213062548153928</c:v>
                </c:pt>
                <c:pt idx="49">
                  <c:v>4.5036719821884628</c:v>
                </c:pt>
                <c:pt idx="50">
                  <c:v>6.133760435465053</c:v>
                </c:pt>
                <c:pt idx="51">
                  <c:v>6.0807023490378818</c:v>
                </c:pt>
                <c:pt idx="52">
                  <c:v>4.7297978106136682</c:v>
                </c:pt>
                <c:pt idx="53">
                  <c:v>8.4618647703359908</c:v>
                </c:pt>
                <c:pt idx="54">
                  <c:v>9.3115827789064021</c:v>
                </c:pt>
                <c:pt idx="55">
                  <c:v>10.712389781715093</c:v>
                </c:pt>
                <c:pt idx="56">
                  <c:v>10.434198746308642</c:v>
                </c:pt>
                <c:pt idx="57">
                  <c:v>9.4282131997339462</c:v>
                </c:pt>
                <c:pt idx="58">
                  <c:v>8.0685276242182145</c:v>
                </c:pt>
                <c:pt idx="59">
                  <c:v>10.195173778596377</c:v>
                </c:pt>
                <c:pt idx="60">
                  <c:v>9.750044706903747</c:v>
                </c:pt>
                <c:pt idx="61">
                  <c:v>10.400328906335353</c:v>
                </c:pt>
                <c:pt idx="62">
                  <c:v>8.1296623077872212</c:v>
                </c:pt>
                <c:pt idx="63">
                  <c:v>7.7881087351800744</c:v>
                </c:pt>
                <c:pt idx="64">
                  <c:v>7.9567716271698572</c:v>
                </c:pt>
                <c:pt idx="65">
                  <c:v>8.7626358518199758</c:v>
                </c:pt>
                <c:pt idx="66">
                  <c:v>10.076054730314919</c:v>
                </c:pt>
                <c:pt idx="67">
                  <c:v>9.514505022282659</c:v>
                </c:pt>
                <c:pt idx="68">
                  <c:v>9.8639806351649604</c:v>
                </c:pt>
                <c:pt idx="69">
                  <c:v>9.3180466222213099</c:v>
                </c:pt>
                <c:pt idx="70">
                  <c:v>12.235600993994989</c:v>
                </c:pt>
                <c:pt idx="71">
                  <c:v>10.298187765682833</c:v>
                </c:pt>
                <c:pt idx="72">
                  <c:v>9.9583705635014397</c:v>
                </c:pt>
                <c:pt idx="73">
                  <c:v>11.538673964157931</c:v>
                </c:pt>
                <c:pt idx="74">
                  <c:v>10.728935261287287</c:v>
                </c:pt>
                <c:pt idx="75">
                  <c:v>7.0734008183168449</c:v>
                </c:pt>
                <c:pt idx="76">
                  <c:v>6.2513438387457043</c:v>
                </c:pt>
                <c:pt idx="77">
                  <c:v>6.7271761994049939</c:v>
                </c:pt>
                <c:pt idx="78">
                  <c:v>5.7514340924663223</c:v>
                </c:pt>
                <c:pt idx="79">
                  <c:v>7.0231661887211434</c:v>
                </c:pt>
                <c:pt idx="80">
                  <c:v>6.607096175984406</c:v>
                </c:pt>
                <c:pt idx="81">
                  <c:v>6.2092402242218014</c:v>
                </c:pt>
                <c:pt idx="82">
                  <c:v>7.3079979178535694</c:v>
                </c:pt>
                <c:pt idx="83">
                  <c:v>7.9166311113316956</c:v>
                </c:pt>
                <c:pt idx="84">
                  <c:v>6.940742110345588</c:v>
                </c:pt>
                <c:pt idx="85">
                  <c:v>8.4293197292364859</c:v>
                </c:pt>
                <c:pt idx="86">
                  <c:v>6.9312379602146432</c:v>
                </c:pt>
                <c:pt idx="87">
                  <c:v>6.6099309763337111</c:v>
                </c:pt>
                <c:pt idx="88">
                  <c:v>7.9440436960900982</c:v>
                </c:pt>
                <c:pt idx="89">
                  <c:v>7.1954732046200167</c:v>
                </c:pt>
                <c:pt idx="90">
                  <c:v>7.1231271473003011</c:v>
                </c:pt>
                <c:pt idx="91">
                  <c:v>7.762584371697276</c:v>
                </c:pt>
                <c:pt idx="92">
                  <c:v>5.9987211956658246</c:v>
                </c:pt>
                <c:pt idx="93">
                  <c:v>6.7400269114513698</c:v>
                </c:pt>
                <c:pt idx="94">
                  <c:v>7.3005013419896514</c:v>
                </c:pt>
                <c:pt idx="95">
                  <c:v>6.7875438454780372</c:v>
                </c:pt>
                <c:pt idx="96">
                  <c:v>7.5038920420203326</c:v>
                </c:pt>
                <c:pt idx="97">
                  <c:v>7.2026316800227317</c:v>
                </c:pt>
                <c:pt idx="98">
                  <c:v>7.9602892206590781</c:v>
                </c:pt>
                <c:pt idx="99">
                  <c:v>7.4855936396057476</c:v>
                </c:pt>
                <c:pt idx="100">
                  <c:v>7.024703522318676</c:v>
                </c:pt>
                <c:pt idx="101">
                  <c:v>7.6690529876665137</c:v>
                </c:pt>
                <c:pt idx="102">
                  <c:v>6.4132143035423361</c:v>
                </c:pt>
                <c:pt idx="103">
                  <c:v>7.0751575313360293</c:v>
                </c:pt>
                <c:pt idx="104">
                  <c:v>8.0664077041819215</c:v>
                </c:pt>
                <c:pt idx="105">
                  <c:v>9.4392584368197099</c:v>
                </c:pt>
                <c:pt idx="106">
                  <c:v>8.0464714238381188</c:v>
                </c:pt>
                <c:pt idx="107">
                  <c:v>9.1737746755469658</c:v>
                </c:pt>
                <c:pt idx="108">
                  <c:v>8.7781857875652403</c:v>
                </c:pt>
                <c:pt idx="109">
                  <c:v>7.2797243051330618</c:v>
                </c:pt>
                <c:pt idx="110">
                  <c:v>7.4839274144913306</c:v>
                </c:pt>
                <c:pt idx="111">
                  <c:v>8.8219576870945708</c:v>
                </c:pt>
                <c:pt idx="112">
                  <c:v>9.3849735739871338</c:v>
                </c:pt>
                <c:pt idx="113">
                  <c:v>8.0243154880030207</c:v>
                </c:pt>
                <c:pt idx="114">
                  <c:v>9.0984620356758583</c:v>
                </c:pt>
                <c:pt idx="115">
                  <c:v>9.4395232287412192</c:v>
                </c:pt>
                <c:pt idx="116">
                  <c:v>9.4703370140263985</c:v>
                </c:pt>
                <c:pt idx="117">
                  <c:v>7.8390624925839028</c:v>
                </c:pt>
                <c:pt idx="118">
                  <c:v>5.933869365476351</c:v>
                </c:pt>
                <c:pt idx="119">
                  <c:v>5.4028502868528783</c:v>
                </c:pt>
                <c:pt idx="120">
                  <c:v>7.5275459069485304</c:v>
                </c:pt>
                <c:pt idx="121">
                  <c:v>2.7716170418632622</c:v>
                </c:pt>
                <c:pt idx="122">
                  <c:v>3.435057847148439</c:v>
                </c:pt>
                <c:pt idx="123">
                  <c:v>3.9443080627278313</c:v>
                </c:pt>
                <c:pt idx="124">
                  <c:v>5.9776162679935787</c:v>
                </c:pt>
                <c:pt idx="125">
                  <c:v>5.701441832017573</c:v>
                </c:pt>
                <c:pt idx="126">
                  <c:v>6.2517750793871016</c:v>
                </c:pt>
                <c:pt idx="127">
                  <c:v>4.6580079358068858</c:v>
                </c:pt>
                <c:pt idx="128">
                  <c:v>5.0370276077156051</c:v>
                </c:pt>
                <c:pt idx="129">
                  <c:v>4.9279930075119003</c:v>
                </c:pt>
                <c:pt idx="130">
                  <c:v>2.6428851345401405</c:v>
                </c:pt>
                <c:pt idx="131">
                  <c:v>0.69177846538446275</c:v>
                </c:pt>
                <c:pt idx="132">
                  <c:v>-0.86230792679222823</c:v>
                </c:pt>
                <c:pt idx="133">
                  <c:v>-2.6900877791365509</c:v>
                </c:pt>
                <c:pt idx="134">
                  <c:v>-0.58759346445722471</c:v>
                </c:pt>
                <c:pt idx="135">
                  <c:v>-0.55045084953031598</c:v>
                </c:pt>
                <c:pt idx="136">
                  <c:v>-0.7243993181294428</c:v>
                </c:pt>
                <c:pt idx="137">
                  <c:v>-2.2676235779279352</c:v>
                </c:pt>
                <c:pt idx="138">
                  <c:v>-2.066689618017902</c:v>
                </c:pt>
                <c:pt idx="139">
                  <c:v>-4.3396779440531219</c:v>
                </c:pt>
                <c:pt idx="140">
                  <c:v>-6.7004459253170481</c:v>
                </c:pt>
                <c:pt idx="141">
                  <c:v>-10.096869467341829</c:v>
                </c:pt>
                <c:pt idx="142">
                  <c:v>-12.952060537910668</c:v>
                </c:pt>
                <c:pt idx="143">
                  <c:v>-11.160647065164596</c:v>
                </c:pt>
                <c:pt idx="144">
                  <c:v>-11.533454164365796</c:v>
                </c:pt>
                <c:pt idx="145">
                  <c:v>-9.5481631697214908</c:v>
                </c:pt>
                <c:pt idx="146">
                  <c:v>-8.7328665658920297</c:v>
                </c:pt>
                <c:pt idx="147">
                  <c:v>-6.4465077231492991</c:v>
                </c:pt>
                <c:pt idx="148">
                  <c:v>-6.3941644033201008</c:v>
                </c:pt>
                <c:pt idx="149">
                  <c:v>-5.1241970856727761</c:v>
                </c:pt>
                <c:pt idx="150">
                  <c:v>-5.2925678617859351</c:v>
                </c:pt>
                <c:pt idx="151">
                  <c:v>-5.0811997718272615</c:v>
                </c:pt>
                <c:pt idx="152">
                  <c:v>-5.1522454748823119</c:v>
                </c:pt>
                <c:pt idx="153">
                  <c:v>-5.0140888585908705</c:v>
                </c:pt>
                <c:pt idx="154">
                  <c:v>-3.5527135832249321</c:v>
                </c:pt>
                <c:pt idx="155">
                  <c:v>-3.636805742274607</c:v>
                </c:pt>
                <c:pt idx="156">
                  <c:v>-5.1118696195547875</c:v>
                </c:pt>
                <c:pt idx="157">
                  <c:v>-0.21292186064982843</c:v>
                </c:pt>
                <c:pt idx="158">
                  <c:v>0.26957626282360003</c:v>
                </c:pt>
                <c:pt idx="159">
                  <c:v>0.17139976592475215</c:v>
                </c:pt>
                <c:pt idx="160">
                  <c:v>-1.967456777763287</c:v>
                </c:pt>
                <c:pt idx="161">
                  <c:v>-0.84020996939324633</c:v>
                </c:pt>
                <c:pt idx="162">
                  <c:v>-3.1975790563312465</c:v>
                </c:pt>
                <c:pt idx="163">
                  <c:v>-4.3264844862703971</c:v>
                </c:pt>
                <c:pt idx="164">
                  <c:v>-5.3854513728500031</c:v>
                </c:pt>
                <c:pt idx="165">
                  <c:v>-4.0519493372481961</c:v>
                </c:pt>
                <c:pt idx="166">
                  <c:v>-1.303011652412625</c:v>
                </c:pt>
                <c:pt idx="167">
                  <c:v>0.31303098138348773</c:v>
                </c:pt>
                <c:pt idx="168">
                  <c:v>0.89063097255655066</c:v>
                </c:pt>
                <c:pt idx="169">
                  <c:v>3.1648458329295543</c:v>
                </c:pt>
                <c:pt idx="170">
                  <c:v>0.94048442349756733</c:v>
                </c:pt>
                <c:pt idx="171">
                  <c:v>0.95546673837099227</c:v>
                </c:pt>
                <c:pt idx="172">
                  <c:v>-0.62474451328366953</c:v>
                </c:pt>
                <c:pt idx="173">
                  <c:v>-0.47889174259427847</c:v>
                </c:pt>
                <c:pt idx="174">
                  <c:v>1.4290646370867837</c:v>
                </c:pt>
                <c:pt idx="175">
                  <c:v>3.8186935206184547</c:v>
                </c:pt>
                <c:pt idx="176">
                  <c:v>2.6612470420665169</c:v>
                </c:pt>
                <c:pt idx="177">
                  <c:v>4.6864121101621201</c:v>
                </c:pt>
                <c:pt idx="178">
                  <c:v>6.4783393087688417</c:v>
                </c:pt>
                <c:pt idx="179">
                  <c:v>6.9859792510637462</c:v>
                </c:pt>
                <c:pt idx="180">
                  <c:v>5.9953324949225468</c:v>
                </c:pt>
                <c:pt idx="181">
                  <c:v>7.5033289791712967</c:v>
                </c:pt>
                <c:pt idx="182">
                  <c:v>9.7208457672439028</c:v>
                </c:pt>
                <c:pt idx="183">
                  <c:v>9.6059174714666842</c:v>
                </c:pt>
                <c:pt idx="184">
                  <c:v>11.582261423483242</c:v>
                </c:pt>
                <c:pt idx="185">
                  <c:v>8.8987756891807805</c:v>
                </c:pt>
                <c:pt idx="186">
                  <c:v>8.7904127233562583</c:v>
                </c:pt>
                <c:pt idx="187">
                  <c:v>9.5313814115784972</c:v>
                </c:pt>
                <c:pt idx="188">
                  <c:v>6.6059888641018638</c:v>
                </c:pt>
                <c:pt idx="189">
                  <c:v>6.94765692955934</c:v>
                </c:pt>
                <c:pt idx="190">
                  <c:v>6.2050351522510816</c:v>
                </c:pt>
                <c:pt idx="191">
                  <c:v>8.3409278002926541</c:v>
                </c:pt>
                <c:pt idx="192">
                  <c:v>8.8157576170495346</c:v>
                </c:pt>
                <c:pt idx="193">
                  <c:v>8.3097682846290581</c:v>
                </c:pt>
                <c:pt idx="194">
                  <c:v>8.4314407027212575</c:v>
                </c:pt>
                <c:pt idx="195">
                  <c:v>8.3874976690216485</c:v>
                </c:pt>
                <c:pt idx="196">
                  <c:v>8.2299047826287719</c:v>
                </c:pt>
                <c:pt idx="197">
                  <c:v>8.71747899572226</c:v>
                </c:pt>
                <c:pt idx="198">
                  <c:v>11.383154642996352</c:v>
                </c:pt>
                <c:pt idx="199">
                  <c:v>14.950737960296955</c:v>
                </c:pt>
                <c:pt idx="200">
                  <c:v>16.930998054186965</c:v>
                </c:pt>
                <c:pt idx="201">
                  <c:v>15.742604263687342</c:v>
                </c:pt>
                <c:pt idx="202">
                  <c:v>16.03322603718491</c:v>
                </c:pt>
                <c:pt idx="203">
                  <c:v>16.338077548676377</c:v>
                </c:pt>
                <c:pt idx="204">
                  <c:v>16.650175084442466</c:v>
                </c:pt>
                <c:pt idx="205">
                  <c:v>16.438694119147598</c:v>
                </c:pt>
                <c:pt idx="206">
                  <c:v>18.924135368777907</c:v>
                </c:pt>
                <c:pt idx="207">
                  <c:v>20.351124879627513</c:v>
                </c:pt>
                <c:pt idx="208">
                  <c:v>20.134343951696334</c:v>
                </c:pt>
                <c:pt idx="209">
                  <c:v>18.901480297335915</c:v>
                </c:pt>
                <c:pt idx="210">
                  <c:v>17.895570702588714</c:v>
                </c:pt>
                <c:pt idx="211">
                  <c:v>16.094362872972411</c:v>
                </c:pt>
                <c:pt idx="212">
                  <c:v>18.491970563299322</c:v>
                </c:pt>
                <c:pt idx="213">
                  <c:v>16.391800468952543</c:v>
                </c:pt>
                <c:pt idx="214">
                  <c:v>17.112410206936993</c:v>
                </c:pt>
                <c:pt idx="215">
                  <c:v>14.26312630340394</c:v>
                </c:pt>
                <c:pt idx="216">
                  <c:v>14.479661873292883</c:v>
                </c:pt>
                <c:pt idx="217">
                  <c:v>11.147046415574604</c:v>
                </c:pt>
                <c:pt idx="218">
                  <c:v>3.2437493034734644</c:v>
                </c:pt>
                <c:pt idx="219">
                  <c:v>9.6439145672623674</c:v>
                </c:pt>
                <c:pt idx="220">
                  <c:v>8.4571982549245472</c:v>
                </c:pt>
                <c:pt idx="221">
                  <c:v>11.395300797682406</c:v>
                </c:pt>
                <c:pt idx="222">
                  <c:v>9.0926893902857344</c:v>
                </c:pt>
                <c:pt idx="223">
                  <c:v>8.3107999232628682</c:v>
                </c:pt>
                <c:pt idx="224">
                  <c:v>11.118891635226145</c:v>
                </c:pt>
                <c:pt idx="225">
                  <c:v>10.477278955499681</c:v>
                </c:pt>
                <c:pt idx="226">
                  <c:v>11.663295566736444</c:v>
                </c:pt>
                <c:pt idx="227">
                  <c:v>10.309947632896876</c:v>
                </c:pt>
                <c:pt idx="228">
                  <c:v>7.6101564772147698</c:v>
                </c:pt>
                <c:pt idx="229">
                  <c:v>6.1553698962536707</c:v>
                </c:pt>
                <c:pt idx="230">
                  <c:v>4.9423504365046611</c:v>
                </c:pt>
                <c:pt idx="231">
                  <c:v>3.9393195732029596</c:v>
                </c:pt>
                <c:pt idx="232">
                  <c:v>3.8573191243276739</c:v>
                </c:pt>
                <c:pt idx="233">
                  <c:v>1.9744503736004226</c:v>
                </c:pt>
                <c:pt idx="234">
                  <c:v>-1.393473490625885</c:v>
                </c:pt>
                <c:pt idx="235">
                  <c:v>-2.3798321401667488</c:v>
                </c:pt>
                <c:pt idx="236">
                  <c:v>-5.8494388721306745</c:v>
                </c:pt>
                <c:pt idx="237">
                  <c:v>-2.9620307512895572</c:v>
                </c:pt>
                <c:pt idx="238">
                  <c:v>-5.5527413700840134</c:v>
                </c:pt>
                <c:pt idx="239">
                  <c:v>-5.8795144570698454</c:v>
                </c:pt>
                <c:pt idx="240">
                  <c:v>-7.4471536767058755</c:v>
                </c:pt>
                <c:pt idx="241">
                  <c:v>-8.4307851943547512</c:v>
                </c:pt>
                <c:pt idx="242">
                  <c:v>-10.051762650963648</c:v>
                </c:pt>
                <c:pt idx="243">
                  <c:v>-12.366823340339028</c:v>
                </c:pt>
                <c:pt idx="244">
                  <c:v>-12.804974891780063</c:v>
                </c:pt>
                <c:pt idx="245">
                  <c:v>-10.16866708591817</c:v>
                </c:pt>
                <c:pt idx="246">
                  <c:v>-10.849376197417516</c:v>
                </c:pt>
                <c:pt idx="247">
                  <c:v>-7.8305820433718694</c:v>
                </c:pt>
                <c:pt idx="248">
                  <c:v>-8.6328842303856614</c:v>
                </c:pt>
                <c:pt idx="249">
                  <c:v>-8.7845699734810268</c:v>
                </c:pt>
                <c:pt idx="250">
                  <c:v>-8.9978768216525609</c:v>
                </c:pt>
                <c:pt idx="251">
                  <c:v>-8.7973895874924999</c:v>
                </c:pt>
                <c:pt idx="252">
                  <c:v>-7.0064441016151395</c:v>
                </c:pt>
                <c:pt idx="253">
                  <c:v>-5.9259505503990617</c:v>
                </c:pt>
                <c:pt idx="254">
                  <c:v>-0.34659706203627039</c:v>
                </c:pt>
                <c:pt idx="255">
                  <c:v>-5.0904618448708305</c:v>
                </c:pt>
                <c:pt idx="256">
                  <c:v>-6.61109155656745</c:v>
                </c:pt>
                <c:pt idx="257">
                  <c:v>-9.689995470098534</c:v>
                </c:pt>
                <c:pt idx="258">
                  <c:v>-7.8971467610594921</c:v>
                </c:pt>
                <c:pt idx="259">
                  <c:v>-9.9655434844479913</c:v>
                </c:pt>
                <c:pt idx="260">
                  <c:v>-10.23296533086836</c:v>
                </c:pt>
                <c:pt idx="261">
                  <c:v>-9.3070122650379297</c:v>
                </c:pt>
                <c:pt idx="262">
                  <c:v>-11.778562567527651</c:v>
                </c:pt>
                <c:pt idx="263">
                  <c:v>-14.016024256704195</c:v>
                </c:pt>
                <c:pt idx="264">
                  <c:v>-10.318518980082857</c:v>
                </c:pt>
                <c:pt idx="265">
                  <c:v>-10.559440183231995</c:v>
                </c:pt>
                <c:pt idx="266">
                  <c:v>-9.7628980122121405</c:v>
                </c:pt>
                <c:pt idx="267">
                  <c:v>-10.266791526963859</c:v>
                </c:pt>
                <c:pt idx="268">
                  <c:v>-8.6426710703384586</c:v>
                </c:pt>
                <c:pt idx="269">
                  <c:v>-8.1157551421166758</c:v>
                </c:pt>
                <c:pt idx="270">
                  <c:v>-6.9315769160820606</c:v>
                </c:pt>
                <c:pt idx="271">
                  <c:v>-7.2184326466770639</c:v>
                </c:pt>
                <c:pt idx="272">
                  <c:v>-5.9169101954143155</c:v>
                </c:pt>
                <c:pt idx="273">
                  <c:v>-9.6695065863706695</c:v>
                </c:pt>
                <c:pt idx="274">
                  <c:v>-8.3906420181742547</c:v>
                </c:pt>
                <c:pt idx="275">
                  <c:v>-9.8929637041141891</c:v>
                </c:pt>
                <c:pt idx="276">
                  <c:v>-7.8946470605706143</c:v>
                </c:pt>
                <c:pt idx="277">
                  <c:v>-7.04972204444827</c:v>
                </c:pt>
                <c:pt idx="278">
                  <c:v>-7.3048849326203591</c:v>
                </c:pt>
                <c:pt idx="279">
                  <c:v>-5.2995514493910267</c:v>
                </c:pt>
                <c:pt idx="280">
                  <c:v>-1.3793738975347525</c:v>
                </c:pt>
                <c:pt idx="281">
                  <c:v>-3.9260326541060939</c:v>
                </c:pt>
                <c:pt idx="282">
                  <c:v>-4.5294927280983508</c:v>
                </c:pt>
                <c:pt idx="283">
                  <c:v>-8.9905461684912424</c:v>
                </c:pt>
                <c:pt idx="284">
                  <c:v>-8.9252567124993512</c:v>
                </c:pt>
                <c:pt idx="285">
                  <c:v>-7.4038303902203211</c:v>
                </c:pt>
                <c:pt idx="286">
                  <c:v>-8.6907624584937153</c:v>
                </c:pt>
                <c:pt idx="287">
                  <c:v>-7.9101544386173579</c:v>
                </c:pt>
                <c:pt idx="288">
                  <c:v>-7.7387646434213124</c:v>
                </c:pt>
                <c:pt idx="289">
                  <c:v>-10.440294118056514</c:v>
                </c:pt>
                <c:pt idx="290">
                  <c:v>-10.932762490844052</c:v>
                </c:pt>
                <c:pt idx="291">
                  <c:v>-12.31158431240582</c:v>
                </c:pt>
                <c:pt idx="292">
                  <c:v>-10.995499582674672</c:v>
                </c:pt>
                <c:pt idx="293">
                  <c:v>-7.5172147731590968</c:v>
                </c:pt>
                <c:pt idx="294">
                  <c:v>-7.4807880209258002</c:v>
                </c:pt>
                <c:pt idx="295">
                  <c:v>-4.2471976040679529</c:v>
                </c:pt>
                <c:pt idx="296">
                  <c:v>-3.4933214951139639</c:v>
                </c:pt>
                <c:pt idx="297">
                  <c:v>-3.1810391947685552</c:v>
                </c:pt>
                <c:pt idx="298">
                  <c:v>-3.0920854075623616</c:v>
                </c:pt>
                <c:pt idx="299">
                  <c:v>-2.3774902441770607</c:v>
                </c:pt>
                <c:pt idx="300">
                  <c:v>-3.1194337332764555</c:v>
                </c:pt>
                <c:pt idx="301">
                  <c:v>-2.2589873596397645</c:v>
                </c:pt>
                <c:pt idx="302">
                  <c:v>-2.8540296371553318</c:v>
                </c:pt>
                <c:pt idx="303">
                  <c:v>-1.943743913573126</c:v>
                </c:pt>
                <c:pt idx="304">
                  <c:v>-2.4008566955561417</c:v>
                </c:pt>
                <c:pt idx="305">
                  <c:v>-2.559045123491142</c:v>
                </c:pt>
                <c:pt idx="306">
                  <c:v>-1.7705649486633668</c:v>
                </c:pt>
                <c:pt idx="307">
                  <c:v>-1.6470413417976069</c:v>
                </c:pt>
                <c:pt idx="308">
                  <c:v>-2.2892307554621247</c:v>
                </c:pt>
                <c:pt idx="309">
                  <c:v>-0.21939045981371663</c:v>
                </c:pt>
                <c:pt idx="310">
                  <c:v>-0.52875800835385789</c:v>
                </c:pt>
                <c:pt idx="311">
                  <c:v>2.2281946289423704</c:v>
                </c:pt>
                <c:pt idx="312">
                  <c:v>1.8206148982884427</c:v>
                </c:pt>
                <c:pt idx="313">
                  <c:v>1.4753752853390978</c:v>
                </c:pt>
                <c:pt idx="314">
                  <c:v>1.4739624990947275</c:v>
                </c:pt>
                <c:pt idx="315">
                  <c:v>0.79352423891860813</c:v>
                </c:pt>
                <c:pt idx="316">
                  <c:v>-0.38725937668970722</c:v>
                </c:pt>
                <c:pt idx="317">
                  <c:v>-0.38373364548833777</c:v>
                </c:pt>
                <c:pt idx="318">
                  <c:v>0.61716214079616805</c:v>
                </c:pt>
                <c:pt idx="319">
                  <c:v>-7.1257116405121224E-2</c:v>
                </c:pt>
                <c:pt idx="320">
                  <c:v>-1.1385927364136128</c:v>
                </c:pt>
                <c:pt idx="321">
                  <c:v>-1.6164506077788188</c:v>
                </c:pt>
                <c:pt idx="322">
                  <c:v>-0.42312594467801468</c:v>
                </c:pt>
                <c:pt idx="323">
                  <c:v>1.4600525727929803</c:v>
                </c:pt>
                <c:pt idx="324">
                  <c:v>-7.3829671657144047E-2</c:v>
                </c:pt>
                <c:pt idx="325">
                  <c:v>2.5268221919406582</c:v>
                </c:pt>
                <c:pt idx="326">
                  <c:v>2.7474751007949507</c:v>
                </c:pt>
                <c:pt idx="327">
                  <c:v>3.7472235675133376</c:v>
                </c:pt>
                <c:pt idx="328">
                  <c:v>1.9513497426008382</c:v>
                </c:pt>
                <c:pt idx="329">
                  <c:v>1.8905364748941338</c:v>
                </c:pt>
                <c:pt idx="330">
                  <c:v>1.6645721183104047</c:v>
                </c:pt>
                <c:pt idx="331">
                  <c:v>-0.10501714421644603</c:v>
                </c:pt>
                <c:pt idx="332">
                  <c:v>0.29801495222659913</c:v>
                </c:pt>
                <c:pt idx="333">
                  <c:v>-0.85774150818418526</c:v>
                </c:pt>
                <c:pt idx="334">
                  <c:v>1.4875936689763165</c:v>
                </c:pt>
                <c:pt idx="335">
                  <c:v>2.5664151175054712</c:v>
                </c:pt>
                <c:pt idx="336">
                  <c:v>0.43887453390140152</c:v>
                </c:pt>
                <c:pt idx="337">
                  <c:v>0.50692237783255312</c:v>
                </c:pt>
                <c:pt idx="338">
                  <c:v>0.46019261990387594</c:v>
                </c:pt>
                <c:pt idx="339">
                  <c:v>-0.17440760015318135</c:v>
                </c:pt>
                <c:pt idx="340">
                  <c:v>-2.2539806990782512</c:v>
                </c:pt>
                <c:pt idx="341">
                  <c:v>-2.1205400032723976</c:v>
                </c:pt>
                <c:pt idx="342">
                  <c:v>-1.2095442169293253</c:v>
                </c:pt>
                <c:pt idx="343">
                  <c:v>-2.4574291520250036</c:v>
                </c:pt>
                <c:pt idx="344">
                  <c:v>-1.2198575758090904</c:v>
                </c:pt>
                <c:pt idx="345">
                  <c:v>-2.8731650138045133</c:v>
                </c:pt>
                <c:pt idx="346">
                  <c:v>-2.5813551978684295</c:v>
                </c:pt>
                <c:pt idx="347">
                  <c:v>-4.7788367782946821</c:v>
                </c:pt>
                <c:pt idx="348">
                  <c:v>-5.0775799005382094</c:v>
                </c:pt>
                <c:pt idx="349">
                  <c:v>-4.6216929121250754</c:v>
                </c:pt>
                <c:pt idx="350">
                  <c:v>-5.6006162236101442</c:v>
                </c:pt>
                <c:pt idx="351">
                  <c:v>-6.2114196525003162</c:v>
                </c:pt>
                <c:pt idx="352">
                  <c:v>-6.2964008886599698</c:v>
                </c:pt>
                <c:pt idx="353">
                  <c:v>-4.8410180275506365</c:v>
                </c:pt>
                <c:pt idx="354">
                  <c:v>-4.4361729835485475</c:v>
                </c:pt>
                <c:pt idx="355">
                  <c:v>-2.2560414744301704</c:v>
                </c:pt>
                <c:pt idx="356">
                  <c:v>-0.29322109668412644</c:v>
                </c:pt>
                <c:pt idx="357">
                  <c:v>1.5923128803543629</c:v>
                </c:pt>
                <c:pt idx="358">
                  <c:v>-1.4587205968502381</c:v>
                </c:pt>
                <c:pt idx="359">
                  <c:v>-3.4370391764658716</c:v>
                </c:pt>
                <c:pt idx="360">
                  <c:v>-1.5157146424851664</c:v>
                </c:pt>
                <c:pt idx="361">
                  <c:v>-3.7899212376712121</c:v>
                </c:pt>
                <c:pt idx="362">
                  <c:v>-3.9173473863340043</c:v>
                </c:pt>
                <c:pt idx="363">
                  <c:v>-3.4855834716036824</c:v>
                </c:pt>
                <c:pt idx="364">
                  <c:v>-0.87705678956049482</c:v>
                </c:pt>
                <c:pt idx="365">
                  <c:v>-1.5489406325075024</c:v>
                </c:pt>
                <c:pt idx="366">
                  <c:v>-1.4006852071959628</c:v>
                </c:pt>
                <c:pt idx="367">
                  <c:v>0.41240538908464686</c:v>
                </c:pt>
                <c:pt idx="368">
                  <c:v>-0.26036669436129145</c:v>
                </c:pt>
                <c:pt idx="369">
                  <c:v>0.21773641045366254</c:v>
                </c:pt>
                <c:pt idx="370">
                  <c:v>-1.6146664503486008</c:v>
                </c:pt>
                <c:pt idx="371">
                  <c:v>-2.6014448893203479</c:v>
                </c:pt>
                <c:pt idx="372">
                  <c:v>-1.3755707646234221</c:v>
                </c:pt>
                <c:pt idx="373">
                  <c:v>-1.8438167661133811</c:v>
                </c:pt>
                <c:pt idx="374">
                  <c:v>-1.217388074044301</c:v>
                </c:pt>
                <c:pt idx="375">
                  <c:v>-0.77931661958992038</c:v>
                </c:pt>
                <c:pt idx="376">
                  <c:v>1.5486825461012987</c:v>
                </c:pt>
                <c:pt idx="377">
                  <c:v>1.1528833633615676</c:v>
                </c:pt>
                <c:pt idx="378">
                  <c:v>-0.21909611751609503</c:v>
                </c:pt>
                <c:pt idx="379">
                  <c:v>-0.97781248342623073</c:v>
                </c:pt>
                <c:pt idx="380">
                  <c:v>-2.0962946249824661</c:v>
                </c:pt>
                <c:pt idx="381">
                  <c:v>-2.0203553893546982</c:v>
                </c:pt>
                <c:pt idx="382">
                  <c:v>-1.1248761186926757</c:v>
                </c:pt>
                <c:pt idx="383">
                  <c:v>-0.16173480663348272</c:v>
                </c:pt>
                <c:pt idx="384">
                  <c:v>0.50671604225671629</c:v>
                </c:pt>
                <c:pt idx="385">
                  <c:v>-0.76238102607539737</c:v>
                </c:pt>
                <c:pt idx="386">
                  <c:v>-6.1352909366707564E-2</c:v>
                </c:pt>
                <c:pt idx="387">
                  <c:v>1.4729365524536639</c:v>
                </c:pt>
                <c:pt idx="388">
                  <c:v>3.0906973237392776</c:v>
                </c:pt>
                <c:pt idx="389">
                  <c:v>3.4129097395911643</c:v>
                </c:pt>
                <c:pt idx="390">
                  <c:v>2.0169536527715017</c:v>
                </c:pt>
                <c:pt idx="391">
                  <c:v>3.2503379835983495</c:v>
                </c:pt>
                <c:pt idx="392">
                  <c:v>1.6092070523819899</c:v>
                </c:pt>
                <c:pt idx="393">
                  <c:v>1.732925513073134</c:v>
                </c:pt>
                <c:pt idx="394">
                  <c:v>1.5896335215816357</c:v>
                </c:pt>
                <c:pt idx="395">
                  <c:v>2.5637489511151301</c:v>
                </c:pt>
                <c:pt idx="396">
                  <c:v>1.2009347009051652</c:v>
                </c:pt>
                <c:pt idx="397">
                  <c:v>2.1997816225650446</c:v>
                </c:pt>
                <c:pt idx="398">
                  <c:v>1.4168500952889111</c:v>
                </c:pt>
                <c:pt idx="399">
                  <c:v>-0.15694685276272935</c:v>
                </c:pt>
                <c:pt idx="400">
                  <c:v>0.85513256624307665</c:v>
                </c:pt>
                <c:pt idx="401">
                  <c:v>0.22966361930498991</c:v>
                </c:pt>
                <c:pt idx="402">
                  <c:v>-0.50656990091160026</c:v>
                </c:pt>
                <c:pt idx="403">
                  <c:v>-0.32226352604829245</c:v>
                </c:pt>
                <c:pt idx="404">
                  <c:v>0.19001460274568061</c:v>
                </c:pt>
                <c:pt idx="405">
                  <c:v>1.3792956918867709</c:v>
                </c:pt>
                <c:pt idx="406">
                  <c:v>2.2977878240093546</c:v>
                </c:pt>
                <c:pt idx="407">
                  <c:v>1.1701110259140428</c:v>
                </c:pt>
                <c:pt idx="408">
                  <c:v>3.4747547390213249</c:v>
                </c:pt>
                <c:pt idx="409">
                  <c:v>5.1914933599823687</c:v>
                </c:pt>
                <c:pt idx="410">
                  <c:v>5.0314114855755534</c:v>
                </c:pt>
                <c:pt idx="411">
                  <c:v>4.9793059503782313</c:v>
                </c:pt>
                <c:pt idx="412">
                  <c:v>3.725737841661215</c:v>
                </c:pt>
                <c:pt idx="413">
                  <c:v>4.1330737079805289</c:v>
                </c:pt>
                <c:pt idx="414">
                  <c:v>4.5705167815849101</c:v>
                </c:pt>
                <c:pt idx="415">
                  <c:v>4.4158588470256666</c:v>
                </c:pt>
                <c:pt idx="416">
                  <c:v>3.7757000897178798</c:v>
                </c:pt>
                <c:pt idx="417">
                  <c:v>4.4540832659145213</c:v>
                </c:pt>
                <c:pt idx="418">
                  <c:v>4.7152878832146703</c:v>
                </c:pt>
                <c:pt idx="419">
                  <c:v>2.6141105143772769</c:v>
                </c:pt>
                <c:pt idx="420">
                  <c:v>2.1275341002931158</c:v>
                </c:pt>
                <c:pt idx="421">
                  <c:v>2.959083125731631</c:v>
                </c:pt>
                <c:pt idx="422">
                  <c:v>3.7091327549200193</c:v>
                </c:pt>
                <c:pt idx="423">
                  <c:v>3.1529743187234116</c:v>
                </c:pt>
                <c:pt idx="424">
                  <c:v>1.4393585666138122</c:v>
                </c:pt>
                <c:pt idx="425">
                  <c:v>2.1322395174367745</c:v>
                </c:pt>
                <c:pt idx="426">
                  <c:v>2.2521622521768139</c:v>
                </c:pt>
                <c:pt idx="427">
                  <c:v>0.98170687658993749</c:v>
                </c:pt>
                <c:pt idx="428">
                  <c:v>1.8720413698856362</c:v>
                </c:pt>
                <c:pt idx="429">
                  <c:v>-1.3634703536795847</c:v>
                </c:pt>
                <c:pt idx="430">
                  <c:v>0.64786554376601302</c:v>
                </c:pt>
                <c:pt idx="431">
                  <c:v>-0.23127220599250542</c:v>
                </c:pt>
                <c:pt idx="432">
                  <c:v>1.4564271568871412</c:v>
                </c:pt>
                <c:pt idx="433">
                  <c:v>2.5374112154707511</c:v>
                </c:pt>
                <c:pt idx="434">
                  <c:v>2.5945754949744178</c:v>
                </c:pt>
                <c:pt idx="435">
                  <c:v>2.3918985094466549</c:v>
                </c:pt>
                <c:pt idx="436">
                  <c:v>0.92943868337653868</c:v>
                </c:pt>
                <c:pt idx="437">
                  <c:v>-4.5083923072475329E-4</c:v>
                </c:pt>
                <c:pt idx="438">
                  <c:v>0.96557356953403861</c:v>
                </c:pt>
                <c:pt idx="439">
                  <c:v>0.48007382814110144</c:v>
                </c:pt>
                <c:pt idx="440">
                  <c:v>5.6185428745436639E-4</c:v>
                </c:pt>
                <c:pt idx="441">
                  <c:v>0.18690572319135867</c:v>
                </c:pt>
                <c:pt idx="442">
                  <c:v>0.84403776026971222</c:v>
                </c:pt>
                <c:pt idx="443">
                  <c:v>2.0829700211501212</c:v>
                </c:pt>
                <c:pt idx="444">
                  <c:v>1.8933824596122593</c:v>
                </c:pt>
                <c:pt idx="445">
                  <c:v>-0.69469187434967239</c:v>
                </c:pt>
                <c:pt idx="446">
                  <c:v>-1.3914984633269363</c:v>
                </c:pt>
                <c:pt idx="447">
                  <c:v>0.58690238606420309</c:v>
                </c:pt>
                <c:pt idx="448">
                  <c:v>1.2771482925013853</c:v>
                </c:pt>
                <c:pt idx="449">
                  <c:v>1.9682268339176421</c:v>
                </c:pt>
                <c:pt idx="450">
                  <c:v>1.8842492343016151</c:v>
                </c:pt>
                <c:pt idx="451">
                  <c:v>2.991442973482684</c:v>
                </c:pt>
                <c:pt idx="452">
                  <c:v>4.8163822215067542</c:v>
                </c:pt>
                <c:pt idx="453">
                  <c:v>5.1650295790470331</c:v>
                </c:pt>
                <c:pt idx="454">
                  <c:v>3.9520485234627145</c:v>
                </c:pt>
                <c:pt idx="455">
                  <c:v>6.3168738492643808</c:v>
                </c:pt>
                <c:pt idx="456">
                  <c:v>6.6780064494613054</c:v>
                </c:pt>
                <c:pt idx="457">
                  <c:v>7.2577745433960228</c:v>
                </c:pt>
                <c:pt idx="458">
                  <c:v>6.3498682219314873</c:v>
                </c:pt>
                <c:pt idx="459">
                  <c:v>9.7438142022589158</c:v>
                </c:pt>
                <c:pt idx="460">
                  <c:v>9.8648075829940396</c:v>
                </c:pt>
                <c:pt idx="461">
                  <c:v>8.2518982966264041</c:v>
                </c:pt>
                <c:pt idx="462">
                  <c:v>8.7223616192388924</c:v>
                </c:pt>
                <c:pt idx="463">
                  <c:v>9.324154427989285</c:v>
                </c:pt>
                <c:pt idx="464">
                  <c:v>9.4886336343169795</c:v>
                </c:pt>
                <c:pt idx="465">
                  <c:v>10.509892086605021</c:v>
                </c:pt>
                <c:pt idx="466">
                  <c:v>8.2372444100498932</c:v>
                </c:pt>
                <c:pt idx="467">
                  <c:v>6.0735114271833099</c:v>
                </c:pt>
                <c:pt idx="468">
                  <c:v>3.9326214093551748</c:v>
                </c:pt>
                <c:pt idx="469">
                  <c:v>0.59521904832513606</c:v>
                </c:pt>
                <c:pt idx="470">
                  <c:v>-0.7315818955560438</c:v>
                </c:pt>
                <c:pt idx="471">
                  <c:v>2.0180147958358994</c:v>
                </c:pt>
                <c:pt idx="472">
                  <c:v>3.4413574619165406</c:v>
                </c:pt>
                <c:pt idx="473">
                  <c:v>4.9409866654217094</c:v>
                </c:pt>
                <c:pt idx="474">
                  <c:v>5.154204787742044</c:v>
                </c:pt>
                <c:pt idx="475">
                  <c:v>6.6657757995322697</c:v>
                </c:pt>
                <c:pt idx="476">
                  <c:v>7.3265125322613329</c:v>
                </c:pt>
                <c:pt idx="477">
                  <c:v>5.4530597122042224</c:v>
                </c:pt>
                <c:pt idx="478">
                  <c:v>5.009200846536956</c:v>
                </c:pt>
                <c:pt idx="479">
                  <c:v>6.1584726291119125</c:v>
                </c:pt>
                <c:pt idx="480">
                  <c:v>6.0469527993966636</c:v>
                </c:pt>
                <c:pt idx="481">
                  <c:v>8.73</c:v>
                </c:pt>
                <c:pt idx="482">
                  <c:v>7.74</c:v>
                </c:pt>
                <c:pt idx="483">
                  <c:v>7.18</c:v>
                </c:pt>
                <c:pt idx="484">
                  <c:v>7.1175148416156686</c:v>
                </c:pt>
                <c:pt idx="485">
                  <c:v>6.7329033863518859</c:v>
                </c:pt>
                <c:pt idx="486">
                  <c:v>6.3905990155987302</c:v>
                </c:pt>
                <c:pt idx="487">
                  <c:v>5.8486508075802579</c:v>
                </c:pt>
                <c:pt idx="488">
                  <c:v>3.8037653142555694</c:v>
                </c:pt>
                <c:pt idx="489">
                  <c:v>3.8755714325415793</c:v>
                </c:pt>
                <c:pt idx="490">
                  <c:v>3.1662044557555058</c:v>
                </c:pt>
                <c:pt idx="491">
                  <c:v>4.4699954970432101</c:v>
                </c:pt>
                <c:pt idx="492">
                  <c:v>4.5612847347924035</c:v>
                </c:pt>
                <c:pt idx="493">
                  <c:v>2.38</c:v>
                </c:pt>
                <c:pt idx="494">
                  <c:v>2.0699999999999998</c:v>
                </c:pt>
                <c:pt idx="495">
                  <c:v>1.0900000000000001</c:v>
                </c:pt>
                <c:pt idx="496">
                  <c:v>2.62</c:v>
                </c:pt>
                <c:pt idx="497">
                  <c:v>3.69</c:v>
                </c:pt>
                <c:pt idx="498">
                  <c:v>3.78</c:v>
                </c:pt>
                <c:pt idx="499">
                  <c:v>1.7</c:v>
                </c:pt>
                <c:pt idx="500">
                  <c:v>2.4</c:v>
                </c:pt>
                <c:pt idx="501">
                  <c:v>2.99</c:v>
                </c:pt>
                <c:pt idx="502">
                  <c:v>6.41</c:v>
                </c:pt>
                <c:pt idx="503">
                  <c:v>8.6300000000000008</c:v>
                </c:pt>
                <c:pt idx="504">
                  <c:v>7.78</c:v>
                </c:pt>
              </c:numCache>
            </c:numRef>
          </c:val>
          <c:smooth val="0"/>
          <c:extLst>
            <c:ext xmlns:c16="http://schemas.microsoft.com/office/drawing/2014/chart" uri="{C3380CC4-5D6E-409C-BE32-E72D297353CC}">
              <c16:uniqueId val="{00000000-5A00-4046-B020-4FFEE5FF2D48}"/>
            </c:ext>
          </c:extLst>
        </c:ser>
        <c:dLbls>
          <c:showLegendKey val="0"/>
          <c:showVal val="0"/>
          <c:showCatName val="0"/>
          <c:showSerName val="0"/>
          <c:showPercent val="0"/>
          <c:showBubbleSize val="0"/>
        </c:dLbls>
        <c:smooth val="0"/>
        <c:axId val="635515456"/>
        <c:axId val="635516016"/>
      </c:lineChart>
      <c:dateAx>
        <c:axId val="635515456"/>
        <c:scaling>
          <c:orientation val="minMax"/>
          <c:max val="45291"/>
          <c:min val="30651"/>
        </c:scaling>
        <c:delete val="0"/>
        <c:axPos val="b"/>
        <c:numFmt formatCode="yyyy" sourceLinked="0"/>
        <c:majorTickMark val="none"/>
        <c:minorTickMark val="none"/>
        <c:tickLblPos val="low"/>
        <c:spPr>
          <a:noFill/>
          <a:ln w="1270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Arial" charset="0"/>
                <a:cs typeface="Arial" charset="0"/>
              </a:defRPr>
            </a:pPr>
            <a:endParaRPr lang="en-US"/>
          </a:p>
        </c:txPr>
        <c:crossAx val="635516016"/>
        <c:crosses val="autoZero"/>
        <c:auto val="1"/>
        <c:lblOffset val="100"/>
        <c:baseTimeUnit val="months"/>
        <c:majorUnit val="1"/>
        <c:majorTimeUnit val="years"/>
      </c:dateAx>
      <c:valAx>
        <c:axId val="635516016"/>
        <c:scaling>
          <c:orientation val="minMax"/>
        </c:scaling>
        <c:delete val="0"/>
        <c:axPos val="l"/>
        <c:majorGridlines>
          <c:spPr>
            <a:ln w="9525" cap="flat" cmpd="sng" algn="ctr">
              <a:solidFill>
                <a:srgbClr val="E7E7DE"/>
              </a:solidFill>
              <a:prstDash val="solid"/>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Ringside Narrow Book" panose="02000500000000000000" pitchFamily="2" charset="0"/>
                <a:ea typeface="Arial" charset="0"/>
                <a:cs typeface="Arial" charset="0"/>
              </a:defRPr>
            </a:pPr>
            <a:endParaRPr lang="en-US"/>
          </a:p>
        </c:txPr>
        <c:crossAx val="635515456"/>
        <c:crosses val="autoZero"/>
        <c:crossBetween val="midCat"/>
      </c:valAx>
      <c:spPr>
        <a:noFill/>
        <a:ln>
          <a:noFill/>
        </a:ln>
        <a:effectLst/>
      </c:spPr>
    </c:plotArea>
    <c:plotVisOnly val="1"/>
    <c:dispBlanksAs val="gap"/>
    <c:showDLblsOverMax val="0"/>
  </c:chart>
  <c:spPr>
    <a:noFill/>
    <a:ln>
      <a:noFill/>
    </a:ln>
    <a:effectLst/>
  </c:spPr>
  <c:txPr>
    <a:bodyPr/>
    <a:lstStyle/>
    <a:p>
      <a:pPr>
        <a:defRPr sz="800">
          <a:latin typeface="Arial" charset="0"/>
          <a:ea typeface="Arial" charset="0"/>
          <a:cs typeface="Arial" charset="0"/>
        </a:defRPr>
      </a:pPr>
      <a:endParaRPr lang="en-US"/>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8853791877632978"/>
          <c:y val="4.5153585212613354E-2"/>
          <c:w val="0.4297251567168755"/>
          <c:h val="0.66366411942258796"/>
        </c:manualLayout>
      </c:layout>
      <c:doughnutChart>
        <c:varyColors val="1"/>
        <c:ser>
          <c:idx val="0"/>
          <c:order val="0"/>
          <c:tx>
            <c:strRef>
              <c:f>Sheet1!$B$1</c:f>
              <c:strCache>
                <c:ptCount val="1"/>
                <c:pt idx="0">
                  <c:v>Column1</c:v>
                </c:pt>
              </c:strCache>
            </c:strRef>
          </c:tx>
          <c:dPt>
            <c:idx val="0"/>
            <c:bubble3D val="0"/>
            <c:spPr>
              <a:solidFill>
                <a:srgbClr val="98DED0">
                  <a:lumMod val="75000"/>
                </a:srgbClr>
              </a:solidFill>
            </c:spPr>
            <c:extLst>
              <c:ext xmlns:c16="http://schemas.microsoft.com/office/drawing/2014/chart" uri="{C3380CC4-5D6E-409C-BE32-E72D297353CC}">
                <c16:uniqueId val="{00000001-F6AB-824E-B65C-524DE4B54947}"/>
              </c:ext>
            </c:extLst>
          </c:dPt>
          <c:dPt>
            <c:idx val="1"/>
            <c:bubble3D val="0"/>
            <c:spPr>
              <a:solidFill>
                <a:srgbClr val="00313C">
                  <a:lumMod val="75000"/>
                  <a:lumOff val="25000"/>
                </a:srgbClr>
              </a:solidFill>
            </c:spPr>
            <c:extLst>
              <c:ext xmlns:c16="http://schemas.microsoft.com/office/drawing/2014/chart" uri="{C3380CC4-5D6E-409C-BE32-E72D297353CC}">
                <c16:uniqueId val="{00000003-F6AB-824E-B65C-524DE4B54947}"/>
              </c:ext>
            </c:extLst>
          </c:dPt>
          <c:dPt>
            <c:idx val="2"/>
            <c:bubble3D val="0"/>
            <c:spPr>
              <a:solidFill>
                <a:srgbClr val="305AF3">
                  <a:lumMod val="50000"/>
                </a:srgbClr>
              </a:solidFill>
            </c:spPr>
            <c:extLst>
              <c:ext xmlns:c16="http://schemas.microsoft.com/office/drawing/2014/chart" uri="{C3380CC4-5D6E-409C-BE32-E72D297353CC}">
                <c16:uniqueId val="{00000005-F6AB-824E-B65C-524DE4B54947}"/>
              </c:ext>
            </c:extLst>
          </c:dPt>
          <c:dLbls>
            <c:dLbl>
              <c:idx val="0"/>
              <c:tx>
                <c:rich>
                  <a:bodyPr/>
                  <a:lstStyle/>
                  <a:p>
                    <a:pPr>
                      <a:defRPr sz="1000" b="1">
                        <a:solidFill>
                          <a:schemeClr val="bg1"/>
                        </a:solidFill>
                      </a:defRPr>
                    </a:pPr>
                    <a:r>
                      <a:rPr lang="en-US" sz="1000" b="1">
                        <a:solidFill>
                          <a:schemeClr val="bg1"/>
                        </a:solidFill>
                      </a:rPr>
                      <a:t>-60%</a:t>
                    </a:r>
                    <a:endParaRPr lang="en-US" sz="1000">
                      <a:solidFill>
                        <a:schemeClr val="bg1"/>
                      </a:solidFill>
                    </a:endParaRPr>
                  </a:p>
                </c:rich>
              </c:tx>
              <c:spPr>
                <a:noFill/>
                <a:ln>
                  <a:noFill/>
                </a:ln>
                <a:effectLst/>
              </c:spPr>
              <c:showLegendKey val="0"/>
              <c:showVal val="0"/>
              <c:showCatName val="0"/>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1-F6AB-824E-B65C-524DE4B54947}"/>
                </c:ext>
              </c:extLst>
            </c:dLbl>
            <c:dLbl>
              <c:idx val="1"/>
              <c:tx>
                <c:rich>
                  <a:bodyPr/>
                  <a:lstStyle/>
                  <a:p>
                    <a:pPr>
                      <a:defRPr sz="1000" b="1">
                        <a:solidFill>
                          <a:schemeClr val="bg1"/>
                        </a:solidFill>
                      </a:defRPr>
                    </a:pPr>
                    <a:r>
                      <a:rPr lang="en-US" sz="1000" b="1">
                        <a:solidFill>
                          <a:schemeClr val="bg1"/>
                        </a:solidFill>
                      </a:rPr>
                      <a:t>-20%</a:t>
                    </a:r>
                    <a:endParaRPr lang="en-US" sz="1000">
                      <a:solidFill>
                        <a:schemeClr val="bg1"/>
                      </a:solidFill>
                    </a:endParaRPr>
                  </a:p>
                </c:rich>
              </c:tx>
              <c:spPr>
                <a:noFill/>
                <a:ln>
                  <a:noFill/>
                </a:ln>
                <a:effectLst/>
              </c:spPr>
              <c:showLegendKey val="0"/>
              <c:showVal val="0"/>
              <c:showCatName val="0"/>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3-F6AB-824E-B65C-524DE4B54947}"/>
                </c:ext>
              </c:extLst>
            </c:dLbl>
            <c:dLbl>
              <c:idx val="2"/>
              <c:tx>
                <c:rich>
                  <a:bodyPr/>
                  <a:lstStyle/>
                  <a:p>
                    <a:pPr>
                      <a:defRPr sz="1000" b="1">
                        <a:solidFill>
                          <a:schemeClr val="tx1"/>
                        </a:solidFill>
                      </a:defRPr>
                    </a:pPr>
                    <a:r>
                      <a:rPr lang="en-US" sz="1000" b="1">
                        <a:solidFill>
                          <a:schemeClr val="bg1"/>
                        </a:solidFill>
                      </a:rPr>
                      <a:t>-20%</a:t>
                    </a:r>
                    <a:endParaRPr lang="en-US" sz="1000">
                      <a:solidFill>
                        <a:schemeClr val="bg1"/>
                      </a:solidFill>
                    </a:endParaRPr>
                  </a:p>
                </c:rich>
              </c:tx>
              <c:spPr>
                <a:noFill/>
                <a:ln>
                  <a:noFill/>
                </a:ln>
                <a:effectLst/>
              </c:spPr>
              <c:showLegendKey val="0"/>
              <c:showVal val="0"/>
              <c:showCatName val="0"/>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5-F6AB-824E-B65C-524DE4B54947}"/>
                </c:ext>
              </c:extLst>
            </c:dLbl>
            <c:spPr>
              <a:noFill/>
              <a:ln>
                <a:noFill/>
              </a:ln>
              <a:effectLst/>
            </c:spPr>
            <c:txPr>
              <a:bodyPr/>
              <a:lstStyle/>
              <a:p>
                <a:pPr>
                  <a:defRPr sz="900" b="1">
                    <a:solidFill>
                      <a:schemeClr val="bg1"/>
                    </a:solidFill>
                  </a:defRPr>
                </a:pPr>
                <a:endParaRPr lang="en-US"/>
              </a:p>
            </c:txPr>
            <c:showLegendKey val="0"/>
            <c:showVal val="0"/>
            <c:showCatName val="0"/>
            <c:showSerName val="0"/>
            <c:showPercent val="1"/>
            <c:showBubbleSize val="0"/>
            <c:showLeaderLines val="1"/>
            <c:extLst>
              <c:ext xmlns:c15="http://schemas.microsoft.com/office/drawing/2012/chart" uri="{CE6537A1-D6FC-4f65-9D91-7224C49458BB}"/>
            </c:extLst>
          </c:dLbls>
          <c:cat>
            <c:strRef>
              <c:f>Sheet1!$A$2:$A$4</c:f>
              <c:strCache>
                <c:ptCount val="3"/>
                <c:pt idx="0">
                  <c:v>Core</c:v>
                </c:pt>
                <c:pt idx="1">
                  <c:v>Value</c:v>
                </c:pt>
                <c:pt idx="2">
                  <c:v>Growth</c:v>
                </c:pt>
              </c:strCache>
            </c:strRef>
          </c:cat>
          <c:val>
            <c:numRef>
              <c:f>Sheet1!$B$2:$B$4</c:f>
              <c:numCache>
                <c:formatCode>0%</c:formatCode>
                <c:ptCount val="3"/>
                <c:pt idx="0">
                  <c:v>0.6</c:v>
                </c:pt>
                <c:pt idx="1">
                  <c:v>0.2</c:v>
                </c:pt>
                <c:pt idx="2">
                  <c:v>0.2</c:v>
                </c:pt>
              </c:numCache>
            </c:numRef>
          </c:val>
          <c:extLst>
            <c:ext xmlns:c16="http://schemas.microsoft.com/office/drawing/2014/chart" uri="{C3380CC4-5D6E-409C-BE32-E72D297353CC}">
              <c16:uniqueId val="{00000006-F6AB-824E-B65C-524DE4B54947}"/>
            </c:ext>
          </c:extLst>
        </c:ser>
        <c:dLbls>
          <c:showLegendKey val="0"/>
          <c:showVal val="0"/>
          <c:showCatName val="0"/>
          <c:showSerName val="0"/>
          <c:showPercent val="1"/>
          <c:showBubbleSize val="0"/>
          <c:showLeaderLines val="1"/>
        </c:dLbls>
        <c:firstSliceAng val="0"/>
        <c:holeSize val="50"/>
      </c:doughnutChart>
    </c:plotArea>
    <c:legend>
      <c:legendPos val="b"/>
      <c:layout>
        <c:manualLayout>
          <c:xMode val="edge"/>
          <c:yMode val="edge"/>
          <c:x val="0.33743949831438225"/>
          <c:y val="0.72512338270386212"/>
          <c:w val="0.33994673890494309"/>
          <c:h val="0.13860474562147776"/>
        </c:manualLayout>
      </c:layout>
      <c:overlay val="0"/>
      <c:txPr>
        <a:bodyPr/>
        <a:lstStyle/>
        <a:p>
          <a:pPr>
            <a:defRPr sz="1300" b="0" i="0">
              <a:solidFill>
                <a:schemeClr val="tx1"/>
              </a:solidFill>
              <a:latin typeface="Ringside Narrow Book" panose="02000500000000000000" pitchFamily="2" charset="0"/>
            </a:defRPr>
          </a:pPr>
          <a:endParaRPr lang="en-US"/>
        </a:p>
      </c:txPr>
    </c:legend>
    <c:plotVisOnly val="1"/>
    <c:dispBlanksAs val="gap"/>
    <c:showDLblsOverMax val="0"/>
  </c:chart>
  <c:txPr>
    <a:bodyPr/>
    <a:lstStyle/>
    <a:p>
      <a:pPr>
        <a:defRPr sz="800"/>
      </a:pPr>
      <a:endParaRPr lang="en-US"/>
    </a:p>
  </c:txPr>
  <c:externalData r:id="rId2">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Large blend</c:v>
                </c:pt>
              </c:strCache>
            </c:strRef>
          </c:tx>
          <c:spPr>
            <a:ln w="22225" cap="rnd">
              <a:solidFill>
                <a:schemeClr val="tx1"/>
              </a:solidFill>
              <a:round/>
            </a:ln>
            <a:effectLst/>
          </c:spPr>
          <c:marker>
            <c:symbol val="none"/>
          </c:marker>
          <c:cat>
            <c:strRef>
              <c:f>Sheet1!$B$1:$IT$1</c:f>
              <c:strCache>
                <c:ptCount val="253"/>
                <c:pt idx="0">
                  <c:v>D-02</c:v>
                </c:pt>
                <c:pt idx="1">
                  <c:v>J-03</c:v>
                </c:pt>
                <c:pt idx="2">
                  <c:v>F-03</c:v>
                </c:pt>
                <c:pt idx="3">
                  <c:v>M-03</c:v>
                </c:pt>
                <c:pt idx="4">
                  <c:v>A-03</c:v>
                </c:pt>
                <c:pt idx="5">
                  <c:v>M-032</c:v>
                </c:pt>
                <c:pt idx="6">
                  <c:v>J-033</c:v>
                </c:pt>
                <c:pt idx="7">
                  <c:v>J-034</c:v>
                </c:pt>
                <c:pt idx="8">
                  <c:v>A-035</c:v>
                </c:pt>
                <c:pt idx="9">
                  <c:v>S-03</c:v>
                </c:pt>
                <c:pt idx="10">
                  <c:v>O-03</c:v>
                </c:pt>
                <c:pt idx="11">
                  <c:v>N-03</c:v>
                </c:pt>
                <c:pt idx="12">
                  <c:v>D-03</c:v>
                </c:pt>
                <c:pt idx="13">
                  <c:v>J-04</c:v>
                </c:pt>
                <c:pt idx="14">
                  <c:v>F-04</c:v>
                </c:pt>
                <c:pt idx="15">
                  <c:v>M-04</c:v>
                </c:pt>
                <c:pt idx="16">
                  <c:v>A-04</c:v>
                </c:pt>
                <c:pt idx="17">
                  <c:v>M-046</c:v>
                </c:pt>
                <c:pt idx="18">
                  <c:v>J-047</c:v>
                </c:pt>
                <c:pt idx="19">
                  <c:v>J-048</c:v>
                </c:pt>
                <c:pt idx="20">
                  <c:v>A-049</c:v>
                </c:pt>
                <c:pt idx="21">
                  <c:v>S-04</c:v>
                </c:pt>
                <c:pt idx="22">
                  <c:v>O-04</c:v>
                </c:pt>
                <c:pt idx="23">
                  <c:v>N-04</c:v>
                </c:pt>
                <c:pt idx="24">
                  <c:v>D-04</c:v>
                </c:pt>
                <c:pt idx="25">
                  <c:v>J-05</c:v>
                </c:pt>
                <c:pt idx="26">
                  <c:v>F-05</c:v>
                </c:pt>
                <c:pt idx="27">
                  <c:v>M-05</c:v>
                </c:pt>
                <c:pt idx="28">
                  <c:v>A-05</c:v>
                </c:pt>
                <c:pt idx="29">
                  <c:v>M-0510</c:v>
                </c:pt>
                <c:pt idx="30">
                  <c:v>J-0511</c:v>
                </c:pt>
                <c:pt idx="31">
                  <c:v>J-0512</c:v>
                </c:pt>
                <c:pt idx="32">
                  <c:v>A-0513</c:v>
                </c:pt>
                <c:pt idx="33">
                  <c:v>S-05</c:v>
                </c:pt>
                <c:pt idx="34">
                  <c:v>O-05</c:v>
                </c:pt>
                <c:pt idx="35">
                  <c:v>N-05</c:v>
                </c:pt>
                <c:pt idx="36">
                  <c:v>D-05</c:v>
                </c:pt>
                <c:pt idx="37">
                  <c:v>J-06</c:v>
                </c:pt>
                <c:pt idx="38">
                  <c:v>F-06</c:v>
                </c:pt>
                <c:pt idx="39">
                  <c:v>M-06</c:v>
                </c:pt>
                <c:pt idx="40">
                  <c:v>A-06</c:v>
                </c:pt>
                <c:pt idx="41">
                  <c:v>M-0614</c:v>
                </c:pt>
                <c:pt idx="42">
                  <c:v>J-0615</c:v>
                </c:pt>
                <c:pt idx="43">
                  <c:v>J-0616</c:v>
                </c:pt>
                <c:pt idx="44">
                  <c:v>A-0617</c:v>
                </c:pt>
                <c:pt idx="45">
                  <c:v>S-06</c:v>
                </c:pt>
                <c:pt idx="46">
                  <c:v>O-06</c:v>
                </c:pt>
                <c:pt idx="47">
                  <c:v>N-06</c:v>
                </c:pt>
                <c:pt idx="48">
                  <c:v>D-06</c:v>
                </c:pt>
                <c:pt idx="49">
                  <c:v>J-07</c:v>
                </c:pt>
                <c:pt idx="50">
                  <c:v>F-07</c:v>
                </c:pt>
                <c:pt idx="51">
                  <c:v>M-07</c:v>
                </c:pt>
                <c:pt idx="52">
                  <c:v>A-07</c:v>
                </c:pt>
                <c:pt idx="53">
                  <c:v>M-0718</c:v>
                </c:pt>
                <c:pt idx="54">
                  <c:v>J-0719</c:v>
                </c:pt>
                <c:pt idx="55">
                  <c:v>J-0720</c:v>
                </c:pt>
                <c:pt idx="56">
                  <c:v>A-0721</c:v>
                </c:pt>
                <c:pt idx="57">
                  <c:v>S-07</c:v>
                </c:pt>
                <c:pt idx="58">
                  <c:v>O-07</c:v>
                </c:pt>
                <c:pt idx="59">
                  <c:v>N-07</c:v>
                </c:pt>
                <c:pt idx="60">
                  <c:v>D-07</c:v>
                </c:pt>
                <c:pt idx="61">
                  <c:v>J-08</c:v>
                </c:pt>
                <c:pt idx="62">
                  <c:v>F-08</c:v>
                </c:pt>
                <c:pt idx="63">
                  <c:v>M-08</c:v>
                </c:pt>
                <c:pt idx="64">
                  <c:v>A-08</c:v>
                </c:pt>
                <c:pt idx="65">
                  <c:v>M-0822</c:v>
                </c:pt>
                <c:pt idx="66">
                  <c:v>J-0823</c:v>
                </c:pt>
                <c:pt idx="67">
                  <c:v>J-0824</c:v>
                </c:pt>
                <c:pt idx="68">
                  <c:v>A-0825</c:v>
                </c:pt>
                <c:pt idx="69">
                  <c:v>S-08</c:v>
                </c:pt>
                <c:pt idx="70">
                  <c:v>O-08</c:v>
                </c:pt>
                <c:pt idx="71">
                  <c:v>N-08</c:v>
                </c:pt>
                <c:pt idx="72">
                  <c:v>D-08</c:v>
                </c:pt>
                <c:pt idx="73">
                  <c:v>J-09</c:v>
                </c:pt>
                <c:pt idx="74">
                  <c:v>F-09</c:v>
                </c:pt>
                <c:pt idx="75">
                  <c:v>M-09</c:v>
                </c:pt>
                <c:pt idx="76">
                  <c:v>A-09</c:v>
                </c:pt>
                <c:pt idx="77">
                  <c:v>M-0926</c:v>
                </c:pt>
                <c:pt idx="78">
                  <c:v>J-0927</c:v>
                </c:pt>
                <c:pt idx="79">
                  <c:v>J-0928</c:v>
                </c:pt>
                <c:pt idx="80">
                  <c:v>A-0929</c:v>
                </c:pt>
                <c:pt idx="81">
                  <c:v>S-09</c:v>
                </c:pt>
                <c:pt idx="82">
                  <c:v>O-09</c:v>
                </c:pt>
                <c:pt idx="83">
                  <c:v>N-09</c:v>
                </c:pt>
                <c:pt idx="84">
                  <c:v>D-09</c:v>
                </c:pt>
                <c:pt idx="85">
                  <c:v>J-10</c:v>
                </c:pt>
                <c:pt idx="86">
                  <c:v>F-10</c:v>
                </c:pt>
                <c:pt idx="87">
                  <c:v>M-10</c:v>
                </c:pt>
                <c:pt idx="88">
                  <c:v>A-10</c:v>
                </c:pt>
                <c:pt idx="89">
                  <c:v>M-1030</c:v>
                </c:pt>
                <c:pt idx="90">
                  <c:v>J-1031</c:v>
                </c:pt>
                <c:pt idx="91">
                  <c:v>J-1032</c:v>
                </c:pt>
                <c:pt idx="92">
                  <c:v>A-1033</c:v>
                </c:pt>
                <c:pt idx="93">
                  <c:v>S-10</c:v>
                </c:pt>
                <c:pt idx="94">
                  <c:v>O-10</c:v>
                </c:pt>
                <c:pt idx="95">
                  <c:v>N-10</c:v>
                </c:pt>
                <c:pt idx="96">
                  <c:v>D-10</c:v>
                </c:pt>
                <c:pt idx="97">
                  <c:v>J-11</c:v>
                </c:pt>
                <c:pt idx="98">
                  <c:v>F-11</c:v>
                </c:pt>
                <c:pt idx="99">
                  <c:v>M-11</c:v>
                </c:pt>
                <c:pt idx="100">
                  <c:v>A-11</c:v>
                </c:pt>
                <c:pt idx="101">
                  <c:v>M-1134</c:v>
                </c:pt>
                <c:pt idx="102">
                  <c:v>J-1135</c:v>
                </c:pt>
                <c:pt idx="103">
                  <c:v>J-1136</c:v>
                </c:pt>
                <c:pt idx="104">
                  <c:v>A-1137</c:v>
                </c:pt>
                <c:pt idx="105">
                  <c:v>S-11</c:v>
                </c:pt>
                <c:pt idx="106">
                  <c:v>O-11</c:v>
                </c:pt>
                <c:pt idx="107">
                  <c:v>N-11</c:v>
                </c:pt>
                <c:pt idx="108">
                  <c:v>D-11</c:v>
                </c:pt>
                <c:pt idx="109">
                  <c:v>J-12</c:v>
                </c:pt>
                <c:pt idx="110">
                  <c:v>F-12</c:v>
                </c:pt>
                <c:pt idx="111">
                  <c:v>M-12</c:v>
                </c:pt>
                <c:pt idx="112">
                  <c:v>A-12</c:v>
                </c:pt>
                <c:pt idx="113">
                  <c:v>M-1238</c:v>
                </c:pt>
                <c:pt idx="114">
                  <c:v>J-1239</c:v>
                </c:pt>
                <c:pt idx="115">
                  <c:v>J-1240</c:v>
                </c:pt>
                <c:pt idx="116">
                  <c:v>A-1241</c:v>
                </c:pt>
                <c:pt idx="117">
                  <c:v>S-12</c:v>
                </c:pt>
                <c:pt idx="118">
                  <c:v>O-12</c:v>
                </c:pt>
                <c:pt idx="119">
                  <c:v>N-12</c:v>
                </c:pt>
                <c:pt idx="120">
                  <c:v>D-12</c:v>
                </c:pt>
                <c:pt idx="121">
                  <c:v>J-13</c:v>
                </c:pt>
                <c:pt idx="122">
                  <c:v>F-13</c:v>
                </c:pt>
                <c:pt idx="123">
                  <c:v>M-13</c:v>
                </c:pt>
                <c:pt idx="124">
                  <c:v>A-13</c:v>
                </c:pt>
                <c:pt idx="125">
                  <c:v>M-1342</c:v>
                </c:pt>
                <c:pt idx="126">
                  <c:v>J-1343</c:v>
                </c:pt>
                <c:pt idx="127">
                  <c:v>J-1344</c:v>
                </c:pt>
                <c:pt idx="128">
                  <c:v>A-1345</c:v>
                </c:pt>
                <c:pt idx="129">
                  <c:v>S-13</c:v>
                </c:pt>
                <c:pt idx="130">
                  <c:v>O-13</c:v>
                </c:pt>
                <c:pt idx="131">
                  <c:v>N-13</c:v>
                </c:pt>
                <c:pt idx="132">
                  <c:v>D-13</c:v>
                </c:pt>
                <c:pt idx="133">
                  <c:v>J-14</c:v>
                </c:pt>
                <c:pt idx="134">
                  <c:v>F-14</c:v>
                </c:pt>
                <c:pt idx="135">
                  <c:v>M-14</c:v>
                </c:pt>
                <c:pt idx="136">
                  <c:v>A-14</c:v>
                </c:pt>
                <c:pt idx="137">
                  <c:v>M-1446</c:v>
                </c:pt>
                <c:pt idx="138">
                  <c:v>J-1447</c:v>
                </c:pt>
                <c:pt idx="139">
                  <c:v>J-1448</c:v>
                </c:pt>
                <c:pt idx="140">
                  <c:v>A-1449</c:v>
                </c:pt>
                <c:pt idx="141">
                  <c:v>S-14</c:v>
                </c:pt>
                <c:pt idx="142">
                  <c:v>O-14</c:v>
                </c:pt>
                <c:pt idx="143">
                  <c:v>N-14</c:v>
                </c:pt>
                <c:pt idx="144">
                  <c:v>D-14</c:v>
                </c:pt>
                <c:pt idx="145">
                  <c:v>J-15</c:v>
                </c:pt>
                <c:pt idx="146">
                  <c:v>F-15</c:v>
                </c:pt>
                <c:pt idx="147">
                  <c:v>M-15</c:v>
                </c:pt>
                <c:pt idx="148">
                  <c:v>A-15</c:v>
                </c:pt>
                <c:pt idx="149">
                  <c:v>M-1550</c:v>
                </c:pt>
                <c:pt idx="150">
                  <c:v>J-1551</c:v>
                </c:pt>
                <c:pt idx="151">
                  <c:v>J-1552</c:v>
                </c:pt>
                <c:pt idx="152">
                  <c:v>A-1553</c:v>
                </c:pt>
                <c:pt idx="153">
                  <c:v>S-15</c:v>
                </c:pt>
                <c:pt idx="154">
                  <c:v>O-15</c:v>
                </c:pt>
                <c:pt idx="155">
                  <c:v>N-15</c:v>
                </c:pt>
                <c:pt idx="156">
                  <c:v>D-15</c:v>
                </c:pt>
                <c:pt idx="157">
                  <c:v>J-16</c:v>
                </c:pt>
                <c:pt idx="158">
                  <c:v>F-16</c:v>
                </c:pt>
                <c:pt idx="159">
                  <c:v>M-16</c:v>
                </c:pt>
                <c:pt idx="160">
                  <c:v>A-16</c:v>
                </c:pt>
                <c:pt idx="161">
                  <c:v>M-1654</c:v>
                </c:pt>
                <c:pt idx="162">
                  <c:v>J-1655</c:v>
                </c:pt>
                <c:pt idx="163">
                  <c:v>J-1656</c:v>
                </c:pt>
                <c:pt idx="164">
                  <c:v>A-1657</c:v>
                </c:pt>
                <c:pt idx="165">
                  <c:v>S-16</c:v>
                </c:pt>
                <c:pt idx="166">
                  <c:v>O-16</c:v>
                </c:pt>
                <c:pt idx="167">
                  <c:v>N-16</c:v>
                </c:pt>
                <c:pt idx="168">
                  <c:v>D-16</c:v>
                </c:pt>
                <c:pt idx="169">
                  <c:v>J-17</c:v>
                </c:pt>
                <c:pt idx="170">
                  <c:v>F-17</c:v>
                </c:pt>
                <c:pt idx="171">
                  <c:v>M-17</c:v>
                </c:pt>
                <c:pt idx="172">
                  <c:v>A-17</c:v>
                </c:pt>
                <c:pt idx="173">
                  <c:v>M-1758</c:v>
                </c:pt>
                <c:pt idx="174">
                  <c:v>J-1759</c:v>
                </c:pt>
                <c:pt idx="175">
                  <c:v>J-1760</c:v>
                </c:pt>
                <c:pt idx="176">
                  <c:v>A-1761</c:v>
                </c:pt>
                <c:pt idx="177">
                  <c:v>S-17</c:v>
                </c:pt>
                <c:pt idx="178">
                  <c:v>O-17</c:v>
                </c:pt>
                <c:pt idx="179">
                  <c:v>N-17</c:v>
                </c:pt>
                <c:pt idx="180">
                  <c:v>D-17</c:v>
                </c:pt>
                <c:pt idx="181">
                  <c:v>J-18</c:v>
                </c:pt>
                <c:pt idx="182">
                  <c:v>F-18</c:v>
                </c:pt>
                <c:pt idx="183">
                  <c:v>M-18</c:v>
                </c:pt>
                <c:pt idx="184">
                  <c:v>A-18</c:v>
                </c:pt>
                <c:pt idx="185">
                  <c:v>M-1862</c:v>
                </c:pt>
                <c:pt idx="186">
                  <c:v>J-1863</c:v>
                </c:pt>
                <c:pt idx="187">
                  <c:v>J-1864</c:v>
                </c:pt>
                <c:pt idx="188">
                  <c:v>A-1865</c:v>
                </c:pt>
                <c:pt idx="189">
                  <c:v>S-18</c:v>
                </c:pt>
                <c:pt idx="190">
                  <c:v>O-18</c:v>
                </c:pt>
                <c:pt idx="191">
                  <c:v>N-18</c:v>
                </c:pt>
                <c:pt idx="192">
                  <c:v>D-18</c:v>
                </c:pt>
                <c:pt idx="193">
                  <c:v>J-19</c:v>
                </c:pt>
                <c:pt idx="194">
                  <c:v>F-19</c:v>
                </c:pt>
                <c:pt idx="195">
                  <c:v>M-19</c:v>
                </c:pt>
                <c:pt idx="196">
                  <c:v>A-19</c:v>
                </c:pt>
                <c:pt idx="197">
                  <c:v>M-1966</c:v>
                </c:pt>
                <c:pt idx="198">
                  <c:v>J-1967</c:v>
                </c:pt>
                <c:pt idx="199">
                  <c:v>J-1968</c:v>
                </c:pt>
                <c:pt idx="200">
                  <c:v>A-1969</c:v>
                </c:pt>
                <c:pt idx="201">
                  <c:v>S-19</c:v>
                </c:pt>
                <c:pt idx="202">
                  <c:v>O-19</c:v>
                </c:pt>
                <c:pt idx="203">
                  <c:v>N-19</c:v>
                </c:pt>
                <c:pt idx="204">
                  <c:v>D-19</c:v>
                </c:pt>
                <c:pt idx="205">
                  <c:v>J-20</c:v>
                </c:pt>
                <c:pt idx="206">
                  <c:v>F-20</c:v>
                </c:pt>
                <c:pt idx="207">
                  <c:v>M-20</c:v>
                </c:pt>
                <c:pt idx="208">
                  <c:v>A-20</c:v>
                </c:pt>
                <c:pt idx="209">
                  <c:v>M-2070</c:v>
                </c:pt>
                <c:pt idx="210">
                  <c:v>J-2071</c:v>
                </c:pt>
                <c:pt idx="211">
                  <c:v>J-2072</c:v>
                </c:pt>
                <c:pt idx="212">
                  <c:v>A-2073</c:v>
                </c:pt>
                <c:pt idx="213">
                  <c:v>S-20</c:v>
                </c:pt>
                <c:pt idx="214">
                  <c:v>O-20</c:v>
                </c:pt>
                <c:pt idx="215">
                  <c:v>N-20</c:v>
                </c:pt>
                <c:pt idx="216">
                  <c:v>D-20</c:v>
                </c:pt>
                <c:pt idx="217">
                  <c:v>J-21</c:v>
                </c:pt>
                <c:pt idx="218">
                  <c:v>F-21</c:v>
                </c:pt>
                <c:pt idx="219">
                  <c:v>M-21</c:v>
                </c:pt>
                <c:pt idx="220">
                  <c:v>A-21</c:v>
                </c:pt>
                <c:pt idx="221">
                  <c:v>M-2174</c:v>
                </c:pt>
                <c:pt idx="222">
                  <c:v>J-2175</c:v>
                </c:pt>
                <c:pt idx="223">
                  <c:v>J-2176</c:v>
                </c:pt>
                <c:pt idx="224">
                  <c:v>A-2177</c:v>
                </c:pt>
                <c:pt idx="225">
                  <c:v>S-21</c:v>
                </c:pt>
                <c:pt idx="226">
                  <c:v>O-21</c:v>
                </c:pt>
                <c:pt idx="227">
                  <c:v>N-21</c:v>
                </c:pt>
                <c:pt idx="228">
                  <c:v>D-21</c:v>
                </c:pt>
                <c:pt idx="229">
                  <c:v>J-22</c:v>
                </c:pt>
                <c:pt idx="230">
                  <c:v>F-22</c:v>
                </c:pt>
                <c:pt idx="231">
                  <c:v>M-22</c:v>
                </c:pt>
                <c:pt idx="232">
                  <c:v>A-22</c:v>
                </c:pt>
                <c:pt idx="233">
                  <c:v>M-2278</c:v>
                </c:pt>
                <c:pt idx="234">
                  <c:v>J-2279</c:v>
                </c:pt>
                <c:pt idx="235">
                  <c:v>J-2280</c:v>
                </c:pt>
                <c:pt idx="236">
                  <c:v>A-2281</c:v>
                </c:pt>
                <c:pt idx="237">
                  <c:v>S-22</c:v>
                </c:pt>
                <c:pt idx="238">
                  <c:v>O-22</c:v>
                </c:pt>
                <c:pt idx="239">
                  <c:v>N-22</c:v>
                </c:pt>
                <c:pt idx="240">
                  <c:v>D-22</c:v>
                </c:pt>
                <c:pt idx="241">
                  <c:v>J-23</c:v>
                </c:pt>
                <c:pt idx="242">
                  <c:v>F-23</c:v>
                </c:pt>
                <c:pt idx="243">
                  <c:v>M-23</c:v>
                </c:pt>
                <c:pt idx="244">
                  <c:v>A-23</c:v>
                </c:pt>
                <c:pt idx="245">
                  <c:v>M-2382</c:v>
                </c:pt>
                <c:pt idx="246">
                  <c:v>J-2383</c:v>
                </c:pt>
                <c:pt idx="247">
                  <c:v>J-2384</c:v>
                </c:pt>
                <c:pt idx="248">
                  <c:v>A-2385</c:v>
                </c:pt>
                <c:pt idx="249">
                  <c:v>S-23</c:v>
                </c:pt>
                <c:pt idx="250">
                  <c:v>O-23</c:v>
                </c:pt>
                <c:pt idx="251">
                  <c:v>N-23</c:v>
                </c:pt>
                <c:pt idx="252">
                  <c:v>D-23</c:v>
                </c:pt>
              </c:strCache>
            </c:strRef>
          </c:cat>
          <c:val>
            <c:numRef>
              <c:f>Sheet1!$B$2:$IT$2</c:f>
              <c:numCache>
                <c:formatCode>#,##0.00</c:formatCode>
                <c:ptCount val="253"/>
                <c:pt idx="0">
                  <c:v>1.0511354879619008</c:v>
                </c:pt>
                <c:pt idx="1">
                  <c:v>1.0013426079458767</c:v>
                </c:pt>
                <c:pt idx="2">
                  <c:v>0.94096520172275866</c:v>
                </c:pt>
                <c:pt idx="3">
                  <c:v>0.98439764334196833</c:v>
                </c:pt>
                <c:pt idx="4">
                  <c:v>0.9590903747157582</c:v>
                </c:pt>
                <c:pt idx="5">
                  <c:v>0.9435896381916502</c:v>
                </c:pt>
                <c:pt idx="6">
                  <c:v>1.0173957078802061</c:v>
                </c:pt>
                <c:pt idx="7">
                  <c:v>0.92093609616796668</c:v>
                </c:pt>
                <c:pt idx="8">
                  <c:v>0.87186496932367474</c:v>
                </c:pt>
                <c:pt idx="9">
                  <c:v>0.85180712254971014</c:v>
                </c:pt>
                <c:pt idx="10">
                  <c:v>0.87240479476293586</c:v>
                </c:pt>
                <c:pt idx="11">
                  <c:v>0.91236443684869939</c:v>
                </c:pt>
                <c:pt idx="12">
                  <c:v>0.76869843332652421</c:v>
                </c:pt>
                <c:pt idx="13">
                  <c:v>0.85585236519765684</c:v>
                </c:pt>
                <c:pt idx="14">
                  <c:v>0.78022239144756511</c:v>
                </c:pt>
                <c:pt idx="15">
                  <c:v>0.7836501462771982</c:v>
                </c:pt>
                <c:pt idx="16">
                  <c:v>0.7912567841168634</c:v>
                </c:pt>
                <c:pt idx="17">
                  <c:v>0.79169636192764936</c:v>
                </c:pt>
                <c:pt idx="18">
                  <c:v>0.81609584137561009</c:v>
                </c:pt>
                <c:pt idx="19">
                  <c:v>0.78646509857295621</c:v>
                </c:pt>
                <c:pt idx="20">
                  <c:v>0.72344114654224978</c:v>
                </c:pt>
                <c:pt idx="21">
                  <c:v>0.77817983452154227</c:v>
                </c:pt>
                <c:pt idx="22">
                  <c:v>0.78205917981959339</c:v>
                </c:pt>
                <c:pt idx="23">
                  <c:v>0.7786188279756816</c:v>
                </c:pt>
                <c:pt idx="24">
                  <c:v>0.75056799921704775</c:v>
                </c:pt>
                <c:pt idx="25">
                  <c:v>0.74472509937675224</c:v>
                </c:pt>
                <c:pt idx="26">
                  <c:v>0.80196363537473447</c:v>
                </c:pt>
                <c:pt idx="27">
                  <c:v>0.78754573399351835</c:v>
                </c:pt>
                <c:pt idx="28">
                  <c:v>0.60529134500291026</c:v>
                </c:pt>
                <c:pt idx="29">
                  <c:v>0.65016325644476436</c:v>
                </c:pt>
                <c:pt idx="30">
                  <c:v>0.7666902619551732</c:v>
                </c:pt>
                <c:pt idx="31">
                  <c:v>0.95635049856821563</c:v>
                </c:pt>
                <c:pt idx="32">
                  <c:v>0.94378791406844098</c:v>
                </c:pt>
                <c:pt idx="33">
                  <c:v>0.91120062133668045</c:v>
                </c:pt>
                <c:pt idx="34">
                  <c:v>0.86726025138523499</c:v>
                </c:pt>
                <c:pt idx="35">
                  <c:v>0.89898434866957755</c:v>
                </c:pt>
                <c:pt idx="36">
                  <c:v>0.9302693790580181</c:v>
                </c:pt>
                <c:pt idx="37">
                  <c:v>1.0745157723720471</c:v>
                </c:pt>
                <c:pt idx="38">
                  <c:v>0.95323087814583551</c:v>
                </c:pt>
                <c:pt idx="39">
                  <c:v>1.0496169932491497</c:v>
                </c:pt>
                <c:pt idx="40">
                  <c:v>1.1315537361051755</c:v>
                </c:pt>
                <c:pt idx="41">
                  <c:v>1.0213635219339197</c:v>
                </c:pt>
                <c:pt idx="42">
                  <c:v>1.0685985249712244</c:v>
                </c:pt>
                <c:pt idx="43">
                  <c:v>0.81865150383417307</c:v>
                </c:pt>
                <c:pt idx="44">
                  <c:v>0.76113190786161999</c:v>
                </c:pt>
                <c:pt idx="45">
                  <c:v>0.808836511605737</c:v>
                </c:pt>
                <c:pt idx="46">
                  <c:v>0.79216145428062157</c:v>
                </c:pt>
                <c:pt idx="47">
                  <c:v>0.70347374320549416</c:v>
                </c:pt>
                <c:pt idx="48">
                  <c:v>0.73496351372408353</c:v>
                </c:pt>
                <c:pt idx="49">
                  <c:v>0.76855636648499792</c:v>
                </c:pt>
                <c:pt idx="50">
                  <c:v>0.84526725712836104</c:v>
                </c:pt>
                <c:pt idx="51">
                  <c:v>0.83215761479658024</c:v>
                </c:pt>
                <c:pt idx="52">
                  <c:v>0.68327428329198037</c:v>
                </c:pt>
                <c:pt idx="53">
                  <c:v>0.71065912856160307</c:v>
                </c:pt>
                <c:pt idx="54">
                  <c:v>0.81769019369118889</c:v>
                </c:pt>
                <c:pt idx="55">
                  <c:v>0.86515528386430007</c:v>
                </c:pt>
                <c:pt idx="56">
                  <c:v>0.76437637559320926</c:v>
                </c:pt>
                <c:pt idx="57">
                  <c:v>0.72603552171250918</c:v>
                </c:pt>
                <c:pt idx="58">
                  <c:v>0.75209623018023342</c:v>
                </c:pt>
                <c:pt idx="59">
                  <c:v>0.6951902760402795</c:v>
                </c:pt>
                <c:pt idx="60">
                  <c:v>0.72843467356604119</c:v>
                </c:pt>
                <c:pt idx="61">
                  <c:v>0.6741027282403208</c:v>
                </c:pt>
                <c:pt idx="62">
                  <c:v>0.748619275877205</c:v>
                </c:pt>
                <c:pt idx="63">
                  <c:v>0.7047451287705131</c:v>
                </c:pt>
                <c:pt idx="64">
                  <c:v>0.720015568251829</c:v>
                </c:pt>
                <c:pt idx="65">
                  <c:v>0.77690311189278072</c:v>
                </c:pt>
                <c:pt idx="66">
                  <c:v>0.82035080880741762</c:v>
                </c:pt>
                <c:pt idx="67">
                  <c:v>0.76679696898769167</c:v>
                </c:pt>
                <c:pt idx="68">
                  <c:v>0.81518493187834962</c:v>
                </c:pt>
                <c:pt idx="69">
                  <c:v>0.73277168663601977</c:v>
                </c:pt>
                <c:pt idx="70">
                  <c:v>0.64364964022489812</c:v>
                </c:pt>
                <c:pt idx="71">
                  <c:v>0.67420981982814232</c:v>
                </c:pt>
                <c:pt idx="72">
                  <c:v>0.7253235331161989</c:v>
                </c:pt>
                <c:pt idx="73">
                  <c:v>0.76155676086542634</c:v>
                </c:pt>
                <c:pt idx="74">
                  <c:v>0.84656771944516929</c:v>
                </c:pt>
                <c:pt idx="75">
                  <c:v>0.76657231159578065</c:v>
                </c:pt>
                <c:pt idx="76">
                  <c:v>0.69368987651940972</c:v>
                </c:pt>
                <c:pt idx="77">
                  <c:v>0.7422786801557778</c:v>
                </c:pt>
                <c:pt idx="78">
                  <c:v>0.77958715010692259</c:v>
                </c:pt>
                <c:pt idx="79">
                  <c:v>0.8436050033387098</c:v>
                </c:pt>
                <c:pt idx="80">
                  <c:v>0.76566703605149855</c:v>
                </c:pt>
                <c:pt idx="81">
                  <c:v>0.82591684647527563</c:v>
                </c:pt>
                <c:pt idx="82">
                  <c:v>0.79186878383443693</c:v>
                </c:pt>
                <c:pt idx="83">
                  <c:v>0.76235237710057657</c:v>
                </c:pt>
                <c:pt idx="84">
                  <c:v>0.85780161175021263</c:v>
                </c:pt>
                <c:pt idx="85">
                  <c:v>0.82051215409984146</c:v>
                </c:pt>
                <c:pt idx="86">
                  <c:v>0.84212080881255436</c:v>
                </c:pt>
                <c:pt idx="87">
                  <c:v>0.80658757310832707</c:v>
                </c:pt>
                <c:pt idx="88">
                  <c:v>0.75733882881353132</c:v>
                </c:pt>
                <c:pt idx="89">
                  <c:v>0.72292898906258696</c:v>
                </c:pt>
                <c:pt idx="90">
                  <c:v>0.70930903815069679</c:v>
                </c:pt>
                <c:pt idx="91">
                  <c:v>0.64187025926885799</c:v>
                </c:pt>
                <c:pt idx="92">
                  <c:v>0.63043480536645713</c:v>
                </c:pt>
                <c:pt idx="93">
                  <c:v>0.6790372350117666</c:v>
                </c:pt>
                <c:pt idx="94">
                  <c:v>0.65988888809514434</c:v>
                </c:pt>
                <c:pt idx="95">
                  <c:v>0.71838336805699365</c:v>
                </c:pt>
                <c:pt idx="96">
                  <c:v>0.72836002986851511</c:v>
                </c:pt>
                <c:pt idx="97">
                  <c:v>0.75404789255953719</c:v>
                </c:pt>
                <c:pt idx="98">
                  <c:v>0.70543192092361828</c:v>
                </c:pt>
                <c:pt idx="99">
                  <c:v>0.73119593326189014</c:v>
                </c:pt>
                <c:pt idx="100">
                  <c:v>0.71806396001853312</c:v>
                </c:pt>
                <c:pt idx="101">
                  <c:v>0.68812818628489958</c:v>
                </c:pt>
                <c:pt idx="102">
                  <c:v>0.70260222030290542</c:v>
                </c:pt>
                <c:pt idx="103">
                  <c:v>0.61726040192886189</c:v>
                </c:pt>
                <c:pt idx="104">
                  <c:v>0.56412482339740677</c:v>
                </c:pt>
                <c:pt idx="105">
                  <c:v>0.6019180305248617</c:v>
                </c:pt>
                <c:pt idx="106">
                  <c:v>0.71468413658530583</c:v>
                </c:pt>
                <c:pt idx="107">
                  <c:v>0.86744445778921342</c:v>
                </c:pt>
                <c:pt idx="108">
                  <c:v>0.7374941092763192</c:v>
                </c:pt>
                <c:pt idx="109">
                  <c:v>0.70932461686864723</c:v>
                </c:pt>
                <c:pt idx="110">
                  <c:v>0.68768570253933403</c:v>
                </c:pt>
                <c:pt idx="111">
                  <c:v>0.58070721445280071</c:v>
                </c:pt>
                <c:pt idx="112">
                  <c:v>0.52500004458689475</c:v>
                </c:pt>
                <c:pt idx="113">
                  <c:v>0.51156194958152112</c:v>
                </c:pt>
                <c:pt idx="114">
                  <c:v>0.51127371429655244</c:v>
                </c:pt>
                <c:pt idx="115">
                  <c:v>0.40610600047015505</c:v>
                </c:pt>
                <c:pt idx="116">
                  <c:v>0.46535082652065896</c:v>
                </c:pt>
                <c:pt idx="117">
                  <c:v>0.42750878430217593</c:v>
                </c:pt>
                <c:pt idx="118">
                  <c:v>0.4550632878214273</c:v>
                </c:pt>
                <c:pt idx="119">
                  <c:v>0.50574434816330094</c:v>
                </c:pt>
                <c:pt idx="120">
                  <c:v>0.48546840314627626</c:v>
                </c:pt>
                <c:pt idx="121">
                  <c:v>0.42221175430903479</c:v>
                </c:pt>
                <c:pt idx="122">
                  <c:v>0.42745738595301341</c:v>
                </c:pt>
                <c:pt idx="123">
                  <c:v>0.43585956065051018</c:v>
                </c:pt>
                <c:pt idx="124">
                  <c:v>0.43034155872930419</c:v>
                </c:pt>
                <c:pt idx="125">
                  <c:v>0.5149926175082814</c:v>
                </c:pt>
                <c:pt idx="126">
                  <c:v>0.50581971986513441</c:v>
                </c:pt>
                <c:pt idx="127">
                  <c:v>0.48663963764166529</c:v>
                </c:pt>
                <c:pt idx="128">
                  <c:v>0.5701205094290579</c:v>
                </c:pt>
                <c:pt idx="129">
                  <c:v>0.5752456863963783</c:v>
                </c:pt>
                <c:pt idx="130">
                  <c:v>0.49916395317023343</c:v>
                </c:pt>
                <c:pt idx="131">
                  <c:v>0.57666120199196191</c:v>
                </c:pt>
                <c:pt idx="132">
                  <c:v>0.59256668157589643</c:v>
                </c:pt>
                <c:pt idx="133">
                  <c:v>0.50902632802213255</c:v>
                </c:pt>
                <c:pt idx="134">
                  <c:v>0.55798545058075155</c:v>
                </c:pt>
                <c:pt idx="135">
                  <c:v>0.61152581815019291</c:v>
                </c:pt>
                <c:pt idx="136">
                  <c:v>0.52092643643086523</c:v>
                </c:pt>
                <c:pt idx="137">
                  <c:v>0.48370396932465382</c:v>
                </c:pt>
                <c:pt idx="138">
                  <c:v>0.46251630776502384</c:v>
                </c:pt>
                <c:pt idx="139">
                  <c:v>0.50266570904151064</c:v>
                </c:pt>
                <c:pt idx="140">
                  <c:v>0.54666275679719811</c:v>
                </c:pt>
                <c:pt idx="141">
                  <c:v>0.5483599510890711</c:v>
                </c:pt>
                <c:pt idx="142">
                  <c:v>0.43578341109778029</c:v>
                </c:pt>
                <c:pt idx="143">
                  <c:v>0.41532689832963332</c:v>
                </c:pt>
                <c:pt idx="144">
                  <c:v>0.45752835383247065</c:v>
                </c:pt>
                <c:pt idx="145">
                  <c:v>0.43619611730981966</c:v>
                </c:pt>
                <c:pt idx="146">
                  <c:v>0.44180537983756413</c:v>
                </c:pt>
                <c:pt idx="147">
                  <c:v>0.52674332880665964</c:v>
                </c:pt>
                <c:pt idx="148">
                  <c:v>0.4685077071796997</c:v>
                </c:pt>
                <c:pt idx="149">
                  <c:v>0.59109845330484945</c:v>
                </c:pt>
                <c:pt idx="150">
                  <c:v>0.60807717641444403</c:v>
                </c:pt>
                <c:pt idx="151">
                  <c:v>0.67750492327005474</c:v>
                </c:pt>
                <c:pt idx="152">
                  <c:v>0.58955330784228333</c:v>
                </c:pt>
                <c:pt idx="153">
                  <c:v>0.55882252557778378</c:v>
                </c:pt>
                <c:pt idx="154">
                  <c:v>0.47821637071373113</c:v>
                </c:pt>
                <c:pt idx="155">
                  <c:v>0.44739827355637363</c:v>
                </c:pt>
                <c:pt idx="156">
                  <c:v>0.4346089391581871</c:v>
                </c:pt>
                <c:pt idx="157">
                  <c:v>0.32905279383299685</c:v>
                </c:pt>
                <c:pt idx="158">
                  <c:v>0.38224366844378022</c:v>
                </c:pt>
                <c:pt idx="159">
                  <c:v>0.31026646262044555</c:v>
                </c:pt>
                <c:pt idx="160">
                  <c:v>0.31025245236567045</c:v>
                </c:pt>
                <c:pt idx="161">
                  <c:v>0.26505984015407796</c:v>
                </c:pt>
                <c:pt idx="162">
                  <c:v>0.24824922409788114</c:v>
                </c:pt>
                <c:pt idx="163">
                  <c:v>0.21911872977753455</c:v>
                </c:pt>
                <c:pt idx="164">
                  <c:v>0.24341610578149933</c:v>
                </c:pt>
                <c:pt idx="165">
                  <c:v>0.22657717358653179</c:v>
                </c:pt>
                <c:pt idx="166">
                  <c:v>0.21718665903361228</c:v>
                </c:pt>
                <c:pt idx="167">
                  <c:v>0.20091635441488154</c:v>
                </c:pt>
                <c:pt idx="168">
                  <c:v>0.1909929441256743</c:v>
                </c:pt>
                <c:pt idx="169">
                  <c:v>0.20162002433425982</c:v>
                </c:pt>
                <c:pt idx="170">
                  <c:v>0.23516345899286445</c:v>
                </c:pt>
                <c:pt idx="171">
                  <c:v>0.23013650522860707</c:v>
                </c:pt>
                <c:pt idx="172">
                  <c:v>0.29535292838682303</c:v>
                </c:pt>
                <c:pt idx="173">
                  <c:v>0.27090771686586707</c:v>
                </c:pt>
                <c:pt idx="174">
                  <c:v>0.26884522398614941</c:v>
                </c:pt>
                <c:pt idx="175">
                  <c:v>0.27600600214346216</c:v>
                </c:pt>
                <c:pt idx="176">
                  <c:v>0.23977559004454554</c:v>
                </c:pt>
                <c:pt idx="177">
                  <c:v>0.29635165793039198</c:v>
                </c:pt>
                <c:pt idx="178">
                  <c:v>0.32297700052134898</c:v>
                </c:pt>
                <c:pt idx="179">
                  <c:v>0.33704537046817301</c:v>
                </c:pt>
                <c:pt idx="180">
                  <c:v>0.3460705560805904</c:v>
                </c:pt>
                <c:pt idx="181">
                  <c:v>0.39354647254803415</c:v>
                </c:pt>
                <c:pt idx="182">
                  <c:v>0.2936733877282548</c:v>
                </c:pt>
                <c:pt idx="183">
                  <c:v>0.26262041759711618</c:v>
                </c:pt>
                <c:pt idx="184">
                  <c:v>0.33646341931367418</c:v>
                </c:pt>
                <c:pt idx="185">
                  <c:v>0.32655545661931296</c:v>
                </c:pt>
                <c:pt idx="186">
                  <c:v>0.26980417966916936</c:v>
                </c:pt>
                <c:pt idx="187">
                  <c:v>0.25148586362507241</c:v>
                </c:pt>
                <c:pt idx="188">
                  <c:v>0.21904306664808398</c:v>
                </c:pt>
                <c:pt idx="189">
                  <c:v>0.29700507753598426</c:v>
                </c:pt>
                <c:pt idx="190">
                  <c:v>0.19561710864570447</c:v>
                </c:pt>
                <c:pt idx="191">
                  <c:v>0.21029669652778027</c:v>
                </c:pt>
                <c:pt idx="192">
                  <c:v>0.24177061312069437</c:v>
                </c:pt>
                <c:pt idx="193">
                  <c:v>0.27384873368554402</c:v>
                </c:pt>
                <c:pt idx="194">
                  <c:v>0.32392793940281284</c:v>
                </c:pt>
                <c:pt idx="195">
                  <c:v>0.29253824828121527</c:v>
                </c:pt>
                <c:pt idx="196">
                  <c:v>0.37232132247451449</c:v>
                </c:pt>
                <c:pt idx="197">
                  <c:v>0.32542020258555748</c:v>
                </c:pt>
                <c:pt idx="198">
                  <c:v>0.44367706111354072</c:v>
                </c:pt>
                <c:pt idx="199">
                  <c:v>0.40997009141861224</c:v>
                </c:pt>
                <c:pt idx="200">
                  <c:v>0.38760869030200673</c:v>
                </c:pt>
                <c:pt idx="201">
                  <c:v>0.39720903411361719</c:v>
                </c:pt>
                <c:pt idx="202">
                  <c:v>0.33419724608107787</c:v>
                </c:pt>
                <c:pt idx="203">
                  <c:v>0.34918490130861152</c:v>
                </c:pt>
                <c:pt idx="204">
                  <c:v>0.32855960542771234</c:v>
                </c:pt>
                <c:pt idx="205">
                  <c:v>0.3101853912522341</c:v>
                </c:pt>
                <c:pt idx="206">
                  <c:v>0.36786771889181463</c:v>
                </c:pt>
                <c:pt idx="207">
                  <c:v>0.4202781340395419</c:v>
                </c:pt>
                <c:pt idx="208">
                  <c:v>0.35767976415175795</c:v>
                </c:pt>
                <c:pt idx="209">
                  <c:v>0.40811181522419238</c:v>
                </c:pt>
                <c:pt idx="210">
                  <c:v>0.37567621242106025</c:v>
                </c:pt>
                <c:pt idx="211">
                  <c:v>0.40524618175666144</c:v>
                </c:pt>
                <c:pt idx="212">
                  <c:v>0.45410999192037821</c:v>
                </c:pt>
                <c:pt idx="213">
                  <c:v>0.36680882736812898</c:v>
                </c:pt>
                <c:pt idx="214">
                  <c:v>0.34956018351984236</c:v>
                </c:pt>
                <c:pt idx="215">
                  <c:v>0.40281626810770066</c:v>
                </c:pt>
                <c:pt idx="216">
                  <c:v>0.40195866741604136</c:v>
                </c:pt>
                <c:pt idx="217">
                  <c:v>0.33869479577862538</c:v>
                </c:pt>
                <c:pt idx="218">
                  <c:v>0.39397305797577054</c:v>
                </c:pt>
                <c:pt idx="219">
                  <c:v>0.42812555647771355</c:v>
                </c:pt>
                <c:pt idx="220">
                  <c:v>0.469827473174946</c:v>
                </c:pt>
                <c:pt idx="221">
                  <c:v>0.42968640989383183</c:v>
                </c:pt>
                <c:pt idx="222">
                  <c:v>0.44326333863693912</c:v>
                </c:pt>
                <c:pt idx="223">
                  <c:v>0.47200129548402381</c:v>
                </c:pt>
                <c:pt idx="224">
                  <c:v>0.47209227143125404</c:v>
                </c:pt>
                <c:pt idx="225">
                  <c:v>0.43550702665049312</c:v>
                </c:pt>
                <c:pt idx="226">
                  <c:v>0.483207615057547</c:v>
                </c:pt>
                <c:pt idx="227">
                  <c:v>0.42893024575219729</c:v>
                </c:pt>
                <c:pt idx="228">
                  <c:v>0.43116966353308728</c:v>
                </c:pt>
                <c:pt idx="229">
                  <c:v>0.39906693917122577</c:v>
                </c:pt>
                <c:pt idx="230">
                  <c:v>0.40992348027788295</c:v>
                </c:pt>
                <c:pt idx="231">
                  <c:v>0.3684717684901313</c:v>
                </c:pt>
                <c:pt idx="232">
                  <c:v>0.35301774331130154</c:v>
                </c:pt>
                <c:pt idx="233">
                  <c:v>0.41481112665117442</c:v>
                </c:pt>
                <c:pt idx="234">
                  <c:v>0.39845504751433297</c:v>
                </c:pt>
                <c:pt idx="235">
                  <c:v>0.31102948344780351</c:v>
                </c:pt>
                <c:pt idx="236">
                  <c:v>0.37615446116610596</c:v>
                </c:pt>
                <c:pt idx="237">
                  <c:v>0.36978510912654439</c:v>
                </c:pt>
                <c:pt idx="238">
                  <c:v>0.41821206819482748</c:v>
                </c:pt>
                <c:pt idx="239">
                  <c:v>0.43686406203234768</c:v>
                </c:pt>
                <c:pt idx="240">
                  <c:v>0.43839106919704895</c:v>
                </c:pt>
                <c:pt idx="241">
                  <c:v>0.43383287289731542</c:v>
                </c:pt>
                <c:pt idx="242">
                  <c:v>0.46868958189901466</c:v>
                </c:pt>
                <c:pt idx="243">
                  <c:v>0.46829254544293025</c:v>
                </c:pt>
                <c:pt idx="244">
                  <c:v>0.47353256069130856</c:v>
                </c:pt>
                <c:pt idx="245">
                  <c:v>0.42063991244675669</c:v>
                </c:pt>
                <c:pt idx="246">
                  <c:v>0.42599276315393159</c:v>
                </c:pt>
                <c:pt idx="247">
                  <c:v>0.47102598621394115</c:v>
                </c:pt>
                <c:pt idx="248">
                  <c:v>0.51950793219619462</c:v>
                </c:pt>
                <c:pt idx="249">
                  <c:v>0.54904237273613088</c:v>
                </c:pt>
                <c:pt idx="250">
                  <c:v>0.51479010464801478</c:v>
                </c:pt>
                <c:pt idx="251">
                  <c:v>0.50100306226708069</c:v>
                </c:pt>
                <c:pt idx="252">
                  <c:v>0.48905297527248254</c:v>
                </c:pt>
              </c:numCache>
            </c:numRef>
          </c:val>
          <c:smooth val="0"/>
          <c:extLst>
            <c:ext xmlns:c16="http://schemas.microsoft.com/office/drawing/2014/chart" uri="{C3380CC4-5D6E-409C-BE32-E72D297353CC}">
              <c16:uniqueId val="{00000000-3981-A742-8985-7A164DF6406E}"/>
            </c:ext>
          </c:extLst>
        </c:ser>
        <c:ser>
          <c:idx val="1"/>
          <c:order val="1"/>
          <c:tx>
            <c:strRef>
              <c:f>Sheet1!$A$3</c:f>
              <c:strCache>
                <c:ptCount val="1"/>
                <c:pt idx="0">
                  <c:v>Large growth</c:v>
                </c:pt>
              </c:strCache>
            </c:strRef>
          </c:tx>
          <c:spPr>
            <a:ln w="22225" cap="rnd">
              <a:solidFill>
                <a:schemeClr val="tx2"/>
              </a:solidFill>
              <a:round/>
            </a:ln>
            <a:effectLst/>
          </c:spPr>
          <c:marker>
            <c:symbol val="none"/>
          </c:marker>
          <c:cat>
            <c:strRef>
              <c:f>Sheet1!$B$1:$IT$1</c:f>
              <c:strCache>
                <c:ptCount val="253"/>
                <c:pt idx="0">
                  <c:v>D-02</c:v>
                </c:pt>
                <c:pt idx="1">
                  <c:v>J-03</c:v>
                </c:pt>
                <c:pt idx="2">
                  <c:v>F-03</c:v>
                </c:pt>
                <c:pt idx="3">
                  <c:v>M-03</c:v>
                </c:pt>
                <c:pt idx="4">
                  <c:v>A-03</c:v>
                </c:pt>
                <c:pt idx="5">
                  <c:v>M-032</c:v>
                </c:pt>
                <c:pt idx="6">
                  <c:v>J-033</c:v>
                </c:pt>
                <c:pt idx="7">
                  <c:v>J-034</c:v>
                </c:pt>
                <c:pt idx="8">
                  <c:v>A-035</c:v>
                </c:pt>
                <c:pt idx="9">
                  <c:v>S-03</c:v>
                </c:pt>
                <c:pt idx="10">
                  <c:v>O-03</c:v>
                </c:pt>
                <c:pt idx="11">
                  <c:v>N-03</c:v>
                </c:pt>
                <c:pt idx="12">
                  <c:v>D-03</c:v>
                </c:pt>
                <c:pt idx="13">
                  <c:v>J-04</c:v>
                </c:pt>
                <c:pt idx="14">
                  <c:v>F-04</c:v>
                </c:pt>
                <c:pt idx="15">
                  <c:v>M-04</c:v>
                </c:pt>
                <c:pt idx="16">
                  <c:v>A-04</c:v>
                </c:pt>
                <c:pt idx="17">
                  <c:v>M-046</c:v>
                </c:pt>
                <c:pt idx="18">
                  <c:v>J-047</c:v>
                </c:pt>
                <c:pt idx="19">
                  <c:v>J-048</c:v>
                </c:pt>
                <c:pt idx="20">
                  <c:v>A-049</c:v>
                </c:pt>
                <c:pt idx="21">
                  <c:v>S-04</c:v>
                </c:pt>
                <c:pt idx="22">
                  <c:v>O-04</c:v>
                </c:pt>
                <c:pt idx="23">
                  <c:v>N-04</c:v>
                </c:pt>
                <c:pt idx="24">
                  <c:v>D-04</c:v>
                </c:pt>
                <c:pt idx="25">
                  <c:v>J-05</c:v>
                </c:pt>
                <c:pt idx="26">
                  <c:v>F-05</c:v>
                </c:pt>
                <c:pt idx="27">
                  <c:v>M-05</c:v>
                </c:pt>
                <c:pt idx="28">
                  <c:v>A-05</c:v>
                </c:pt>
                <c:pt idx="29">
                  <c:v>M-0510</c:v>
                </c:pt>
                <c:pt idx="30">
                  <c:v>J-0511</c:v>
                </c:pt>
                <c:pt idx="31">
                  <c:v>J-0512</c:v>
                </c:pt>
                <c:pt idx="32">
                  <c:v>A-0513</c:v>
                </c:pt>
                <c:pt idx="33">
                  <c:v>S-05</c:v>
                </c:pt>
                <c:pt idx="34">
                  <c:v>O-05</c:v>
                </c:pt>
                <c:pt idx="35">
                  <c:v>N-05</c:v>
                </c:pt>
                <c:pt idx="36">
                  <c:v>D-05</c:v>
                </c:pt>
                <c:pt idx="37">
                  <c:v>J-06</c:v>
                </c:pt>
                <c:pt idx="38">
                  <c:v>F-06</c:v>
                </c:pt>
                <c:pt idx="39">
                  <c:v>M-06</c:v>
                </c:pt>
                <c:pt idx="40">
                  <c:v>A-06</c:v>
                </c:pt>
                <c:pt idx="41">
                  <c:v>M-0614</c:v>
                </c:pt>
                <c:pt idx="42">
                  <c:v>J-0615</c:v>
                </c:pt>
                <c:pt idx="43">
                  <c:v>J-0616</c:v>
                </c:pt>
                <c:pt idx="44">
                  <c:v>A-0617</c:v>
                </c:pt>
                <c:pt idx="45">
                  <c:v>S-06</c:v>
                </c:pt>
                <c:pt idx="46">
                  <c:v>O-06</c:v>
                </c:pt>
                <c:pt idx="47">
                  <c:v>N-06</c:v>
                </c:pt>
                <c:pt idx="48">
                  <c:v>D-06</c:v>
                </c:pt>
                <c:pt idx="49">
                  <c:v>J-07</c:v>
                </c:pt>
                <c:pt idx="50">
                  <c:v>F-07</c:v>
                </c:pt>
                <c:pt idx="51">
                  <c:v>M-07</c:v>
                </c:pt>
                <c:pt idx="52">
                  <c:v>A-07</c:v>
                </c:pt>
                <c:pt idx="53">
                  <c:v>M-0718</c:v>
                </c:pt>
                <c:pt idx="54">
                  <c:v>J-0719</c:v>
                </c:pt>
                <c:pt idx="55">
                  <c:v>J-0720</c:v>
                </c:pt>
                <c:pt idx="56">
                  <c:v>A-0721</c:v>
                </c:pt>
                <c:pt idx="57">
                  <c:v>S-07</c:v>
                </c:pt>
                <c:pt idx="58">
                  <c:v>O-07</c:v>
                </c:pt>
                <c:pt idx="59">
                  <c:v>N-07</c:v>
                </c:pt>
                <c:pt idx="60">
                  <c:v>D-07</c:v>
                </c:pt>
                <c:pt idx="61">
                  <c:v>J-08</c:v>
                </c:pt>
                <c:pt idx="62">
                  <c:v>F-08</c:v>
                </c:pt>
                <c:pt idx="63">
                  <c:v>M-08</c:v>
                </c:pt>
                <c:pt idx="64">
                  <c:v>A-08</c:v>
                </c:pt>
                <c:pt idx="65">
                  <c:v>M-0822</c:v>
                </c:pt>
                <c:pt idx="66">
                  <c:v>J-0823</c:v>
                </c:pt>
                <c:pt idx="67">
                  <c:v>J-0824</c:v>
                </c:pt>
                <c:pt idx="68">
                  <c:v>A-0825</c:v>
                </c:pt>
                <c:pt idx="69">
                  <c:v>S-08</c:v>
                </c:pt>
                <c:pt idx="70">
                  <c:v>O-08</c:v>
                </c:pt>
                <c:pt idx="71">
                  <c:v>N-08</c:v>
                </c:pt>
                <c:pt idx="72">
                  <c:v>D-08</c:v>
                </c:pt>
                <c:pt idx="73">
                  <c:v>J-09</c:v>
                </c:pt>
                <c:pt idx="74">
                  <c:v>F-09</c:v>
                </c:pt>
                <c:pt idx="75">
                  <c:v>M-09</c:v>
                </c:pt>
                <c:pt idx="76">
                  <c:v>A-09</c:v>
                </c:pt>
                <c:pt idx="77">
                  <c:v>M-0926</c:v>
                </c:pt>
                <c:pt idx="78">
                  <c:v>J-0927</c:v>
                </c:pt>
                <c:pt idx="79">
                  <c:v>J-0928</c:v>
                </c:pt>
                <c:pt idx="80">
                  <c:v>A-0929</c:v>
                </c:pt>
                <c:pt idx="81">
                  <c:v>S-09</c:v>
                </c:pt>
                <c:pt idx="82">
                  <c:v>O-09</c:v>
                </c:pt>
                <c:pt idx="83">
                  <c:v>N-09</c:v>
                </c:pt>
                <c:pt idx="84">
                  <c:v>D-09</c:v>
                </c:pt>
                <c:pt idx="85">
                  <c:v>J-10</c:v>
                </c:pt>
                <c:pt idx="86">
                  <c:v>F-10</c:v>
                </c:pt>
                <c:pt idx="87">
                  <c:v>M-10</c:v>
                </c:pt>
                <c:pt idx="88">
                  <c:v>A-10</c:v>
                </c:pt>
                <c:pt idx="89">
                  <c:v>M-1030</c:v>
                </c:pt>
                <c:pt idx="90">
                  <c:v>J-1031</c:v>
                </c:pt>
                <c:pt idx="91">
                  <c:v>J-1032</c:v>
                </c:pt>
                <c:pt idx="92">
                  <c:v>A-1033</c:v>
                </c:pt>
                <c:pt idx="93">
                  <c:v>S-10</c:v>
                </c:pt>
                <c:pt idx="94">
                  <c:v>O-10</c:v>
                </c:pt>
                <c:pt idx="95">
                  <c:v>N-10</c:v>
                </c:pt>
                <c:pt idx="96">
                  <c:v>D-10</c:v>
                </c:pt>
                <c:pt idx="97">
                  <c:v>J-11</c:v>
                </c:pt>
                <c:pt idx="98">
                  <c:v>F-11</c:v>
                </c:pt>
                <c:pt idx="99">
                  <c:v>M-11</c:v>
                </c:pt>
                <c:pt idx="100">
                  <c:v>A-11</c:v>
                </c:pt>
                <c:pt idx="101">
                  <c:v>M-1134</c:v>
                </c:pt>
                <c:pt idx="102">
                  <c:v>J-1135</c:v>
                </c:pt>
                <c:pt idx="103">
                  <c:v>J-1136</c:v>
                </c:pt>
                <c:pt idx="104">
                  <c:v>A-1137</c:v>
                </c:pt>
                <c:pt idx="105">
                  <c:v>S-11</c:v>
                </c:pt>
                <c:pt idx="106">
                  <c:v>O-11</c:v>
                </c:pt>
                <c:pt idx="107">
                  <c:v>N-11</c:v>
                </c:pt>
                <c:pt idx="108">
                  <c:v>D-11</c:v>
                </c:pt>
                <c:pt idx="109">
                  <c:v>J-12</c:v>
                </c:pt>
                <c:pt idx="110">
                  <c:v>F-12</c:v>
                </c:pt>
                <c:pt idx="111">
                  <c:v>M-12</c:v>
                </c:pt>
                <c:pt idx="112">
                  <c:v>A-12</c:v>
                </c:pt>
                <c:pt idx="113">
                  <c:v>M-1238</c:v>
                </c:pt>
                <c:pt idx="114">
                  <c:v>J-1239</c:v>
                </c:pt>
                <c:pt idx="115">
                  <c:v>J-1240</c:v>
                </c:pt>
                <c:pt idx="116">
                  <c:v>A-1241</c:v>
                </c:pt>
                <c:pt idx="117">
                  <c:v>S-12</c:v>
                </c:pt>
                <c:pt idx="118">
                  <c:v>O-12</c:v>
                </c:pt>
                <c:pt idx="119">
                  <c:v>N-12</c:v>
                </c:pt>
                <c:pt idx="120">
                  <c:v>D-12</c:v>
                </c:pt>
                <c:pt idx="121">
                  <c:v>J-13</c:v>
                </c:pt>
                <c:pt idx="122">
                  <c:v>F-13</c:v>
                </c:pt>
                <c:pt idx="123">
                  <c:v>M-13</c:v>
                </c:pt>
                <c:pt idx="124">
                  <c:v>A-13</c:v>
                </c:pt>
                <c:pt idx="125">
                  <c:v>M-1342</c:v>
                </c:pt>
                <c:pt idx="126">
                  <c:v>J-1343</c:v>
                </c:pt>
                <c:pt idx="127">
                  <c:v>J-1344</c:v>
                </c:pt>
                <c:pt idx="128">
                  <c:v>A-1345</c:v>
                </c:pt>
                <c:pt idx="129">
                  <c:v>S-13</c:v>
                </c:pt>
                <c:pt idx="130">
                  <c:v>O-13</c:v>
                </c:pt>
                <c:pt idx="131">
                  <c:v>N-13</c:v>
                </c:pt>
                <c:pt idx="132">
                  <c:v>D-13</c:v>
                </c:pt>
                <c:pt idx="133">
                  <c:v>J-14</c:v>
                </c:pt>
                <c:pt idx="134">
                  <c:v>F-14</c:v>
                </c:pt>
                <c:pt idx="135">
                  <c:v>M-14</c:v>
                </c:pt>
                <c:pt idx="136">
                  <c:v>A-14</c:v>
                </c:pt>
                <c:pt idx="137">
                  <c:v>M-1446</c:v>
                </c:pt>
                <c:pt idx="138">
                  <c:v>J-1447</c:v>
                </c:pt>
                <c:pt idx="139">
                  <c:v>J-1448</c:v>
                </c:pt>
                <c:pt idx="140">
                  <c:v>A-1449</c:v>
                </c:pt>
                <c:pt idx="141">
                  <c:v>S-14</c:v>
                </c:pt>
                <c:pt idx="142">
                  <c:v>O-14</c:v>
                </c:pt>
                <c:pt idx="143">
                  <c:v>N-14</c:v>
                </c:pt>
                <c:pt idx="144">
                  <c:v>D-14</c:v>
                </c:pt>
                <c:pt idx="145">
                  <c:v>J-15</c:v>
                </c:pt>
                <c:pt idx="146">
                  <c:v>F-15</c:v>
                </c:pt>
                <c:pt idx="147">
                  <c:v>M-15</c:v>
                </c:pt>
                <c:pt idx="148">
                  <c:v>A-15</c:v>
                </c:pt>
                <c:pt idx="149">
                  <c:v>M-1550</c:v>
                </c:pt>
                <c:pt idx="150">
                  <c:v>J-1551</c:v>
                </c:pt>
                <c:pt idx="151">
                  <c:v>J-1552</c:v>
                </c:pt>
                <c:pt idx="152">
                  <c:v>A-1553</c:v>
                </c:pt>
                <c:pt idx="153">
                  <c:v>S-15</c:v>
                </c:pt>
                <c:pt idx="154">
                  <c:v>O-15</c:v>
                </c:pt>
                <c:pt idx="155">
                  <c:v>N-15</c:v>
                </c:pt>
                <c:pt idx="156">
                  <c:v>D-15</c:v>
                </c:pt>
                <c:pt idx="157">
                  <c:v>J-16</c:v>
                </c:pt>
                <c:pt idx="158">
                  <c:v>F-16</c:v>
                </c:pt>
                <c:pt idx="159">
                  <c:v>M-16</c:v>
                </c:pt>
                <c:pt idx="160">
                  <c:v>A-16</c:v>
                </c:pt>
                <c:pt idx="161">
                  <c:v>M-1654</c:v>
                </c:pt>
                <c:pt idx="162">
                  <c:v>J-1655</c:v>
                </c:pt>
                <c:pt idx="163">
                  <c:v>J-1656</c:v>
                </c:pt>
                <c:pt idx="164">
                  <c:v>A-1657</c:v>
                </c:pt>
                <c:pt idx="165">
                  <c:v>S-16</c:v>
                </c:pt>
                <c:pt idx="166">
                  <c:v>O-16</c:v>
                </c:pt>
                <c:pt idx="167">
                  <c:v>N-16</c:v>
                </c:pt>
                <c:pt idx="168">
                  <c:v>D-16</c:v>
                </c:pt>
                <c:pt idx="169">
                  <c:v>J-17</c:v>
                </c:pt>
                <c:pt idx="170">
                  <c:v>F-17</c:v>
                </c:pt>
                <c:pt idx="171">
                  <c:v>M-17</c:v>
                </c:pt>
                <c:pt idx="172">
                  <c:v>A-17</c:v>
                </c:pt>
                <c:pt idx="173">
                  <c:v>M-1758</c:v>
                </c:pt>
                <c:pt idx="174">
                  <c:v>J-1759</c:v>
                </c:pt>
                <c:pt idx="175">
                  <c:v>J-1760</c:v>
                </c:pt>
                <c:pt idx="176">
                  <c:v>A-1761</c:v>
                </c:pt>
                <c:pt idx="177">
                  <c:v>S-17</c:v>
                </c:pt>
                <c:pt idx="178">
                  <c:v>O-17</c:v>
                </c:pt>
                <c:pt idx="179">
                  <c:v>N-17</c:v>
                </c:pt>
                <c:pt idx="180">
                  <c:v>D-17</c:v>
                </c:pt>
                <c:pt idx="181">
                  <c:v>J-18</c:v>
                </c:pt>
                <c:pt idx="182">
                  <c:v>F-18</c:v>
                </c:pt>
                <c:pt idx="183">
                  <c:v>M-18</c:v>
                </c:pt>
                <c:pt idx="184">
                  <c:v>A-18</c:v>
                </c:pt>
                <c:pt idx="185">
                  <c:v>M-1862</c:v>
                </c:pt>
                <c:pt idx="186">
                  <c:v>J-1863</c:v>
                </c:pt>
                <c:pt idx="187">
                  <c:v>J-1864</c:v>
                </c:pt>
                <c:pt idx="188">
                  <c:v>A-1865</c:v>
                </c:pt>
                <c:pt idx="189">
                  <c:v>S-18</c:v>
                </c:pt>
                <c:pt idx="190">
                  <c:v>O-18</c:v>
                </c:pt>
                <c:pt idx="191">
                  <c:v>N-18</c:v>
                </c:pt>
                <c:pt idx="192">
                  <c:v>D-18</c:v>
                </c:pt>
                <c:pt idx="193">
                  <c:v>J-19</c:v>
                </c:pt>
                <c:pt idx="194">
                  <c:v>F-19</c:v>
                </c:pt>
                <c:pt idx="195">
                  <c:v>M-19</c:v>
                </c:pt>
                <c:pt idx="196">
                  <c:v>A-19</c:v>
                </c:pt>
                <c:pt idx="197">
                  <c:v>M-1966</c:v>
                </c:pt>
                <c:pt idx="198">
                  <c:v>J-1967</c:v>
                </c:pt>
                <c:pt idx="199">
                  <c:v>J-1968</c:v>
                </c:pt>
                <c:pt idx="200">
                  <c:v>A-1969</c:v>
                </c:pt>
                <c:pt idx="201">
                  <c:v>S-19</c:v>
                </c:pt>
                <c:pt idx="202">
                  <c:v>O-19</c:v>
                </c:pt>
                <c:pt idx="203">
                  <c:v>N-19</c:v>
                </c:pt>
                <c:pt idx="204">
                  <c:v>D-19</c:v>
                </c:pt>
                <c:pt idx="205">
                  <c:v>J-20</c:v>
                </c:pt>
                <c:pt idx="206">
                  <c:v>F-20</c:v>
                </c:pt>
                <c:pt idx="207">
                  <c:v>M-20</c:v>
                </c:pt>
                <c:pt idx="208">
                  <c:v>A-20</c:v>
                </c:pt>
                <c:pt idx="209">
                  <c:v>M-2070</c:v>
                </c:pt>
                <c:pt idx="210">
                  <c:v>J-2071</c:v>
                </c:pt>
                <c:pt idx="211">
                  <c:v>J-2072</c:v>
                </c:pt>
                <c:pt idx="212">
                  <c:v>A-2073</c:v>
                </c:pt>
                <c:pt idx="213">
                  <c:v>S-20</c:v>
                </c:pt>
                <c:pt idx="214">
                  <c:v>O-20</c:v>
                </c:pt>
                <c:pt idx="215">
                  <c:v>N-20</c:v>
                </c:pt>
                <c:pt idx="216">
                  <c:v>D-20</c:v>
                </c:pt>
                <c:pt idx="217">
                  <c:v>J-21</c:v>
                </c:pt>
                <c:pt idx="218">
                  <c:v>F-21</c:v>
                </c:pt>
                <c:pt idx="219">
                  <c:v>M-21</c:v>
                </c:pt>
                <c:pt idx="220">
                  <c:v>A-21</c:v>
                </c:pt>
                <c:pt idx="221">
                  <c:v>M-2174</c:v>
                </c:pt>
                <c:pt idx="222">
                  <c:v>J-2175</c:v>
                </c:pt>
                <c:pt idx="223">
                  <c:v>J-2176</c:v>
                </c:pt>
                <c:pt idx="224">
                  <c:v>A-2177</c:v>
                </c:pt>
                <c:pt idx="225">
                  <c:v>S-21</c:v>
                </c:pt>
                <c:pt idx="226">
                  <c:v>O-21</c:v>
                </c:pt>
                <c:pt idx="227">
                  <c:v>N-21</c:v>
                </c:pt>
                <c:pt idx="228">
                  <c:v>D-21</c:v>
                </c:pt>
                <c:pt idx="229">
                  <c:v>J-22</c:v>
                </c:pt>
                <c:pt idx="230">
                  <c:v>F-22</c:v>
                </c:pt>
                <c:pt idx="231">
                  <c:v>M-22</c:v>
                </c:pt>
                <c:pt idx="232">
                  <c:v>A-22</c:v>
                </c:pt>
                <c:pt idx="233">
                  <c:v>M-2278</c:v>
                </c:pt>
                <c:pt idx="234">
                  <c:v>J-2279</c:v>
                </c:pt>
                <c:pt idx="235">
                  <c:v>J-2280</c:v>
                </c:pt>
                <c:pt idx="236">
                  <c:v>A-2281</c:v>
                </c:pt>
                <c:pt idx="237">
                  <c:v>S-22</c:v>
                </c:pt>
                <c:pt idx="238">
                  <c:v>O-22</c:v>
                </c:pt>
                <c:pt idx="239">
                  <c:v>N-22</c:v>
                </c:pt>
                <c:pt idx="240">
                  <c:v>D-22</c:v>
                </c:pt>
                <c:pt idx="241">
                  <c:v>J-23</c:v>
                </c:pt>
                <c:pt idx="242">
                  <c:v>F-23</c:v>
                </c:pt>
                <c:pt idx="243">
                  <c:v>M-23</c:v>
                </c:pt>
                <c:pt idx="244">
                  <c:v>A-23</c:v>
                </c:pt>
                <c:pt idx="245">
                  <c:v>M-2382</c:v>
                </c:pt>
                <c:pt idx="246">
                  <c:v>J-2383</c:v>
                </c:pt>
                <c:pt idx="247">
                  <c:v>J-2384</c:v>
                </c:pt>
                <c:pt idx="248">
                  <c:v>A-2385</c:v>
                </c:pt>
                <c:pt idx="249">
                  <c:v>S-23</c:v>
                </c:pt>
                <c:pt idx="250">
                  <c:v>O-23</c:v>
                </c:pt>
                <c:pt idx="251">
                  <c:v>N-23</c:v>
                </c:pt>
                <c:pt idx="252">
                  <c:v>D-23</c:v>
                </c:pt>
              </c:strCache>
            </c:strRef>
          </c:cat>
          <c:val>
            <c:numRef>
              <c:f>Sheet1!$B$3:$IT$3</c:f>
              <c:numCache>
                <c:formatCode>#,##0.00</c:formatCode>
                <c:ptCount val="253"/>
                <c:pt idx="0">
                  <c:v>0.74949117100388718</c:v>
                </c:pt>
                <c:pt idx="1">
                  <c:v>0.73973661580167205</c:v>
                </c:pt>
                <c:pt idx="2">
                  <c:v>0.7125320431949933</c:v>
                </c:pt>
                <c:pt idx="3">
                  <c:v>0.74131507377628236</c:v>
                </c:pt>
                <c:pt idx="4">
                  <c:v>0.6409635182847494</c:v>
                </c:pt>
                <c:pt idx="5">
                  <c:v>0.6722548576142815</c:v>
                </c:pt>
                <c:pt idx="6">
                  <c:v>0.71696064213863364</c:v>
                </c:pt>
                <c:pt idx="7">
                  <c:v>0.86324207073517378</c:v>
                </c:pt>
                <c:pt idx="8">
                  <c:v>0.90138578424631233</c:v>
                </c:pt>
                <c:pt idx="9">
                  <c:v>0.78115416082448386</c:v>
                </c:pt>
                <c:pt idx="10">
                  <c:v>0.74263339193800937</c:v>
                </c:pt>
                <c:pt idx="11">
                  <c:v>0.71758049061119711</c:v>
                </c:pt>
                <c:pt idx="12">
                  <c:v>0.50891332639034015</c:v>
                </c:pt>
                <c:pt idx="13">
                  <c:v>0.61447860934676102</c:v>
                </c:pt>
                <c:pt idx="14">
                  <c:v>0.49639293841740983</c:v>
                </c:pt>
                <c:pt idx="15">
                  <c:v>0.6351860119332281</c:v>
                </c:pt>
                <c:pt idx="16">
                  <c:v>0.53482437058430277</c:v>
                </c:pt>
                <c:pt idx="17">
                  <c:v>0.55992242882186893</c:v>
                </c:pt>
                <c:pt idx="18">
                  <c:v>0.66851079057201168</c:v>
                </c:pt>
                <c:pt idx="19">
                  <c:v>0.56648309711873912</c:v>
                </c:pt>
                <c:pt idx="20">
                  <c:v>0.52351147787604568</c:v>
                </c:pt>
                <c:pt idx="21">
                  <c:v>0.64949767706377215</c:v>
                </c:pt>
                <c:pt idx="22">
                  <c:v>0.71634249671659189</c:v>
                </c:pt>
                <c:pt idx="23">
                  <c:v>0.74431373277537738</c:v>
                </c:pt>
                <c:pt idx="24">
                  <c:v>0.77378433460411777</c:v>
                </c:pt>
                <c:pt idx="25">
                  <c:v>0.67428631560294339</c:v>
                </c:pt>
                <c:pt idx="26">
                  <c:v>0.69302256537433904</c:v>
                </c:pt>
                <c:pt idx="27">
                  <c:v>0.67411312624083208</c:v>
                </c:pt>
                <c:pt idx="28">
                  <c:v>0.58993061644723133</c:v>
                </c:pt>
                <c:pt idx="29">
                  <c:v>0.66881096912188176</c:v>
                </c:pt>
                <c:pt idx="30">
                  <c:v>0.64582324063557772</c:v>
                </c:pt>
                <c:pt idx="31">
                  <c:v>0.64300714608878862</c:v>
                </c:pt>
                <c:pt idx="32">
                  <c:v>0.71621096744890034</c:v>
                </c:pt>
                <c:pt idx="33">
                  <c:v>0.67216155069172689</c:v>
                </c:pt>
                <c:pt idx="34">
                  <c:v>0.8121634528849464</c:v>
                </c:pt>
                <c:pt idx="35">
                  <c:v>0.94601362660812616</c:v>
                </c:pt>
                <c:pt idx="36">
                  <c:v>1.0307806415445797</c:v>
                </c:pt>
                <c:pt idx="37">
                  <c:v>1.1426056989177775</c:v>
                </c:pt>
                <c:pt idx="38">
                  <c:v>0.98657988411619735</c:v>
                </c:pt>
                <c:pt idx="39">
                  <c:v>0.9947051727163162</c:v>
                </c:pt>
                <c:pt idx="40">
                  <c:v>1.022070116354219</c:v>
                </c:pt>
                <c:pt idx="41">
                  <c:v>0.77442503595031043</c:v>
                </c:pt>
                <c:pt idx="42">
                  <c:v>0.82748971959948303</c:v>
                </c:pt>
                <c:pt idx="43">
                  <c:v>0.83401416197033185</c:v>
                </c:pt>
                <c:pt idx="44">
                  <c:v>0.70791326558793344</c:v>
                </c:pt>
                <c:pt idx="45">
                  <c:v>0.70841707202935367</c:v>
                </c:pt>
                <c:pt idx="46">
                  <c:v>0.60471943867906175</c:v>
                </c:pt>
                <c:pt idx="47">
                  <c:v>0.63697237550433661</c:v>
                </c:pt>
                <c:pt idx="48">
                  <c:v>0.66849007193529464</c:v>
                </c:pt>
                <c:pt idx="49">
                  <c:v>0.82098823522390241</c:v>
                </c:pt>
                <c:pt idx="50">
                  <c:v>0.80539995332941006</c:v>
                </c:pt>
                <c:pt idx="51">
                  <c:v>0.71647882134235097</c:v>
                </c:pt>
                <c:pt idx="52">
                  <c:v>0.74141459822790212</c:v>
                </c:pt>
                <c:pt idx="53">
                  <c:v>0.7775723876778089</c:v>
                </c:pt>
                <c:pt idx="54">
                  <c:v>0.81374438571507135</c:v>
                </c:pt>
                <c:pt idx="55">
                  <c:v>0.85111532007489132</c:v>
                </c:pt>
                <c:pt idx="56">
                  <c:v>0.8139108301905259</c:v>
                </c:pt>
                <c:pt idx="57">
                  <c:v>0.82340637001991113</c:v>
                </c:pt>
                <c:pt idx="58">
                  <c:v>0.95649464148021401</c:v>
                </c:pt>
                <c:pt idx="59">
                  <c:v>0.93530771021902093</c:v>
                </c:pt>
                <c:pt idx="60">
                  <c:v>0.91087857869970323</c:v>
                </c:pt>
                <c:pt idx="61">
                  <c:v>0.67159000146251135</c:v>
                </c:pt>
                <c:pt idx="62">
                  <c:v>0.72647503936288216</c:v>
                </c:pt>
                <c:pt idx="63">
                  <c:v>0.70407082602395787</c:v>
                </c:pt>
                <c:pt idx="64">
                  <c:v>0.83130099877733443</c:v>
                </c:pt>
                <c:pt idx="65">
                  <c:v>0.77745992306536393</c:v>
                </c:pt>
                <c:pt idx="66">
                  <c:v>0.80195313475451413</c:v>
                </c:pt>
                <c:pt idx="67">
                  <c:v>0.70220952489432475</c:v>
                </c:pt>
                <c:pt idx="68">
                  <c:v>0.66776417092013429</c:v>
                </c:pt>
                <c:pt idx="69">
                  <c:v>0.57850024057352867</c:v>
                </c:pt>
                <c:pt idx="70">
                  <c:v>0.59219281698929782</c:v>
                </c:pt>
                <c:pt idx="71">
                  <c:v>0.46224923222263797</c:v>
                </c:pt>
                <c:pt idx="72">
                  <c:v>0.45081686004870708</c:v>
                </c:pt>
                <c:pt idx="73">
                  <c:v>0.48172382291605953</c:v>
                </c:pt>
                <c:pt idx="74">
                  <c:v>0.49664971055290491</c:v>
                </c:pt>
                <c:pt idx="75">
                  <c:v>0.53481172142877154</c:v>
                </c:pt>
                <c:pt idx="76">
                  <c:v>0.54912904129194173</c:v>
                </c:pt>
                <c:pt idx="77">
                  <c:v>0.55355980877247668</c:v>
                </c:pt>
                <c:pt idx="78">
                  <c:v>0.56958631095382783</c:v>
                </c:pt>
                <c:pt idx="79">
                  <c:v>0.67019616765634571</c:v>
                </c:pt>
                <c:pt idx="80">
                  <c:v>0.61456867877345189</c:v>
                </c:pt>
                <c:pt idx="81">
                  <c:v>0.68667915321437334</c:v>
                </c:pt>
                <c:pt idx="82">
                  <c:v>0.62582439403885171</c:v>
                </c:pt>
                <c:pt idx="83">
                  <c:v>0.59370936592800494</c:v>
                </c:pt>
                <c:pt idx="84">
                  <c:v>0.65053091693822152</c:v>
                </c:pt>
                <c:pt idx="85">
                  <c:v>0.59727363352998242</c:v>
                </c:pt>
                <c:pt idx="86">
                  <c:v>0.64532830985551526</c:v>
                </c:pt>
                <c:pt idx="87">
                  <c:v>0.64678204910284132</c:v>
                </c:pt>
                <c:pt idx="88">
                  <c:v>0.65297716389284743</c:v>
                </c:pt>
                <c:pt idx="89">
                  <c:v>0.57449191543278333</c:v>
                </c:pt>
                <c:pt idx="90">
                  <c:v>0.54676426535773692</c:v>
                </c:pt>
                <c:pt idx="91">
                  <c:v>0.49900906436048476</c:v>
                </c:pt>
                <c:pt idx="92">
                  <c:v>0.47657858294350536</c:v>
                </c:pt>
                <c:pt idx="93">
                  <c:v>0.48670663546785953</c:v>
                </c:pt>
                <c:pt idx="94">
                  <c:v>0.44331656591488566</c:v>
                </c:pt>
                <c:pt idx="95">
                  <c:v>0.46735384856549317</c:v>
                </c:pt>
                <c:pt idx="96">
                  <c:v>0.42975351747722579</c:v>
                </c:pt>
                <c:pt idx="97">
                  <c:v>0.46633774093353519</c:v>
                </c:pt>
                <c:pt idx="98">
                  <c:v>0.49344243723549264</c:v>
                </c:pt>
                <c:pt idx="99">
                  <c:v>0.52280624636165318</c:v>
                </c:pt>
                <c:pt idx="100">
                  <c:v>0.48090706429605046</c:v>
                </c:pt>
                <c:pt idx="101">
                  <c:v>0.4358059735888335</c:v>
                </c:pt>
                <c:pt idx="102">
                  <c:v>0.41317939682262644</c:v>
                </c:pt>
                <c:pt idx="103">
                  <c:v>0.46506701641700804</c:v>
                </c:pt>
                <c:pt idx="104">
                  <c:v>0.41432326514041906</c:v>
                </c:pt>
                <c:pt idx="105">
                  <c:v>0.60830259311033519</c:v>
                </c:pt>
                <c:pt idx="106">
                  <c:v>0.66420714339991471</c:v>
                </c:pt>
                <c:pt idx="107">
                  <c:v>0.73404228225716861</c:v>
                </c:pt>
                <c:pt idx="108">
                  <c:v>0.54178417309700988</c:v>
                </c:pt>
                <c:pt idx="109">
                  <c:v>0.55580509149483126</c:v>
                </c:pt>
                <c:pt idx="110">
                  <c:v>0.47284112474920481</c:v>
                </c:pt>
                <c:pt idx="111">
                  <c:v>0.56088679402423325</c:v>
                </c:pt>
                <c:pt idx="112">
                  <c:v>0.4855226886566712</c:v>
                </c:pt>
                <c:pt idx="113">
                  <c:v>0.44156375468068765</c:v>
                </c:pt>
                <c:pt idx="114">
                  <c:v>0.37695961394528404</c:v>
                </c:pt>
                <c:pt idx="115">
                  <c:v>0.30083323200668777</c:v>
                </c:pt>
                <c:pt idx="116">
                  <c:v>0.44168019967753563</c:v>
                </c:pt>
                <c:pt idx="117">
                  <c:v>0.36265799591764847</c:v>
                </c:pt>
                <c:pt idx="118">
                  <c:v>0.29748080900743035</c:v>
                </c:pt>
                <c:pt idx="119">
                  <c:v>0.3863020504596375</c:v>
                </c:pt>
                <c:pt idx="120">
                  <c:v>0.36420616704406195</c:v>
                </c:pt>
                <c:pt idx="121">
                  <c:v>0.5475670133754118</c:v>
                </c:pt>
                <c:pt idx="122">
                  <c:v>0.43821496617593941</c:v>
                </c:pt>
                <c:pt idx="123">
                  <c:v>0.30674977302772494</c:v>
                </c:pt>
                <c:pt idx="124">
                  <c:v>0.18103115554469207</c:v>
                </c:pt>
                <c:pt idx="125">
                  <c:v>0.25799376854439038</c:v>
                </c:pt>
                <c:pt idx="126">
                  <c:v>0.29153371606357525</c:v>
                </c:pt>
                <c:pt idx="127">
                  <c:v>0.43464836802290013</c:v>
                </c:pt>
                <c:pt idx="128">
                  <c:v>0.5211189170841013</c:v>
                </c:pt>
                <c:pt idx="129">
                  <c:v>0.54189014339493835</c:v>
                </c:pt>
                <c:pt idx="130">
                  <c:v>0.48193840350719164</c:v>
                </c:pt>
                <c:pt idx="131">
                  <c:v>0.51324172041431204</c:v>
                </c:pt>
                <c:pt idx="132">
                  <c:v>0.6163676564337609</c:v>
                </c:pt>
                <c:pt idx="133">
                  <c:v>0.70188267807871074</c:v>
                </c:pt>
                <c:pt idx="134">
                  <c:v>0.81551955801417164</c:v>
                </c:pt>
                <c:pt idx="135">
                  <c:v>0.4781844787922262</c:v>
                </c:pt>
                <c:pt idx="136">
                  <c:v>0.21437252159168241</c:v>
                </c:pt>
                <c:pt idx="137">
                  <c:v>0.25638336344741774</c:v>
                </c:pt>
                <c:pt idx="138">
                  <c:v>0.25172889282834099</c:v>
                </c:pt>
                <c:pt idx="139">
                  <c:v>0.31399676447657521</c:v>
                </c:pt>
                <c:pt idx="140">
                  <c:v>0.42285305917102667</c:v>
                </c:pt>
                <c:pt idx="141">
                  <c:v>0.44477258731534453</c:v>
                </c:pt>
                <c:pt idx="142">
                  <c:v>0.44799199618124935</c:v>
                </c:pt>
                <c:pt idx="143">
                  <c:v>0.53895635439395617</c:v>
                </c:pt>
                <c:pt idx="144">
                  <c:v>0.5965732467340259</c:v>
                </c:pt>
                <c:pt idx="145">
                  <c:v>0.55399062414056455</c:v>
                </c:pt>
                <c:pt idx="146">
                  <c:v>0.52479126771003193</c:v>
                </c:pt>
                <c:pt idx="147">
                  <c:v>0.55789662770076753</c:v>
                </c:pt>
                <c:pt idx="148">
                  <c:v>0.49773154170035455</c:v>
                </c:pt>
                <c:pt idx="149">
                  <c:v>0.66400284974367119</c:v>
                </c:pt>
                <c:pt idx="150">
                  <c:v>0.76780846715677165</c:v>
                </c:pt>
                <c:pt idx="151">
                  <c:v>0.87045544185065138</c:v>
                </c:pt>
                <c:pt idx="152">
                  <c:v>0.7322560953761108</c:v>
                </c:pt>
                <c:pt idx="153">
                  <c:v>0.60969014472022209</c:v>
                </c:pt>
                <c:pt idx="154">
                  <c:v>0.62368253331657908</c:v>
                </c:pt>
                <c:pt idx="155">
                  <c:v>0.6017492152061974</c:v>
                </c:pt>
                <c:pt idx="156">
                  <c:v>0.6049762729629321</c:v>
                </c:pt>
                <c:pt idx="157">
                  <c:v>0.37192329262232665</c:v>
                </c:pt>
                <c:pt idx="158">
                  <c:v>0.27106555071323113</c:v>
                </c:pt>
                <c:pt idx="159">
                  <c:v>0.21239670718338233</c:v>
                </c:pt>
                <c:pt idx="160">
                  <c:v>0.35230605950245519</c:v>
                </c:pt>
                <c:pt idx="161">
                  <c:v>0.30764435669693752</c:v>
                </c:pt>
                <c:pt idx="162">
                  <c:v>0.15843858929180005</c:v>
                </c:pt>
                <c:pt idx="163">
                  <c:v>0.16434516262722976</c:v>
                </c:pt>
                <c:pt idx="164">
                  <c:v>0.16323007161093406</c:v>
                </c:pt>
                <c:pt idx="165">
                  <c:v>0.14761258906372737</c:v>
                </c:pt>
                <c:pt idx="166">
                  <c:v>0.1535914277306849</c:v>
                </c:pt>
                <c:pt idx="167">
                  <c:v>3.3477868389161218E-2</c:v>
                </c:pt>
                <c:pt idx="168">
                  <c:v>-0.10419062904465123</c:v>
                </c:pt>
                <c:pt idx="169">
                  <c:v>-1.4499482734212383E-2</c:v>
                </c:pt>
                <c:pt idx="170">
                  <c:v>-6.102109887083472E-2</c:v>
                </c:pt>
                <c:pt idx="171">
                  <c:v>0.11753708839658596</c:v>
                </c:pt>
                <c:pt idx="172">
                  <c:v>0.35527166808067534</c:v>
                </c:pt>
                <c:pt idx="173">
                  <c:v>0.40661353506013687</c:v>
                </c:pt>
                <c:pt idx="174">
                  <c:v>0.32339983261329169</c:v>
                </c:pt>
                <c:pt idx="175">
                  <c:v>0.38078215901313361</c:v>
                </c:pt>
                <c:pt idx="176">
                  <c:v>0.3795872603578006</c:v>
                </c:pt>
                <c:pt idx="177">
                  <c:v>0.39920445098650997</c:v>
                </c:pt>
                <c:pt idx="178">
                  <c:v>0.44296455045767447</c:v>
                </c:pt>
                <c:pt idx="179">
                  <c:v>0.40208105950091277</c:v>
                </c:pt>
                <c:pt idx="180">
                  <c:v>0.35954673562458439</c:v>
                </c:pt>
                <c:pt idx="181">
                  <c:v>0.44498656851382934</c:v>
                </c:pt>
                <c:pt idx="182">
                  <c:v>0.45686469524918444</c:v>
                </c:pt>
                <c:pt idx="183">
                  <c:v>0.48735035186929948</c:v>
                </c:pt>
                <c:pt idx="184">
                  <c:v>0.56692637793118894</c:v>
                </c:pt>
                <c:pt idx="185">
                  <c:v>0.56355473679335866</c:v>
                </c:pt>
                <c:pt idx="186">
                  <c:v>0.5552666008344882</c:v>
                </c:pt>
                <c:pt idx="187">
                  <c:v>0.42176577110418234</c:v>
                </c:pt>
                <c:pt idx="188">
                  <c:v>0.43920514077882589</c:v>
                </c:pt>
                <c:pt idx="189">
                  <c:v>0.46884813327293851</c:v>
                </c:pt>
                <c:pt idx="190">
                  <c:v>0.37714830074219285</c:v>
                </c:pt>
                <c:pt idx="191">
                  <c:v>0.37372990673191453</c:v>
                </c:pt>
                <c:pt idx="192">
                  <c:v>0.35004855987949102</c:v>
                </c:pt>
                <c:pt idx="193">
                  <c:v>0.63521834953355205</c:v>
                </c:pt>
                <c:pt idx="194">
                  <c:v>0.73648977935889515</c:v>
                </c:pt>
                <c:pt idx="195">
                  <c:v>0.80801659573722251</c:v>
                </c:pt>
                <c:pt idx="196">
                  <c:v>0.79767173414974435</c:v>
                </c:pt>
                <c:pt idx="197">
                  <c:v>0.78283252636737688</c:v>
                </c:pt>
                <c:pt idx="198">
                  <c:v>0.95378064247305594</c:v>
                </c:pt>
                <c:pt idx="199">
                  <c:v>0.87097666917643091</c:v>
                </c:pt>
                <c:pt idx="200">
                  <c:v>0.85580452529832607</c:v>
                </c:pt>
                <c:pt idx="201">
                  <c:v>0.62420115006979948</c:v>
                </c:pt>
                <c:pt idx="202">
                  <c:v>0.57737892283448777</c:v>
                </c:pt>
                <c:pt idx="203">
                  <c:v>0.77105845292495434</c:v>
                </c:pt>
                <c:pt idx="204">
                  <c:v>0.82043635347196187</c:v>
                </c:pt>
                <c:pt idx="205">
                  <c:v>0.78580376575731603</c:v>
                </c:pt>
                <c:pt idx="206">
                  <c:v>0.93499258988148048</c:v>
                </c:pt>
                <c:pt idx="207">
                  <c:v>0.90351924358308233</c:v>
                </c:pt>
                <c:pt idx="208">
                  <c:v>0.91203040138898617</c:v>
                </c:pt>
                <c:pt idx="209">
                  <c:v>0.98213581385701842</c:v>
                </c:pt>
                <c:pt idx="210">
                  <c:v>1.0274463580474213</c:v>
                </c:pt>
                <c:pt idx="211">
                  <c:v>1.0493273308378597</c:v>
                </c:pt>
                <c:pt idx="212">
                  <c:v>1.0882489530599426</c:v>
                </c:pt>
                <c:pt idx="213">
                  <c:v>1.1321655833580928</c:v>
                </c:pt>
                <c:pt idx="214">
                  <c:v>1.0947557622061308</c:v>
                </c:pt>
                <c:pt idx="215">
                  <c:v>1.1675411810602396</c:v>
                </c:pt>
                <c:pt idx="216">
                  <c:v>1.2237092072782814</c:v>
                </c:pt>
                <c:pt idx="217">
                  <c:v>1.0093830382289077</c:v>
                </c:pt>
                <c:pt idx="218">
                  <c:v>1.0488113223029483</c:v>
                </c:pt>
                <c:pt idx="219">
                  <c:v>0.71925918035224168</c:v>
                </c:pt>
                <c:pt idx="220">
                  <c:v>0.76252959808963372</c:v>
                </c:pt>
                <c:pt idx="221">
                  <c:v>0.64366063094395953</c:v>
                </c:pt>
                <c:pt idx="222">
                  <c:v>0.69689315253850537</c:v>
                </c:pt>
                <c:pt idx="223">
                  <c:v>0.77011972983749488</c:v>
                </c:pt>
                <c:pt idx="224">
                  <c:v>0.73179069170482702</c:v>
                </c:pt>
                <c:pt idx="225">
                  <c:v>0.70934156863187381</c:v>
                </c:pt>
                <c:pt idx="226">
                  <c:v>0.8340023803362111</c:v>
                </c:pt>
                <c:pt idx="227">
                  <c:v>0.77124797679526425</c:v>
                </c:pt>
                <c:pt idx="228">
                  <c:v>0.57674004500670617</c:v>
                </c:pt>
                <c:pt idx="229">
                  <c:v>0.24594266480844326</c:v>
                </c:pt>
                <c:pt idx="230">
                  <c:v>0.22151193414759252</c:v>
                </c:pt>
                <c:pt idx="231">
                  <c:v>0.14827593493720381</c:v>
                </c:pt>
                <c:pt idx="232">
                  <c:v>1.2352542353706586E-4</c:v>
                </c:pt>
                <c:pt idx="233">
                  <c:v>-1.3733198343002288E-2</c:v>
                </c:pt>
                <c:pt idx="234">
                  <c:v>1.7585875313706912E-2</c:v>
                </c:pt>
                <c:pt idx="235">
                  <c:v>2.2660987415318499E-2</c:v>
                </c:pt>
                <c:pt idx="236">
                  <c:v>-3.3728572381348819E-2</c:v>
                </c:pt>
                <c:pt idx="237">
                  <c:v>6.5091033244426416E-2</c:v>
                </c:pt>
                <c:pt idx="238">
                  <c:v>-2.79373435643572E-2</c:v>
                </c:pt>
                <c:pt idx="239">
                  <c:v>3.5918347134575555E-3</c:v>
                </c:pt>
                <c:pt idx="240">
                  <c:v>4.6480130247449195E-2</c:v>
                </c:pt>
                <c:pt idx="241">
                  <c:v>4.7074542376452075E-2</c:v>
                </c:pt>
                <c:pt idx="242">
                  <c:v>-2.2202473737154196E-2</c:v>
                </c:pt>
                <c:pt idx="243">
                  <c:v>2.6240260948935889E-3</c:v>
                </c:pt>
                <c:pt idx="244">
                  <c:v>-1.8443665704859599E-2</c:v>
                </c:pt>
                <c:pt idx="245">
                  <c:v>-9.277971268039488E-2</c:v>
                </c:pt>
                <c:pt idx="246">
                  <c:v>-0.10565093460869265</c:v>
                </c:pt>
                <c:pt idx="247">
                  <c:v>-0.13636761781990883</c:v>
                </c:pt>
                <c:pt idx="248">
                  <c:v>-4.9307376755659944E-2</c:v>
                </c:pt>
                <c:pt idx="249">
                  <c:v>-6.9706065168633882E-2</c:v>
                </c:pt>
                <c:pt idx="250">
                  <c:v>-0.13543119845266421</c:v>
                </c:pt>
                <c:pt idx="251">
                  <c:v>-6.7551564377703793E-2</c:v>
                </c:pt>
                <c:pt idx="252">
                  <c:v>-8.780815199325176E-2</c:v>
                </c:pt>
              </c:numCache>
            </c:numRef>
          </c:val>
          <c:smooth val="0"/>
          <c:extLst>
            <c:ext xmlns:c16="http://schemas.microsoft.com/office/drawing/2014/chart" uri="{C3380CC4-5D6E-409C-BE32-E72D297353CC}">
              <c16:uniqueId val="{00000001-3981-A742-8985-7A164DF6406E}"/>
            </c:ext>
          </c:extLst>
        </c:ser>
        <c:ser>
          <c:idx val="2"/>
          <c:order val="2"/>
          <c:tx>
            <c:strRef>
              <c:f>Sheet1!$A$4</c:f>
              <c:strCache>
                <c:ptCount val="1"/>
                <c:pt idx="0">
                  <c:v>Large value</c:v>
                </c:pt>
              </c:strCache>
            </c:strRef>
          </c:tx>
          <c:spPr>
            <a:ln w="22225" cap="rnd">
              <a:solidFill>
                <a:schemeClr val="accent4"/>
              </a:solidFill>
              <a:round/>
            </a:ln>
            <a:effectLst/>
          </c:spPr>
          <c:marker>
            <c:symbol val="none"/>
          </c:marker>
          <c:cat>
            <c:strRef>
              <c:f>Sheet1!$B$1:$IT$1</c:f>
              <c:strCache>
                <c:ptCount val="253"/>
                <c:pt idx="0">
                  <c:v>D-02</c:v>
                </c:pt>
                <c:pt idx="1">
                  <c:v>J-03</c:v>
                </c:pt>
                <c:pt idx="2">
                  <c:v>F-03</c:v>
                </c:pt>
                <c:pt idx="3">
                  <c:v>M-03</c:v>
                </c:pt>
                <c:pt idx="4">
                  <c:v>A-03</c:v>
                </c:pt>
                <c:pt idx="5">
                  <c:v>M-032</c:v>
                </c:pt>
                <c:pt idx="6">
                  <c:v>J-033</c:v>
                </c:pt>
                <c:pt idx="7">
                  <c:v>J-034</c:v>
                </c:pt>
                <c:pt idx="8">
                  <c:v>A-035</c:v>
                </c:pt>
                <c:pt idx="9">
                  <c:v>S-03</c:v>
                </c:pt>
                <c:pt idx="10">
                  <c:v>O-03</c:v>
                </c:pt>
                <c:pt idx="11">
                  <c:v>N-03</c:v>
                </c:pt>
                <c:pt idx="12">
                  <c:v>D-03</c:v>
                </c:pt>
                <c:pt idx="13">
                  <c:v>J-04</c:v>
                </c:pt>
                <c:pt idx="14">
                  <c:v>F-04</c:v>
                </c:pt>
                <c:pt idx="15">
                  <c:v>M-04</c:v>
                </c:pt>
                <c:pt idx="16">
                  <c:v>A-04</c:v>
                </c:pt>
                <c:pt idx="17">
                  <c:v>M-046</c:v>
                </c:pt>
                <c:pt idx="18">
                  <c:v>J-047</c:v>
                </c:pt>
                <c:pt idx="19">
                  <c:v>J-048</c:v>
                </c:pt>
                <c:pt idx="20">
                  <c:v>A-049</c:v>
                </c:pt>
                <c:pt idx="21">
                  <c:v>S-04</c:v>
                </c:pt>
                <c:pt idx="22">
                  <c:v>O-04</c:v>
                </c:pt>
                <c:pt idx="23">
                  <c:v>N-04</c:v>
                </c:pt>
                <c:pt idx="24">
                  <c:v>D-04</c:v>
                </c:pt>
                <c:pt idx="25">
                  <c:v>J-05</c:v>
                </c:pt>
                <c:pt idx="26">
                  <c:v>F-05</c:v>
                </c:pt>
                <c:pt idx="27">
                  <c:v>M-05</c:v>
                </c:pt>
                <c:pt idx="28">
                  <c:v>A-05</c:v>
                </c:pt>
                <c:pt idx="29">
                  <c:v>M-0510</c:v>
                </c:pt>
                <c:pt idx="30">
                  <c:v>J-0511</c:v>
                </c:pt>
                <c:pt idx="31">
                  <c:v>J-0512</c:v>
                </c:pt>
                <c:pt idx="32">
                  <c:v>A-0513</c:v>
                </c:pt>
                <c:pt idx="33">
                  <c:v>S-05</c:v>
                </c:pt>
                <c:pt idx="34">
                  <c:v>O-05</c:v>
                </c:pt>
                <c:pt idx="35">
                  <c:v>N-05</c:v>
                </c:pt>
                <c:pt idx="36">
                  <c:v>D-05</c:v>
                </c:pt>
                <c:pt idx="37">
                  <c:v>J-06</c:v>
                </c:pt>
                <c:pt idx="38">
                  <c:v>F-06</c:v>
                </c:pt>
                <c:pt idx="39">
                  <c:v>M-06</c:v>
                </c:pt>
                <c:pt idx="40">
                  <c:v>A-06</c:v>
                </c:pt>
                <c:pt idx="41">
                  <c:v>M-0614</c:v>
                </c:pt>
                <c:pt idx="42">
                  <c:v>J-0615</c:v>
                </c:pt>
                <c:pt idx="43">
                  <c:v>J-0616</c:v>
                </c:pt>
                <c:pt idx="44">
                  <c:v>A-0617</c:v>
                </c:pt>
                <c:pt idx="45">
                  <c:v>S-06</c:v>
                </c:pt>
                <c:pt idx="46">
                  <c:v>O-06</c:v>
                </c:pt>
                <c:pt idx="47">
                  <c:v>N-06</c:v>
                </c:pt>
                <c:pt idx="48">
                  <c:v>D-06</c:v>
                </c:pt>
                <c:pt idx="49">
                  <c:v>J-07</c:v>
                </c:pt>
                <c:pt idx="50">
                  <c:v>F-07</c:v>
                </c:pt>
                <c:pt idx="51">
                  <c:v>M-07</c:v>
                </c:pt>
                <c:pt idx="52">
                  <c:v>A-07</c:v>
                </c:pt>
                <c:pt idx="53">
                  <c:v>M-0718</c:v>
                </c:pt>
                <c:pt idx="54">
                  <c:v>J-0719</c:v>
                </c:pt>
                <c:pt idx="55">
                  <c:v>J-0720</c:v>
                </c:pt>
                <c:pt idx="56">
                  <c:v>A-0721</c:v>
                </c:pt>
                <c:pt idx="57">
                  <c:v>S-07</c:v>
                </c:pt>
                <c:pt idx="58">
                  <c:v>O-07</c:v>
                </c:pt>
                <c:pt idx="59">
                  <c:v>N-07</c:v>
                </c:pt>
                <c:pt idx="60">
                  <c:v>D-07</c:v>
                </c:pt>
                <c:pt idx="61">
                  <c:v>J-08</c:v>
                </c:pt>
                <c:pt idx="62">
                  <c:v>F-08</c:v>
                </c:pt>
                <c:pt idx="63">
                  <c:v>M-08</c:v>
                </c:pt>
                <c:pt idx="64">
                  <c:v>A-08</c:v>
                </c:pt>
                <c:pt idx="65">
                  <c:v>M-0822</c:v>
                </c:pt>
                <c:pt idx="66">
                  <c:v>J-0823</c:v>
                </c:pt>
                <c:pt idx="67">
                  <c:v>J-0824</c:v>
                </c:pt>
                <c:pt idx="68">
                  <c:v>A-0825</c:v>
                </c:pt>
                <c:pt idx="69">
                  <c:v>S-08</c:v>
                </c:pt>
                <c:pt idx="70">
                  <c:v>O-08</c:v>
                </c:pt>
                <c:pt idx="71">
                  <c:v>N-08</c:v>
                </c:pt>
                <c:pt idx="72">
                  <c:v>D-08</c:v>
                </c:pt>
                <c:pt idx="73">
                  <c:v>J-09</c:v>
                </c:pt>
                <c:pt idx="74">
                  <c:v>F-09</c:v>
                </c:pt>
                <c:pt idx="75">
                  <c:v>M-09</c:v>
                </c:pt>
                <c:pt idx="76">
                  <c:v>A-09</c:v>
                </c:pt>
                <c:pt idx="77">
                  <c:v>M-0926</c:v>
                </c:pt>
                <c:pt idx="78">
                  <c:v>J-0927</c:v>
                </c:pt>
                <c:pt idx="79">
                  <c:v>J-0928</c:v>
                </c:pt>
                <c:pt idx="80">
                  <c:v>A-0929</c:v>
                </c:pt>
                <c:pt idx="81">
                  <c:v>S-09</c:v>
                </c:pt>
                <c:pt idx="82">
                  <c:v>O-09</c:v>
                </c:pt>
                <c:pt idx="83">
                  <c:v>N-09</c:v>
                </c:pt>
                <c:pt idx="84">
                  <c:v>D-09</c:v>
                </c:pt>
                <c:pt idx="85">
                  <c:v>J-10</c:v>
                </c:pt>
                <c:pt idx="86">
                  <c:v>F-10</c:v>
                </c:pt>
                <c:pt idx="87">
                  <c:v>M-10</c:v>
                </c:pt>
                <c:pt idx="88">
                  <c:v>A-10</c:v>
                </c:pt>
                <c:pt idx="89">
                  <c:v>M-1030</c:v>
                </c:pt>
                <c:pt idx="90">
                  <c:v>J-1031</c:v>
                </c:pt>
                <c:pt idx="91">
                  <c:v>J-1032</c:v>
                </c:pt>
                <c:pt idx="92">
                  <c:v>A-1033</c:v>
                </c:pt>
                <c:pt idx="93">
                  <c:v>S-10</c:v>
                </c:pt>
                <c:pt idx="94">
                  <c:v>O-10</c:v>
                </c:pt>
                <c:pt idx="95">
                  <c:v>N-10</c:v>
                </c:pt>
                <c:pt idx="96">
                  <c:v>D-10</c:v>
                </c:pt>
                <c:pt idx="97">
                  <c:v>J-11</c:v>
                </c:pt>
                <c:pt idx="98">
                  <c:v>F-11</c:v>
                </c:pt>
                <c:pt idx="99">
                  <c:v>M-11</c:v>
                </c:pt>
                <c:pt idx="100">
                  <c:v>A-11</c:v>
                </c:pt>
                <c:pt idx="101">
                  <c:v>M-1134</c:v>
                </c:pt>
                <c:pt idx="102">
                  <c:v>J-1135</c:v>
                </c:pt>
                <c:pt idx="103">
                  <c:v>J-1136</c:v>
                </c:pt>
                <c:pt idx="104">
                  <c:v>A-1137</c:v>
                </c:pt>
                <c:pt idx="105">
                  <c:v>S-11</c:v>
                </c:pt>
                <c:pt idx="106">
                  <c:v>O-11</c:v>
                </c:pt>
                <c:pt idx="107">
                  <c:v>N-11</c:v>
                </c:pt>
                <c:pt idx="108">
                  <c:v>D-11</c:v>
                </c:pt>
                <c:pt idx="109">
                  <c:v>J-12</c:v>
                </c:pt>
                <c:pt idx="110">
                  <c:v>F-12</c:v>
                </c:pt>
                <c:pt idx="111">
                  <c:v>M-12</c:v>
                </c:pt>
                <c:pt idx="112">
                  <c:v>A-12</c:v>
                </c:pt>
                <c:pt idx="113">
                  <c:v>M-1238</c:v>
                </c:pt>
                <c:pt idx="114">
                  <c:v>J-1239</c:v>
                </c:pt>
                <c:pt idx="115">
                  <c:v>J-1240</c:v>
                </c:pt>
                <c:pt idx="116">
                  <c:v>A-1241</c:v>
                </c:pt>
                <c:pt idx="117">
                  <c:v>S-12</c:v>
                </c:pt>
                <c:pt idx="118">
                  <c:v>O-12</c:v>
                </c:pt>
                <c:pt idx="119">
                  <c:v>N-12</c:v>
                </c:pt>
                <c:pt idx="120">
                  <c:v>D-12</c:v>
                </c:pt>
                <c:pt idx="121">
                  <c:v>J-13</c:v>
                </c:pt>
                <c:pt idx="122">
                  <c:v>F-13</c:v>
                </c:pt>
                <c:pt idx="123">
                  <c:v>M-13</c:v>
                </c:pt>
                <c:pt idx="124">
                  <c:v>A-13</c:v>
                </c:pt>
                <c:pt idx="125">
                  <c:v>M-1342</c:v>
                </c:pt>
                <c:pt idx="126">
                  <c:v>J-1343</c:v>
                </c:pt>
                <c:pt idx="127">
                  <c:v>J-1344</c:v>
                </c:pt>
                <c:pt idx="128">
                  <c:v>A-1345</c:v>
                </c:pt>
                <c:pt idx="129">
                  <c:v>S-13</c:v>
                </c:pt>
                <c:pt idx="130">
                  <c:v>O-13</c:v>
                </c:pt>
                <c:pt idx="131">
                  <c:v>N-13</c:v>
                </c:pt>
                <c:pt idx="132">
                  <c:v>D-13</c:v>
                </c:pt>
                <c:pt idx="133">
                  <c:v>J-14</c:v>
                </c:pt>
                <c:pt idx="134">
                  <c:v>F-14</c:v>
                </c:pt>
                <c:pt idx="135">
                  <c:v>M-14</c:v>
                </c:pt>
                <c:pt idx="136">
                  <c:v>A-14</c:v>
                </c:pt>
                <c:pt idx="137">
                  <c:v>M-1446</c:v>
                </c:pt>
                <c:pt idx="138">
                  <c:v>J-1447</c:v>
                </c:pt>
                <c:pt idx="139">
                  <c:v>J-1448</c:v>
                </c:pt>
                <c:pt idx="140">
                  <c:v>A-1449</c:v>
                </c:pt>
                <c:pt idx="141">
                  <c:v>S-14</c:v>
                </c:pt>
                <c:pt idx="142">
                  <c:v>O-14</c:v>
                </c:pt>
                <c:pt idx="143">
                  <c:v>N-14</c:v>
                </c:pt>
                <c:pt idx="144">
                  <c:v>D-14</c:v>
                </c:pt>
                <c:pt idx="145">
                  <c:v>J-15</c:v>
                </c:pt>
                <c:pt idx="146">
                  <c:v>F-15</c:v>
                </c:pt>
                <c:pt idx="147">
                  <c:v>M-15</c:v>
                </c:pt>
                <c:pt idx="148">
                  <c:v>A-15</c:v>
                </c:pt>
                <c:pt idx="149">
                  <c:v>M-1550</c:v>
                </c:pt>
                <c:pt idx="150">
                  <c:v>J-1551</c:v>
                </c:pt>
                <c:pt idx="151">
                  <c:v>J-1552</c:v>
                </c:pt>
                <c:pt idx="152">
                  <c:v>A-1553</c:v>
                </c:pt>
                <c:pt idx="153">
                  <c:v>S-15</c:v>
                </c:pt>
                <c:pt idx="154">
                  <c:v>O-15</c:v>
                </c:pt>
                <c:pt idx="155">
                  <c:v>N-15</c:v>
                </c:pt>
                <c:pt idx="156">
                  <c:v>D-15</c:v>
                </c:pt>
                <c:pt idx="157">
                  <c:v>J-16</c:v>
                </c:pt>
                <c:pt idx="158">
                  <c:v>F-16</c:v>
                </c:pt>
                <c:pt idx="159">
                  <c:v>M-16</c:v>
                </c:pt>
                <c:pt idx="160">
                  <c:v>A-16</c:v>
                </c:pt>
                <c:pt idx="161">
                  <c:v>M-1654</c:v>
                </c:pt>
                <c:pt idx="162">
                  <c:v>J-1655</c:v>
                </c:pt>
                <c:pt idx="163">
                  <c:v>J-1656</c:v>
                </c:pt>
                <c:pt idx="164">
                  <c:v>A-1657</c:v>
                </c:pt>
                <c:pt idx="165">
                  <c:v>S-16</c:v>
                </c:pt>
                <c:pt idx="166">
                  <c:v>O-16</c:v>
                </c:pt>
                <c:pt idx="167">
                  <c:v>N-16</c:v>
                </c:pt>
                <c:pt idx="168">
                  <c:v>D-16</c:v>
                </c:pt>
                <c:pt idx="169">
                  <c:v>J-17</c:v>
                </c:pt>
                <c:pt idx="170">
                  <c:v>F-17</c:v>
                </c:pt>
                <c:pt idx="171">
                  <c:v>M-17</c:v>
                </c:pt>
                <c:pt idx="172">
                  <c:v>A-17</c:v>
                </c:pt>
                <c:pt idx="173">
                  <c:v>M-1758</c:v>
                </c:pt>
                <c:pt idx="174">
                  <c:v>J-1759</c:v>
                </c:pt>
                <c:pt idx="175">
                  <c:v>J-1760</c:v>
                </c:pt>
                <c:pt idx="176">
                  <c:v>A-1761</c:v>
                </c:pt>
                <c:pt idx="177">
                  <c:v>S-17</c:v>
                </c:pt>
                <c:pt idx="178">
                  <c:v>O-17</c:v>
                </c:pt>
                <c:pt idx="179">
                  <c:v>N-17</c:v>
                </c:pt>
                <c:pt idx="180">
                  <c:v>D-17</c:v>
                </c:pt>
                <c:pt idx="181">
                  <c:v>J-18</c:v>
                </c:pt>
                <c:pt idx="182">
                  <c:v>F-18</c:v>
                </c:pt>
                <c:pt idx="183">
                  <c:v>M-18</c:v>
                </c:pt>
                <c:pt idx="184">
                  <c:v>A-18</c:v>
                </c:pt>
                <c:pt idx="185">
                  <c:v>M-1862</c:v>
                </c:pt>
                <c:pt idx="186">
                  <c:v>J-1863</c:v>
                </c:pt>
                <c:pt idx="187">
                  <c:v>J-1864</c:v>
                </c:pt>
                <c:pt idx="188">
                  <c:v>A-1865</c:v>
                </c:pt>
                <c:pt idx="189">
                  <c:v>S-18</c:v>
                </c:pt>
                <c:pt idx="190">
                  <c:v>O-18</c:v>
                </c:pt>
                <c:pt idx="191">
                  <c:v>N-18</c:v>
                </c:pt>
                <c:pt idx="192">
                  <c:v>D-18</c:v>
                </c:pt>
                <c:pt idx="193">
                  <c:v>J-19</c:v>
                </c:pt>
                <c:pt idx="194">
                  <c:v>F-19</c:v>
                </c:pt>
                <c:pt idx="195">
                  <c:v>M-19</c:v>
                </c:pt>
                <c:pt idx="196">
                  <c:v>A-19</c:v>
                </c:pt>
                <c:pt idx="197">
                  <c:v>M-1966</c:v>
                </c:pt>
                <c:pt idx="198">
                  <c:v>J-1967</c:v>
                </c:pt>
                <c:pt idx="199">
                  <c:v>J-1968</c:v>
                </c:pt>
                <c:pt idx="200">
                  <c:v>A-1969</c:v>
                </c:pt>
                <c:pt idx="201">
                  <c:v>S-19</c:v>
                </c:pt>
                <c:pt idx="202">
                  <c:v>O-19</c:v>
                </c:pt>
                <c:pt idx="203">
                  <c:v>N-19</c:v>
                </c:pt>
                <c:pt idx="204">
                  <c:v>D-19</c:v>
                </c:pt>
                <c:pt idx="205">
                  <c:v>J-20</c:v>
                </c:pt>
                <c:pt idx="206">
                  <c:v>F-20</c:v>
                </c:pt>
                <c:pt idx="207">
                  <c:v>M-20</c:v>
                </c:pt>
                <c:pt idx="208">
                  <c:v>A-20</c:v>
                </c:pt>
                <c:pt idx="209">
                  <c:v>M-2070</c:v>
                </c:pt>
                <c:pt idx="210">
                  <c:v>J-2071</c:v>
                </c:pt>
                <c:pt idx="211">
                  <c:v>J-2072</c:v>
                </c:pt>
                <c:pt idx="212">
                  <c:v>A-2073</c:v>
                </c:pt>
                <c:pt idx="213">
                  <c:v>S-20</c:v>
                </c:pt>
                <c:pt idx="214">
                  <c:v>O-20</c:v>
                </c:pt>
                <c:pt idx="215">
                  <c:v>N-20</c:v>
                </c:pt>
                <c:pt idx="216">
                  <c:v>D-20</c:v>
                </c:pt>
                <c:pt idx="217">
                  <c:v>J-21</c:v>
                </c:pt>
                <c:pt idx="218">
                  <c:v>F-21</c:v>
                </c:pt>
                <c:pt idx="219">
                  <c:v>M-21</c:v>
                </c:pt>
                <c:pt idx="220">
                  <c:v>A-21</c:v>
                </c:pt>
                <c:pt idx="221">
                  <c:v>M-2174</c:v>
                </c:pt>
                <c:pt idx="222">
                  <c:v>J-2175</c:v>
                </c:pt>
                <c:pt idx="223">
                  <c:v>J-2176</c:v>
                </c:pt>
                <c:pt idx="224">
                  <c:v>A-2177</c:v>
                </c:pt>
                <c:pt idx="225">
                  <c:v>S-21</c:v>
                </c:pt>
                <c:pt idx="226">
                  <c:v>O-21</c:v>
                </c:pt>
                <c:pt idx="227">
                  <c:v>N-21</c:v>
                </c:pt>
                <c:pt idx="228">
                  <c:v>D-21</c:v>
                </c:pt>
                <c:pt idx="229">
                  <c:v>J-22</c:v>
                </c:pt>
                <c:pt idx="230">
                  <c:v>F-22</c:v>
                </c:pt>
                <c:pt idx="231">
                  <c:v>M-22</c:v>
                </c:pt>
                <c:pt idx="232">
                  <c:v>A-22</c:v>
                </c:pt>
                <c:pt idx="233">
                  <c:v>M-2278</c:v>
                </c:pt>
                <c:pt idx="234">
                  <c:v>J-2279</c:v>
                </c:pt>
                <c:pt idx="235">
                  <c:v>J-2280</c:v>
                </c:pt>
                <c:pt idx="236">
                  <c:v>A-2281</c:v>
                </c:pt>
                <c:pt idx="237">
                  <c:v>S-22</c:v>
                </c:pt>
                <c:pt idx="238">
                  <c:v>O-22</c:v>
                </c:pt>
                <c:pt idx="239">
                  <c:v>N-22</c:v>
                </c:pt>
                <c:pt idx="240">
                  <c:v>D-22</c:v>
                </c:pt>
                <c:pt idx="241">
                  <c:v>J-23</c:v>
                </c:pt>
                <c:pt idx="242">
                  <c:v>F-23</c:v>
                </c:pt>
                <c:pt idx="243">
                  <c:v>M-23</c:v>
                </c:pt>
                <c:pt idx="244">
                  <c:v>A-23</c:v>
                </c:pt>
                <c:pt idx="245">
                  <c:v>M-2382</c:v>
                </c:pt>
                <c:pt idx="246">
                  <c:v>J-2383</c:v>
                </c:pt>
                <c:pt idx="247">
                  <c:v>J-2384</c:v>
                </c:pt>
                <c:pt idx="248">
                  <c:v>A-2385</c:v>
                </c:pt>
                <c:pt idx="249">
                  <c:v>S-23</c:v>
                </c:pt>
                <c:pt idx="250">
                  <c:v>O-23</c:v>
                </c:pt>
                <c:pt idx="251">
                  <c:v>N-23</c:v>
                </c:pt>
                <c:pt idx="252">
                  <c:v>D-23</c:v>
                </c:pt>
              </c:strCache>
            </c:strRef>
          </c:cat>
          <c:val>
            <c:numRef>
              <c:f>Sheet1!$B$4:$IT$4</c:f>
              <c:numCache>
                <c:formatCode>#,##0.00</c:formatCode>
                <c:ptCount val="253"/>
                <c:pt idx="0">
                  <c:v>1.1975915493762881</c:v>
                </c:pt>
                <c:pt idx="1">
                  <c:v>1.1551454130746783</c:v>
                </c:pt>
                <c:pt idx="2">
                  <c:v>1.0904542540373674</c:v>
                </c:pt>
                <c:pt idx="3">
                  <c:v>1.0918947414718685</c:v>
                </c:pt>
                <c:pt idx="4">
                  <c:v>1.1061354171655489</c:v>
                </c:pt>
                <c:pt idx="5">
                  <c:v>1.0782837190833094</c:v>
                </c:pt>
                <c:pt idx="6">
                  <c:v>1.2421051496371924</c:v>
                </c:pt>
                <c:pt idx="7">
                  <c:v>1.1336756261725442</c:v>
                </c:pt>
                <c:pt idx="8">
                  <c:v>1.1486257339674459</c:v>
                </c:pt>
                <c:pt idx="9">
                  <c:v>1.2025881676400736</c:v>
                </c:pt>
                <c:pt idx="10">
                  <c:v>1.2092034721972056</c:v>
                </c:pt>
                <c:pt idx="11">
                  <c:v>1.1878700807128193</c:v>
                </c:pt>
                <c:pt idx="12">
                  <c:v>1.0166694587943723</c:v>
                </c:pt>
                <c:pt idx="13">
                  <c:v>0.95498140493124462</c:v>
                </c:pt>
                <c:pt idx="14">
                  <c:v>0.90411178824892868</c:v>
                </c:pt>
                <c:pt idx="15">
                  <c:v>0.75789613882603657</c:v>
                </c:pt>
                <c:pt idx="16">
                  <c:v>0.88832145333945256</c:v>
                </c:pt>
                <c:pt idx="17">
                  <c:v>0.74804473874493549</c:v>
                </c:pt>
                <c:pt idx="18">
                  <c:v>0.82061589023695403</c:v>
                </c:pt>
                <c:pt idx="19">
                  <c:v>0.69523735526281816</c:v>
                </c:pt>
                <c:pt idx="20">
                  <c:v>0.58295934418204354</c:v>
                </c:pt>
                <c:pt idx="21">
                  <c:v>0.65514279159044375</c:v>
                </c:pt>
                <c:pt idx="22">
                  <c:v>0.56812063415385516</c:v>
                </c:pt>
                <c:pt idx="23">
                  <c:v>0.55478033696110063</c:v>
                </c:pt>
                <c:pt idx="24">
                  <c:v>0.58683436627697483</c:v>
                </c:pt>
                <c:pt idx="25">
                  <c:v>0.55856536109387944</c:v>
                </c:pt>
                <c:pt idx="26">
                  <c:v>0.5659444778188748</c:v>
                </c:pt>
                <c:pt idx="27">
                  <c:v>0.59005484901319116</c:v>
                </c:pt>
                <c:pt idx="28">
                  <c:v>0.56326774041462013</c:v>
                </c:pt>
                <c:pt idx="29">
                  <c:v>0.41267862111835951</c:v>
                </c:pt>
                <c:pt idx="30">
                  <c:v>0.5331688916387376</c:v>
                </c:pt>
                <c:pt idx="31">
                  <c:v>0.65571729456785854</c:v>
                </c:pt>
                <c:pt idx="32">
                  <c:v>0.55664439761747453</c:v>
                </c:pt>
                <c:pt idx="33">
                  <c:v>0.54780368832037341</c:v>
                </c:pt>
                <c:pt idx="34">
                  <c:v>0.83659161674774785</c:v>
                </c:pt>
                <c:pt idx="35">
                  <c:v>0.76242010469659238</c:v>
                </c:pt>
                <c:pt idx="36">
                  <c:v>0.76485758585150199</c:v>
                </c:pt>
                <c:pt idx="37">
                  <c:v>0.85224244867395682</c:v>
                </c:pt>
                <c:pt idx="38">
                  <c:v>0.7516000480988172</c:v>
                </c:pt>
                <c:pt idx="39">
                  <c:v>0.84157691637820498</c:v>
                </c:pt>
                <c:pt idx="40">
                  <c:v>0.8081549776666126</c:v>
                </c:pt>
                <c:pt idx="41">
                  <c:v>0.67504127343542131</c:v>
                </c:pt>
                <c:pt idx="42">
                  <c:v>0.58250721175605347</c:v>
                </c:pt>
                <c:pt idx="43">
                  <c:v>0.50950644411612678</c:v>
                </c:pt>
                <c:pt idx="44">
                  <c:v>0.35023057198741214</c:v>
                </c:pt>
                <c:pt idx="45">
                  <c:v>0.38416350067722838</c:v>
                </c:pt>
                <c:pt idx="46">
                  <c:v>0.35596883706819693</c:v>
                </c:pt>
                <c:pt idx="47">
                  <c:v>0.29960841466656174</c:v>
                </c:pt>
                <c:pt idx="48">
                  <c:v>0.36644491663923656</c:v>
                </c:pt>
                <c:pt idx="49">
                  <c:v>0.33916618499686857</c:v>
                </c:pt>
                <c:pt idx="50">
                  <c:v>0.37664421326696956</c:v>
                </c:pt>
                <c:pt idx="51">
                  <c:v>0.29044834958568999</c:v>
                </c:pt>
                <c:pt idx="52">
                  <c:v>0.31691315950593774</c:v>
                </c:pt>
                <c:pt idx="53">
                  <c:v>0.41885812820087365</c:v>
                </c:pt>
                <c:pt idx="54">
                  <c:v>0.41644089138518264</c:v>
                </c:pt>
                <c:pt idx="55">
                  <c:v>0.50451825184884669</c:v>
                </c:pt>
                <c:pt idx="56">
                  <c:v>0.51625994639651673</c:v>
                </c:pt>
                <c:pt idx="57">
                  <c:v>0.38078157279937974</c:v>
                </c:pt>
                <c:pt idx="58">
                  <c:v>0.57476152609868891</c:v>
                </c:pt>
                <c:pt idx="59">
                  <c:v>0.58849876950471847</c:v>
                </c:pt>
                <c:pt idx="60">
                  <c:v>0.63273018928224101</c:v>
                </c:pt>
                <c:pt idx="61">
                  <c:v>0.5432803404862212</c:v>
                </c:pt>
                <c:pt idx="62">
                  <c:v>0.58555502444817531</c:v>
                </c:pt>
                <c:pt idx="63">
                  <c:v>0.55843658959387321</c:v>
                </c:pt>
                <c:pt idx="64">
                  <c:v>0.54529653040207993</c:v>
                </c:pt>
                <c:pt idx="65">
                  <c:v>0.73551199355873886</c:v>
                </c:pt>
                <c:pt idx="66">
                  <c:v>0.71219510269279529</c:v>
                </c:pt>
                <c:pt idx="67">
                  <c:v>0.7102336734466721</c:v>
                </c:pt>
                <c:pt idx="68">
                  <c:v>0.6789200722776213</c:v>
                </c:pt>
                <c:pt idx="69">
                  <c:v>0.63706934574375362</c:v>
                </c:pt>
                <c:pt idx="70">
                  <c:v>0.61338795926292122</c:v>
                </c:pt>
                <c:pt idx="71">
                  <c:v>0.60159532906498858</c:v>
                </c:pt>
                <c:pt idx="72">
                  <c:v>0.69024681391194109</c:v>
                </c:pt>
                <c:pt idx="73">
                  <c:v>0.7957614465329147</c:v>
                </c:pt>
                <c:pt idx="74">
                  <c:v>0.91178958273812405</c:v>
                </c:pt>
                <c:pt idx="75">
                  <c:v>0.87099529472062209</c:v>
                </c:pt>
                <c:pt idx="76">
                  <c:v>0.77555847268409472</c:v>
                </c:pt>
                <c:pt idx="77">
                  <c:v>0.74029658006581744</c:v>
                </c:pt>
                <c:pt idx="78">
                  <c:v>0.78147844357227148</c:v>
                </c:pt>
                <c:pt idx="79">
                  <c:v>0.79301252935334787</c:v>
                </c:pt>
                <c:pt idx="80">
                  <c:v>0.75117074829380792</c:v>
                </c:pt>
                <c:pt idx="81">
                  <c:v>0.72766014075309093</c:v>
                </c:pt>
                <c:pt idx="82">
                  <c:v>0.7765186083309521</c:v>
                </c:pt>
                <c:pt idx="83">
                  <c:v>0.7765931837805562</c:v>
                </c:pt>
                <c:pt idx="84">
                  <c:v>0.83220987484036257</c:v>
                </c:pt>
                <c:pt idx="85">
                  <c:v>0.80682078272134683</c:v>
                </c:pt>
                <c:pt idx="86">
                  <c:v>0.78664954739968251</c:v>
                </c:pt>
                <c:pt idx="87">
                  <c:v>0.75738109850568147</c:v>
                </c:pt>
                <c:pt idx="88">
                  <c:v>0.64019666919570462</c:v>
                </c:pt>
                <c:pt idx="89">
                  <c:v>0.62633257744228654</c:v>
                </c:pt>
                <c:pt idx="90">
                  <c:v>0.63166260964536003</c:v>
                </c:pt>
                <c:pt idx="91">
                  <c:v>0.62682870975628813</c:v>
                </c:pt>
                <c:pt idx="92">
                  <c:v>0.64268399058005221</c:v>
                </c:pt>
                <c:pt idx="93">
                  <c:v>0.63758815540148883</c:v>
                </c:pt>
                <c:pt idx="94">
                  <c:v>0.61416684660929111</c:v>
                </c:pt>
                <c:pt idx="95">
                  <c:v>0.6031769936068041</c:v>
                </c:pt>
                <c:pt idx="96">
                  <c:v>0.6110800316225149</c:v>
                </c:pt>
                <c:pt idx="97">
                  <c:v>0.64468568953337191</c:v>
                </c:pt>
                <c:pt idx="98">
                  <c:v>0.57981202854380409</c:v>
                </c:pt>
                <c:pt idx="99">
                  <c:v>0.60466490932804029</c:v>
                </c:pt>
                <c:pt idx="100">
                  <c:v>0.6543200946975043</c:v>
                </c:pt>
                <c:pt idx="101">
                  <c:v>0.55704055184531032</c:v>
                </c:pt>
                <c:pt idx="102">
                  <c:v>0.63590715172118673</c:v>
                </c:pt>
                <c:pt idx="103">
                  <c:v>0.60096516575901016</c:v>
                </c:pt>
                <c:pt idx="104">
                  <c:v>0.58575056069939146</c:v>
                </c:pt>
                <c:pt idx="105">
                  <c:v>0.62669937077315241</c:v>
                </c:pt>
                <c:pt idx="106">
                  <c:v>0.75744023863837995</c:v>
                </c:pt>
                <c:pt idx="107">
                  <c:v>0.9102658681136726</c:v>
                </c:pt>
                <c:pt idx="108">
                  <c:v>0.71734112339297473</c:v>
                </c:pt>
                <c:pt idx="109">
                  <c:v>0.63217751275056089</c:v>
                </c:pt>
                <c:pt idx="110">
                  <c:v>0.5809142838478959</c:v>
                </c:pt>
                <c:pt idx="111">
                  <c:v>0.46688632144230019</c:v>
                </c:pt>
                <c:pt idx="112">
                  <c:v>0.36499536806162114</c:v>
                </c:pt>
                <c:pt idx="113">
                  <c:v>0.31557919930869527</c:v>
                </c:pt>
                <c:pt idx="114">
                  <c:v>0.24849836591593613</c:v>
                </c:pt>
                <c:pt idx="115">
                  <c:v>0.18984005183487021</c:v>
                </c:pt>
                <c:pt idx="116">
                  <c:v>0.29697539676516477</c:v>
                </c:pt>
                <c:pt idx="117">
                  <c:v>0.29070983976661069</c:v>
                </c:pt>
                <c:pt idx="118">
                  <c:v>0.22110671952158659</c:v>
                </c:pt>
                <c:pt idx="119">
                  <c:v>0.28519881374956796</c:v>
                </c:pt>
                <c:pt idx="120">
                  <c:v>0.17121950672488831</c:v>
                </c:pt>
                <c:pt idx="121">
                  <c:v>0.13986881940982579</c:v>
                </c:pt>
                <c:pt idx="122">
                  <c:v>0.108302874877099</c:v>
                </c:pt>
                <c:pt idx="123">
                  <c:v>0.1733315893575112</c:v>
                </c:pt>
                <c:pt idx="124">
                  <c:v>0.2613616149904946</c:v>
                </c:pt>
                <c:pt idx="125">
                  <c:v>0.28116658386215132</c:v>
                </c:pt>
                <c:pt idx="126">
                  <c:v>0.30345192302541507</c:v>
                </c:pt>
                <c:pt idx="127">
                  <c:v>0.32724180671802111</c:v>
                </c:pt>
                <c:pt idx="128">
                  <c:v>0.43169581098496462</c:v>
                </c:pt>
                <c:pt idx="129">
                  <c:v>0.4221157537603405</c:v>
                </c:pt>
                <c:pt idx="130">
                  <c:v>0.3566401553389556</c:v>
                </c:pt>
                <c:pt idx="131">
                  <c:v>0.43432712594392775</c:v>
                </c:pt>
                <c:pt idx="132">
                  <c:v>0.38171590665966143</c:v>
                </c:pt>
                <c:pt idx="133">
                  <c:v>0.36614240819454469</c:v>
                </c:pt>
                <c:pt idx="134">
                  <c:v>0.37845496791690969</c:v>
                </c:pt>
                <c:pt idx="135">
                  <c:v>0.33087843909688452</c:v>
                </c:pt>
                <c:pt idx="136">
                  <c:v>0.23666788026985933</c:v>
                </c:pt>
                <c:pt idx="137">
                  <c:v>0.24026451717408573</c:v>
                </c:pt>
                <c:pt idx="138">
                  <c:v>0.20864598404603721</c:v>
                </c:pt>
                <c:pt idx="139">
                  <c:v>0.23582591989142712</c:v>
                </c:pt>
                <c:pt idx="140">
                  <c:v>0.24624928256214124</c:v>
                </c:pt>
                <c:pt idx="141">
                  <c:v>0.32405984530986731</c:v>
                </c:pt>
                <c:pt idx="142">
                  <c:v>0.17488122120780311</c:v>
                </c:pt>
                <c:pt idx="143">
                  <c:v>0.22929341429019465</c:v>
                </c:pt>
                <c:pt idx="144">
                  <c:v>0.18487008707030553</c:v>
                </c:pt>
                <c:pt idx="145">
                  <c:v>0.18465142496748793</c:v>
                </c:pt>
                <c:pt idx="146">
                  <c:v>0.30985801276024472</c:v>
                </c:pt>
                <c:pt idx="147">
                  <c:v>0.36057354008264358</c:v>
                </c:pt>
                <c:pt idx="148">
                  <c:v>0.36650762258494551</c:v>
                </c:pt>
                <c:pt idx="149">
                  <c:v>0.54142819021344479</c:v>
                </c:pt>
                <c:pt idx="150">
                  <c:v>0.54444723259299121</c:v>
                </c:pt>
                <c:pt idx="151">
                  <c:v>0.57501481233452434</c:v>
                </c:pt>
                <c:pt idx="152">
                  <c:v>0.51745702350376577</c:v>
                </c:pt>
                <c:pt idx="153">
                  <c:v>0.46512760266716441</c:v>
                </c:pt>
                <c:pt idx="154">
                  <c:v>0.48715120363718234</c:v>
                </c:pt>
                <c:pt idx="155">
                  <c:v>0.38576675318852294</c:v>
                </c:pt>
                <c:pt idx="156">
                  <c:v>0.41134976994185918</c:v>
                </c:pt>
                <c:pt idx="157">
                  <c:v>0.3938783371717951</c:v>
                </c:pt>
                <c:pt idx="158">
                  <c:v>0.50894456235765484</c:v>
                </c:pt>
                <c:pt idx="159">
                  <c:v>0.3294434617766302</c:v>
                </c:pt>
                <c:pt idx="160">
                  <c:v>0.19800039235083047</c:v>
                </c:pt>
                <c:pt idx="161">
                  <c:v>0.11269275273726011</c:v>
                </c:pt>
                <c:pt idx="162">
                  <c:v>5.7676366535046431E-2</c:v>
                </c:pt>
                <c:pt idx="163">
                  <c:v>0.14071786177318862</c:v>
                </c:pt>
                <c:pt idx="164">
                  <c:v>7.6377033371713712E-2</c:v>
                </c:pt>
                <c:pt idx="165">
                  <c:v>1.9138935408013341E-2</c:v>
                </c:pt>
                <c:pt idx="166">
                  <c:v>6.6777381750604686E-2</c:v>
                </c:pt>
                <c:pt idx="167">
                  <c:v>9.4757666102501095E-2</c:v>
                </c:pt>
                <c:pt idx="168">
                  <c:v>7.4117538648327944E-2</c:v>
                </c:pt>
                <c:pt idx="169">
                  <c:v>9.4986364232802795E-2</c:v>
                </c:pt>
                <c:pt idx="170">
                  <c:v>0.10121047572339341</c:v>
                </c:pt>
                <c:pt idx="171">
                  <c:v>0.19784575132189963</c:v>
                </c:pt>
                <c:pt idx="172">
                  <c:v>0.27137973364204437</c:v>
                </c:pt>
                <c:pt idx="173">
                  <c:v>0.2498655980728593</c:v>
                </c:pt>
                <c:pt idx="174">
                  <c:v>0.27530089063361218</c:v>
                </c:pt>
                <c:pt idx="175">
                  <c:v>0.32865556439275873</c:v>
                </c:pt>
                <c:pt idx="176">
                  <c:v>0.37462830160729316</c:v>
                </c:pt>
                <c:pt idx="177">
                  <c:v>0.36717709396496589</c:v>
                </c:pt>
                <c:pt idx="178">
                  <c:v>0.52758705053024446</c:v>
                </c:pt>
                <c:pt idx="179">
                  <c:v>0.57513597689807716</c:v>
                </c:pt>
                <c:pt idx="180">
                  <c:v>0.66146570114274139</c:v>
                </c:pt>
                <c:pt idx="181">
                  <c:v>0.70009674911266218</c:v>
                </c:pt>
                <c:pt idx="182">
                  <c:v>0.609414662426082</c:v>
                </c:pt>
                <c:pt idx="183">
                  <c:v>0.55773927881012964</c:v>
                </c:pt>
                <c:pt idx="184">
                  <c:v>0.58121811549098845</c:v>
                </c:pt>
                <c:pt idx="185">
                  <c:v>0.66124052143367917</c:v>
                </c:pt>
                <c:pt idx="186">
                  <c:v>0.60208037118221436</c:v>
                </c:pt>
                <c:pt idx="187">
                  <c:v>0.62360177752541879</c:v>
                </c:pt>
                <c:pt idx="188">
                  <c:v>0.59753095518392318</c:v>
                </c:pt>
                <c:pt idx="189">
                  <c:v>0.63237588485751905</c:v>
                </c:pt>
                <c:pt idx="190">
                  <c:v>0.41891399124773915</c:v>
                </c:pt>
                <c:pt idx="191">
                  <c:v>0.39761507981406069</c:v>
                </c:pt>
                <c:pt idx="192">
                  <c:v>0.40903757435577759</c:v>
                </c:pt>
                <c:pt idx="193">
                  <c:v>0.44753259118490885</c:v>
                </c:pt>
                <c:pt idx="194">
                  <c:v>0.43799467311303941</c:v>
                </c:pt>
                <c:pt idx="195">
                  <c:v>0.38255368957752606</c:v>
                </c:pt>
                <c:pt idx="196">
                  <c:v>0.4442659724569536</c:v>
                </c:pt>
                <c:pt idx="197">
                  <c:v>0.48968217836534922</c:v>
                </c:pt>
                <c:pt idx="198">
                  <c:v>0.55148852118976921</c:v>
                </c:pt>
                <c:pt idx="199">
                  <c:v>0.52616512263770976</c:v>
                </c:pt>
                <c:pt idx="200">
                  <c:v>0.57492700120654028</c:v>
                </c:pt>
                <c:pt idx="201">
                  <c:v>0.51829453329595698</c:v>
                </c:pt>
                <c:pt idx="202">
                  <c:v>0.45481376522646721</c:v>
                </c:pt>
                <c:pt idx="203">
                  <c:v>0.46644994439949716</c:v>
                </c:pt>
                <c:pt idx="204">
                  <c:v>0.5619406153437736</c:v>
                </c:pt>
                <c:pt idx="205">
                  <c:v>0.51095267037654912</c:v>
                </c:pt>
                <c:pt idx="206">
                  <c:v>0.5008421301247753</c:v>
                </c:pt>
                <c:pt idx="207">
                  <c:v>0.51661776135944448</c:v>
                </c:pt>
                <c:pt idx="208">
                  <c:v>0.44874284572565853</c:v>
                </c:pt>
                <c:pt idx="209">
                  <c:v>0.46657824004578613</c:v>
                </c:pt>
                <c:pt idx="210">
                  <c:v>0.51596267974867493</c:v>
                </c:pt>
                <c:pt idx="211">
                  <c:v>0.48397609826879218</c:v>
                </c:pt>
                <c:pt idx="212">
                  <c:v>0.47018708812647758</c:v>
                </c:pt>
                <c:pt idx="213">
                  <c:v>0.44481541423975862</c:v>
                </c:pt>
                <c:pt idx="214">
                  <c:v>0.41498390818451286</c:v>
                </c:pt>
                <c:pt idx="215">
                  <c:v>0.41873252366963237</c:v>
                </c:pt>
                <c:pt idx="216">
                  <c:v>0.3811930930747997</c:v>
                </c:pt>
                <c:pt idx="217">
                  <c:v>0.35369395816227878</c:v>
                </c:pt>
                <c:pt idx="218">
                  <c:v>0.30906911190404579</c:v>
                </c:pt>
                <c:pt idx="219">
                  <c:v>0.38091243036301775</c:v>
                </c:pt>
                <c:pt idx="220">
                  <c:v>0.38435499003473123</c:v>
                </c:pt>
                <c:pt idx="221">
                  <c:v>0.46219867452129348</c:v>
                </c:pt>
                <c:pt idx="222">
                  <c:v>0.42215644933226276</c:v>
                </c:pt>
                <c:pt idx="223">
                  <c:v>0.43931348293058614</c:v>
                </c:pt>
                <c:pt idx="224">
                  <c:v>0.44786824083158927</c:v>
                </c:pt>
                <c:pt idx="225">
                  <c:v>0.4356169556739905</c:v>
                </c:pt>
                <c:pt idx="226">
                  <c:v>0.56472244884108402</c:v>
                </c:pt>
                <c:pt idx="227">
                  <c:v>0.58897311320210644</c:v>
                </c:pt>
                <c:pt idx="228">
                  <c:v>0.6008890536896595</c:v>
                </c:pt>
                <c:pt idx="229">
                  <c:v>0.66335243185797754</c:v>
                </c:pt>
                <c:pt idx="230">
                  <c:v>0.72868491174418948</c:v>
                </c:pt>
                <c:pt idx="231">
                  <c:v>0.63261267303347035</c:v>
                </c:pt>
                <c:pt idx="232">
                  <c:v>0.57216836514568914</c:v>
                </c:pt>
                <c:pt idx="233">
                  <c:v>0.73433200166813484</c:v>
                </c:pt>
                <c:pt idx="234">
                  <c:v>0.69237296385662173</c:v>
                </c:pt>
                <c:pt idx="235">
                  <c:v>0.59856284829044593</c:v>
                </c:pt>
                <c:pt idx="236">
                  <c:v>0.64969116085861378</c:v>
                </c:pt>
                <c:pt idx="237">
                  <c:v>0.69119699275975133</c:v>
                </c:pt>
                <c:pt idx="238">
                  <c:v>0.77496957504387021</c:v>
                </c:pt>
                <c:pt idx="239">
                  <c:v>0.7297876016412288</c:v>
                </c:pt>
                <c:pt idx="240">
                  <c:v>0.71826615609502797</c:v>
                </c:pt>
                <c:pt idx="241">
                  <c:v>0.80100366690208824</c:v>
                </c:pt>
                <c:pt idx="242">
                  <c:v>0.79154748135284603</c:v>
                </c:pt>
                <c:pt idx="243">
                  <c:v>0.8758458060778469</c:v>
                </c:pt>
                <c:pt idx="244">
                  <c:v>0.78825373266678522</c:v>
                </c:pt>
                <c:pt idx="245">
                  <c:v>0.7170941701046466</c:v>
                </c:pt>
                <c:pt idx="246">
                  <c:v>0.65096517186011638</c:v>
                </c:pt>
                <c:pt idx="247">
                  <c:v>0.7034958369714881</c:v>
                </c:pt>
                <c:pt idx="248">
                  <c:v>0.7122614400211017</c:v>
                </c:pt>
                <c:pt idx="249">
                  <c:v>0.78608141675460907</c:v>
                </c:pt>
                <c:pt idx="250">
                  <c:v>0.83528813278327552</c:v>
                </c:pt>
                <c:pt idx="251">
                  <c:v>0.75722392738348421</c:v>
                </c:pt>
                <c:pt idx="252">
                  <c:v>0.72862524100537285</c:v>
                </c:pt>
              </c:numCache>
            </c:numRef>
          </c:val>
          <c:smooth val="0"/>
          <c:extLst>
            <c:ext xmlns:c16="http://schemas.microsoft.com/office/drawing/2014/chart" uri="{C3380CC4-5D6E-409C-BE32-E72D297353CC}">
              <c16:uniqueId val="{00000002-3981-A742-8985-7A164DF6406E}"/>
            </c:ext>
          </c:extLst>
        </c:ser>
        <c:dLbls>
          <c:showLegendKey val="0"/>
          <c:showVal val="0"/>
          <c:showCatName val="0"/>
          <c:showSerName val="0"/>
          <c:showPercent val="0"/>
          <c:showBubbleSize val="0"/>
        </c:dLbls>
        <c:smooth val="0"/>
        <c:axId val="1724520319"/>
        <c:axId val="1724543199"/>
      </c:lineChart>
      <c:dateAx>
        <c:axId val="1724520319"/>
        <c:scaling>
          <c:orientation val="minMax"/>
        </c:scaling>
        <c:delete val="0"/>
        <c:axPos val="b"/>
        <c:numFmt formatCode="yyyy" sourceLinked="0"/>
        <c:majorTickMark val="none"/>
        <c:minorTickMark val="none"/>
        <c:tickLblPos val="low"/>
        <c:spPr>
          <a:noFill/>
          <a:ln w="1270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724543199"/>
        <c:crosses val="autoZero"/>
        <c:auto val="0"/>
        <c:lblOffset val="100"/>
        <c:baseTimeUnit val="days"/>
        <c:majorUnit val="12"/>
      </c:dateAx>
      <c:valAx>
        <c:axId val="1724543199"/>
        <c:scaling>
          <c:orientation val="minMax"/>
        </c:scaling>
        <c:delete val="0"/>
        <c:axPos val="l"/>
        <c:majorGridlines>
          <c:spPr>
            <a:ln w="9525" cap="flat" cmpd="sng" algn="ctr">
              <a:solidFill>
                <a:srgbClr val="E7E7DE"/>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Ringside Narrow Book" panose="02000500000000000000" pitchFamily="2" charset="0"/>
                <a:ea typeface="+mn-ea"/>
                <a:cs typeface="+mn-cs"/>
              </a:defRPr>
            </a:pPr>
            <a:endParaRPr lang="en-US"/>
          </a:p>
        </c:txPr>
        <c:crossAx val="1724520319"/>
        <c:crosses val="autoZero"/>
        <c:crossBetween val="between"/>
      </c:valAx>
      <c:spPr>
        <a:noFill/>
        <a:ln>
          <a:noFill/>
        </a:ln>
        <a:effectLst/>
      </c:spPr>
    </c:plotArea>
    <c:legend>
      <c:legendPos val="b"/>
      <c:layout>
        <c:manualLayout>
          <c:xMode val="edge"/>
          <c:yMode val="edge"/>
          <c:x val="0.2451817154242581"/>
          <c:y val="0.94560240042810184"/>
          <c:w val="0.49489042386622706"/>
          <c:h val="5.4397599571898173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8146036903492888"/>
          <c:y val="3.6172163221495295E-2"/>
          <c:w val="0.44761467962402751"/>
          <c:h val="0.72801896951778833"/>
        </c:manualLayout>
      </c:layout>
      <c:doughnutChart>
        <c:varyColors val="1"/>
        <c:ser>
          <c:idx val="0"/>
          <c:order val="0"/>
          <c:tx>
            <c:strRef>
              <c:f>Sheet1!$B$1</c:f>
              <c:strCache>
                <c:ptCount val="1"/>
                <c:pt idx="0">
                  <c:v>Column1</c:v>
                </c:pt>
              </c:strCache>
            </c:strRef>
          </c:tx>
          <c:spPr>
            <a:ln>
              <a:noFill/>
            </a:ln>
          </c:spPr>
          <c:dPt>
            <c:idx val="0"/>
            <c:bubble3D val="0"/>
            <c:spPr>
              <a:solidFill>
                <a:schemeClr val="tx1"/>
              </a:solidFill>
              <a:ln>
                <a:noFill/>
              </a:ln>
            </c:spPr>
            <c:extLst>
              <c:ext xmlns:c16="http://schemas.microsoft.com/office/drawing/2014/chart" uri="{C3380CC4-5D6E-409C-BE32-E72D297353CC}">
                <c16:uniqueId val="{00000001-3C05-B340-B991-440884951B73}"/>
              </c:ext>
            </c:extLst>
          </c:dPt>
          <c:dPt>
            <c:idx val="1"/>
            <c:bubble3D val="0"/>
            <c:spPr>
              <a:solidFill>
                <a:schemeClr val="accent1"/>
              </a:solidFill>
              <a:ln w="19050">
                <a:noFill/>
                <a:prstDash val="sysDot"/>
              </a:ln>
            </c:spPr>
            <c:extLst>
              <c:ext xmlns:c16="http://schemas.microsoft.com/office/drawing/2014/chart" uri="{C3380CC4-5D6E-409C-BE32-E72D297353CC}">
                <c16:uniqueId val="{00000003-3C05-B340-B991-440884951B73}"/>
              </c:ext>
            </c:extLst>
          </c:dPt>
          <c:dPt>
            <c:idx val="2"/>
            <c:bubble3D val="0"/>
            <c:spPr>
              <a:solidFill>
                <a:schemeClr val="accent5">
                  <a:lumMod val="75000"/>
                </a:schemeClr>
              </a:solidFill>
              <a:ln>
                <a:noFill/>
              </a:ln>
            </c:spPr>
            <c:extLst>
              <c:ext xmlns:c16="http://schemas.microsoft.com/office/drawing/2014/chart" uri="{C3380CC4-5D6E-409C-BE32-E72D297353CC}">
                <c16:uniqueId val="{00000005-3C05-B340-B991-440884951B73}"/>
              </c:ext>
            </c:extLst>
          </c:dPt>
          <c:dPt>
            <c:idx val="3"/>
            <c:bubble3D val="0"/>
            <c:spPr>
              <a:pattFill prst="pct10">
                <a:fgClr>
                  <a:schemeClr val="accent2">
                    <a:lumMod val="25000"/>
                    <a:lumOff val="75000"/>
                  </a:schemeClr>
                </a:fgClr>
                <a:bgClr>
                  <a:schemeClr val="accent2">
                    <a:lumMod val="75000"/>
                    <a:lumOff val="25000"/>
                  </a:schemeClr>
                </a:bgClr>
              </a:pattFill>
              <a:ln w="19050">
                <a:noFill/>
                <a:prstDash val="sysDot"/>
              </a:ln>
            </c:spPr>
            <c:extLst>
              <c:ext xmlns:c16="http://schemas.microsoft.com/office/drawing/2014/chart" uri="{C3380CC4-5D6E-409C-BE32-E72D297353CC}">
                <c16:uniqueId val="{00000007-3C05-B340-B991-440884951B73}"/>
              </c:ext>
            </c:extLst>
          </c:dPt>
          <c:dPt>
            <c:idx val="4"/>
            <c:bubble3D val="0"/>
            <c:spPr>
              <a:pattFill prst="ltDnDiag">
                <a:fgClr>
                  <a:schemeClr val="accent2">
                    <a:lumMod val="25000"/>
                    <a:lumOff val="75000"/>
                  </a:schemeClr>
                </a:fgClr>
                <a:bgClr>
                  <a:schemeClr val="accent2">
                    <a:lumMod val="75000"/>
                    <a:lumOff val="25000"/>
                  </a:schemeClr>
                </a:bgClr>
              </a:pattFill>
              <a:ln w="19050">
                <a:noFill/>
                <a:prstDash val="sysDot"/>
              </a:ln>
            </c:spPr>
            <c:extLst>
              <c:ext xmlns:c16="http://schemas.microsoft.com/office/drawing/2014/chart" uri="{C3380CC4-5D6E-409C-BE32-E72D297353CC}">
                <c16:uniqueId val="{00000009-3C05-B340-B991-440884951B73}"/>
              </c:ext>
            </c:extLst>
          </c:dPt>
          <c:dPt>
            <c:idx val="5"/>
            <c:bubble3D val="0"/>
            <c:spPr>
              <a:solidFill>
                <a:schemeClr val="accent5">
                  <a:lumMod val="75000"/>
                </a:schemeClr>
              </a:solidFill>
              <a:ln>
                <a:noFill/>
              </a:ln>
            </c:spPr>
            <c:extLst>
              <c:ext xmlns:c16="http://schemas.microsoft.com/office/drawing/2014/chart" uri="{C3380CC4-5D6E-409C-BE32-E72D297353CC}">
                <c16:uniqueId val="{0000000B-3C05-B340-B991-440884951B73}"/>
              </c:ext>
            </c:extLst>
          </c:dPt>
          <c:dPt>
            <c:idx val="6"/>
            <c:bubble3D val="0"/>
            <c:spPr>
              <a:pattFill prst="pct5">
                <a:fgClr>
                  <a:schemeClr val="accent5">
                    <a:lumMod val="40000"/>
                    <a:lumOff val="60000"/>
                  </a:schemeClr>
                </a:fgClr>
                <a:bgClr>
                  <a:schemeClr val="accent5">
                    <a:lumMod val="75000"/>
                  </a:schemeClr>
                </a:bgClr>
              </a:pattFill>
              <a:ln w="19050">
                <a:noFill/>
                <a:prstDash val="sysDot"/>
              </a:ln>
            </c:spPr>
            <c:extLst>
              <c:ext xmlns:c16="http://schemas.microsoft.com/office/drawing/2014/chart" uri="{C3380CC4-5D6E-409C-BE32-E72D297353CC}">
                <c16:uniqueId val="{0000000D-3C05-B340-B991-440884951B73}"/>
              </c:ext>
            </c:extLst>
          </c:dPt>
          <c:dPt>
            <c:idx val="7"/>
            <c:bubble3D val="0"/>
            <c:extLst>
              <c:ext xmlns:c16="http://schemas.microsoft.com/office/drawing/2014/chart" uri="{C3380CC4-5D6E-409C-BE32-E72D297353CC}">
                <c16:uniqueId val="{0000000E-3C05-B340-B991-440884951B73}"/>
              </c:ext>
            </c:extLst>
          </c:dPt>
          <c:dPt>
            <c:idx val="8"/>
            <c:bubble3D val="0"/>
            <c:extLst>
              <c:ext xmlns:c16="http://schemas.microsoft.com/office/drawing/2014/chart" uri="{C3380CC4-5D6E-409C-BE32-E72D297353CC}">
                <c16:uniqueId val="{0000000F-3C05-B340-B991-440884951B73}"/>
              </c:ext>
            </c:extLst>
          </c:dPt>
          <c:dPt>
            <c:idx val="9"/>
            <c:bubble3D val="0"/>
            <c:extLst>
              <c:ext xmlns:c16="http://schemas.microsoft.com/office/drawing/2014/chart" uri="{C3380CC4-5D6E-409C-BE32-E72D297353CC}">
                <c16:uniqueId val="{00000010-3C05-B340-B991-440884951B73}"/>
              </c:ext>
            </c:extLst>
          </c:dPt>
          <c:cat>
            <c:strRef>
              <c:f>Sheet1!$A$2:$A$4</c:f>
              <c:strCache>
                <c:ptCount val="3"/>
                <c:pt idx="0">
                  <c:v> Fundamental</c:v>
                </c:pt>
                <c:pt idx="1">
                  <c:v> Research</c:v>
                </c:pt>
                <c:pt idx="2">
                  <c:v> Quantitative</c:v>
                </c:pt>
              </c:strCache>
            </c:strRef>
          </c:cat>
          <c:val>
            <c:numRef>
              <c:f>Sheet1!$B$2:$B$4</c:f>
              <c:numCache>
                <c:formatCode>0%</c:formatCode>
                <c:ptCount val="3"/>
                <c:pt idx="0">
                  <c:v>0.75</c:v>
                </c:pt>
                <c:pt idx="1">
                  <c:v>0.2</c:v>
                </c:pt>
                <c:pt idx="2">
                  <c:v>0.05</c:v>
                </c:pt>
              </c:numCache>
            </c:numRef>
          </c:val>
          <c:extLst>
            <c:ext xmlns:c16="http://schemas.microsoft.com/office/drawing/2014/chart" uri="{C3380CC4-5D6E-409C-BE32-E72D297353CC}">
              <c16:uniqueId val="{00000011-3C05-B340-B991-440884951B73}"/>
            </c:ext>
          </c:extLst>
        </c:ser>
        <c:dLbls>
          <c:showLegendKey val="0"/>
          <c:showVal val="0"/>
          <c:showCatName val="0"/>
          <c:showSerName val="0"/>
          <c:showPercent val="0"/>
          <c:showBubbleSize val="0"/>
          <c:showLeaderLines val="0"/>
        </c:dLbls>
        <c:firstSliceAng val="0"/>
        <c:holeSize val="50"/>
      </c:doughnutChart>
    </c:plotArea>
    <c:legend>
      <c:legendPos val="b"/>
      <c:layout>
        <c:manualLayout>
          <c:xMode val="edge"/>
          <c:yMode val="edge"/>
          <c:x val="0.21787260066228653"/>
          <c:y val="0.7517517389940761"/>
          <c:w val="0.55823041308895438"/>
          <c:h val="9.9082740757123117E-2"/>
        </c:manualLayout>
      </c:layout>
      <c:overlay val="0"/>
      <c:txPr>
        <a:bodyPr/>
        <a:lstStyle/>
        <a:p>
          <a:pPr>
            <a:defRPr sz="1300" b="0" i="0">
              <a:solidFill>
                <a:schemeClr val="tx1"/>
              </a:solidFill>
              <a:latin typeface="Ringside Narrow Book" panose="02000500000000000000" pitchFamily="2" charset="0"/>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799210963455148E-2"/>
          <c:y val="4.1510240803269947E-2"/>
          <c:w val="0.95025175079183322"/>
          <c:h val="0.95780833481428818"/>
        </c:manualLayout>
      </c:layout>
      <c:barChart>
        <c:barDir val="col"/>
        <c:grouping val="clustered"/>
        <c:varyColors val="0"/>
        <c:ser>
          <c:idx val="0"/>
          <c:order val="0"/>
          <c:tx>
            <c:strRef>
              <c:f>Sheet1!$B$1</c:f>
              <c:strCache>
                <c:ptCount val="1"/>
                <c:pt idx="0">
                  <c:v>Fund_Perf</c:v>
                </c:pt>
              </c:strCache>
            </c:strRef>
          </c:tx>
          <c:spPr>
            <a:solidFill>
              <a:schemeClr val="tx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Sheet1!$B$2:$B$7</c:f>
              <c:numCache>
                <c:formatCode>0.00</c:formatCode>
                <c:ptCount val="6"/>
                <c:pt idx="0">
                  <c:v>2.5399999999999999E-2</c:v>
                </c:pt>
                <c:pt idx="1">
                  <c:v>0.11260000000000001</c:v>
                </c:pt>
                <c:pt idx="2">
                  <c:v>0.19670000000000001</c:v>
                </c:pt>
                <c:pt idx="3">
                  <c:v>5.2499999999999998E-2</c:v>
                </c:pt>
                <c:pt idx="4">
                  <c:v>0.1113</c:v>
                </c:pt>
                <c:pt idx="5">
                  <c:v>9.1999999999999998E-2</c:v>
                </c:pt>
              </c:numCache>
            </c:numRef>
          </c:val>
          <c:extLst>
            <c:ext xmlns:c16="http://schemas.microsoft.com/office/drawing/2014/chart" uri="{C3380CC4-5D6E-409C-BE32-E72D297353CC}">
              <c16:uniqueId val="{00000000-9CB9-4445-ACA2-953F292F6A01}"/>
            </c:ext>
          </c:extLst>
        </c:ser>
        <c:ser>
          <c:idx val="1"/>
          <c:order val="1"/>
          <c:tx>
            <c:strRef>
              <c:f>Sheet1!$C$1</c:f>
              <c:strCache>
                <c:ptCount val="1"/>
                <c:pt idx="0">
                  <c:v>Mstar Agg Tgt Risk</c:v>
                </c:pt>
              </c:strCache>
            </c:strRef>
          </c:tx>
          <c:spPr>
            <a:solidFill>
              <a:schemeClr val="accent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Sheet1!$C$2:$C$7</c:f>
              <c:numCache>
                <c:formatCode>0.00</c:formatCode>
                <c:ptCount val="6"/>
                <c:pt idx="0">
                  <c:v>2.5999999999999999E-3</c:v>
                </c:pt>
                <c:pt idx="1">
                  <c:v>6.8400000000000002E-2</c:v>
                </c:pt>
                <c:pt idx="2">
                  <c:v>0.1487</c:v>
                </c:pt>
                <c:pt idx="3">
                  <c:v>3.4700000000000002E-2</c:v>
                </c:pt>
                <c:pt idx="4">
                  <c:v>8.8999999999999996E-2</c:v>
                </c:pt>
                <c:pt idx="5">
                  <c:v>7.8299999999999995E-2</c:v>
                </c:pt>
              </c:numCache>
            </c:numRef>
          </c:val>
          <c:extLst>
            <c:ext xmlns:c16="http://schemas.microsoft.com/office/drawing/2014/chart" uri="{C3380CC4-5D6E-409C-BE32-E72D297353CC}">
              <c16:uniqueId val="{00000001-9CB9-4445-ACA2-953F292F6A01}"/>
            </c:ext>
          </c:extLst>
        </c:ser>
        <c:ser>
          <c:idx val="2"/>
          <c:order val="2"/>
          <c:tx>
            <c:strRef>
              <c:f>Sheet1!$D$1</c:f>
              <c:strCache>
                <c:ptCount val="1"/>
                <c:pt idx="0">
                  <c:v>CREF Stock Comp</c:v>
                </c:pt>
              </c:strCache>
            </c:strRef>
          </c:tx>
          <c:spPr>
            <a:solidFill>
              <a:srgbClr val="E7E7DD"/>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Sheet1!$D$2:$D$7</c:f>
              <c:numCache>
                <c:formatCode>0.00</c:formatCode>
                <c:ptCount val="6"/>
                <c:pt idx="0">
                  <c:v>2.4299999999999999E-2</c:v>
                </c:pt>
                <c:pt idx="1">
                  <c:v>0.10630000000000001</c:v>
                </c:pt>
                <c:pt idx="2">
                  <c:v>0.19020000000000001</c:v>
                </c:pt>
                <c:pt idx="3">
                  <c:v>5.3800000000000001E-2</c:v>
                </c:pt>
                <c:pt idx="4">
                  <c:v>0.1137</c:v>
                </c:pt>
                <c:pt idx="5">
                  <c:v>9.5799999999999996E-2</c:v>
                </c:pt>
              </c:numCache>
            </c:numRef>
          </c:val>
          <c:extLst>
            <c:ext xmlns:c16="http://schemas.microsoft.com/office/drawing/2014/chart" uri="{C3380CC4-5D6E-409C-BE32-E72D297353CC}">
              <c16:uniqueId val="{00000002-9CB9-4445-ACA2-953F292F6A01}"/>
            </c:ext>
          </c:extLst>
        </c:ser>
        <c:ser>
          <c:idx val="3"/>
          <c:order val="3"/>
          <c:tx>
            <c:strRef>
              <c:f>Sheet1!$E$1</c:f>
              <c:strCache>
                <c:ptCount val="1"/>
                <c:pt idx="0">
                  <c:v>Mstar Cat</c:v>
                </c:pt>
              </c:strCache>
            </c:strRef>
          </c:tx>
          <c:spPr>
            <a:solidFill>
              <a:schemeClr val="accent6"/>
            </a:solidFill>
            <a:ln>
              <a:noFill/>
            </a:ln>
            <a:effectLst/>
          </c:spPr>
          <c:invertIfNegative val="0"/>
          <c:dLbls>
            <c:dLbl>
              <c:idx val="2"/>
              <c:dLblPos val="outEnd"/>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C7FB-904C-9855-D560AD5DB06E}"/>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Sheet1!$E$2:$E$7</c:f>
              <c:numCache>
                <c:formatCode>0.00</c:formatCode>
                <c:ptCount val="6"/>
                <c:pt idx="0">
                  <c:v>6.7999999999999996E-3</c:v>
                </c:pt>
                <c:pt idx="1">
                  <c:v>7.5499999999999998E-2</c:v>
                </c:pt>
                <c:pt idx="2">
                  <c:v>0.15540000000000001</c:v>
                </c:pt>
                <c:pt idx="3">
                  <c:v>2.86E-2</c:v>
                </c:pt>
                <c:pt idx="4">
                  <c:v>8.6499999999999994E-2</c:v>
                </c:pt>
                <c:pt idx="5">
                  <c:v>7.2999999999999995E-2</c:v>
                </c:pt>
              </c:numCache>
            </c:numRef>
          </c:val>
          <c:extLst>
            <c:ext xmlns:c16="http://schemas.microsoft.com/office/drawing/2014/chart" uri="{C3380CC4-5D6E-409C-BE32-E72D297353CC}">
              <c16:uniqueId val="{00000003-9CB9-4445-ACA2-953F292F6A01}"/>
            </c:ext>
          </c:extLst>
        </c:ser>
        <c:dLbls>
          <c:dLblPos val="outEnd"/>
          <c:showLegendKey val="0"/>
          <c:showVal val="1"/>
          <c:showCatName val="0"/>
          <c:showSerName val="0"/>
          <c:showPercent val="0"/>
          <c:showBubbleSize val="0"/>
        </c:dLbls>
        <c:gapWidth val="219"/>
        <c:overlap val="-27"/>
        <c:axId val="20694399"/>
        <c:axId val="20693151"/>
      </c:barChart>
      <c:catAx>
        <c:axId val="20694399"/>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3151"/>
        <c:crosses val="autoZero"/>
        <c:auto val="1"/>
        <c:lblAlgn val="ctr"/>
        <c:lblOffset val="100"/>
        <c:noMultiLvlLbl val="0"/>
      </c:catAx>
      <c:valAx>
        <c:axId val="20693151"/>
        <c:scaling>
          <c:orientation val="minMax"/>
        </c:scaling>
        <c:delete val="0"/>
        <c:axPos val="l"/>
        <c:majorGridlines>
          <c:spPr>
            <a:ln w="3175" cap="flat" cmpd="sng" algn="ctr">
              <a:solidFill>
                <a:schemeClr val="bg1">
                  <a:lumMod val="7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439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1048786199704834E-2"/>
          <c:y val="3.9934469792493946E-2"/>
          <c:w val="0.90351911503486304"/>
          <c:h val="0.87128671567317451"/>
        </c:manualLayout>
      </c:layout>
      <c:lineChart>
        <c:grouping val="standard"/>
        <c:varyColors val="0"/>
        <c:ser>
          <c:idx val="0"/>
          <c:order val="0"/>
          <c:tx>
            <c:strRef>
              <c:f>'[CREF Income Calculator- Sys Wd - 2022.vF.xlsm]Tool'!$L$9</c:f>
              <c:strCache>
                <c:ptCount val="1"/>
                <c:pt idx="0">
                  <c:v>CREF Stock Account</c:v>
                </c:pt>
              </c:strCache>
            </c:strRef>
          </c:tx>
          <c:spPr>
            <a:ln w="28575" cap="rnd">
              <a:solidFill>
                <a:schemeClr val="accent4"/>
              </a:solidFill>
              <a:round/>
            </a:ln>
            <a:effectLst/>
          </c:spPr>
          <c:marker>
            <c:symbol val="none"/>
          </c:marker>
          <c:cat>
            <c:numRef>
              <c:f>'[CREF Income Calculator- Sys Wd - 2022.vF.xlsm]Tool'!$K$12:$K$63</c:f>
              <c:numCache>
                <c:formatCode>yyyy</c:formatCode>
                <c:ptCount val="52"/>
                <c:pt idx="0">
                  <c:v>36525</c:v>
                </c:pt>
                <c:pt idx="1">
                  <c:v>36891</c:v>
                </c:pt>
                <c:pt idx="2">
                  <c:v>37256</c:v>
                </c:pt>
                <c:pt idx="3">
                  <c:v>37621</c:v>
                </c:pt>
                <c:pt idx="4">
                  <c:v>37986</c:v>
                </c:pt>
                <c:pt idx="5">
                  <c:v>38352</c:v>
                </c:pt>
                <c:pt idx="6">
                  <c:v>38717</c:v>
                </c:pt>
                <c:pt idx="7">
                  <c:v>39082</c:v>
                </c:pt>
                <c:pt idx="8">
                  <c:v>39447</c:v>
                </c:pt>
                <c:pt idx="9">
                  <c:v>39813</c:v>
                </c:pt>
                <c:pt idx="10">
                  <c:v>40178</c:v>
                </c:pt>
                <c:pt idx="11">
                  <c:v>40543</c:v>
                </c:pt>
                <c:pt idx="12">
                  <c:v>40908</c:v>
                </c:pt>
                <c:pt idx="13">
                  <c:v>41274</c:v>
                </c:pt>
                <c:pt idx="14">
                  <c:v>41639</c:v>
                </c:pt>
                <c:pt idx="15">
                  <c:v>42004</c:v>
                </c:pt>
                <c:pt idx="16">
                  <c:v>42369</c:v>
                </c:pt>
                <c:pt idx="17">
                  <c:v>42735</c:v>
                </c:pt>
                <c:pt idx="18">
                  <c:v>43100</c:v>
                </c:pt>
                <c:pt idx="19">
                  <c:v>43465</c:v>
                </c:pt>
                <c:pt idx="20">
                  <c:v>43830</c:v>
                </c:pt>
                <c:pt idx="21">
                  <c:v>44196</c:v>
                </c:pt>
                <c:pt idx="22">
                  <c:v>44561</c:v>
                </c:pt>
                <c:pt idx="23">
                  <c:v>44926</c:v>
                </c:pt>
                <c:pt idx="24">
                  <c:v>45291</c:v>
                </c:pt>
                <c:pt idx="25">
                  <c:v>36160</c:v>
                </c:pt>
                <c:pt idx="26">
                  <c:v>36525</c:v>
                </c:pt>
                <c:pt idx="27">
                  <c:v>36891</c:v>
                </c:pt>
                <c:pt idx="28">
                  <c:v>37256</c:v>
                </c:pt>
                <c:pt idx="29">
                  <c:v>37621</c:v>
                </c:pt>
                <c:pt idx="30">
                  <c:v>37986</c:v>
                </c:pt>
                <c:pt idx="31">
                  <c:v>38352</c:v>
                </c:pt>
                <c:pt idx="32">
                  <c:v>38717</c:v>
                </c:pt>
                <c:pt idx="33">
                  <c:v>39082</c:v>
                </c:pt>
                <c:pt idx="34">
                  <c:v>39447</c:v>
                </c:pt>
                <c:pt idx="35">
                  <c:v>39813</c:v>
                </c:pt>
                <c:pt idx="36">
                  <c:v>40178</c:v>
                </c:pt>
                <c:pt idx="37">
                  <c:v>40543</c:v>
                </c:pt>
                <c:pt idx="38">
                  <c:v>40908</c:v>
                </c:pt>
                <c:pt idx="39">
                  <c:v>41274</c:v>
                </c:pt>
                <c:pt idx="40">
                  <c:v>41639</c:v>
                </c:pt>
                <c:pt idx="41">
                  <c:v>42004</c:v>
                </c:pt>
                <c:pt idx="42">
                  <c:v>42369</c:v>
                </c:pt>
                <c:pt idx="43">
                  <c:v>42735</c:v>
                </c:pt>
                <c:pt idx="44">
                  <c:v>43100</c:v>
                </c:pt>
                <c:pt idx="45">
                  <c:v>43465</c:v>
                </c:pt>
                <c:pt idx="46">
                  <c:v>43830</c:v>
                </c:pt>
                <c:pt idx="47">
                  <c:v>44196</c:v>
                </c:pt>
                <c:pt idx="48">
                  <c:v>44561</c:v>
                </c:pt>
                <c:pt idx="49">
                  <c:v>44926</c:v>
                </c:pt>
              </c:numCache>
            </c:numRef>
          </c:cat>
          <c:val>
            <c:numRef>
              <c:f>'[CREF Income Calculator- Sys Wd - 2022.vF.xlsm]Tool'!$L$12:$L$63</c:f>
              <c:numCache>
                <c:formatCode>_("$"* #,##0_);_("$"* \(#,##0\);_("$"* "-"??_);_(@_)</c:formatCode>
                <c:ptCount val="52"/>
                <c:pt idx="0">
                  <c:v>19387.771172281282</c:v>
                </c:pt>
                <c:pt idx="1">
                  <c:v>21466.112878962464</c:v>
                </c:pt>
                <c:pt idx="2">
                  <c:v>15715.310439285926</c:v>
                </c:pt>
                <c:pt idx="3">
                  <c:v>14927.319828020294</c:v>
                </c:pt>
                <c:pt idx="4">
                  <c:v>10619.331910687572</c:v>
                </c:pt>
                <c:pt idx="5">
                  <c:v>14612.562626736113</c:v>
                </c:pt>
                <c:pt idx="6">
                  <c:v>15186.515745939598</c:v>
                </c:pt>
                <c:pt idx="7">
                  <c:v>17048.871073505135</c:v>
                </c:pt>
                <c:pt idx="8">
                  <c:v>18555.686946870363</c:v>
                </c:pt>
                <c:pt idx="9">
                  <c:v>17053.466126389605</c:v>
                </c:pt>
                <c:pt idx="10">
                  <c:v>9471.7265430823427</c:v>
                </c:pt>
                <c:pt idx="11">
                  <c:v>14494.586337216841</c:v>
                </c:pt>
                <c:pt idx="12">
                  <c:v>16285.554719838527</c:v>
                </c:pt>
                <c:pt idx="13">
                  <c:v>16231.586910980513</c:v>
                </c:pt>
                <c:pt idx="14">
                  <c:v>17908.689954421458</c:v>
                </c:pt>
                <c:pt idx="15">
                  <c:v>21338.230667833148</c:v>
                </c:pt>
                <c:pt idx="16">
                  <c:v>22824.422631999139</c:v>
                </c:pt>
                <c:pt idx="17">
                  <c:v>21231.696737311988</c:v>
                </c:pt>
                <c:pt idx="18">
                  <c:v>24148.945734742243</c:v>
                </c:pt>
                <c:pt idx="19">
                  <c:v>27209.058455522347</c:v>
                </c:pt>
                <c:pt idx="20">
                  <c:v>27056.327310617631</c:v>
                </c:pt>
                <c:pt idx="21">
                  <c:v>23342.369578311005</c:v>
                </c:pt>
                <c:pt idx="22">
                  <c:v>37892.239142938502</c:v>
                </c:pt>
                <c:pt idx="23">
                  <c:v>39065.300176670506</c:v>
                </c:pt>
                <c:pt idx="24">
                  <c:v>34710.423469888614</c:v>
                </c:pt>
                <c:pt idx="25">
                  <c:v>19387.771172281282</c:v>
                </c:pt>
                <c:pt idx="26">
                  <c:v>21466.112878962464</c:v>
                </c:pt>
                <c:pt idx="27">
                  <c:v>15715.310439285926</c:v>
                </c:pt>
                <c:pt idx="28">
                  <c:v>14927.319828020294</c:v>
                </c:pt>
                <c:pt idx="29">
                  <c:v>10619.331910687572</c:v>
                </c:pt>
                <c:pt idx="30">
                  <c:v>14612.562626736113</c:v>
                </c:pt>
                <c:pt idx="31">
                  <c:v>15186.515745939598</c:v>
                </c:pt>
                <c:pt idx="32">
                  <c:v>17048.871073505135</c:v>
                </c:pt>
                <c:pt idx="33">
                  <c:v>18555.686946870363</c:v>
                </c:pt>
                <c:pt idx="34">
                  <c:v>17053.466126389605</c:v>
                </c:pt>
                <c:pt idx="35">
                  <c:v>9471.7265430823427</c:v>
                </c:pt>
                <c:pt idx="36">
                  <c:v>14494.586337216841</c:v>
                </c:pt>
                <c:pt idx="37">
                  <c:v>16285.554719838527</c:v>
                </c:pt>
                <c:pt idx="38">
                  <c:v>16231.586910980513</c:v>
                </c:pt>
                <c:pt idx="39">
                  <c:v>17908.689954421458</c:v>
                </c:pt>
                <c:pt idx="40">
                  <c:v>21338.230667833148</c:v>
                </c:pt>
                <c:pt idx="41">
                  <c:v>22824.422631999139</c:v>
                </c:pt>
                <c:pt idx="42">
                  <c:v>21231.696737311988</c:v>
                </c:pt>
                <c:pt idx="43">
                  <c:v>24148.945734742243</c:v>
                </c:pt>
                <c:pt idx="44">
                  <c:v>27209.058455522347</c:v>
                </c:pt>
                <c:pt idx="45">
                  <c:v>27056.327310617631</c:v>
                </c:pt>
                <c:pt idx="46">
                  <c:v>23342.369578311005</c:v>
                </c:pt>
                <c:pt idx="47">
                  <c:v>37892.239142938502</c:v>
                </c:pt>
                <c:pt idx="48">
                  <c:v>39065.300176670506</c:v>
                </c:pt>
                <c:pt idx="49">
                  <c:v>34710.423469888614</c:v>
                </c:pt>
              </c:numCache>
            </c:numRef>
          </c:val>
          <c:smooth val="0"/>
          <c:extLst>
            <c:ext xmlns:c16="http://schemas.microsoft.com/office/drawing/2014/chart" uri="{C3380CC4-5D6E-409C-BE32-E72D297353CC}">
              <c16:uniqueId val="{00000000-B44A-344A-BADA-E6A44C39605C}"/>
            </c:ext>
          </c:extLst>
        </c:ser>
        <c:ser>
          <c:idx val="1"/>
          <c:order val="1"/>
          <c:tx>
            <c:strRef>
              <c:f>'[CREF Income Calculator- Sys Wd - 2022.vF.xlsm]Tool'!$M$9</c:f>
              <c:strCache>
                <c:ptCount val="1"/>
                <c:pt idx="0">
                  <c:v>Russell 3000 &amp; MSCI EAFE + Can 65/35</c:v>
                </c:pt>
              </c:strCache>
            </c:strRef>
          </c:tx>
          <c:spPr>
            <a:ln w="28575" cap="rnd">
              <a:solidFill>
                <a:schemeClr val="tx1"/>
              </a:solidFill>
              <a:prstDash val="dash"/>
              <a:round/>
            </a:ln>
            <a:effectLst/>
          </c:spPr>
          <c:marker>
            <c:symbol val="none"/>
          </c:marker>
          <c:cat>
            <c:numRef>
              <c:f>'[CREF Income Calculator- Sys Wd - 2022.vF.xlsm]Tool'!$K$12:$K$63</c:f>
              <c:numCache>
                <c:formatCode>yyyy</c:formatCode>
                <c:ptCount val="52"/>
                <c:pt idx="0">
                  <c:v>36525</c:v>
                </c:pt>
                <c:pt idx="1">
                  <c:v>36891</c:v>
                </c:pt>
                <c:pt idx="2">
                  <c:v>37256</c:v>
                </c:pt>
                <c:pt idx="3">
                  <c:v>37621</c:v>
                </c:pt>
                <c:pt idx="4">
                  <c:v>37986</c:v>
                </c:pt>
                <c:pt idx="5">
                  <c:v>38352</c:v>
                </c:pt>
                <c:pt idx="6">
                  <c:v>38717</c:v>
                </c:pt>
                <c:pt idx="7">
                  <c:v>39082</c:v>
                </c:pt>
                <c:pt idx="8">
                  <c:v>39447</c:v>
                </c:pt>
                <c:pt idx="9">
                  <c:v>39813</c:v>
                </c:pt>
                <c:pt idx="10">
                  <c:v>40178</c:v>
                </c:pt>
                <c:pt idx="11">
                  <c:v>40543</c:v>
                </c:pt>
                <c:pt idx="12">
                  <c:v>40908</c:v>
                </c:pt>
                <c:pt idx="13">
                  <c:v>41274</c:v>
                </c:pt>
                <c:pt idx="14">
                  <c:v>41639</c:v>
                </c:pt>
                <c:pt idx="15">
                  <c:v>42004</c:v>
                </c:pt>
                <c:pt idx="16">
                  <c:v>42369</c:v>
                </c:pt>
                <c:pt idx="17">
                  <c:v>42735</c:v>
                </c:pt>
                <c:pt idx="18">
                  <c:v>43100</c:v>
                </c:pt>
                <c:pt idx="19">
                  <c:v>43465</c:v>
                </c:pt>
                <c:pt idx="20">
                  <c:v>43830</c:v>
                </c:pt>
                <c:pt idx="21">
                  <c:v>44196</c:v>
                </c:pt>
                <c:pt idx="22">
                  <c:v>44561</c:v>
                </c:pt>
                <c:pt idx="23">
                  <c:v>44926</c:v>
                </c:pt>
                <c:pt idx="24">
                  <c:v>45291</c:v>
                </c:pt>
                <c:pt idx="25">
                  <c:v>36160</c:v>
                </c:pt>
                <c:pt idx="26">
                  <c:v>36525</c:v>
                </c:pt>
                <c:pt idx="27">
                  <c:v>36891</c:v>
                </c:pt>
                <c:pt idx="28">
                  <c:v>37256</c:v>
                </c:pt>
                <c:pt idx="29">
                  <c:v>37621</c:v>
                </c:pt>
                <c:pt idx="30">
                  <c:v>37986</c:v>
                </c:pt>
                <c:pt idx="31">
                  <c:v>38352</c:v>
                </c:pt>
                <c:pt idx="32">
                  <c:v>38717</c:v>
                </c:pt>
                <c:pt idx="33">
                  <c:v>39082</c:v>
                </c:pt>
                <c:pt idx="34">
                  <c:v>39447</c:v>
                </c:pt>
                <c:pt idx="35">
                  <c:v>39813</c:v>
                </c:pt>
                <c:pt idx="36">
                  <c:v>40178</c:v>
                </c:pt>
                <c:pt idx="37">
                  <c:v>40543</c:v>
                </c:pt>
                <c:pt idx="38">
                  <c:v>40908</c:v>
                </c:pt>
                <c:pt idx="39">
                  <c:v>41274</c:v>
                </c:pt>
                <c:pt idx="40">
                  <c:v>41639</c:v>
                </c:pt>
                <c:pt idx="41">
                  <c:v>42004</c:v>
                </c:pt>
                <c:pt idx="42">
                  <c:v>42369</c:v>
                </c:pt>
                <c:pt idx="43">
                  <c:v>42735</c:v>
                </c:pt>
                <c:pt idx="44">
                  <c:v>43100</c:v>
                </c:pt>
                <c:pt idx="45">
                  <c:v>43465</c:v>
                </c:pt>
                <c:pt idx="46">
                  <c:v>43830</c:v>
                </c:pt>
                <c:pt idx="47">
                  <c:v>44196</c:v>
                </c:pt>
                <c:pt idx="48">
                  <c:v>44561</c:v>
                </c:pt>
                <c:pt idx="49">
                  <c:v>44926</c:v>
                </c:pt>
              </c:numCache>
            </c:numRef>
          </c:cat>
          <c:val>
            <c:numRef>
              <c:f>'[CREF Income Calculator- Sys Wd - 2022.vF.xlsm]Tool'!$M$12:$M$63</c:f>
              <c:numCache>
                <c:formatCode>_("$"* #,##0_);_("$"* \(#,##0\);_("$"* "-"??_);_(@_)</c:formatCode>
                <c:ptCount val="52"/>
                <c:pt idx="0">
                  <c:v>19387.771172281282</c:v>
                </c:pt>
                <c:pt idx="1">
                  <c:v>21466.112878962464</c:v>
                </c:pt>
                <c:pt idx="2">
                  <c:v>15715.310439285926</c:v>
                </c:pt>
                <c:pt idx="3">
                  <c:v>14927.319828020294</c:v>
                </c:pt>
                <c:pt idx="4">
                  <c:v>10619.331910687572</c:v>
                </c:pt>
                <c:pt idx="5">
                  <c:v>14612.562626736113</c:v>
                </c:pt>
                <c:pt idx="6">
                  <c:v>15186.515745939598</c:v>
                </c:pt>
                <c:pt idx="7">
                  <c:v>17048.871073505135</c:v>
                </c:pt>
                <c:pt idx="8">
                  <c:v>18555.686946870363</c:v>
                </c:pt>
                <c:pt idx="9">
                  <c:v>17053.466126389605</c:v>
                </c:pt>
                <c:pt idx="10">
                  <c:v>9471.7265430823427</c:v>
                </c:pt>
                <c:pt idx="11">
                  <c:v>14494.586337216841</c:v>
                </c:pt>
                <c:pt idx="12">
                  <c:v>16285.554719838527</c:v>
                </c:pt>
                <c:pt idx="13">
                  <c:v>16231.586910980513</c:v>
                </c:pt>
                <c:pt idx="14">
                  <c:v>17908.689954421458</c:v>
                </c:pt>
                <c:pt idx="15">
                  <c:v>21338.230667833148</c:v>
                </c:pt>
                <c:pt idx="16">
                  <c:v>22824.422631999139</c:v>
                </c:pt>
                <c:pt idx="17">
                  <c:v>21231.696737311988</c:v>
                </c:pt>
                <c:pt idx="18">
                  <c:v>24148.945734742243</c:v>
                </c:pt>
                <c:pt idx="19">
                  <c:v>27209.058455522347</c:v>
                </c:pt>
                <c:pt idx="20">
                  <c:v>8703.0541435142804</c:v>
                </c:pt>
                <c:pt idx="21">
                  <c:v>0</c:v>
                </c:pt>
                <c:pt idx="22">
                  <c:v>0</c:v>
                </c:pt>
                <c:pt idx="23">
                  <c:v>0</c:v>
                </c:pt>
                <c:pt idx="24">
                  <c:v>0</c:v>
                </c:pt>
                <c:pt idx="25">
                  <c:v>19387.771172281282</c:v>
                </c:pt>
                <c:pt idx="26">
                  <c:v>21466.112878962464</c:v>
                </c:pt>
                <c:pt idx="27">
                  <c:v>15715.310439285926</c:v>
                </c:pt>
                <c:pt idx="28">
                  <c:v>14927.319828020294</c:v>
                </c:pt>
                <c:pt idx="29">
                  <c:v>10619.331910687572</c:v>
                </c:pt>
                <c:pt idx="30">
                  <c:v>14612.562626736113</c:v>
                </c:pt>
                <c:pt idx="31">
                  <c:v>15186.515745939598</c:v>
                </c:pt>
                <c:pt idx="32">
                  <c:v>17048.871073505135</c:v>
                </c:pt>
                <c:pt idx="33">
                  <c:v>18555.686946870363</c:v>
                </c:pt>
                <c:pt idx="34">
                  <c:v>17053.466126389605</c:v>
                </c:pt>
                <c:pt idx="35">
                  <c:v>9471.7265430823427</c:v>
                </c:pt>
                <c:pt idx="36">
                  <c:v>14494.586337216841</c:v>
                </c:pt>
                <c:pt idx="37">
                  <c:v>16285.554719838527</c:v>
                </c:pt>
                <c:pt idx="38">
                  <c:v>16231.586910980513</c:v>
                </c:pt>
                <c:pt idx="39">
                  <c:v>17908.689954421458</c:v>
                </c:pt>
                <c:pt idx="40">
                  <c:v>21338.230667833148</c:v>
                </c:pt>
                <c:pt idx="41">
                  <c:v>22824.422631999139</c:v>
                </c:pt>
                <c:pt idx="42">
                  <c:v>21231.696737311988</c:v>
                </c:pt>
                <c:pt idx="43">
                  <c:v>24148.945734742243</c:v>
                </c:pt>
                <c:pt idx="44">
                  <c:v>27209.058455522347</c:v>
                </c:pt>
                <c:pt idx="45">
                  <c:v>8703.0541435142804</c:v>
                </c:pt>
                <c:pt idx="46">
                  <c:v>0</c:v>
                </c:pt>
                <c:pt idx="47">
                  <c:v>0</c:v>
                </c:pt>
                <c:pt idx="48">
                  <c:v>0</c:v>
                </c:pt>
                <c:pt idx="49">
                  <c:v>0</c:v>
                </c:pt>
              </c:numCache>
            </c:numRef>
          </c:val>
          <c:smooth val="0"/>
          <c:extLst>
            <c:ext xmlns:c16="http://schemas.microsoft.com/office/drawing/2014/chart" uri="{C3380CC4-5D6E-409C-BE32-E72D297353CC}">
              <c16:uniqueId val="{00000001-B44A-344A-BADA-E6A44C39605C}"/>
            </c:ext>
          </c:extLst>
        </c:ser>
        <c:dLbls>
          <c:showLegendKey val="0"/>
          <c:showVal val="0"/>
          <c:showCatName val="0"/>
          <c:showSerName val="0"/>
          <c:showPercent val="0"/>
          <c:showBubbleSize val="0"/>
        </c:dLbls>
        <c:smooth val="0"/>
        <c:axId val="858716031"/>
        <c:axId val="858717279"/>
      </c:lineChart>
      <c:dateAx>
        <c:axId val="858716031"/>
        <c:scaling>
          <c:orientation val="minMax"/>
        </c:scaling>
        <c:delete val="0"/>
        <c:axPos val="b"/>
        <c:numFmt formatCode="yyyy"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ysClr val="windowText" lastClr="000000"/>
                </a:solidFill>
                <a:latin typeface="Ringside Narrow Book" panose="02000500000000000000" pitchFamily="2" charset="0"/>
                <a:ea typeface="+mn-ea"/>
                <a:cs typeface="+mn-cs"/>
              </a:defRPr>
            </a:pPr>
            <a:endParaRPr lang="en-US"/>
          </a:p>
        </c:txPr>
        <c:crossAx val="858717279"/>
        <c:crosses val="autoZero"/>
        <c:auto val="1"/>
        <c:lblOffset val="100"/>
        <c:baseTimeUnit val="days"/>
      </c:dateAx>
      <c:valAx>
        <c:axId val="858717279"/>
        <c:scaling>
          <c:orientation val="minMax"/>
        </c:scaling>
        <c:delete val="0"/>
        <c:axPos val="l"/>
        <c:majorGridlines>
          <c:spPr>
            <a:ln w="3175" cap="flat" cmpd="sng" algn="ctr">
              <a:solidFill>
                <a:schemeClr val="bg1">
                  <a:lumMod val="75000"/>
                </a:schemeClr>
              </a:solidFill>
              <a:round/>
            </a:ln>
            <a:effectLst/>
          </c:spPr>
        </c:majorGridlines>
        <c:numFmt formatCode="_(&quot;$&quot;* #,##0_);_(&quot;$&quot;* \(#,##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858716031"/>
        <c:crosses val="autoZero"/>
        <c:crossBetween val="between"/>
        <c:majorUnit val="10000"/>
      </c:valAx>
      <c:spPr>
        <a:noFill/>
        <a:ln>
          <a:noFill/>
        </a:ln>
        <a:effectLst/>
      </c:spPr>
    </c:plotArea>
    <c:plotVisOnly val="1"/>
    <c:dispBlanksAs val="gap"/>
    <c:showDLblsOverMax val="0"/>
  </c:chart>
  <c:spPr>
    <a:noFill/>
    <a:ln>
      <a:noFill/>
    </a:ln>
    <a:effectLst/>
  </c:spPr>
  <c:txPr>
    <a:bodyPr/>
    <a:lstStyle/>
    <a:p>
      <a:pPr>
        <a:defRPr sz="800">
          <a:solidFill>
            <a:sysClr val="windowText" lastClr="000000"/>
          </a:solidFill>
        </a:defRPr>
      </a:pPr>
      <a:endParaRPr lang="en-US"/>
    </a:p>
  </c:txPr>
  <c:externalData r:id="rId3">
    <c:autoUpdate val="0"/>
  </c:externalData>
  <c:userShapes r:id="rId4"/>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1028447622685462E-2"/>
          <c:y val="7.8368360427227474E-2"/>
          <c:w val="0.88772935174558243"/>
          <c:h val="0.74034794028138207"/>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041459"/>
              </a:solidFill>
              <a:ln>
                <a:noFill/>
              </a:ln>
              <a:effectLst/>
            </c:spPr>
            <c:extLst>
              <c:ext xmlns:c16="http://schemas.microsoft.com/office/drawing/2014/chart" uri="{C3380CC4-5D6E-409C-BE32-E72D297353CC}">
                <c16:uniqueId val="{00000008-3BB3-C848-A665-80943E80F9ED}"/>
              </c:ext>
            </c:extLst>
          </c:dPt>
          <c:dPt>
            <c:idx val="1"/>
            <c:invertIfNegative val="0"/>
            <c:bubble3D val="0"/>
            <c:spPr>
              <a:solidFill>
                <a:srgbClr val="C3DAFF"/>
              </a:solidFill>
              <a:ln>
                <a:noFill/>
              </a:ln>
              <a:effectLst/>
            </c:spPr>
            <c:extLst>
              <c:ext xmlns:c16="http://schemas.microsoft.com/office/drawing/2014/chart" uri="{C3380CC4-5D6E-409C-BE32-E72D297353CC}">
                <c16:uniqueId val="{00000001-3BB3-C848-A665-80943E80F9ED}"/>
              </c:ext>
            </c:extLst>
          </c:dPt>
          <c:dPt>
            <c:idx val="2"/>
            <c:invertIfNegative val="0"/>
            <c:bubble3D val="0"/>
            <c:spPr>
              <a:solidFill>
                <a:srgbClr val="CEEEDE"/>
              </a:solidFill>
              <a:ln>
                <a:noFill/>
              </a:ln>
              <a:effectLst/>
            </c:spPr>
            <c:extLst>
              <c:ext xmlns:c16="http://schemas.microsoft.com/office/drawing/2014/chart" uri="{C3380CC4-5D6E-409C-BE32-E72D297353CC}">
                <c16:uniqueId val="{00000003-3BB3-C848-A665-80943E80F9ED}"/>
              </c:ext>
            </c:extLst>
          </c:dPt>
          <c:dPt>
            <c:idx val="3"/>
            <c:invertIfNegative val="0"/>
            <c:bubble3D val="0"/>
            <c:spPr>
              <a:solidFill>
                <a:srgbClr val="305AF3"/>
              </a:solidFill>
              <a:ln>
                <a:noFill/>
              </a:ln>
              <a:effectLst/>
            </c:spPr>
            <c:extLst>
              <c:ext xmlns:c16="http://schemas.microsoft.com/office/drawing/2014/chart" uri="{C3380CC4-5D6E-409C-BE32-E72D297353CC}">
                <c16:uniqueId val="{00000005-3BB3-C848-A665-80943E80F9ED}"/>
              </c:ext>
            </c:extLst>
          </c:dPt>
          <c:dPt>
            <c:idx val="4"/>
            <c:invertIfNegative val="0"/>
            <c:bubble3D val="0"/>
            <c:spPr>
              <a:solidFill>
                <a:srgbClr val="8AAFFA"/>
              </a:solidFill>
              <a:ln>
                <a:noFill/>
              </a:ln>
              <a:effectLst/>
            </c:spPr>
            <c:extLst>
              <c:ext xmlns:c16="http://schemas.microsoft.com/office/drawing/2014/chart" uri="{C3380CC4-5D6E-409C-BE32-E72D297353CC}">
                <c16:uniqueId val="{00000007-3BB3-C848-A665-80943E80F9ED}"/>
              </c:ext>
            </c:extLst>
          </c:dPt>
          <c:dLbls>
            <c:dLbl>
              <c:idx val="0"/>
              <c:tx>
                <c:rich>
                  <a:bodyPr/>
                  <a:lstStyle/>
                  <a:p>
                    <a:r>
                      <a:rPr lang="en-US"/>
                      <a:t>10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3BB3-C848-A665-80943E80F9ED}"/>
                </c:ext>
              </c:extLst>
            </c:dLbl>
            <c:dLbl>
              <c:idx val="2"/>
              <c:numFmt formatCode="#,##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3BB3-C848-A665-80943E80F9ED}"/>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'[Chart in Microsoft PowerPoint]Expense Comparison'!$H$7:$H$12</c:f>
              <c:strCache>
                <c:ptCount val="5"/>
                <c:pt idx="0">
                  <c:v>CREF Stock R4</c:v>
                </c:pt>
                <c:pt idx="1">
                  <c:v>Vanguard 65/35 Blend</c:v>
                </c:pt>
                <c:pt idx="2">
                  <c:v>Vanguard Global Equity</c:v>
                </c:pt>
                <c:pt idx="3">
                  <c:v>M* OE Category Inst'l Avg</c:v>
                </c:pt>
                <c:pt idx="4">
                  <c:v>M* VA Sub-Acct Category Avg</c:v>
                </c:pt>
              </c:strCache>
              <c:extLst/>
            </c:strRef>
          </c:cat>
          <c:val>
            <c:numRef>
              <c:f>'[Chart in Microsoft PowerPoint]Expense Comparison'!$I$7:$I$12</c:f>
              <c:numCache>
                <c:formatCode>0.0</c:formatCode>
                <c:ptCount val="5"/>
                <c:pt idx="0" formatCode="General">
                  <c:v>11</c:v>
                </c:pt>
                <c:pt idx="1">
                  <c:v>6.45</c:v>
                </c:pt>
                <c:pt idx="2" formatCode="0">
                  <c:v>41</c:v>
                </c:pt>
                <c:pt idx="3" formatCode="General">
                  <c:v>109</c:v>
                </c:pt>
                <c:pt idx="4" formatCode="General">
                  <c:v>235</c:v>
                </c:pt>
              </c:numCache>
              <c:extLst/>
            </c:numRef>
          </c:val>
          <c:extLst>
            <c:ext xmlns:c16="http://schemas.microsoft.com/office/drawing/2014/chart" uri="{C3380CC4-5D6E-409C-BE32-E72D297353CC}">
              <c16:uniqueId val="{00000009-3BB3-C848-A665-80943E80F9ED}"/>
            </c:ext>
          </c:extLst>
        </c:ser>
        <c:dLbls>
          <c:showLegendKey val="0"/>
          <c:showVal val="0"/>
          <c:showCatName val="0"/>
          <c:showSerName val="0"/>
          <c:showPercent val="0"/>
          <c:showBubbleSize val="0"/>
        </c:dLbls>
        <c:gapWidth val="39"/>
        <c:overlap val="7"/>
        <c:axId val="1304282175"/>
        <c:axId val="1304280095"/>
      </c:barChart>
      <c:catAx>
        <c:axId val="1304282175"/>
        <c:scaling>
          <c:orientation val="minMax"/>
        </c:scaling>
        <c:delete val="0"/>
        <c:axPos val="b"/>
        <c:numFmt formatCode="General" sourceLinked="1"/>
        <c:majorTickMark val="none"/>
        <c:minorTickMark val="none"/>
        <c:tickLblPos val="nextTo"/>
        <c:spPr>
          <a:noFill/>
          <a:ln w="12700" cap="flat" cmpd="sng" algn="ctr">
            <a:solidFill>
              <a:srgbClr val="041459"/>
            </a:solidFill>
            <a:round/>
          </a:ln>
          <a:effectLst/>
        </c:spPr>
        <c:txPr>
          <a:bodyPr rot="-60000000" spcFirstLastPara="1" vertOverflow="ellipsis" vert="horz" wrap="square" anchor="ctr" anchorCtr="1"/>
          <a:lstStyle/>
          <a:p>
            <a:pPr>
              <a:lnSpc>
                <a:spcPct val="90000"/>
              </a:lnSpc>
              <a:defRPr sz="900" b="0" i="0" u="none" strike="noStrike" kern="1200" baseline="0">
                <a:solidFill>
                  <a:schemeClr val="tx1"/>
                </a:solidFill>
                <a:latin typeface="Ringside Narrow Book" panose="02000500000000000000" pitchFamily="2" charset="0"/>
                <a:ea typeface="+mn-ea"/>
                <a:cs typeface="+mn-cs"/>
              </a:defRPr>
            </a:pPr>
            <a:endParaRPr lang="en-US"/>
          </a:p>
        </c:txPr>
        <c:crossAx val="1304280095"/>
        <c:crosses val="autoZero"/>
        <c:auto val="1"/>
        <c:lblAlgn val="ctr"/>
        <c:lblOffset val="100"/>
        <c:noMultiLvlLbl val="0"/>
      </c:catAx>
      <c:valAx>
        <c:axId val="1304280095"/>
        <c:scaling>
          <c:orientation val="minMax"/>
        </c:scaling>
        <c:delete val="0"/>
        <c:axPos val="l"/>
        <c:majorGridlines>
          <c:spPr>
            <a:ln w="9525" cap="flat" cmpd="sng" algn="ctr">
              <a:solidFill>
                <a:srgbClr val="E7E7DE"/>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130428217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455346148861022E-2"/>
          <c:y val="4.2547339835755656E-2"/>
          <c:w val="0.9885446582257339"/>
          <c:h val="0.91490513685789276"/>
        </c:manualLayout>
      </c:layout>
      <c:barChart>
        <c:barDir val="col"/>
        <c:grouping val="clustered"/>
        <c:varyColors val="0"/>
        <c:ser>
          <c:idx val="0"/>
          <c:order val="0"/>
          <c:tx>
            <c:strRef>
              <c:f>Sheet1!$B$1</c:f>
              <c:strCache>
                <c:ptCount val="1"/>
                <c:pt idx="0">
                  <c:v>Fund_Perf</c:v>
                </c:pt>
              </c:strCache>
            </c:strRef>
          </c:tx>
          <c:spPr>
            <a:solidFill>
              <a:schemeClr val="tx2"/>
            </a:solidFill>
            <a:ln>
              <a:noFill/>
            </a:ln>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Ringside Narrow" panose="02000500000000000000" pitchFamily="2"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10yr</c:v>
                </c:pt>
              </c:strCache>
            </c:strRef>
          </c:cat>
          <c:val>
            <c:numRef>
              <c:f>Sheet1!$B$2:$B$2</c:f>
              <c:numCache>
                <c:formatCode>0.00</c:formatCode>
                <c:ptCount val="1"/>
                <c:pt idx="0">
                  <c:v>9.1999999999999993</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0-3B4E-824B-8990-6C21FD22F279}"/>
            </c:ext>
          </c:extLst>
        </c:ser>
        <c:ser>
          <c:idx val="2"/>
          <c:order val="1"/>
          <c:tx>
            <c:strRef>
              <c:f>Sheet1!$C$1</c:f>
              <c:strCache>
                <c:ptCount val="1"/>
                <c:pt idx="0">
                  <c:v>MSTAR Index</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Ringside Narrow" panose="02000500000000000000" pitchFamily="2"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10yr</c:v>
                </c:pt>
              </c:strCache>
            </c:strRef>
          </c:cat>
          <c:val>
            <c:numRef>
              <c:f>Sheet1!$C$2:$C$2</c:f>
              <c:numCache>
                <c:formatCode>0.00</c:formatCode>
                <c:ptCount val="1"/>
                <c:pt idx="0">
                  <c:v>7.83</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1-3B4E-824B-8990-6C21FD22F279}"/>
            </c:ext>
          </c:extLst>
        </c:ser>
        <c:ser>
          <c:idx val="4"/>
          <c:order val="2"/>
          <c:tx>
            <c:strRef>
              <c:f>Sheet1!$D$1</c:f>
              <c:strCache>
                <c:ptCount val="1"/>
                <c:pt idx="0">
                  <c:v>ACWI</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Ringside Narrow" panose="02000500000000000000" pitchFamily="2"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10yr</c:v>
                </c:pt>
              </c:strCache>
            </c:strRef>
          </c:cat>
          <c:val>
            <c:numRef>
              <c:f>Sheet1!$D$2:$D$2</c:f>
              <c:numCache>
                <c:formatCode>0.00</c:formatCode>
                <c:ptCount val="1"/>
                <c:pt idx="0">
                  <c:v>8.43</c:v>
                </c:pt>
              </c:numCache>
            </c:numRef>
          </c:val>
          <c:extLst>
            <c:ext xmlns:c16="http://schemas.microsoft.com/office/drawing/2014/chart" uri="{C3380CC4-5D6E-409C-BE32-E72D297353CC}">
              <c16:uniqueId val="{00000002-3B4E-824B-8990-6C21FD22F279}"/>
            </c:ext>
          </c:extLst>
        </c:ser>
        <c:ser>
          <c:idx val="1"/>
          <c:order val="3"/>
          <c:tx>
            <c:strRef>
              <c:f>Sheet1!$E$1</c:f>
              <c:strCache>
                <c:ptCount val="1"/>
                <c:pt idx="0">
                  <c:v>Composite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Ringside Narrow" panose="02000500000000000000" pitchFamily="2"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10yr</c:v>
                </c:pt>
              </c:strCache>
            </c:strRef>
          </c:cat>
          <c:val>
            <c:numRef>
              <c:f>Sheet1!$E$2:$E$2</c:f>
              <c:numCache>
                <c:formatCode>0.00</c:formatCode>
                <c:ptCount val="1"/>
                <c:pt idx="0">
                  <c:v>9.58</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3-3B4E-824B-8990-6C21FD22F279}"/>
            </c:ext>
          </c:extLst>
        </c:ser>
        <c:ser>
          <c:idx val="3"/>
          <c:order val="4"/>
          <c:tx>
            <c:strRef>
              <c:f>Sheet1!$F$1</c:f>
              <c:strCache>
                <c:ptCount val="1"/>
                <c:pt idx="0">
                  <c:v>Mstar Cat</c:v>
                </c:pt>
              </c:strCache>
            </c:strRef>
          </c:tx>
          <c:spPr>
            <a:solidFill>
              <a:srgbClr val="009B77"/>
            </a:solidFill>
            <a:ln>
              <a:noFill/>
            </a:ln>
            <a:effectLst/>
          </c:spPr>
          <c:invertIfNegative val="0"/>
          <c:dLbls>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Ringside Narrow" panose="02000500000000000000" pitchFamily="2"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c:f>
              <c:strCache>
                <c:ptCount val="1"/>
                <c:pt idx="0">
                  <c:v>10yr</c:v>
                </c:pt>
              </c:strCache>
            </c:strRef>
          </c:cat>
          <c:val>
            <c:numRef>
              <c:f>Sheet1!$F$2:$F$2</c:f>
              <c:numCache>
                <c:formatCode>0.00</c:formatCode>
                <c:ptCount val="1"/>
                <c:pt idx="0">
                  <c:v>7.3</c:v>
                </c:pt>
              </c:numCache>
            </c:numRef>
          </c:val>
          <c:extLst>
            <c:ext xmlns:c16="http://schemas.microsoft.com/office/drawing/2014/chart" uri="{C3380CC4-5D6E-409C-BE32-E72D297353CC}">
              <c16:uniqueId val="{00000004-3B4E-824B-8990-6C21FD22F279}"/>
            </c:ext>
          </c:extLst>
        </c:ser>
        <c:dLbls>
          <c:showLegendKey val="0"/>
          <c:showVal val="0"/>
          <c:showCatName val="0"/>
          <c:showSerName val="0"/>
          <c:showPercent val="0"/>
          <c:showBubbleSize val="0"/>
        </c:dLbls>
        <c:gapWidth val="150"/>
        <c:overlap val="-15"/>
        <c:axId val="218820608"/>
        <c:axId val="117118080"/>
      </c:barChart>
      <c:catAx>
        <c:axId val="218820608"/>
        <c:scaling>
          <c:orientation val="minMax"/>
        </c:scaling>
        <c:delete val="1"/>
        <c:axPos val="b"/>
        <c:numFmt formatCode="#,##0.00" sourceLinked="0"/>
        <c:majorTickMark val="out"/>
        <c:minorTickMark val="none"/>
        <c:tickLblPos val="nextTo"/>
        <c:crossAx val="117118080"/>
        <c:crosses val="autoZero"/>
        <c:auto val="1"/>
        <c:lblAlgn val="ctr"/>
        <c:lblOffset val="100"/>
        <c:noMultiLvlLbl val="0"/>
      </c:catAx>
      <c:valAx>
        <c:axId val="117118080"/>
        <c:scaling>
          <c:orientation val="minMax"/>
          <c:max val="20"/>
          <c:min val="0"/>
        </c:scaling>
        <c:delete val="1"/>
        <c:axPos val="l"/>
        <c:numFmt formatCode="0&quot;%&quot;" sourceLinked="0"/>
        <c:majorTickMark val="out"/>
        <c:minorTickMark val="none"/>
        <c:tickLblPos val="nextTo"/>
        <c:crossAx val="218820608"/>
        <c:crosses val="autoZero"/>
        <c:crossBetween val="between"/>
        <c:majorUnit val="5"/>
        <c:minorUnit val="0.5"/>
      </c:valAx>
      <c:spPr>
        <a:noFill/>
        <a:ln>
          <a:noFill/>
        </a:ln>
        <a:effectLst/>
      </c:spPr>
    </c:plotArea>
    <c:plotVisOnly val="1"/>
    <c:dispBlanksAs val="gap"/>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700">
          <a:solidFill>
            <a:srgbClr val="505759"/>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8912064487975154E-2"/>
          <c:y val="4.6624439793191905E-2"/>
          <c:w val="0.90108793786641839"/>
          <c:h val="0.91490513685789276"/>
        </c:manualLayout>
      </c:layout>
      <c:barChart>
        <c:barDir val="col"/>
        <c:grouping val="clustered"/>
        <c:varyColors val="0"/>
        <c:ser>
          <c:idx val="0"/>
          <c:order val="0"/>
          <c:tx>
            <c:strRef>
              <c:f>Sheet1!$B$1</c:f>
              <c:strCache>
                <c:ptCount val="1"/>
                <c:pt idx="0">
                  <c:v>Fund_Perf</c:v>
                </c:pt>
              </c:strCache>
            </c:strRef>
          </c:tx>
          <c:spPr>
            <a:solidFill>
              <a:schemeClr val="accent1"/>
            </a:solidFill>
            <a:ln>
              <a:noFill/>
            </a:ln>
            <a:effectLst/>
          </c:spPr>
          <c:invertIfNegative val="0"/>
          <c:dPt>
            <c:idx val="0"/>
            <c:invertIfNegative val="0"/>
            <c:bubble3D val="0"/>
            <c:spPr>
              <a:solidFill>
                <a:schemeClr val="tx2"/>
              </a:solidFill>
              <a:ln>
                <a:noFill/>
              </a:ln>
              <a:effectLst/>
            </c:spPr>
            <c:extLst>
              <c:ext xmlns:c16="http://schemas.microsoft.com/office/drawing/2014/chart" uri="{C3380CC4-5D6E-409C-BE32-E72D297353CC}">
                <c16:uniqueId val="{00000000-0806-DF4B-946D-D871F23A0309}"/>
              </c:ext>
            </c:extLst>
          </c:dPt>
          <c:dPt>
            <c:idx val="1"/>
            <c:invertIfNegative val="0"/>
            <c:bubble3D val="0"/>
            <c:spPr>
              <a:solidFill>
                <a:schemeClr val="tx2"/>
              </a:solidFill>
              <a:ln>
                <a:noFill/>
              </a:ln>
              <a:effectLst/>
            </c:spPr>
            <c:extLst>
              <c:ext xmlns:c16="http://schemas.microsoft.com/office/drawing/2014/chart" uri="{C3380CC4-5D6E-409C-BE32-E72D297353CC}">
                <c16:uniqueId val="{00000001-0806-DF4B-946D-D871F23A0309}"/>
              </c:ext>
            </c:extLst>
          </c:dPt>
          <c:dPt>
            <c:idx val="2"/>
            <c:invertIfNegative val="0"/>
            <c:bubble3D val="0"/>
            <c:spPr>
              <a:solidFill>
                <a:schemeClr val="tx2"/>
              </a:solidFill>
              <a:ln>
                <a:noFill/>
              </a:ln>
              <a:effectLst/>
            </c:spPr>
            <c:extLst>
              <c:ext xmlns:c16="http://schemas.microsoft.com/office/drawing/2014/chart" uri="{C3380CC4-5D6E-409C-BE32-E72D297353CC}">
                <c16:uniqueId val="{00000002-0806-DF4B-946D-D871F23A0309}"/>
              </c:ext>
            </c:extLst>
          </c:dPt>
          <c:dLbls>
            <c:dLbl>
              <c:idx val="0"/>
              <c:tx>
                <c:rich>
                  <a:bodyPr/>
                  <a:lstStyle/>
                  <a:p>
                    <a:r>
                      <a:rPr lang="en-US"/>
                      <a:t>+52 bps</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0806-DF4B-946D-D871F23A0309}"/>
                </c:ext>
              </c:extLst>
            </c:dLbl>
            <c:dLbl>
              <c:idx val="1"/>
              <c:tx>
                <c:rich>
                  <a:bodyPr/>
                  <a:lstStyle/>
                  <a:p>
                    <a:r>
                      <a:rPr lang="en-US"/>
                      <a:t>+86 bps</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0806-DF4B-946D-D871F23A0309}"/>
                </c:ext>
              </c:extLst>
            </c:dLbl>
            <c:dLbl>
              <c:idx val="2"/>
              <c:layout>
                <c:manualLayout>
                  <c:x val="1.6217865958699354E-2"/>
                  <c:y val="0"/>
                </c:manualLayout>
              </c:layout>
              <c:tx>
                <c:rich>
                  <a:bodyPr/>
                  <a:lstStyle/>
                  <a:p>
                    <a:r>
                      <a:rPr lang="en-US"/>
                      <a:t>+91 bps</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0806-DF4B-946D-D871F23A0309}"/>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Ringside Narrow" panose="02000500000000000000" pitchFamily="2"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ytd</c:v>
                </c:pt>
                <c:pt idx="1">
                  <c:v>1yr</c:v>
                </c:pt>
                <c:pt idx="2">
                  <c:v>SI</c:v>
                </c:pt>
              </c:strCache>
            </c:strRef>
          </c:cat>
          <c:val>
            <c:numRef>
              <c:f>Sheet1!$B$2:$B$4</c:f>
              <c:numCache>
                <c:formatCode>General</c:formatCode>
                <c:ptCount val="3"/>
                <c:pt idx="0">
                  <c:v>8.51</c:v>
                </c:pt>
                <c:pt idx="1">
                  <c:v>24.28</c:v>
                </c:pt>
                <c:pt idx="2">
                  <c:v>29.04</c:v>
                </c:pt>
              </c:numCache>
            </c:numRef>
          </c:val>
          <c:extLst xmlns:mc="http://schemas.openxmlformats.org/markup-compatibility/2006" xmlns:c14="http://schemas.microsoft.com/office/drawing/2007/8/2/chart" xmlns:c16="http://schemas.microsoft.com/office/drawing/2014/chart" xmlns:c16r3="http://schemas.microsoft.com/office/drawing/2017/03/chart">
            <c:ext xmlns:c16="http://schemas.microsoft.com/office/drawing/2014/chart" uri="{C3380CC4-5D6E-409C-BE32-E72D297353CC}">
              <c16:uniqueId val="{00000003-0806-DF4B-946D-D871F23A0309}"/>
            </c:ext>
          </c:extLst>
        </c:ser>
        <c:ser>
          <c:idx val="4"/>
          <c:order val="1"/>
          <c:tx>
            <c:strRef>
              <c:f>Sheet1!$C$1</c:f>
              <c:strCache>
                <c:ptCount val="1"/>
                <c:pt idx="0">
                  <c:v>Idx Mo</c:v>
                </c:pt>
              </c:strCache>
            </c:strRef>
          </c:tx>
          <c:spPr>
            <a:solidFill>
              <a:schemeClr val="accent2"/>
            </a:solidFill>
            <a:ln>
              <a:noFill/>
            </a:ln>
            <a:effectLst/>
          </c:spPr>
          <c:invertIfNegative val="0"/>
          <c:cat>
            <c:strRef>
              <c:f>Sheet1!$A$2:$A$4</c:f>
              <c:strCache>
                <c:ptCount val="3"/>
                <c:pt idx="0">
                  <c:v>ytd</c:v>
                </c:pt>
                <c:pt idx="1">
                  <c:v>1yr</c:v>
                </c:pt>
                <c:pt idx="2">
                  <c:v>SI</c:v>
                </c:pt>
              </c:strCache>
            </c:strRef>
          </c:cat>
          <c:val>
            <c:numRef>
              <c:f>Sheet1!$C$2:$C$4</c:f>
              <c:numCache>
                <c:formatCode>General</c:formatCode>
                <c:ptCount val="3"/>
                <c:pt idx="0">
                  <c:v>7.94</c:v>
                </c:pt>
                <c:pt idx="1">
                  <c:v>23.34</c:v>
                </c:pt>
                <c:pt idx="2">
                  <c:v>28.13</c:v>
                </c:pt>
              </c:numCache>
            </c:numRef>
          </c:val>
          <c:extLst>
            <c:ext xmlns:c16="http://schemas.microsoft.com/office/drawing/2014/chart" uri="{C3380CC4-5D6E-409C-BE32-E72D297353CC}">
              <c16:uniqueId val="{00000004-0806-DF4B-946D-D871F23A0309}"/>
            </c:ext>
          </c:extLst>
        </c:ser>
        <c:ser>
          <c:idx val="3"/>
          <c:order val="2"/>
          <c:tx>
            <c:strRef>
              <c:f>Sheet1!$D$1</c:f>
              <c:strCache>
                <c:ptCount val="1"/>
                <c:pt idx="0">
                  <c:v>VG Mo</c:v>
                </c:pt>
              </c:strCache>
            </c:strRef>
          </c:tx>
          <c:spPr>
            <a:solidFill>
              <a:schemeClr val="tx1"/>
            </a:solidFill>
            <a:ln>
              <a:noFill/>
            </a:ln>
            <a:effectLst/>
          </c:spPr>
          <c:invertIfNegative val="0"/>
          <c:dPt>
            <c:idx val="2"/>
            <c:invertIfNegative val="0"/>
            <c:bubble3D val="0"/>
            <c:spPr>
              <a:solidFill>
                <a:schemeClr val="tx1"/>
              </a:solidFill>
              <a:ln>
                <a:noFill/>
              </a:ln>
              <a:effectLst/>
            </c:spPr>
            <c:extLst>
              <c:ext xmlns:c16="http://schemas.microsoft.com/office/drawing/2014/chart" uri="{C3380CC4-5D6E-409C-BE32-E72D297353CC}">
                <c16:uniqueId val="{00000006-0806-DF4B-946D-D871F23A0309}"/>
              </c:ext>
            </c:extLst>
          </c:dPt>
          <c:cat>
            <c:strRef>
              <c:f>Sheet1!$A$2:$A$4</c:f>
              <c:strCache>
                <c:ptCount val="3"/>
                <c:pt idx="0">
                  <c:v>ytd</c:v>
                </c:pt>
                <c:pt idx="1">
                  <c:v>1yr</c:v>
                </c:pt>
                <c:pt idx="2">
                  <c:v>SI</c:v>
                </c:pt>
              </c:strCache>
            </c:strRef>
          </c:cat>
          <c:val>
            <c:numRef>
              <c:f>Sheet1!$D$2:$D$4</c:f>
              <c:numCache>
                <c:formatCode>General</c:formatCode>
                <c:ptCount val="3"/>
                <c:pt idx="0">
                  <c:v>7.99</c:v>
                </c:pt>
                <c:pt idx="1">
                  <c:v>23.42</c:v>
                </c:pt>
                <c:pt idx="2">
                  <c:v>28.13</c:v>
                </c:pt>
              </c:numCache>
            </c:numRef>
          </c:val>
          <c:extLst>
            <c:ext xmlns:c16="http://schemas.microsoft.com/office/drawing/2014/chart" uri="{C3380CC4-5D6E-409C-BE32-E72D297353CC}">
              <c16:uniqueId val="{00000005-0806-DF4B-946D-D871F23A0309}"/>
            </c:ext>
          </c:extLst>
        </c:ser>
        <c:dLbls>
          <c:showLegendKey val="0"/>
          <c:showVal val="0"/>
          <c:showCatName val="0"/>
          <c:showSerName val="0"/>
          <c:showPercent val="0"/>
          <c:showBubbleSize val="0"/>
        </c:dLbls>
        <c:gapWidth val="150"/>
        <c:overlap val="-15"/>
        <c:axId val="218820608"/>
        <c:axId val="117118080"/>
      </c:barChart>
      <c:catAx>
        <c:axId val="218820608"/>
        <c:scaling>
          <c:orientation val="minMax"/>
        </c:scaling>
        <c:delete val="1"/>
        <c:axPos val="b"/>
        <c:numFmt formatCode="#,##0.00" sourceLinked="0"/>
        <c:majorTickMark val="out"/>
        <c:minorTickMark val="none"/>
        <c:tickLblPos val="nextTo"/>
        <c:crossAx val="117118080"/>
        <c:crosses val="autoZero"/>
        <c:auto val="1"/>
        <c:lblAlgn val="ctr"/>
        <c:lblOffset val="100"/>
        <c:noMultiLvlLbl val="0"/>
      </c:catAx>
      <c:valAx>
        <c:axId val="117118080"/>
        <c:scaling>
          <c:orientation val="minMax"/>
          <c:max val="35"/>
          <c:min val="0"/>
        </c:scaling>
        <c:delete val="0"/>
        <c:axPos val="l"/>
        <c:numFmt formatCode="0&quot;%&quot;" sourceLinked="0"/>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Ringside Narrow Book" panose="02000500000000000000" pitchFamily="2" charset="0"/>
                <a:ea typeface="+mn-ea"/>
                <a:cs typeface="Arial" panose="020B0604020202020204" pitchFamily="34" charset="0"/>
              </a:defRPr>
            </a:pPr>
            <a:endParaRPr lang="en-US"/>
          </a:p>
        </c:txPr>
        <c:crossAx val="218820608"/>
        <c:crosses val="autoZero"/>
        <c:crossBetween val="between"/>
        <c:majorUnit val="5"/>
        <c:minorUnit val="0.5"/>
      </c:valAx>
      <c:spPr>
        <a:noFill/>
        <a:ln>
          <a:noFill/>
        </a:ln>
        <a:effectLst/>
      </c:spPr>
    </c:plotArea>
    <c:plotVisOnly val="1"/>
    <c:dispBlanksAs val="gap"/>
    <c:extLst xmlns:mc="http://schemas.openxmlformats.org/markup-compatibility/2006" xmlns:c14="http://schemas.microsoft.com/office/drawing/2007/8/2/chart" xmlns:c16="http://schemas.microsoft.com/office/drawing/2014/chart" xmlns:c16r3="http://schemas.microsoft.com/office/drawing/2017/03/char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solidFill>
            <a:schemeClr val="tx2"/>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5243620863181602E-3"/>
          <c:y val="7.6035285846489095E-2"/>
          <c:w val="0.60949262921082203"/>
          <c:h val="0.88051597938408899"/>
        </c:manualLayout>
      </c:layout>
      <c:doughnutChart>
        <c:varyColors val="1"/>
        <c:ser>
          <c:idx val="0"/>
          <c:order val="0"/>
          <c:tx>
            <c:strRef>
              <c:f>Sheet1!$B$1</c:f>
              <c:strCache>
                <c:ptCount val="1"/>
                <c:pt idx="0">
                  <c:v>Sales</c:v>
                </c:pt>
              </c:strCache>
            </c:strRef>
          </c:tx>
          <c:spPr>
            <a:solidFill>
              <a:srgbClr val="305AF3"/>
            </a:solidFill>
            <a:ln w="25400">
              <a:noFill/>
            </a:ln>
          </c:spPr>
          <c:dPt>
            <c:idx val="0"/>
            <c:bubble3D val="0"/>
            <c:spPr>
              <a:solidFill>
                <a:srgbClr val="00A38D"/>
              </a:solidFill>
              <a:ln w="25400">
                <a:noFill/>
              </a:ln>
              <a:effectLst/>
            </c:spPr>
            <c:extLst>
              <c:ext xmlns:c16="http://schemas.microsoft.com/office/drawing/2014/chart" uri="{C3380CC4-5D6E-409C-BE32-E72D297353CC}">
                <c16:uniqueId val="{00000001-43F6-C74A-8836-62A231A02EA7}"/>
              </c:ext>
            </c:extLst>
          </c:dPt>
          <c:dPt>
            <c:idx val="1"/>
            <c:bubble3D val="0"/>
            <c:spPr>
              <a:solidFill>
                <a:srgbClr val="CEEEDE"/>
              </a:solidFill>
              <a:ln w="25400">
                <a:noFill/>
              </a:ln>
              <a:effectLst/>
            </c:spPr>
            <c:extLst>
              <c:ext xmlns:c16="http://schemas.microsoft.com/office/drawing/2014/chart" uri="{C3380CC4-5D6E-409C-BE32-E72D297353CC}">
                <c16:uniqueId val="{00000003-43F6-C74A-8836-62A231A02EA7}"/>
              </c:ext>
            </c:extLst>
          </c:dPt>
          <c:dPt>
            <c:idx val="2"/>
            <c:bubble3D val="0"/>
            <c:spPr>
              <a:solidFill>
                <a:srgbClr val="305AF3"/>
              </a:solidFill>
              <a:ln w="25400">
                <a:noFill/>
              </a:ln>
              <a:effectLst/>
            </c:spPr>
            <c:extLst>
              <c:ext xmlns:c16="http://schemas.microsoft.com/office/drawing/2014/chart" uri="{C3380CC4-5D6E-409C-BE32-E72D297353CC}">
                <c16:uniqueId val="{00000005-B6AD-354F-A045-99F6CBECD1A7}"/>
              </c:ext>
            </c:extLst>
          </c:dPt>
          <c:cat>
            <c:strRef>
              <c:f>Sheet1!$A$2:$A$4</c:f>
              <c:strCache>
                <c:ptCount val="2"/>
                <c:pt idx="0">
                  <c:v>1st Qtr</c:v>
                </c:pt>
                <c:pt idx="1">
                  <c:v>2nd Qtr</c:v>
                </c:pt>
              </c:strCache>
            </c:strRef>
          </c:cat>
          <c:val>
            <c:numRef>
              <c:f>Sheet1!$B$2:$B$4</c:f>
              <c:numCache>
                <c:formatCode>General</c:formatCode>
                <c:ptCount val="3"/>
                <c:pt idx="0">
                  <c:v>83</c:v>
                </c:pt>
                <c:pt idx="1">
                  <c:v>17</c:v>
                </c:pt>
              </c:numCache>
            </c:numRef>
          </c:val>
          <c:extLst>
            <c:ext xmlns:c16="http://schemas.microsoft.com/office/drawing/2014/chart" uri="{C3380CC4-5D6E-409C-BE32-E72D297353CC}">
              <c16:uniqueId val="{00000004-43F6-C74A-8836-62A231A02EA7}"/>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5173102154133494E-2"/>
          <c:w val="0.60949262921082203"/>
          <c:h val="0.88051597938408899"/>
        </c:manualLayout>
      </c:layout>
      <c:doughnutChart>
        <c:varyColors val="1"/>
        <c:ser>
          <c:idx val="0"/>
          <c:order val="0"/>
          <c:tx>
            <c:strRef>
              <c:f>Sheet1!$B$1</c:f>
              <c:strCache>
                <c:ptCount val="1"/>
                <c:pt idx="0">
                  <c:v>Sales</c:v>
                </c:pt>
              </c:strCache>
            </c:strRef>
          </c:tx>
          <c:spPr>
            <a:solidFill>
              <a:srgbClr val="00A38D"/>
            </a:solidFill>
            <a:ln w="19050">
              <a:noFill/>
            </a:ln>
          </c:spPr>
          <c:dPt>
            <c:idx val="0"/>
            <c:bubble3D val="0"/>
            <c:spPr>
              <a:solidFill>
                <a:srgbClr val="00A38D"/>
              </a:solidFill>
              <a:ln w="19050">
                <a:noFill/>
              </a:ln>
              <a:effectLst/>
            </c:spPr>
            <c:extLst>
              <c:ext xmlns:c16="http://schemas.microsoft.com/office/drawing/2014/chart" uri="{C3380CC4-5D6E-409C-BE32-E72D297353CC}">
                <c16:uniqueId val="{00000001-B86F-8848-A84B-551B8A7507F2}"/>
              </c:ext>
            </c:extLst>
          </c:dPt>
          <c:dPt>
            <c:idx val="1"/>
            <c:bubble3D val="0"/>
            <c:spPr>
              <a:solidFill>
                <a:srgbClr val="041459"/>
              </a:solidFill>
              <a:ln w="19050">
                <a:noFill/>
              </a:ln>
              <a:effectLst/>
            </c:spPr>
            <c:extLst>
              <c:ext xmlns:c16="http://schemas.microsoft.com/office/drawing/2014/chart" uri="{C3380CC4-5D6E-409C-BE32-E72D297353CC}">
                <c16:uniqueId val="{00000003-B86F-8848-A84B-551B8A7507F2}"/>
              </c:ext>
            </c:extLst>
          </c:dPt>
          <c:cat>
            <c:strRef>
              <c:f>Sheet1!$A$2:$A$3</c:f>
              <c:strCache>
                <c:ptCount val="2"/>
                <c:pt idx="0">
                  <c:v>1st Qtr</c:v>
                </c:pt>
                <c:pt idx="1">
                  <c:v>2nd Qtr</c:v>
                </c:pt>
              </c:strCache>
            </c:strRef>
          </c:cat>
          <c:val>
            <c:numRef>
              <c:f>Sheet1!$B$2:$B$3</c:f>
              <c:numCache>
                <c:formatCode>General</c:formatCode>
                <c:ptCount val="2"/>
                <c:pt idx="0">
                  <c:v>46</c:v>
                </c:pt>
                <c:pt idx="1">
                  <c:v>54</c:v>
                </c:pt>
              </c:numCache>
            </c:numRef>
          </c:val>
          <c:extLst>
            <c:ext xmlns:c16="http://schemas.microsoft.com/office/drawing/2014/chart" uri="{C3380CC4-5D6E-409C-BE32-E72D297353CC}">
              <c16:uniqueId val="{00000004-B86F-8848-A84B-551B8A7507F2}"/>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5173102154133494E-2"/>
          <c:w val="0.60949262921082203"/>
          <c:h val="0.88051597938408899"/>
        </c:manualLayout>
      </c:layout>
      <c:doughnutChart>
        <c:varyColors val="1"/>
        <c:ser>
          <c:idx val="0"/>
          <c:order val="0"/>
          <c:tx>
            <c:strRef>
              <c:f>Sheet1!$B$1</c:f>
              <c:strCache>
                <c:ptCount val="1"/>
                <c:pt idx="0">
                  <c:v>Sales</c:v>
                </c:pt>
              </c:strCache>
            </c:strRef>
          </c:tx>
          <c:spPr>
            <a:solidFill>
              <a:srgbClr val="305AF3"/>
            </a:solidFill>
            <a:ln w="19050">
              <a:noFill/>
            </a:ln>
          </c:spPr>
          <c:dPt>
            <c:idx val="0"/>
            <c:bubble3D val="0"/>
            <c:spPr>
              <a:solidFill>
                <a:srgbClr val="305AF3"/>
              </a:solidFill>
              <a:ln w="19050">
                <a:noFill/>
              </a:ln>
              <a:effectLst/>
            </c:spPr>
            <c:extLst>
              <c:ext xmlns:c16="http://schemas.microsoft.com/office/drawing/2014/chart" uri="{C3380CC4-5D6E-409C-BE32-E72D297353CC}">
                <c16:uniqueId val="{00000001-4A88-CD40-B3DE-2FE2C4C87C5F}"/>
              </c:ext>
            </c:extLst>
          </c:dPt>
          <c:dPt>
            <c:idx val="1"/>
            <c:bubble3D val="0"/>
            <c:spPr>
              <a:solidFill>
                <a:srgbClr val="041459"/>
              </a:solidFill>
              <a:ln w="19050">
                <a:noFill/>
              </a:ln>
              <a:effectLst/>
            </c:spPr>
            <c:extLst>
              <c:ext xmlns:c16="http://schemas.microsoft.com/office/drawing/2014/chart" uri="{C3380CC4-5D6E-409C-BE32-E72D297353CC}">
                <c16:uniqueId val="{00000003-4A88-CD40-B3DE-2FE2C4C87C5F}"/>
              </c:ext>
            </c:extLst>
          </c:dPt>
          <c:cat>
            <c:strRef>
              <c:f>Sheet1!$A$2:$A$3</c:f>
              <c:strCache>
                <c:ptCount val="2"/>
                <c:pt idx="0">
                  <c:v>1st Qtr</c:v>
                </c:pt>
                <c:pt idx="1">
                  <c:v>2nd Qtr</c:v>
                </c:pt>
              </c:strCache>
            </c:strRef>
          </c:cat>
          <c:val>
            <c:numRef>
              <c:f>Sheet1!$B$2:$B$3</c:f>
              <c:numCache>
                <c:formatCode>General</c:formatCode>
                <c:ptCount val="2"/>
                <c:pt idx="0">
                  <c:v>47</c:v>
                </c:pt>
                <c:pt idx="1">
                  <c:v>53</c:v>
                </c:pt>
              </c:numCache>
            </c:numRef>
          </c:val>
          <c:extLst>
            <c:ext xmlns:c16="http://schemas.microsoft.com/office/drawing/2014/chart" uri="{C3380CC4-5D6E-409C-BE32-E72D297353CC}">
              <c16:uniqueId val="{00000004-4A88-CD40-B3DE-2FE2C4C87C5F}"/>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6203287847514206"/>
          <c:y val="5.279544817981744E-2"/>
          <c:w val="0.67330213881031864"/>
          <c:h val="0.80593171845148504"/>
        </c:manualLayout>
      </c:layout>
      <c:doughnutChart>
        <c:varyColors val="1"/>
        <c:ser>
          <c:idx val="0"/>
          <c:order val="0"/>
          <c:tx>
            <c:strRef>
              <c:f>Sheet1!$B$1</c:f>
              <c:strCache>
                <c:ptCount val="1"/>
                <c:pt idx="0">
                  <c:v>Column1</c:v>
                </c:pt>
              </c:strCache>
            </c:strRef>
          </c:tx>
          <c:dPt>
            <c:idx val="0"/>
            <c:bubble3D val="0"/>
            <c:spPr>
              <a:solidFill>
                <a:schemeClr val="tx1"/>
              </a:solidFill>
            </c:spPr>
            <c:extLst>
              <c:ext xmlns:c16="http://schemas.microsoft.com/office/drawing/2014/chart" uri="{C3380CC4-5D6E-409C-BE32-E72D297353CC}">
                <c16:uniqueId val="{00000001-DF02-4C44-9537-E32803BE9B58}"/>
              </c:ext>
            </c:extLst>
          </c:dPt>
          <c:dPt>
            <c:idx val="1"/>
            <c:bubble3D val="0"/>
            <c:spPr>
              <a:solidFill>
                <a:schemeClr val="accent1"/>
              </a:solidFill>
            </c:spPr>
            <c:extLst>
              <c:ext xmlns:c16="http://schemas.microsoft.com/office/drawing/2014/chart" uri="{C3380CC4-5D6E-409C-BE32-E72D297353CC}">
                <c16:uniqueId val="{00000003-DF02-4C44-9537-E32803BE9B58}"/>
              </c:ext>
            </c:extLst>
          </c:dPt>
          <c:dPt>
            <c:idx val="2"/>
            <c:bubble3D val="0"/>
            <c:spPr>
              <a:solidFill>
                <a:schemeClr val="accent2"/>
              </a:solidFill>
            </c:spPr>
            <c:extLst>
              <c:ext xmlns:c16="http://schemas.microsoft.com/office/drawing/2014/chart" uri="{C3380CC4-5D6E-409C-BE32-E72D297353CC}">
                <c16:uniqueId val="{00000005-DF02-4C44-9537-E32803BE9B58}"/>
              </c:ext>
            </c:extLst>
          </c:dPt>
          <c:dPt>
            <c:idx val="3"/>
            <c:bubble3D val="0"/>
            <c:spPr>
              <a:solidFill>
                <a:schemeClr val="accent4"/>
              </a:solidFill>
            </c:spPr>
            <c:extLst>
              <c:ext xmlns:c16="http://schemas.microsoft.com/office/drawing/2014/chart" uri="{C3380CC4-5D6E-409C-BE32-E72D297353CC}">
                <c16:uniqueId val="{00000006-6B83-3A48-AB2A-A4F2CFA62B8B}"/>
              </c:ext>
            </c:extLst>
          </c:dPt>
          <c:cat>
            <c:strRef>
              <c:f>Sheet1!$A$2:$A$5</c:f>
              <c:strCache>
                <c:ptCount val="4"/>
                <c:pt idx="0">
                  <c:v>Managed Account</c:v>
                </c:pt>
                <c:pt idx="1">
                  <c:v>Variable</c:v>
                </c:pt>
                <c:pt idx="2">
                  <c:v>Fixed</c:v>
                </c:pt>
                <c:pt idx="3">
                  <c:v>Social Security</c:v>
                </c:pt>
              </c:strCache>
            </c:strRef>
          </c:cat>
          <c:val>
            <c:numRef>
              <c:f>Sheet1!$B$2:$B$5</c:f>
              <c:numCache>
                <c:formatCode>0%</c:formatCode>
                <c:ptCount val="4"/>
                <c:pt idx="0">
                  <c:v>0.33</c:v>
                </c:pt>
                <c:pt idx="1">
                  <c:v>0.17</c:v>
                </c:pt>
                <c:pt idx="2">
                  <c:v>0.17</c:v>
                </c:pt>
                <c:pt idx="3">
                  <c:v>0.33</c:v>
                </c:pt>
              </c:numCache>
            </c:numRef>
          </c:val>
          <c:extLst>
            <c:ext xmlns:c16="http://schemas.microsoft.com/office/drawing/2014/chart" uri="{C3380CC4-5D6E-409C-BE32-E72D297353CC}">
              <c16:uniqueId val="{00000006-DF02-4C44-9537-E32803BE9B58}"/>
            </c:ext>
          </c:extLst>
        </c:ser>
        <c:dLbls>
          <c:showLegendKey val="0"/>
          <c:showVal val="0"/>
          <c:showCatName val="0"/>
          <c:showSerName val="0"/>
          <c:showPercent val="0"/>
          <c:showBubbleSize val="0"/>
          <c:showLeaderLines val="1"/>
        </c:dLbls>
        <c:firstSliceAng val="0"/>
        <c:holeSize val="60"/>
      </c:doughnutChart>
    </c:plotArea>
    <c:plotVisOnly val="1"/>
    <c:dispBlanksAs val="gap"/>
    <c:showDLblsOverMax val="0"/>
  </c:chart>
  <c:txPr>
    <a:bodyPr/>
    <a:lstStyle/>
    <a:p>
      <a:pPr>
        <a:defRPr sz="1200"/>
      </a:pPr>
      <a:endParaRPr lang="en-US"/>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965213788224943E-2"/>
          <c:y val="4.5421721336926756E-2"/>
          <c:w val="0.91108029730680096"/>
          <c:h val="0.71498666448174208"/>
        </c:manualLayout>
      </c:layout>
      <c:lineChart>
        <c:grouping val="standard"/>
        <c:varyColors val="0"/>
        <c:ser>
          <c:idx val="0"/>
          <c:order val="0"/>
          <c:tx>
            <c:strRef>
              <c:f>Sheet1!$B$1</c:f>
              <c:strCache>
                <c:ptCount val="1"/>
                <c:pt idx="0">
                  <c:v>CREF Stock Account</c:v>
                </c:pt>
              </c:strCache>
            </c:strRef>
          </c:tx>
          <c:spPr>
            <a:ln w="28575" cap="rnd">
              <a:solidFill>
                <a:schemeClr val="accent4"/>
              </a:solidFill>
              <a:round/>
            </a:ln>
            <a:effectLst/>
          </c:spPr>
          <c:marker>
            <c:symbol val="none"/>
          </c:marker>
          <c:cat>
            <c:numRef>
              <c:f>Sheet1!$A$2:$A$22</c:f>
              <c:numCache>
                <c:formatCode>General</c:formatCode>
                <c:ptCount val="21"/>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pt idx="15">
                  <c:v>2019</c:v>
                </c:pt>
                <c:pt idx="16">
                  <c:v>2020</c:v>
                </c:pt>
                <c:pt idx="17">
                  <c:v>2021</c:v>
                </c:pt>
                <c:pt idx="18">
                  <c:v>2022</c:v>
                </c:pt>
                <c:pt idx="19">
                  <c:v>2023</c:v>
                </c:pt>
                <c:pt idx="20">
                  <c:v>2024</c:v>
                </c:pt>
              </c:numCache>
            </c:numRef>
          </c:cat>
          <c:val>
            <c:numRef>
              <c:f>Sheet1!$B$2:$B$22</c:f>
              <c:numCache>
                <c:formatCode>General</c:formatCode>
                <c:ptCount val="21"/>
                <c:pt idx="0">
                  <c:v>1000</c:v>
                </c:pt>
                <c:pt idx="1">
                  <c:v>1039</c:v>
                </c:pt>
                <c:pt idx="2">
                  <c:v>1167</c:v>
                </c:pt>
                <c:pt idx="3">
                  <c:v>1270</c:v>
                </c:pt>
                <c:pt idx="4">
                  <c:v>1167</c:v>
                </c:pt>
                <c:pt idx="5">
                  <c:v>648</c:v>
                </c:pt>
                <c:pt idx="6">
                  <c:v>992</c:v>
                </c:pt>
                <c:pt idx="7">
                  <c:v>1114</c:v>
                </c:pt>
                <c:pt idx="8">
                  <c:v>1111</c:v>
                </c:pt>
                <c:pt idx="9">
                  <c:v>1226</c:v>
                </c:pt>
                <c:pt idx="10">
                  <c:v>1460</c:v>
                </c:pt>
                <c:pt idx="11">
                  <c:v>1562</c:v>
                </c:pt>
                <c:pt idx="12">
                  <c:v>1453</c:v>
                </c:pt>
                <c:pt idx="13">
                  <c:v>1653</c:v>
                </c:pt>
                <c:pt idx="14">
                  <c:v>1863</c:v>
                </c:pt>
                <c:pt idx="15">
                  <c:v>1853</c:v>
                </c:pt>
                <c:pt idx="16">
                  <c:v>1597</c:v>
                </c:pt>
                <c:pt idx="17">
                  <c:v>2594</c:v>
                </c:pt>
                <c:pt idx="18">
                  <c:v>2673</c:v>
                </c:pt>
                <c:pt idx="19">
                  <c:v>2375</c:v>
                </c:pt>
                <c:pt idx="20">
                  <c:v>2898</c:v>
                </c:pt>
              </c:numCache>
            </c:numRef>
          </c:val>
          <c:smooth val="0"/>
          <c:extLst>
            <c:ext xmlns:c16="http://schemas.microsoft.com/office/drawing/2014/chart" uri="{C3380CC4-5D6E-409C-BE32-E72D297353CC}">
              <c16:uniqueId val="{00000000-7305-9E4E-9F44-52C12513D430}"/>
            </c:ext>
          </c:extLst>
        </c:ser>
        <c:ser>
          <c:idx val="1"/>
          <c:order val="1"/>
          <c:tx>
            <c:strRef>
              <c:f>Sheet1!$C$1</c:f>
              <c:strCache>
                <c:ptCount val="1"/>
                <c:pt idx="0">
                  <c:v>CREF Stock + TIAA Traditional</c:v>
                </c:pt>
              </c:strCache>
            </c:strRef>
          </c:tx>
          <c:spPr>
            <a:ln w="28575" cap="rnd">
              <a:solidFill>
                <a:schemeClr val="tx1"/>
              </a:solidFill>
              <a:round/>
            </a:ln>
            <a:effectLst/>
          </c:spPr>
          <c:marker>
            <c:symbol val="none"/>
          </c:marker>
          <c:dPt>
            <c:idx val="1"/>
            <c:marker>
              <c:symbol val="none"/>
            </c:marker>
            <c:bubble3D val="0"/>
            <c:spPr>
              <a:ln w="28575" cap="rnd">
                <a:solidFill>
                  <a:schemeClr val="tx1"/>
                </a:solidFill>
                <a:round/>
              </a:ln>
              <a:effectLst/>
            </c:spPr>
            <c:extLst>
              <c:ext xmlns:c16="http://schemas.microsoft.com/office/drawing/2014/chart" uri="{C3380CC4-5D6E-409C-BE32-E72D297353CC}">
                <c16:uniqueId val="{00000002-7305-9E4E-9F44-52C12513D430}"/>
              </c:ext>
            </c:extLst>
          </c:dPt>
          <c:dPt>
            <c:idx val="2"/>
            <c:marker>
              <c:symbol val="none"/>
            </c:marker>
            <c:bubble3D val="0"/>
            <c:spPr>
              <a:ln w="28575" cap="rnd">
                <a:solidFill>
                  <a:schemeClr val="tx1"/>
                </a:solidFill>
                <a:round/>
              </a:ln>
              <a:effectLst/>
            </c:spPr>
            <c:extLst>
              <c:ext xmlns:c16="http://schemas.microsoft.com/office/drawing/2014/chart" uri="{C3380CC4-5D6E-409C-BE32-E72D297353CC}">
                <c16:uniqueId val="{00000004-7305-9E4E-9F44-52C12513D430}"/>
              </c:ext>
            </c:extLst>
          </c:dPt>
          <c:dPt>
            <c:idx val="3"/>
            <c:marker>
              <c:symbol val="none"/>
            </c:marker>
            <c:bubble3D val="0"/>
            <c:spPr>
              <a:ln w="28575" cap="rnd">
                <a:solidFill>
                  <a:schemeClr val="tx1"/>
                </a:solidFill>
                <a:round/>
              </a:ln>
              <a:effectLst/>
            </c:spPr>
            <c:extLst>
              <c:ext xmlns:c16="http://schemas.microsoft.com/office/drawing/2014/chart" uri="{C3380CC4-5D6E-409C-BE32-E72D297353CC}">
                <c16:uniqueId val="{00000006-7305-9E4E-9F44-52C12513D430}"/>
              </c:ext>
            </c:extLst>
          </c:dPt>
          <c:cat>
            <c:numRef>
              <c:f>Sheet1!$A$2:$A$22</c:f>
              <c:numCache>
                <c:formatCode>General</c:formatCode>
                <c:ptCount val="21"/>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pt idx="15">
                  <c:v>2019</c:v>
                </c:pt>
                <c:pt idx="16">
                  <c:v>2020</c:v>
                </c:pt>
                <c:pt idx="17">
                  <c:v>2021</c:v>
                </c:pt>
                <c:pt idx="18">
                  <c:v>2022</c:v>
                </c:pt>
                <c:pt idx="19">
                  <c:v>2023</c:v>
                </c:pt>
                <c:pt idx="20">
                  <c:v>2024</c:v>
                </c:pt>
              </c:numCache>
            </c:numRef>
          </c:cat>
          <c:val>
            <c:numRef>
              <c:f>Sheet1!$C$2:$C$22</c:f>
              <c:numCache>
                <c:formatCode>General</c:formatCode>
                <c:ptCount val="21"/>
                <c:pt idx="0">
                  <c:v>1000</c:v>
                </c:pt>
                <c:pt idx="1">
                  <c:v>1020</c:v>
                </c:pt>
                <c:pt idx="2">
                  <c:v>1083</c:v>
                </c:pt>
                <c:pt idx="3">
                  <c:v>1135</c:v>
                </c:pt>
                <c:pt idx="4">
                  <c:v>1089</c:v>
                </c:pt>
                <c:pt idx="5">
                  <c:v>829</c:v>
                </c:pt>
                <c:pt idx="6">
                  <c:v>1001</c:v>
                </c:pt>
                <c:pt idx="7">
                  <c:v>1062</c:v>
                </c:pt>
                <c:pt idx="8">
                  <c:v>1060</c:v>
                </c:pt>
                <c:pt idx="9">
                  <c:v>1128</c:v>
                </c:pt>
                <c:pt idx="10">
                  <c:v>1256</c:v>
                </c:pt>
                <c:pt idx="11">
                  <c:v>1312</c:v>
                </c:pt>
                <c:pt idx="12">
                  <c:v>1264</c:v>
                </c:pt>
                <c:pt idx="13">
                  <c:v>1364</c:v>
                </c:pt>
                <c:pt idx="14">
                  <c:v>1474</c:v>
                </c:pt>
                <c:pt idx="15">
                  <c:v>1469</c:v>
                </c:pt>
                <c:pt idx="16">
                  <c:v>1347</c:v>
                </c:pt>
                <c:pt idx="17">
                  <c:v>1845</c:v>
                </c:pt>
                <c:pt idx="18">
                  <c:v>1913</c:v>
                </c:pt>
                <c:pt idx="19">
                  <c:v>1781</c:v>
                </c:pt>
                <c:pt idx="20">
                  <c:v>2042</c:v>
                </c:pt>
              </c:numCache>
            </c:numRef>
          </c:val>
          <c:smooth val="0"/>
          <c:extLst>
            <c:ext xmlns:c16="http://schemas.microsoft.com/office/drawing/2014/chart" uri="{C3380CC4-5D6E-409C-BE32-E72D297353CC}">
              <c16:uniqueId val="{00000007-7305-9E4E-9F44-52C12513D430}"/>
            </c:ext>
          </c:extLst>
        </c:ser>
        <c:ser>
          <c:idx val="2"/>
          <c:order val="2"/>
          <c:tx>
            <c:strRef>
              <c:f>Sheet1!$D$1</c:f>
              <c:strCache>
                <c:ptCount val="1"/>
                <c:pt idx="0">
                  <c:v>TIAA Traditional</c:v>
                </c:pt>
              </c:strCache>
            </c:strRef>
          </c:tx>
          <c:spPr>
            <a:ln w="28575" cap="rnd">
              <a:solidFill>
                <a:schemeClr val="tx2"/>
              </a:solidFill>
              <a:round/>
            </a:ln>
            <a:effectLst/>
          </c:spPr>
          <c:marker>
            <c:symbol val="none"/>
          </c:marker>
          <c:dPt>
            <c:idx val="1"/>
            <c:marker>
              <c:symbol val="none"/>
            </c:marker>
            <c:bubble3D val="0"/>
            <c:spPr>
              <a:ln w="28575" cap="rnd">
                <a:solidFill>
                  <a:schemeClr val="tx2"/>
                </a:solidFill>
                <a:round/>
              </a:ln>
              <a:effectLst/>
            </c:spPr>
            <c:extLst>
              <c:ext xmlns:c16="http://schemas.microsoft.com/office/drawing/2014/chart" uri="{C3380CC4-5D6E-409C-BE32-E72D297353CC}">
                <c16:uniqueId val="{00000009-7305-9E4E-9F44-52C12513D430}"/>
              </c:ext>
            </c:extLst>
          </c:dPt>
          <c:dPt>
            <c:idx val="2"/>
            <c:marker>
              <c:symbol val="none"/>
            </c:marker>
            <c:bubble3D val="0"/>
            <c:spPr>
              <a:ln w="28575" cap="rnd">
                <a:solidFill>
                  <a:schemeClr val="tx2"/>
                </a:solidFill>
                <a:round/>
              </a:ln>
              <a:effectLst/>
            </c:spPr>
            <c:extLst>
              <c:ext xmlns:c16="http://schemas.microsoft.com/office/drawing/2014/chart" uri="{C3380CC4-5D6E-409C-BE32-E72D297353CC}">
                <c16:uniqueId val="{0000000B-7305-9E4E-9F44-52C12513D430}"/>
              </c:ext>
            </c:extLst>
          </c:dPt>
          <c:dPt>
            <c:idx val="3"/>
            <c:marker>
              <c:symbol val="none"/>
            </c:marker>
            <c:bubble3D val="0"/>
            <c:spPr>
              <a:ln w="28575" cap="rnd">
                <a:solidFill>
                  <a:schemeClr val="tx2"/>
                </a:solidFill>
                <a:round/>
              </a:ln>
              <a:effectLst/>
            </c:spPr>
            <c:extLst>
              <c:ext xmlns:c16="http://schemas.microsoft.com/office/drawing/2014/chart" uri="{C3380CC4-5D6E-409C-BE32-E72D297353CC}">
                <c16:uniqueId val="{0000000D-7305-9E4E-9F44-52C12513D430}"/>
              </c:ext>
            </c:extLst>
          </c:dPt>
          <c:cat>
            <c:numRef>
              <c:f>Sheet1!$A$2:$A$22</c:f>
              <c:numCache>
                <c:formatCode>General</c:formatCode>
                <c:ptCount val="21"/>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pt idx="15">
                  <c:v>2019</c:v>
                </c:pt>
                <c:pt idx="16">
                  <c:v>2020</c:v>
                </c:pt>
                <c:pt idx="17">
                  <c:v>2021</c:v>
                </c:pt>
                <c:pt idx="18">
                  <c:v>2022</c:v>
                </c:pt>
                <c:pt idx="19">
                  <c:v>2023</c:v>
                </c:pt>
                <c:pt idx="20">
                  <c:v>2024</c:v>
                </c:pt>
              </c:numCache>
            </c:numRef>
          </c:cat>
          <c:val>
            <c:numRef>
              <c:f>Sheet1!$D$2:$D$22</c:f>
              <c:numCache>
                <c:formatCode>General</c:formatCode>
                <c:ptCount val="21"/>
                <c:pt idx="0">
                  <c:v>1000</c:v>
                </c:pt>
                <c:pt idx="1">
                  <c:v>1000</c:v>
                </c:pt>
                <c:pt idx="2">
                  <c:v>1000</c:v>
                </c:pt>
                <c:pt idx="3">
                  <c:v>1000</c:v>
                </c:pt>
                <c:pt idx="4">
                  <c:v>1010</c:v>
                </c:pt>
                <c:pt idx="5">
                  <c:v>1010</c:v>
                </c:pt>
                <c:pt idx="6">
                  <c:v>1010</c:v>
                </c:pt>
                <c:pt idx="7">
                  <c:v>1010</c:v>
                </c:pt>
                <c:pt idx="8">
                  <c:v>1010</c:v>
                </c:pt>
                <c:pt idx="9">
                  <c:v>1031</c:v>
                </c:pt>
                <c:pt idx="10">
                  <c:v>1052</c:v>
                </c:pt>
                <c:pt idx="11">
                  <c:v>1063</c:v>
                </c:pt>
                <c:pt idx="12">
                  <c:v>1075</c:v>
                </c:pt>
                <c:pt idx="13">
                  <c:v>1075</c:v>
                </c:pt>
                <c:pt idx="14">
                  <c:v>1086</c:v>
                </c:pt>
                <c:pt idx="15">
                  <c:v>1086</c:v>
                </c:pt>
                <c:pt idx="16">
                  <c:v>1097</c:v>
                </c:pt>
                <c:pt idx="17">
                  <c:v>1097</c:v>
                </c:pt>
                <c:pt idx="18">
                  <c:v>1152</c:v>
                </c:pt>
                <c:pt idx="19">
                  <c:v>1187</c:v>
                </c:pt>
                <c:pt idx="20">
                  <c:v>1187</c:v>
                </c:pt>
              </c:numCache>
            </c:numRef>
          </c:val>
          <c:smooth val="0"/>
          <c:extLst>
            <c:ext xmlns:c16="http://schemas.microsoft.com/office/drawing/2014/chart" uri="{C3380CC4-5D6E-409C-BE32-E72D297353CC}">
              <c16:uniqueId val="{0000000E-7305-9E4E-9F44-52C12513D430}"/>
            </c:ext>
          </c:extLst>
        </c:ser>
        <c:ser>
          <c:idx val="3"/>
          <c:order val="3"/>
          <c:tx>
            <c:strRef>
              <c:f>Sheet1!$E$1</c:f>
              <c:strCache>
                <c:ptCount val="1"/>
                <c:pt idx="0">
                  <c:v>Inflation Index</c:v>
                </c:pt>
              </c:strCache>
            </c:strRef>
          </c:tx>
          <c:spPr>
            <a:ln w="28575" cap="rnd">
              <a:solidFill>
                <a:srgbClr val="00B0F0"/>
              </a:solidFill>
              <a:prstDash val="dash"/>
              <a:round/>
            </a:ln>
            <a:effectLst/>
          </c:spPr>
          <c:marker>
            <c:symbol val="none"/>
          </c:marker>
          <c:cat>
            <c:numRef>
              <c:f>Sheet1!$A$2:$A$22</c:f>
              <c:numCache>
                <c:formatCode>General</c:formatCode>
                <c:ptCount val="21"/>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pt idx="15">
                  <c:v>2019</c:v>
                </c:pt>
                <c:pt idx="16">
                  <c:v>2020</c:v>
                </c:pt>
                <c:pt idx="17">
                  <c:v>2021</c:v>
                </c:pt>
                <c:pt idx="18">
                  <c:v>2022</c:v>
                </c:pt>
                <c:pt idx="19">
                  <c:v>2023</c:v>
                </c:pt>
                <c:pt idx="20">
                  <c:v>2024</c:v>
                </c:pt>
              </c:numCache>
            </c:numRef>
          </c:cat>
          <c:val>
            <c:numRef>
              <c:f>Sheet1!$E$2:$E$22</c:f>
              <c:numCache>
                <c:formatCode>General</c:formatCode>
                <c:ptCount val="21"/>
                <c:pt idx="0">
                  <c:v>1000</c:v>
                </c:pt>
                <c:pt idx="1">
                  <c:v>1027</c:v>
                </c:pt>
                <c:pt idx="2">
                  <c:v>1062</c:v>
                </c:pt>
                <c:pt idx="3">
                  <c:v>1096</c:v>
                </c:pt>
                <c:pt idx="4">
                  <c:v>1127</c:v>
                </c:pt>
                <c:pt idx="5">
                  <c:v>1170</c:v>
                </c:pt>
                <c:pt idx="6">
                  <c:v>1166</c:v>
                </c:pt>
                <c:pt idx="7">
                  <c:v>1185</c:v>
                </c:pt>
                <c:pt idx="8">
                  <c:v>1223</c:v>
                </c:pt>
                <c:pt idx="9">
                  <c:v>1248</c:v>
                </c:pt>
                <c:pt idx="10">
                  <c:v>1266</c:v>
                </c:pt>
                <c:pt idx="11">
                  <c:v>1287</c:v>
                </c:pt>
                <c:pt idx="12">
                  <c:v>1288</c:v>
                </c:pt>
                <c:pt idx="13">
                  <c:v>1305</c:v>
                </c:pt>
                <c:pt idx="14">
                  <c:v>1332</c:v>
                </c:pt>
                <c:pt idx="15">
                  <c:v>1365</c:v>
                </c:pt>
                <c:pt idx="16">
                  <c:v>1390</c:v>
                </c:pt>
                <c:pt idx="17">
                  <c:v>1407</c:v>
                </c:pt>
                <c:pt idx="18">
                  <c:v>1473</c:v>
                </c:pt>
                <c:pt idx="19">
                  <c:v>1591</c:v>
                </c:pt>
                <c:pt idx="20">
                  <c:v>1656</c:v>
                </c:pt>
              </c:numCache>
            </c:numRef>
          </c:val>
          <c:smooth val="0"/>
          <c:extLst>
            <c:ext xmlns:c16="http://schemas.microsoft.com/office/drawing/2014/chart" uri="{C3380CC4-5D6E-409C-BE32-E72D297353CC}">
              <c16:uniqueId val="{0000000F-7305-9E4E-9F44-52C12513D430}"/>
            </c:ext>
          </c:extLst>
        </c:ser>
        <c:dLbls>
          <c:showLegendKey val="0"/>
          <c:showVal val="0"/>
          <c:showCatName val="0"/>
          <c:showSerName val="0"/>
          <c:showPercent val="0"/>
          <c:showBubbleSize val="0"/>
        </c:dLbls>
        <c:smooth val="0"/>
        <c:axId val="1940655727"/>
        <c:axId val="281628495"/>
      </c:lineChart>
      <c:catAx>
        <c:axId val="1940655727"/>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Ringside Narrow Book" panose="02000500000000000000" pitchFamily="2" charset="0"/>
                <a:ea typeface="+mn-ea"/>
                <a:cs typeface="+mn-cs"/>
              </a:defRPr>
            </a:pPr>
            <a:endParaRPr lang="en-US"/>
          </a:p>
        </c:txPr>
        <c:crossAx val="281628495"/>
        <c:crosses val="autoZero"/>
        <c:auto val="1"/>
        <c:lblAlgn val="ctr"/>
        <c:lblOffset val="100"/>
        <c:noMultiLvlLbl val="0"/>
      </c:catAx>
      <c:valAx>
        <c:axId val="281628495"/>
        <c:scaling>
          <c:orientation val="minMax"/>
        </c:scaling>
        <c:delete val="0"/>
        <c:axPos val="l"/>
        <c:majorGridlines>
          <c:spPr>
            <a:ln w="3175" cap="flat" cmpd="sng" algn="ctr">
              <a:solidFill>
                <a:schemeClr val="bg1">
                  <a:lumMod val="7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Ringside Narrow Book" panose="02000500000000000000" pitchFamily="2" charset="0"/>
                <a:ea typeface="+mn-ea"/>
                <a:cs typeface="+mn-cs"/>
              </a:defRPr>
            </a:pPr>
            <a:endParaRPr lang="en-US"/>
          </a:p>
        </c:txPr>
        <c:crossAx val="1940655727"/>
        <c:crosses val="autoZero"/>
        <c:crossBetween val="between"/>
      </c:valAx>
      <c:spPr>
        <a:noFill/>
        <a:ln>
          <a:noFill/>
        </a:ln>
        <a:effectLst/>
      </c:spPr>
    </c:plotArea>
    <c:legend>
      <c:legendPos val="b"/>
      <c:layout>
        <c:manualLayout>
          <c:xMode val="edge"/>
          <c:yMode val="edge"/>
          <c:x val="0.1512171454020762"/>
          <c:y val="0.84550171816730435"/>
          <c:w val="0.77822196323660953"/>
          <c:h val="6.492128462610541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areaChart>
        <c:grouping val="standard"/>
        <c:varyColors val="0"/>
        <c:ser>
          <c:idx val="3"/>
          <c:order val="2"/>
          <c:tx>
            <c:strRef>
              <c:f>'20 year Charts'!$E$76</c:f>
              <c:strCache>
                <c:ptCount val="1"/>
                <c:pt idx="0">
                  <c:v>Consumer Price Index (CPI) </c:v>
                </c:pt>
              </c:strCache>
            </c:strRef>
          </c:tx>
          <c:spPr>
            <a:solidFill>
              <a:srgbClr val="E7E7DD"/>
            </a:solidFill>
            <a:ln>
              <a:noFill/>
            </a:ln>
          </c:spPr>
          <c:cat>
            <c:numRef>
              <c:f>'20 year Charts'!$B$77:$B$97</c:f>
              <c:numCache>
                <c:formatCode>General</c:formatCode>
                <c:ptCount val="21"/>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pt idx="15">
                  <c:v>2019</c:v>
                </c:pt>
                <c:pt idx="16">
                  <c:v>2020</c:v>
                </c:pt>
                <c:pt idx="17">
                  <c:v>2021</c:v>
                </c:pt>
                <c:pt idx="18">
                  <c:v>2022</c:v>
                </c:pt>
                <c:pt idx="19">
                  <c:v>2023</c:v>
                </c:pt>
                <c:pt idx="20">
                  <c:v>2024</c:v>
                </c:pt>
              </c:numCache>
            </c:numRef>
          </c:cat>
          <c:val>
            <c:numRef>
              <c:f>'20 year Charts'!$E$77:$E$97</c:f>
              <c:numCache>
                <c:formatCode>_(* #,##0_);_(* \(#,##0\);_(* "-"??_);_(@_)</c:formatCode>
                <c:ptCount val="21"/>
                <c:pt idx="0">
                  <c:v>12000</c:v>
                </c:pt>
                <c:pt idx="1">
                  <c:v>12321.599999999999</c:v>
                </c:pt>
                <c:pt idx="2">
                  <c:v>12739.302240000001</c:v>
                </c:pt>
                <c:pt idx="3">
                  <c:v>13150.781702352</c:v>
                </c:pt>
                <c:pt idx="4">
                  <c:v>13525.578980869032</c:v>
                </c:pt>
                <c:pt idx="5">
                  <c:v>14044.961213734401</c:v>
                </c:pt>
                <c:pt idx="6">
                  <c:v>13994.399353364955</c:v>
                </c:pt>
                <c:pt idx="7">
                  <c:v>14223.907502760143</c:v>
                </c:pt>
                <c:pt idx="8">
                  <c:v>14673.382979847363</c:v>
                </c:pt>
                <c:pt idx="9">
                  <c:v>14977.122007530204</c:v>
                </c:pt>
                <c:pt idx="10">
                  <c:v>15195.787988840144</c:v>
                </c:pt>
                <c:pt idx="11">
                  <c:v>15441.959754259355</c:v>
                </c:pt>
                <c:pt idx="12">
                  <c:v>15460.490105964465</c:v>
                </c:pt>
                <c:pt idx="13">
                  <c:v>15655.292281299615</c:v>
                </c:pt>
                <c:pt idx="14">
                  <c:v>15988.7500068913</c:v>
                </c:pt>
                <c:pt idx="15">
                  <c:v>16378.875507059445</c:v>
                </c:pt>
                <c:pt idx="16">
                  <c:v>16675.333153737221</c:v>
                </c:pt>
                <c:pt idx="17">
                  <c:v>16880.439751528189</c:v>
                </c:pt>
                <c:pt idx="18">
                  <c:v>17673.820419850013</c:v>
                </c:pt>
                <c:pt idx="19">
                  <c:v>19087.726053438015</c:v>
                </c:pt>
                <c:pt idx="20">
                  <c:v>19870.322821628972</c:v>
                </c:pt>
              </c:numCache>
            </c:numRef>
          </c:val>
          <c:extLst>
            <c:ext xmlns:c16="http://schemas.microsoft.com/office/drawing/2014/chart" uri="{C3380CC4-5D6E-409C-BE32-E72D297353CC}">
              <c16:uniqueId val="{00000000-B46D-4C74-9CF1-1CAB9F66AD31}"/>
            </c:ext>
          </c:extLst>
        </c:ser>
        <c:dLbls>
          <c:showLegendKey val="0"/>
          <c:showVal val="0"/>
          <c:showCatName val="0"/>
          <c:showSerName val="0"/>
          <c:showPercent val="0"/>
          <c:showBubbleSize val="0"/>
        </c:dLbls>
        <c:axId val="1976414127"/>
        <c:axId val="1"/>
      </c:areaChart>
      <c:barChart>
        <c:barDir val="col"/>
        <c:grouping val="stacked"/>
        <c:varyColors val="0"/>
        <c:ser>
          <c:idx val="1"/>
          <c:order val="0"/>
          <c:tx>
            <c:strRef>
              <c:f>'20 year Charts'!$C$76</c:f>
              <c:strCache>
                <c:ptCount val="1"/>
                <c:pt idx="0">
                  <c:v>TIAA Traditional</c:v>
                </c:pt>
              </c:strCache>
            </c:strRef>
          </c:tx>
          <c:spPr>
            <a:solidFill>
              <a:srgbClr val="041459"/>
            </a:solidFill>
            <a:ln w="25400">
              <a:noFill/>
            </a:ln>
          </c:spPr>
          <c:invertIfNegative val="0"/>
          <c:cat>
            <c:numRef>
              <c:f>'20 year Charts'!$B$77:$B$97</c:f>
              <c:numCache>
                <c:formatCode>General</c:formatCode>
                <c:ptCount val="21"/>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pt idx="15">
                  <c:v>2019</c:v>
                </c:pt>
                <c:pt idx="16">
                  <c:v>2020</c:v>
                </c:pt>
                <c:pt idx="17">
                  <c:v>2021</c:v>
                </c:pt>
                <c:pt idx="18">
                  <c:v>2022</c:v>
                </c:pt>
                <c:pt idx="19">
                  <c:v>2023</c:v>
                </c:pt>
                <c:pt idx="20">
                  <c:v>2024</c:v>
                </c:pt>
              </c:numCache>
            </c:numRef>
          </c:cat>
          <c:val>
            <c:numRef>
              <c:f>'20 year Charts'!$C$77:$C$97</c:f>
              <c:numCache>
                <c:formatCode>_(* #,##0_);_(* \(#,##0\);_(* "-"??_);_(@_)</c:formatCode>
                <c:ptCount val="21"/>
                <c:pt idx="0">
                  <c:v>12000</c:v>
                </c:pt>
                <c:pt idx="1">
                  <c:v>12000</c:v>
                </c:pt>
                <c:pt idx="2">
                  <c:v>12000</c:v>
                </c:pt>
                <c:pt idx="3">
                  <c:v>12000</c:v>
                </c:pt>
                <c:pt idx="4">
                  <c:v>12120</c:v>
                </c:pt>
                <c:pt idx="5">
                  <c:v>12120</c:v>
                </c:pt>
                <c:pt idx="6">
                  <c:v>12120</c:v>
                </c:pt>
                <c:pt idx="7">
                  <c:v>12120</c:v>
                </c:pt>
                <c:pt idx="8">
                  <c:v>12120</c:v>
                </c:pt>
                <c:pt idx="9">
                  <c:v>12372</c:v>
                </c:pt>
                <c:pt idx="10">
                  <c:v>12624</c:v>
                </c:pt>
                <c:pt idx="11">
                  <c:v>12756</c:v>
                </c:pt>
                <c:pt idx="12">
                  <c:v>12900</c:v>
                </c:pt>
                <c:pt idx="13">
                  <c:v>12900</c:v>
                </c:pt>
                <c:pt idx="14">
                  <c:v>13032</c:v>
                </c:pt>
                <c:pt idx="15">
                  <c:v>13032</c:v>
                </c:pt>
                <c:pt idx="16">
                  <c:v>13164</c:v>
                </c:pt>
                <c:pt idx="17">
                  <c:v>13164</c:v>
                </c:pt>
                <c:pt idx="18">
                  <c:v>13824</c:v>
                </c:pt>
                <c:pt idx="19">
                  <c:v>14244</c:v>
                </c:pt>
                <c:pt idx="20">
                  <c:v>14244</c:v>
                </c:pt>
              </c:numCache>
            </c:numRef>
          </c:val>
          <c:extLst>
            <c:ext xmlns:c16="http://schemas.microsoft.com/office/drawing/2014/chart" uri="{C3380CC4-5D6E-409C-BE32-E72D297353CC}">
              <c16:uniqueId val="{00000001-B46D-4C74-9CF1-1CAB9F66AD31}"/>
            </c:ext>
          </c:extLst>
        </c:ser>
        <c:ser>
          <c:idx val="2"/>
          <c:order val="1"/>
          <c:tx>
            <c:strRef>
              <c:f>'20 year Charts'!$D$76</c:f>
              <c:strCache>
                <c:ptCount val="1"/>
                <c:pt idx="0">
                  <c:v>CREF Stock</c:v>
                </c:pt>
              </c:strCache>
            </c:strRef>
          </c:tx>
          <c:spPr>
            <a:solidFill>
              <a:srgbClr val="C3DAFF"/>
            </a:solidFill>
          </c:spPr>
          <c:invertIfNegative val="0"/>
          <c:cat>
            <c:numRef>
              <c:f>'20 year Charts'!$B$77:$B$97</c:f>
              <c:numCache>
                <c:formatCode>General</c:formatCode>
                <c:ptCount val="21"/>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pt idx="14">
                  <c:v>2018</c:v>
                </c:pt>
                <c:pt idx="15">
                  <c:v>2019</c:v>
                </c:pt>
                <c:pt idx="16">
                  <c:v>2020</c:v>
                </c:pt>
                <c:pt idx="17">
                  <c:v>2021</c:v>
                </c:pt>
                <c:pt idx="18">
                  <c:v>2022</c:v>
                </c:pt>
                <c:pt idx="19">
                  <c:v>2023</c:v>
                </c:pt>
                <c:pt idx="20">
                  <c:v>2024</c:v>
                </c:pt>
              </c:numCache>
            </c:numRef>
          </c:cat>
          <c:val>
            <c:numRef>
              <c:f>'20 year Charts'!$D$77:$D$97</c:f>
              <c:numCache>
                <c:formatCode>_(* #,##0_);_(* \(#,##0\);_(* "-"??_);_(@_)</c:formatCode>
                <c:ptCount val="21"/>
                <c:pt idx="0">
                  <c:v>12664.574486395413</c:v>
                </c:pt>
                <c:pt idx="1">
                  <c:v>13337.19199699232</c:v>
                </c:pt>
                <c:pt idx="2">
                  <c:v>14611.647531523517</c:v>
                </c:pt>
                <c:pt idx="3">
                  <c:v>16057.263787222761</c:v>
                </c:pt>
                <c:pt idx="4">
                  <c:v>15613.250800259091</c:v>
                </c:pt>
                <c:pt idx="5">
                  <c:v>10672.255883040034</c:v>
                </c:pt>
                <c:pt idx="6">
                  <c:v>11402.769773344493</c:v>
                </c:pt>
                <c:pt idx="7">
                  <c:v>13953.891849820891</c:v>
                </c:pt>
                <c:pt idx="8">
                  <c:v>14452.87352493107</c:v>
                </c:pt>
                <c:pt idx="9">
                  <c:v>15431.320401486486</c:v>
                </c:pt>
                <c:pt idx="10">
                  <c:v>17962.099518734973</c:v>
                </c:pt>
                <c:pt idx="11">
                  <c:v>19860.122557230599</c:v>
                </c:pt>
                <c:pt idx="12">
                  <c:v>19356.759028994962</c:v>
                </c:pt>
                <c:pt idx="13">
                  <c:v>20620.119364753573</c:v>
                </c:pt>
                <c:pt idx="14">
                  <c:v>23303.455879794703</c:v>
                </c:pt>
                <c:pt idx="15">
                  <c:v>24122.050725110312</c:v>
                </c:pt>
                <c:pt idx="16">
                  <c:v>21864.548742194944</c:v>
                </c:pt>
                <c:pt idx="17">
                  <c:v>29394.068963606314</c:v>
                </c:pt>
                <c:pt idx="18">
                  <c:v>34401.271504364107</c:v>
                </c:pt>
                <c:pt idx="19">
                  <c:v>32163.641109115157</c:v>
                </c:pt>
                <c:pt idx="20">
                  <c:v>35396.639140335508</c:v>
                </c:pt>
              </c:numCache>
            </c:numRef>
          </c:val>
          <c:extLst>
            <c:ext xmlns:c16="http://schemas.microsoft.com/office/drawing/2014/chart" uri="{C3380CC4-5D6E-409C-BE32-E72D297353CC}">
              <c16:uniqueId val="{00000002-B46D-4C74-9CF1-1CAB9F66AD31}"/>
            </c:ext>
          </c:extLst>
        </c:ser>
        <c:dLbls>
          <c:showLegendKey val="0"/>
          <c:showVal val="0"/>
          <c:showCatName val="0"/>
          <c:showSerName val="0"/>
          <c:showPercent val="0"/>
          <c:showBubbleSize val="0"/>
        </c:dLbls>
        <c:gapWidth val="150"/>
        <c:overlap val="100"/>
        <c:axId val="1976414127"/>
        <c:axId val="1"/>
      </c:barChart>
      <c:dateAx>
        <c:axId val="1976414127"/>
        <c:scaling>
          <c:orientation val="minMax"/>
        </c:scaling>
        <c:delete val="0"/>
        <c:axPos val="b"/>
        <c:numFmt formatCode="General" sourceLinked="1"/>
        <c:majorTickMark val="none"/>
        <c:minorTickMark val="none"/>
        <c:tickLblPos val="nextTo"/>
        <c:spPr>
          <a:noFill/>
          <a:ln w="9525" cap="flat" cmpd="sng" algn="ctr">
            <a:solidFill>
              <a:srgbClr val="041459"/>
            </a:solidFill>
            <a:round/>
          </a:ln>
          <a:effectLst/>
        </c:spPr>
        <c:txPr>
          <a:bodyPr rot="0" vert="horz"/>
          <a:lstStyle/>
          <a:p>
            <a:pPr>
              <a:defRPr sz="800" b="0" i="0" u="none" strike="noStrike" baseline="0">
                <a:solidFill>
                  <a:schemeClr val="tx1"/>
                </a:solidFill>
                <a:latin typeface="Ringside Narrow" panose="02000800000000000000" pitchFamily="50" charset="0"/>
                <a:ea typeface="Calibri"/>
                <a:cs typeface="Calibri"/>
              </a:defRPr>
            </a:pPr>
            <a:endParaRPr lang="en-US"/>
          </a:p>
        </c:txPr>
        <c:crossAx val="1"/>
        <c:crosses val="autoZero"/>
        <c:auto val="0"/>
        <c:lblOffset val="100"/>
        <c:baseTimeUnit val="days"/>
      </c:dateAx>
      <c:valAx>
        <c:axId val="1"/>
        <c:scaling>
          <c:orientation val="minMax"/>
          <c:max val="50000"/>
        </c:scaling>
        <c:delete val="0"/>
        <c:axPos val="l"/>
        <c:majorGridlines>
          <c:spPr>
            <a:ln w="9525" cap="flat" cmpd="sng" algn="ctr">
              <a:solidFill>
                <a:srgbClr val="E7E7DD"/>
              </a:solidFill>
              <a:round/>
            </a:ln>
            <a:effectLst/>
          </c:spPr>
        </c:majorGridlines>
        <c:numFmt formatCode="_(* #,##0_);_(* \(#,##0\);_(* &quot;-&quot;??_);_(@_)" sourceLinked="1"/>
        <c:majorTickMark val="none"/>
        <c:minorTickMark val="none"/>
        <c:tickLblPos val="nextTo"/>
        <c:spPr>
          <a:ln w="9525">
            <a:noFill/>
          </a:ln>
        </c:spPr>
        <c:txPr>
          <a:bodyPr rot="0" vert="horz"/>
          <a:lstStyle/>
          <a:p>
            <a:pPr>
              <a:defRPr sz="900" b="0" i="0" u="none" strike="noStrike" baseline="0">
                <a:solidFill>
                  <a:schemeClr val="tx1"/>
                </a:solidFill>
                <a:latin typeface="Ringside Narrow" panose="02000800000000000000" pitchFamily="50" charset="0"/>
                <a:ea typeface="Calibri"/>
                <a:cs typeface="Calibri"/>
              </a:defRPr>
            </a:pPr>
            <a:endParaRPr lang="en-US"/>
          </a:p>
        </c:txPr>
        <c:crossAx val="1976414127"/>
        <c:crosses val="autoZero"/>
        <c:crossBetween val="between"/>
        <c:majorUnit val="5000"/>
      </c:valAx>
      <c:spPr>
        <a:noFill/>
        <a:ln w="25400">
          <a:noFill/>
        </a:ln>
      </c:spPr>
    </c:plotArea>
    <c:legend>
      <c:legendPos val="b"/>
      <c:legendEntry>
        <c:idx val="0"/>
        <c:txPr>
          <a:bodyPr/>
          <a:lstStyle/>
          <a:p>
            <a:pPr>
              <a:defRPr sz="900" b="0" i="0" u="none" strike="noStrike" baseline="0">
                <a:solidFill>
                  <a:schemeClr val="tx1"/>
                </a:solidFill>
                <a:latin typeface="Ringside Narrow" panose="02000800000000000000" pitchFamily="50" charset="0"/>
                <a:ea typeface="Calibri"/>
                <a:cs typeface="Calibri"/>
              </a:defRPr>
            </a:pPr>
            <a:endParaRPr lang="en-US"/>
          </a:p>
        </c:txPr>
      </c:legendEntry>
      <c:legendEntry>
        <c:idx val="1"/>
        <c:txPr>
          <a:bodyPr/>
          <a:lstStyle/>
          <a:p>
            <a:pPr>
              <a:defRPr sz="900" b="0" i="0" u="none" strike="noStrike" baseline="0">
                <a:solidFill>
                  <a:schemeClr val="tx1"/>
                </a:solidFill>
                <a:latin typeface="Ringside Narrow" panose="02000800000000000000" pitchFamily="50" charset="0"/>
                <a:ea typeface="Calibri"/>
                <a:cs typeface="Calibri"/>
              </a:defRPr>
            </a:pPr>
            <a:endParaRPr lang="en-US"/>
          </a:p>
        </c:txPr>
      </c:legendEntry>
      <c:legendEntry>
        <c:idx val="2"/>
        <c:txPr>
          <a:bodyPr/>
          <a:lstStyle/>
          <a:p>
            <a:pPr>
              <a:defRPr sz="900" b="0" i="0" u="none" strike="noStrike" baseline="0">
                <a:solidFill>
                  <a:schemeClr val="tx1"/>
                </a:solidFill>
                <a:latin typeface="Ringside Narrow" panose="02000800000000000000" pitchFamily="50" charset="0"/>
                <a:ea typeface="Calibri"/>
                <a:cs typeface="Calibri"/>
              </a:defRPr>
            </a:pPr>
            <a:endParaRPr lang="en-US"/>
          </a:p>
        </c:txPr>
      </c:legendEntry>
      <c:layout>
        <c:manualLayout>
          <c:xMode val="edge"/>
          <c:yMode val="edge"/>
          <c:x val="0.25563015388939703"/>
          <c:y val="0.89820004976535617"/>
          <c:w val="0.5291942701395087"/>
          <c:h val="6.7367906348387921E-2"/>
        </c:manualLayout>
      </c:layout>
      <c:overlay val="0"/>
      <c:spPr>
        <a:noFill/>
        <a:ln w="25400">
          <a:noFill/>
        </a:ln>
      </c:spPr>
      <c:txPr>
        <a:bodyPr/>
        <a:lstStyle/>
        <a:p>
          <a:pPr>
            <a:defRPr sz="1100" b="0" i="0" u="none" strike="noStrike" baseline="0">
              <a:solidFill>
                <a:srgbClr val="333333"/>
              </a:solidFill>
              <a:latin typeface="Ringside Narrow" panose="02000800000000000000" pitchFamily="50" charset="0"/>
              <a:ea typeface="Calibri"/>
              <a:cs typeface="Calibri"/>
            </a:defRPr>
          </a:pPr>
          <a:endParaRPr lang="en-US"/>
        </a:p>
      </c:txPr>
    </c:legend>
    <c:plotVisOnly val="1"/>
    <c:dispBlanksAs val="gap"/>
    <c:showDLblsOverMax val="0"/>
  </c:chart>
  <c:spPr>
    <a:noFill/>
    <a:ln w="9525" cap="flat" cmpd="sng" algn="ctr">
      <a:noFill/>
      <a:round/>
    </a:ln>
    <a:effectLst/>
  </c:spPr>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solidFill>
                <a:latin typeface="+mn-lt"/>
                <a:ea typeface="+mn-ea"/>
                <a:cs typeface="+mn-cs"/>
              </a:defRPr>
            </a:pPr>
            <a:r>
              <a:rPr lang="en-US" sz="1000" b="1" i="0">
                <a:solidFill>
                  <a:schemeClr val="tx1"/>
                </a:solidFill>
                <a:latin typeface="Ringside Narrow" panose="02000500000000000000" pitchFamily="2" charset="0"/>
              </a:rPr>
              <a:t>CREF STOCK THREE-YEAR EX POST TRACKING ERROR</a:t>
            </a:r>
          </a:p>
        </c:rich>
      </c:tx>
      <c:layout>
        <c:manualLayout>
          <c:xMode val="edge"/>
          <c:yMode val="edge"/>
          <c:x val="0.3194169282104245"/>
          <c:y val="1.4634104746543067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Series 1</c:v>
                </c:pt>
              </c:strCache>
            </c:strRef>
          </c:tx>
          <c:spPr>
            <a:ln w="28575" cap="rnd">
              <a:solidFill>
                <a:schemeClr val="accent4"/>
              </a:solidFill>
              <a:round/>
            </a:ln>
            <a:effectLst/>
          </c:spPr>
          <c:marker>
            <c:symbol val="none"/>
          </c:marker>
          <c:cat>
            <c:numRef>
              <c:f>Sheet1!$A$2:$A$29</c:f>
              <c:numCache>
                <c:formatCode>m/d/yyyy</c:formatCode>
                <c:ptCount val="28"/>
                <c:pt idx="0">
                  <c:v>45473</c:v>
                </c:pt>
                <c:pt idx="1">
                  <c:v>45382</c:v>
                </c:pt>
                <c:pt idx="2">
                  <c:v>45291</c:v>
                </c:pt>
                <c:pt idx="3">
                  <c:v>45199</c:v>
                </c:pt>
                <c:pt idx="4">
                  <c:v>45107</c:v>
                </c:pt>
                <c:pt idx="5">
                  <c:v>45016</c:v>
                </c:pt>
                <c:pt idx="6">
                  <c:v>44926</c:v>
                </c:pt>
                <c:pt idx="7">
                  <c:v>44834</c:v>
                </c:pt>
                <c:pt idx="8">
                  <c:v>44742</c:v>
                </c:pt>
                <c:pt idx="9">
                  <c:v>44651</c:v>
                </c:pt>
                <c:pt idx="10">
                  <c:v>44561</c:v>
                </c:pt>
                <c:pt idx="11">
                  <c:v>44469</c:v>
                </c:pt>
                <c:pt idx="12">
                  <c:v>44377</c:v>
                </c:pt>
                <c:pt idx="13">
                  <c:v>44286</c:v>
                </c:pt>
                <c:pt idx="14">
                  <c:v>44196</c:v>
                </c:pt>
                <c:pt idx="15">
                  <c:v>44104</c:v>
                </c:pt>
                <c:pt idx="16">
                  <c:v>44012</c:v>
                </c:pt>
                <c:pt idx="17">
                  <c:v>43921</c:v>
                </c:pt>
                <c:pt idx="18">
                  <c:v>43830</c:v>
                </c:pt>
                <c:pt idx="19">
                  <c:v>43738</c:v>
                </c:pt>
                <c:pt idx="20">
                  <c:v>43646</c:v>
                </c:pt>
                <c:pt idx="21">
                  <c:v>43555</c:v>
                </c:pt>
                <c:pt idx="22">
                  <c:v>43465</c:v>
                </c:pt>
                <c:pt idx="23">
                  <c:v>43373</c:v>
                </c:pt>
                <c:pt idx="24">
                  <c:v>43281</c:v>
                </c:pt>
                <c:pt idx="25">
                  <c:v>43190</c:v>
                </c:pt>
                <c:pt idx="26">
                  <c:v>43100</c:v>
                </c:pt>
                <c:pt idx="27">
                  <c:v>43008</c:v>
                </c:pt>
              </c:numCache>
            </c:numRef>
          </c:cat>
          <c:val>
            <c:numRef>
              <c:f>Sheet1!$B$2:$B$29</c:f>
              <c:numCache>
                <c:formatCode>0</c:formatCode>
                <c:ptCount val="28"/>
                <c:pt idx="0">
                  <c:v>96</c:v>
                </c:pt>
                <c:pt idx="1">
                  <c:v>92</c:v>
                </c:pt>
                <c:pt idx="2">
                  <c:v>91</c:v>
                </c:pt>
                <c:pt idx="3">
                  <c:v>85</c:v>
                </c:pt>
                <c:pt idx="4">
                  <c:v>85</c:v>
                </c:pt>
                <c:pt idx="5">
                  <c:v>93</c:v>
                </c:pt>
                <c:pt idx="6">
                  <c:v>105</c:v>
                </c:pt>
                <c:pt idx="7">
                  <c:v>92</c:v>
                </c:pt>
                <c:pt idx="8">
                  <c:v>94</c:v>
                </c:pt>
                <c:pt idx="9">
                  <c:v>91</c:v>
                </c:pt>
                <c:pt idx="10">
                  <c:v>84</c:v>
                </c:pt>
                <c:pt idx="11">
                  <c:v>90</c:v>
                </c:pt>
                <c:pt idx="12">
                  <c:v>89</c:v>
                </c:pt>
                <c:pt idx="13">
                  <c:v>90</c:v>
                </c:pt>
                <c:pt idx="14">
                  <c:v>89</c:v>
                </c:pt>
                <c:pt idx="15">
                  <c:v>88</c:v>
                </c:pt>
                <c:pt idx="16">
                  <c:v>88</c:v>
                </c:pt>
                <c:pt idx="17">
                  <c:v>78</c:v>
                </c:pt>
                <c:pt idx="18">
                  <c:v>66</c:v>
                </c:pt>
                <c:pt idx="19">
                  <c:v>68</c:v>
                </c:pt>
                <c:pt idx="20">
                  <c:v>64</c:v>
                </c:pt>
                <c:pt idx="21">
                  <c:v>70</c:v>
                </c:pt>
                <c:pt idx="22">
                  <c:v>72</c:v>
                </c:pt>
                <c:pt idx="23">
                  <c:v>69</c:v>
                </c:pt>
                <c:pt idx="24">
                  <c:v>69</c:v>
                </c:pt>
                <c:pt idx="25">
                  <c:v>69</c:v>
                </c:pt>
                <c:pt idx="26">
                  <c:v>68</c:v>
                </c:pt>
                <c:pt idx="27">
                  <c:v>68</c:v>
                </c:pt>
              </c:numCache>
            </c:numRef>
          </c:val>
          <c:smooth val="0"/>
          <c:extLst>
            <c:ext xmlns:c16="http://schemas.microsoft.com/office/drawing/2014/chart" uri="{C3380CC4-5D6E-409C-BE32-E72D297353CC}">
              <c16:uniqueId val="{00000000-2801-3541-821C-5891B580BF42}"/>
            </c:ext>
          </c:extLst>
        </c:ser>
        <c:dLbls>
          <c:showLegendKey val="0"/>
          <c:showVal val="0"/>
          <c:showCatName val="0"/>
          <c:showSerName val="0"/>
          <c:showPercent val="0"/>
          <c:showBubbleSize val="0"/>
        </c:dLbls>
        <c:smooth val="0"/>
        <c:axId val="962680543"/>
        <c:axId val="954067343"/>
      </c:lineChart>
      <c:dateAx>
        <c:axId val="962680543"/>
        <c:scaling>
          <c:orientation val="minMax"/>
          <c:max val="45383"/>
        </c:scaling>
        <c:delete val="0"/>
        <c:axPos val="b"/>
        <c:numFmt formatCode="yyyy" sourceLinked="0"/>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Ringside Narrow Book" panose="02000500000000000000" pitchFamily="2" charset="0"/>
                <a:ea typeface="+mn-ea"/>
                <a:cs typeface="+mn-cs"/>
              </a:defRPr>
            </a:pPr>
            <a:endParaRPr lang="en-US"/>
          </a:p>
        </c:txPr>
        <c:crossAx val="954067343"/>
        <c:crosses val="autoZero"/>
        <c:auto val="1"/>
        <c:lblOffset val="100"/>
        <c:baseTimeUnit val="months"/>
        <c:majorUnit val="12"/>
        <c:majorTimeUnit val="months"/>
      </c:dateAx>
      <c:valAx>
        <c:axId val="954067343"/>
        <c:scaling>
          <c:orientation val="minMax"/>
          <c:min val="50"/>
        </c:scaling>
        <c:delete val="0"/>
        <c:axPos val="l"/>
        <c:majorGridlines>
          <c:spPr>
            <a:ln w="9525" cap="flat" cmpd="sng" algn="ctr">
              <a:solidFill>
                <a:schemeClr val="bg2">
                  <a:lumMod val="75000"/>
                  <a:alpha val="35419"/>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9626805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col"/>
        <c:grouping val="clustered"/>
        <c:varyColors val="0"/>
        <c:ser>
          <c:idx val="0"/>
          <c:order val="0"/>
          <c:spPr>
            <a:solidFill>
              <a:srgbClr val="041459"/>
            </a:solidFill>
          </c:spPr>
          <c:invertIfNegative val="0"/>
          <c:dPt>
            <c:idx val="29"/>
            <c:invertIfNegative val="0"/>
            <c:bubble3D val="0"/>
            <c:spPr>
              <a:solidFill>
                <a:srgbClr val="00A38D"/>
              </a:solidFill>
              <a:ln>
                <a:solidFill>
                  <a:srgbClr val="00A38D"/>
                </a:solidFill>
              </a:ln>
            </c:spPr>
            <c:extLst>
              <c:ext xmlns:c16="http://schemas.microsoft.com/office/drawing/2014/chart" uri="{C3380CC4-5D6E-409C-BE32-E72D297353CC}">
                <c16:uniqueId val="{00000001-F0ED-41EA-9542-3C7F2A7CE0C2}"/>
              </c:ext>
            </c:extLst>
          </c:dPt>
          <c:dPt>
            <c:idx val="46"/>
            <c:invertIfNegative val="0"/>
            <c:bubble3D val="0"/>
            <c:extLst>
              <c:ext xmlns:c16="http://schemas.microsoft.com/office/drawing/2014/chart" uri="{C3380CC4-5D6E-409C-BE32-E72D297353CC}">
                <c16:uniqueId val="{00000002-F0ED-41EA-9542-3C7F2A7CE0C2}"/>
              </c:ext>
            </c:extLst>
          </c:dPt>
          <c:dPt>
            <c:idx val="47"/>
            <c:invertIfNegative val="0"/>
            <c:bubble3D val="0"/>
            <c:spPr>
              <a:solidFill>
                <a:srgbClr val="00A38D"/>
              </a:solidFill>
            </c:spPr>
            <c:extLst>
              <c:ext xmlns:c16="http://schemas.microsoft.com/office/drawing/2014/chart" uri="{C3380CC4-5D6E-409C-BE32-E72D297353CC}">
                <c16:uniqueId val="{00000004-F0ED-41EA-9542-3C7F2A7CE0C2}"/>
              </c:ext>
            </c:extLst>
          </c:dPt>
          <c:dPt>
            <c:idx val="48"/>
            <c:invertIfNegative val="0"/>
            <c:bubble3D val="0"/>
            <c:extLst>
              <c:ext xmlns:c16="http://schemas.microsoft.com/office/drawing/2014/chart" uri="{C3380CC4-5D6E-409C-BE32-E72D297353CC}">
                <c16:uniqueId val="{00000005-F0ED-41EA-9542-3C7F2A7CE0C2}"/>
              </c:ext>
            </c:extLst>
          </c:dPt>
          <c:cat>
            <c:numRef>
              <c:f>'[CREF Annuitization Calculator- for Charts ''n'' Brochures - 2023.vF.xlsm]Chart for CREF Stock Brochure'!$A$2:$A$54</c:f>
              <c:numCache>
                <c:formatCode>yyyy</c:formatCode>
                <c:ptCount val="53"/>
                <c:pt idx="0">
                  <c:v>26664</c:v>
                </c:pt>
                <c:pt idx="1">
                  <c:v>27029</c:v>
                </c:pt>
                <c:pt idx="2">
                  <c:v>27394</c:v>
                </c:pt>
                <c:pt idx="3">
                  <c:v>27759</c:v>
                </c:pt>
                <c:pt idx="4">
                  <c:v>28125</c:v>
                </c:pt>
                <c:pt idx="5">
                  <c:v>28490</c:v>
                </c:pt>
                <c:pt idx="6">
                  <c:v>28855</c:v>
                </c:pt>
                <c:pt idx="7">
                  <c:v>29220</c:v>
                </c:pt>
                <c:pt idx="8">
                  <c:v>29586</c:v>
                </c:pt>
                <c:pt idx="9">
                  <c:v>29951</c:v>
                </c:pt>
                <c:pt idx="10">
                  <c:v>30316</c:v>
                </c:pt>
                <c:pt idx="11">
                  <c:v>30681</c:v>
                </c:pt>
                <c:pt idx="12">
                  <c:v>31047</c:v>
                </c:pt>
                <c:pt idx="13">
                  <c:v>31412</c:v>
                </c:pt>
                <c:pt idx="14">
                  <c:v>31777</c:v>
                </c:pt>
                <c:pt idx="15">
                  <c:v>32142</c:v>
                </c:pt>
                <c:pt idx="16">
                  <c:v>32508</c:v>
                </c:pt>
                <c:pt idx="17">
                  <c:v>32873</c:v>
                </c:pt>
                <c:pt idx="18">
                  <c:v>33238</c:v>
                </c:pt>
                <c:pt idx="19">
                  <c:v>33603</c:v>
                </c:pt>
                <c:pt idx="20">
                  <c:v>33969</c:v>
                </c:pt>
                <c:pt idx="21">
                  <c:v>34334</c:v>
                </c:pt>
                <c:pt idx="22">
                  <c:v>34699</c:v>
                </c:pt>
                <c:pt idx="23">
                  <c:v>35064</c:v>
                </c:pt>
                <c:pt idx="24">
                  <c:v>35430</c:v>
                </c:pt>
                <c:pt idx="25">
                  <c:v>35795</c:v>
                </c:pt>
                <c:pt idx="26">
                  <c:v>36160</c:v>
                </c:pt>
                <c:pt idx="27">
                  <c:v>36525</c:v>
                </c:pt>
                <c:pt idx="28">
                  <c:v>36891</c:v>
                </c:pt>
                <c:pt idx="29">
                  <c:v>37256</c:v>
                </c:pt>
                <c:pt idx="30">
                  <c:v>37621</c:v>
                </c:pt>
                <c:pt idx="31">
                  <c:v>37986</c:v>
                </c:pt>
                <c:pt idx="32">
                  <c:v>38352</c:v>
                </c:pt>
                <c:pt idx="33">
                  <c:v>38717</c:v>
                </c:pt>
                <c:pt idx="34">
                  <c:v>39082</c:v>
                </c:pt>
                <c:pt idx="35">
                  <c:v>39447</c:v>
                </c:pt>
                <c:pt idx="36">
                  <c:v>39813</c:v>
                </c:pt>
                <c:pt idx="37">
                  <c:v>40178</c:v>
                </c:pt>
                <c:pt idx="38">
                  <c:v>40543</c:v>
                </c:pt>
                <c:pt idx="39">
                  <c:v>40908</c:v>
                </c:pt>
                <c:pt idx="40">
                  <c:v>41274</c:v>
                </c:pt>
                <c:pt idx="41">
                  <c:v>41639</c:v>
                </c:pt>
                <c:pt idx="42">
                  <c:v>42004</c:v>
                </c:pt>
                <c:pt idx="43">
                  <c:v>42369</c:v>
                </c:pt>
                <c:pt idx="44">
                  <c:v>42735</c:v>
                </c:pt>
                <c:pt idx="45">
                  <c:v>43100</c:v>
                </c:pt>
                <c:pt idx="46">
                  <c:v>43465</c:v>
                </c:pt>
                <c:pt idx="47">
                  <c:v>43830</c:v>
                </c:pt>
                <c:pt idx="48">
                  <c:v>44196</c:v>
                </c:pt>
                <c:pt idx="49">
                  <c:v>44561</c:v>
                </c:pt>
                <c:pt idx="50">
                  <c:v>44926</c:v>
                </c:pt>
                <c:pt idx="51">
                  <c:v>45291</c:v>
                </c:pt>
                <c:pt idx="52">
                  <c:v>45657</c:v>
                </c:pt>
              </c:numCache>
            </c:numRef>
          </c:cat>
          <c:val>
            <c:numRef>
              <c:f>'[CREF Annuitization Calculator- for Charts ''n'' Brochures - 2023.vF.xlsm]Chart for CREF Stock Brochure'!$B$2:$B$54</c:f>
              <c:numCache>
                <c:formatCode>_("$"* #,##0_);_("$"* \(#,##0\);_("$"* "-"??_);_(@_)</c:formatCode>
                <c:ptCount val="53"/>
                <c:pt idx="0">
                  <c:v>350417.26384326519</c:v>
                </c:pt>
                <c:pt idx="1">
                  <c:v>323090.37669261807</c:v>
                </c:pt>
                <c:pt idx="2">
                  <c:v>253754.02959771093</c:v>
                </c:pt>
                <c:pt idx="3">
                  <c:v>196341.3438378603</c:v>
                </c:pt>
                <c:pt idx="4">
                  <c:v>195149.43792882346</c:v>
                </c:pt>
                <c:pt idx="5">
                  <c:v>222913.1399785832</c:v>
                </c:pt>
                <c:pt idx="6">
                  <c:v>171312.37426600623</c:v>
                </c:pt>
                <c:pt idx="7">
                  <c:v>171690.44985128022</c:v>
                </c:pt>
                <c:pt idx="8">
                  <c:v>145968.29657689141</c:v>
                </c:pt>
                <c:pt idx="9">
                  <c:v>148937.87956942411</c:v>
                </c:pt>
                <c:pt idx="10">
                  <c:v>173009.39940807654</c:v>
                </c:pt>
                <c:pt idx="11">
                  <c:v>153174.20623141565</c:v>
                </c:pt>
                <c:pt idx="12">
                  <c:v>148512.73296670493</c:v>
                </c:pt>
                <c:pt idx="13">
                  <c:v>142312.93419373001</c:v>
                </c:pt>
                <c:pt idx="14">
                  <c:v>143299.4394254431</c:v>
                </c:pt>
                <c:pt idx="15">
                  <c:v>164353.77812517708</c:v>
                </c:pt>
                <c:pt idx="16">
                  <c:v>160666.46604580869</c:v>
                </c:pt>
                <c:pt idx="17">
                  <c:v>192247.41227367238</c:v>
                </c:pt>
                <c:pt idx="18">
                  <c:v>195029.38506049928</c:v>
                </c:pt>
                <c:pt idx="19">
                  <c:v>180351.10049147106</c:v>
                </c:pt>
                <c:pt idx="20">
                  <c:v>219087.25172821758</c:v>
                </c:pt>
                <c:pt idx="21">
                  <c:v>285504.353337523</c:v>
                </c:pt>
                <c:pt idx="22">
                  <c:v>371073.63614918583</c:v>
                </c:pt>
                <c:pt idx="23">
                  <c:v>334957.0535809687</c:v>
                </c:pt>
                <c:pt idx="24">
                  <c:v>388986.32711790287</c:v>
                </c:pt>
                <c:pt idx="25">
                  <c:v>456613.78518357431</c:v>
                </c:pt>
                <c:pt idx="26">
                  <c:v>441422.57280952658</c:v>
                </c:pt>
                <c:pt idx="27">
                  <c:v>516157.31652206241</c:v>
                </c:pt>
                <c:pt idx="28">
                  <c:v>425193.8285055047</c:v>
                </c:pt>
                <c:pt idx="29">
                  <c:v>541174.32976790331</c:v>
                </c:pt>
                <c:pt idx="30">
                  <c:v>417748.35518511519</c:v>
                </c:pt>
                <c:pt idx="31">
                  <c:v>401387.79432547558</c:v>
                </c:pt>
                <c:pt idx="32">
                  <c:v>384156.74767730001</c:v>
                </c:pt>
                <c:pt idx="33">
                  <c:v>296054.23952053447</c:v>
                </c:pt>
                <c:pt idx="34">
                  <c:v>253635.63227258861</c:v>
                </c:pt>
                <c:pt idx="35">
                  <c:v>300528.93610459543</c:v>
                </c:pt>
                <c:pt idx="36">
                  <c:v>280863.50013604056</c:v>
                </c:pt>
                <c:pt idx="37">
                  <c:v>255043.9482266797</c:v>
                </c:pt>
                <c:pt idx="38">
                  <c:v>242821.64236776315</c:v>
                </c:pt>
                <c:pt idx="39">
                  <c:v>236233.71503286736</c:v>
                </c:pt>
                <c:pt idx="40">
                  <c:v>222214.53722785154</c:v>
                </c:pt>
                <c:pt idx="41">
                  <c:v>225773.45221431297</c:v>
                </c:pt>
                <c:pt idx="42">
                  <c:v>222442.26199906445</c:v>
                </c:pt>
                <c:pt idx="43">
                  <c:v>186234.39549822515</c:v>
                </c:pt>
                <c:pt idx="44">
                  <c:v>174886.84610254879</c:v>
                </c:pt>
                <c:pt idx="45">
                  <c:v>130663.04535488776</c:v>
                </c:pt>
                <c:pt idx="46">
                  <c:v>125680.05056163743</c:v>
                </c:pt>
                <c:pt idx="47">
                  <c:v>107369.25973071903</c:v>
                </c:pt>
                <c:pt idx="48">
                  <c:v>147299.33001874664</c:v>
                </c:pt>
                <c:pt idx="49">
                  <c:v>163631.74971992854</c:v>
                </c:pt>
                <c:pt idx="50">
                  <c:v>243649.03176057589</c:v>
                </c:pt>
                <c:pt idx="51">
                  <c:v>187413.36689241673</c:v>
                </c:pt>
                <c:pt idx="52">
                  <c:v>191209.09612336464</c:v>
                </c:pt>
              </c:numCache>
            </c:numRef>
          </c:val>
          <c:extLst>
            <c:ext xmlns:c16="http://schemas.microsoft.com/office/drawing/2014/chart" uri="{C3380CC4-5D6E-409C-BE32-E72D297353CC}">
              <c16:uniqueId val="{00000006-F0ED-41EA-9542-3C7F2A7CE0C2}"/>
            </c:ext>
          </c:extLst>
        </c:ser>
        <c:dLbls>
          <c:showLegendKey val="0"/>
          <c:showVal val="0"/>
          <c:showCatName val="0"/>
          <c:showSerName val="0"/>
          <c:showPercent val="0"/>
          <c:showBubbleSize val="0"/>
        </c:dLbls>
        <c:gapWidth val="150"/>
        <c:axId val="335999360"/>
        <c:axId val="336000896"/>
      </c:barChart>
      <c:dateAx>
        <c:axId val="335999360"/>
        <c:scaling>
          <c:orientation val="minMax"/>
        </c:scaling>
        <c:delete val="0"/>
        <c:axPos val="b"/>
        <c:numFmt formatCode="yyyy" sourceLinked="1"/>
        <c:majorTickMark val="out"/>
        <c:minorTickMark val="none"/>
        <c:tickLblPos val="nextTo"/>
        <c:txPr>
          <a:bodyPr/>
          <a:lstStyle/>
          <a:p>
            <a:pPr>
              <a:defRPr sz="800">
                <a:latin typeface="+mn-lt"/>
              </a:defRPr>
            </a:pPr>
            <a:endParaRPr lang="en-US"/>
          </a:p>
        </c:txPr>
        <c:crossAx val="336000896"/>
        <c:crosses val="autoZero"/>
        <c:auto val="1"/>
        <c:lblOffset val="100"/>
        <c:baseTimeUnit val="years"/>
        <c:majorUnit val="2"/>
        <c:majorTimeUnit val="years"/>
        <c:minorUnit val="1"/>
        <c:minorTimeUnit val="years"/>
      </c:dateAx>
      <c:valAx>
        <c:axId val="336000896"/>
        <c:scaling>
          <c:orientation val="minMax"/>
        </c:scaling>
        <c:delete val="0"/>
        <c:axPos val="l"/>
        <c:majorGridlines/>
        <c:numFmt formatCode="&quot;$&quot;#,##0" sourceLinked="0"/>
        <c:majorTickMark val="out"/>
        <c:minorTickMark val="none"/>
        <c:tickLblPos val="nextTo"/>
        <c:txPr>
          <a:bodyPr/>
          <a:lstStyle/>
          <a:p>
            <a:pPr>
              <a:defRPr>
                <a:latin typeface="+mn-lt"/>
              </a:defRPr>
            </a:pPr>
            <a:endParaRPr lang="en-US"/>
          </a:p>
        </c:txPr>
        <c:crossAx val="335999360"/>
        <c:crossesAt val="26299"/>
        <c:crossBetween val="between"/>
      </c:valAx>
    </c:plotArea>
    <c:plotVisOnly val="1"/>
    <c:dispBlanksAs val="gap"/>
    <c:showDLblsOverMax val="0"/>
  </c:chart>
  <c:txPr>
    <a:bodyPr/>
    <a:lstStyle/>
    <a:p>
      <a:pPr>
        <a:defRPr sz="900">
          <a:latin typeface="Franklin Gothic Book" panose="020B0503020102020204" pitchFamily="34" charset="0"/>
          <a:cs typeface="Arial" panose="020B0604020202020204" pitchFamily="34" charset="0"/>
        </a:defRPr>
      </a:pPr>
      <a:endParaRPr lang="en-US"/>
    </a:p>
  </c:txPr>
  <c:externalData r:id="rId1">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1" i="0" u="none" strike="noStrike" kern="1200" spc="0" baseline="0">
                <a:solidFill>
                  <a:schemeClr val="tx1"/>
                </a:solidFill>
                <a:latin typeface="Ringside Narrow" panose="02000500000000000000" pitchFamily="2" charset="0"/>
                <a:ea typeface="+mn-ea"/>
                <a:cs typeface="+mn-cs"/>
              </a:defRPr>
            </a:pPr>
            <a:r>
              <a:rPr lang="en-US" sz="1000" b="1" i="0">
                <a:solidFill>
                  <a:schemeClr val="tx1"/>
                </a:solidFill>
                <a:latin typeface="Ringside Narrow" panose="02000500000000000000" pitchFamily="2" charset="0"/>
              </a:rPr>
              <a:t>CREF STOCK INDEX ALLOCATION</a:t>
            </a:r>
          </a:p>
        </c:rich>
      </c:tx>
      <c:overlay val="0"/>
      <c:spPr>
        <a:noFill/>
        <a:ln>
          <a:noFill/>
        </a:ln>
        <a:effectLst/>
      </c:spPr>
      <c:txPr>
        <a:bodyPr rot="0" spcFirstLastPara="1" vertOverflow="ellipsis" vert="horz" wrap="square" anchor="ctr" anchorCtr="1"/>
        <a:lstStyle/>
        <a:p>
          <a:pPr>
            <a:defRPr sz="1000" b="1" i="0" u="none" strike="noStrike" kern="1200" spc="0" baseline="0">
              <a:solidFill>
                <a:schemeClr val="tx1"/>
              </a:solidFill>
              <a:latin typeface="Ringside Narrow" panose="02000500000000000000" pitchFamily="2" charset="0"/>
              <a:ea typeface="+mn-ea"/>
              <a:cs typeface="+mn-cs"/>
            </a:defRPr>
          </a:pPr>
          <a:endParaRPr lang="en-US"/>
        </a:p>
      </c:txPr>
    </c:title>
    <c:autoTitleDeleted val="0"/>
    <c:plotArea>
      <c:layout/>
      <c:lineChart>
        <c:grouping val="standard"/>
        <c:varyColors val="0"/>
        <c:ser>
          <c:idx val="0"/>
          <c:order val="0"/>
          <c:tx>
            <c:strRef>
              <c:f>Sheet1!$B$1</c:f>
              <c:strCache>
                <c:ptCount val="1"/>
                <c:pt idx="0">
                  <c:v>Series 1</c:v>
                </c:pt>
              </c:strCache>
            </c:strRef>
          </c:tx>
          <c:spPr>
            <a:ln w="28575" cap="rnd">
              <a:solidFill>
                <a:schemeClr val="tx2"/>
              </a:solidFill>
              <a:round/>
            </a:ln>
            <a:effectLst/>
          </c:spPr>
          <c:marker>
            <c:symbol val="none"/>
          </c:marker>
          <c:cat>
            <c:numRef>
              <c:f>Sheet1!$A$2:$A$18</c:f>
              <c:numCache>
                <c:formatCode>General</c:formatCode>
                <c:ptCount val="17"/>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numCache>
            </c:numRef>
          </c:cat>
          <c:val>
            <c:numRef>
              <c:f>Sheet1!$B$2:$B$18</c:f>
              <c:numCache>
                <c:formatCode>0.0%</c:formatCode>
                <c:ptCount val="17"/>
                <c:pt idx="0">
                  <c:v>0.5</c:v>
                </c:pt>
                <c:pt idx="1">
                  <c:v>0.45</c:v>
                </c:pt>
                <c:pt idx="2">
                  <c:v>0.38</c:v>
                </c:pt>
                <c:pt idx="3">
                  <c:v>0.35</c:v>
                </c:pt>
                <c:pt idx="4">
                  <c:v>0.31</c:v>
                </c:pt>
                <c:pt idx="5">
                  <c:v>0.22</c:v>
                </c:pt>
                <c:pt idx="6">
                  <c:v>0.18</c:v>
                </c:pt>
                <c:pt idx="7">
                  <c:v>0.18</c:v>
                </c:pt>
                <c:pt idx="8">
                  <c:v>0.2</c:v>
                </c:pt>
                <c:pt idx="9">
                  <c:v>0.17</c:v>
                </c:pt>
                <c:pt idx="10">
                  <c:v>0.15</c:v>
                </c:pt>
                <c:pt idx="11">
                  <c:v>0.12</c:v>
                </c:pt>
                <c:pt idx="12">
                  <c:v>0.19</c:v>
                </c:pt>
                <c:pt idx="13">
                  <c:v>0.18</c:v>
                </c:pt>
                <c:pt idx="14">
                  <c:v>0.13</c:v>
                </c:pt>
                <c:pt idx="15">
                  <c:v>7.5999999999999998E-2</c:v>
                </c:pt>
                <c:pt idx="16">
                  <c:v>8.5000000000000006E-2</c:v>
                </c:pt>
              </c:numCache>
            </c:numRef>
          </c:val>
          <c:smooth val="0"/>
          <c:extLst>
            <c:ext xmlns:c16="http://schemas.microsoft.com/office/drawing/2014/chart" uri="{C3380CC4-5D6E-409C-BE32-E72D297353CC}">
              <c16:uniqueId val="{00000000-A9C2-4A49-A737-97531D8D12DC}"/>
            </c:ext>
          </c:extLst>
        </c:ser>
        <c:dLbls>
          <c:showLegendKey val="0"/>
          <c:showVal val="0"/>
          <c:showCatName val="0"/>
          <c:showSerName val="0"/>
          <c:showPercent val="0"/>
          <c:showBubbleSize val="0"/>
        </c:dLbls>
        <c:smooth val="0"/>
        <c:axId val="962680543"/>
        <c:axId val="954067343"/>
      </c:lineChart>
      <c:catAx>
        <c:axId val="962680543"/>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954067343"/>
        <c:crosses val="autoZero"/>
        <c:auto val="1"/>
        <c:lblAlgn val="ctr"/>
        <c:lblOffset val="100"/>
        <c:noMultiLvlLbl val="0"/>
      </c:catAx>
      <c:valAx>
        <c:axId val="954067343"/>
        <c:scaling>
          <c:orientation val="minMax"/>
        </c:scaling>
        <c:delete val="0"/>
        <c:axPos val="l"/>
        <c:majorGridlines>
          <c:spPr>
            <a:ln w="9525" cap="flat" cmpd="sng" algn="ctr">
              <a:solidFill>
                <a:schemeClr val="bg2">
                  <a:lumMod val="75000"/>
                  <a:alpha val="34419"/>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9626805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6203287847514206"/>
          <c:y val="5.279544817981744E-2"/>
          <c:w val="0.67330213881031864"/>
          <c:h val="0.80593171845148504"/>
        </c:manualLayout>
      </c:layout>
      <c:doughnutChart>
        <c:varyColors val="1"/>
        <c:ser>
          <c:idx val="0"/>
          <c:order val="0"/>
          <c:tx>
            <c:strRef>
              <c:f>Sheet1!$B$1</c:f>
              <c:strCache>
                <c:ptCount val="1"/>
                <c:pt idx="0">
                  <c:v>Column1</c:v>
                </c:pt>
              </c:strCache>
            </c:strRef>
          </c:tx>
          <c:dPt>
            <c:idx val="0"/>
            <c:bubble3D val="0"/>
            <c:spPr>
              <a:solidFill>
                <a:schemeClr val="accent4"/>
              </a:solidFill>
            </c:spPr>
            <c:extLst>
              <c:ext xmlns:c16="http://schemas.microsoft.com/office/drawing/2014/chart" uri="{C3380CC4-5D6E-409C-BE32-E72D297353CC}">
                <c16:uniqueId val="{00000001-DF02-4C44-9537-E32803BE9B58}"/>
              </c:ext>
            </c:extLst>
          </c:dPt>
          <c:dPt>
            <c:idx val="1"/>
            <c:bubble3D val="0"/>
            <c:spPr>
              <a:solidFill>
                <a:schemeClr val="tx1"/>
              </a:solidFill>
            </c:spPr>
            <c:extLst>
              <c:ext xmlns:c16="http://schemas.microsoft.com/office/drawing/2014/chart" uri="{C3380CC4-5D6E-409C-BE32-E72D297353CC}">
                <c16:uniqueId val="{00000003-DF02-4C44-9537-E32803BE9B58}"/>
              </c:ext>
            </c:extLst>
          </c:dPt>
          <c:dPt>
            <c:idx val="2"/>
            <c:bubble3D val="0"/>
            <c:spPr>
              <a:solidFill>
                <a:schemeClr val="accent1"/>
              </a:solidFill>
            </c:spPr>
            <c:extLst>
              <c:ext xmlns:c16="http://schemas.microsoft.com/office/drawing/2014/chart" uri="{C3380CC4-5D6E-409C-BE32-E72D297353CC}">
                <c16:uniqueId val="{00000005-DF02-4C44-9537-E32803BE9B58}"/>
              </c:ext>
            </c:extLst>
          </c:dPt>
          <c:dLbls>
            <c:dLbl>
              <c:idx val="0"/>
              <c:tx>
                <c:rich>
                  <a:bodyPr/>
                  <a:lstStyle/>
                  <a:p>
                    <a:r>
                      <a:rPr lang="en-US"/>
                      <a:t>66%</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F02-4C44-9537-E32803BE9B58}"/>
                </c:ext>
              </c:extLst>
            </c:dLbl>
            <c:dLbl>
              <c:idx val="1"/>
              <c:tx>
                <c:rich>
                  <a:bodyPr/>
                  <a:lstStyle/>
                  <a:p>
                    <a:r>
                      <a:rPr lang="en-US"/>
                      <a:t>25%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F02-4C44-9537-E32803BE9B58}"/>
                </c:ext>
              </c:extLst>
            </c:dLbl>
            <c:dLbl>
              <c:idx val="2"/>
              <c:spPr>
                <a:noFill/>
                <a:ln>
                  <a:noFill/>
                </a:ln>
                <a:effectLst/>
              </c:spPr>
              <c:txPr>
                <a:bodyPr/>
                <a:lstStyle/>
                <a:p>
                  <a:pPr>
                    <a:defRPr sz="1600">
                      <a:solidFill>
                        <a:schemeClr val="tx1"/>
                      </a:solidFill>
                      <a:latin typeface="Ringside Narrow" panose="02000800000000000000" pitchFamily="50" charset="0"/>
                    </a:defRPr>
                  </a:pPr>
                  <a:endParaRPr lang="en-US"/>
                </a:p>
              </c:txPr>
              <c:showLegendKey val="0"/>
              <c:showVal val="1"/>
              <c:showCatName val="0"/>
              <c:showSerName val="0"/>
              <c:showPercent val="0"/>
              <c:showBubbleSize val="0"/>
              <c:extLst>
                <c:ext xmlns:c16="http://schemas.microsoft.com/office/drawing/2014/chart" uri="{C3380CC4-5D6E-409C-BE32-E72D297353CC}">
                  <c16:uniqueId val="{00000005-DF02-4C44-9537-E32803BE9B58}"/>
                </c:ext>
              </c:extLst>
            </c:dLbl>
            <c:spPr>
              <a:noFill/>
              <a:ln>
                <a:noFill/>
              </a:ln>
              <a:effectLst/>
            </c:spPr>
            <c:txPr>
              <a:bodyPr/>
              <a:lstStyle/>
              <a:p>
                <a:pPr>
                  <a:defRPr sz="1600">
                    <a:solidFill>
                      <a:schemeClr val="bg1"/>
                    </a:solidFill>
                    <a:latin typeface="Ringside Narrow" panose="02000800000000000000" pitchFamily="50" charset="0"/>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Domestic</c:v>
                </c:pt>
                <c:pt idx="1">
                  <c:v>Foreign developed</c:v>
                </c:pt>
                <c:pt idx="2">
                  <c:v>Foreign emerging markets</c:v>
                </c:pt>
              </c:strCache>
            </c:strRef>
          </c:cat>
          <c:val>
            <c:numRef>
              <c:f>Sheet1!$B$2:$B$4</c:f>
              <c:numCache>
                <c:formatCode>0%</c:formatCode>
                <c:ptCount val="3"/>
                <c:pt idx="0">
                  <c:v>0.66</c:v>
                </c:pt>
                <c:pt idx="1">
                  <c:v>0.25</c:v>
                </c:pt>
                <c:pt idx="2">
                  <c:v>0.09</c:v>
                </c:pt>
              </c:numCache>
            </c:numRef>
          </c:val>
          <c:extLst>
            <c:ext xmlns:c16="http://schemas.microsoft.com/office/drawing/2014/chart" uri="{C3380CC4-5D6E-409C-BE32-E72D297353CC}">
              <c16:uniqueId val="{00000006-DF02-4C44-9537-E32803BE9B58}"/>
            </c:ext>
          </c:extLst>
        </c:ser>
        <c:dLbls>
          <c:showLegendKey val="0"/>
          <c:showVal val="0"/>
          <c:showCatName val="0"/>
          <c:showSerName val="0"/>
          <c:showPercent val="0"/>
          <c:showBubbleSize val="0"/>
          <c:showLeaderLines val="1"/>
        </c:dLbls>
        <c:firstSliceAng val="0"/>
        <c:holeSize val="60"/>
      </c:doughnutChart>
    </c:plotArea>
    <c:legend>
      <c:legendPos val="b"/>
      <c:legendEntry>
        <c:idx val="0"/>
        <c:txPr>
          <a:bodyPr/>
          <a:lstStyle/>
          <a:p>
            <a:pPr>
              <a:defRPr sz="1100" b="0" i="0">
                <a:latin typeface="Ringside Narrow Book" panose="02000500000000000000" pitchFamily="2" charset="0"/>
              </a:defRPr>
            </a:pPr>
            <a:endParaRPr lang="en-US"/>
          </a:p>
        </c:txPr>
      </c:legendEntry>
      <c:legendEntry>
        <c:idx val="1"/>
        <c:txPr>
          <a:bodyPr/>
          <a:lstStyle/>
          <a:p>
            <a:pPr>
              <a:defRPr sz="1100" b="0" i="0">
                <a:latin typeface="Ringside Narrow Book" panose="02000500000000000000" pitchFamily="2" charset="0"/>
              </a:defRPr>
            </a:pPr>
            <a:endParaRPr lang="en-US"/>
          </a:p>
        </c:txPr>
      </c:legendEntry>
      <c:legendEntry>
        <c:idx val="2"/>
        <c:txPr>
          <a:bodyPr/>
          <a:lstStyle/>
          <a:p>
            <a:pPr>
              <a:defRPr sz="1100" b="0" i="0">
                <a:latin typeface="Ringside Narrow Book" panose="02000500000000000000" pitchFamily="2" charset="0"/>
              </a:defRPr>
            </a:pPr>
            <a:endParaRPr lang="en-US"/>
          </a:p>
        </c:txPr>
      </c:legendEntry>
      <c:layout>
        <c:manualLayout>
          <c:xMode val="edge"/>
          <c:yMode val="edge"/>
          <c:x val="0.15202412907826571"/>
          <c:y val="0.82808703346997581"/>
          <c:w val="0.71148504482432717"/>
          <c:h val="0.16184276740779338"/>
        </c:manualLayout>
      </c:layout>
      <c:overlay val="0"/>
      <c:txPr>
        <a:bodyPr/>
        <a:lstStyle/>
        <a:p>
          <a:pPr>
            <a:defRPr sz="1100" b="0" i="0">
              <a:latin typeface="Ringside Narrow Book" panose="02000500000000000000" pitchFamily="2" charset="0"/>
            </a:defRPr>
          </a:pPr>
          <a:endParaRPr lang="en-US"/>
        </a:p>
      </c:txPr>
    </c:legend>
    <c:plotVisOnly val="1"/>
    <c:dispBlanksAs val="gap"/>
    <c:showDLblsOverMax val="0"/>
  </c:chart>
  <c:txPr>
    <a:bodyPr/>
    <a:lstStyle/>
    <a:p>
      <a:pPr>
        <a:defRPr sz="12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799210963455148E-2"/>
          <c:y val="4.1510240803269947E-2"/>
          <c:w val="0.95025175079183322"/>
          <c:h val="0.95780833481428818"/>
        </c:manualLayout>
      </c:layout>
      <c:barChart>
        <c:barDir val="col"/>
        <c:grouping val="clustered"/>
        <c:varyColors val="0"/>
        <c:ser>
          <c:idx val="0"/>
          <c:order val="0"/>
          <c:tx>
            <c:strRef>
              <c:f>Sheet1!$B$1</c:f>
              <c:strCache>
                <c:ptCount val="1"/>
                <c:pt idx="0">
                  <c:v>Fund_Perf</c:v>
                </c:pt>
              </c:strCache>
            </c:strRef>
          </c:tx>
          <c:spPr>
            <a:solidFill>
              <a:schemeClr val="tx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Sheet1!$B$2:$B$7</c:f>
              <c:numCache>
                <c:formatCode>0.00</c:formatCode>
                <c:ptCount val="6"/>
                <c:pt idx="0">
                  <c:v>3.27E-2</c:v>
                </c:pt>
                <c:pt idx="1">
                  <c:v>0.13089999999999999</c:v>
                </c:pt>
                <c:pt idx="2">
                  <c:v>0.214</c:v>
                </c:pt>
                <c:pt idx="3">
                  <c:v>6.0699999999999997E-2</c:v>
                </c:pt>
                <c:pt idx="4">
                  <c:v>0.12239999999999999</c:v>
                </c:pt>
                <c:pt idx="5">
                  <c:v>9.06E-2</c:v>
                </c:pt>
              </c:numCache>
            </c:numRef>
          </c:val>
          <c:extLst>
            <c:ext xmlns:c16="http://schemas.microsoft.com/office/drawing/2014/chart" uri="{C3380CC4-5D6E-409C-BE32-E72D297353CC}">
              <c16:uniqueId val="{00000000-9CB9-4445-ACA2-953F292F6A01}"/>
            </c:ext>
          </c:extLst>
        </c:ser>
        <c:ser>
          <c:idx val="1"/>
          <c:order val="1"/>
          <c:tx>
            <c:strRef>
              <c:f>Sheet1!$C$1</c:f>
              <c:strCache>
                <c:ptCount val="1"/>
                <c:pt idx="0">
                  <c:v>BM_Perf</c:v>
                </c:pt>
              </c:strCache>
            </c:strRef>
          </c:tx>
          <c:spPr>
            <a:solidFill>
              <a:schemeClr val="accent2"/>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Sheet1!$C$2:$C$7</c:f>
              <c:numCache>
                <c:formatCode>0.00</c:formatCode>
                <c:ptCount val="6"/>
                <c:pt idx="0">
                  <c:v>2.87E-2</c:v>
                </c:pt>
                <c:pt idx="1">
                  <c:v>0.113</c:v>
                </c:pt>
                <c:pt idx="2">
                  <c:v>0.1938</c:v>
                </c:pt>
                <c:pt idx="3">
                  <c:v>5.4300000000000001E-2</c:v>
                </c:pt>
                <c:pt idx="4">
                  <c:v>0.1076</c:v>
                </c:pt>
                <c:pt idx="5">
                  <c:v>8.43E-2</c:v>
                </c:pt>
              </c:numCache>
            </c:numRef>
          </c:val>
          <c:extLst>
            <c:ext xmlns:c16="http://schemas.microsoft.com/office/drawing/2014/chart" uri="{C3380CC4-5D6E-409C-BE32-E72D297353CC}">
              <c16:uniqueId val="{00000001-9CB9-4445-ACA2-953F292F6A01}"/>
            </c:ext>
          </c:extLst>
        </c:ser>
        <c:ser>
          <c:idx val="2"/>
          <c:order val="2"/>
          <c:tx>
            <c:strRef>
              <c:f>Sheet1!$D$1</c:f>
              <c:strCache>
                <c:ptCount val="1"/>
                <c:pt idx="0">
                  <c:v>MSTAR_Perf</c:v>
                </c:pt>
              </c:strCache>
            </c:strRef>
          </c:tx>
          <c:spPr>
            <a:solidFill>
              <a:srgbClr val="E7E7DD"/>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Ringside Narrow" panose="02000500000000000000" pitchFamily="2"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QTD</c:v>
                </c:pt>
                <c:pt idx="1">
                  <c:v>YTD</c:v>
                </c:pt>
                <c:pt idx="2">
                  <c:v>1 year</c:v>
                </c:pt>
                <c:pt idx="3">
                  <c:v>3 year</c:v>
                </c:pt>
                <c:pt idx="4">
                  <c:v>5 year</c:v>
                </c:pt>
                <c:pt idx="5">
                  <c:v>10 year</c:v>
                </c:pt>
              </c:strCache>
            </c:strRef>
          </c:cat>
          <c:val>
            <c:numRef>
              <c:f>Sheet1!$D$2:$D$7</c:f>
              <c:numCache>
                <c:formatCode>0.00</c:formatCode>
                <c:ptCount val="6"/>
                <c:pt idx="0">
                  <c:v>1.17E-2</c:v>
                </c:pt>
                <c:pt idx="1">
                  <c:v>8.4099999999999994E-2</c:v>
                </c:pt>
                <c:pt idx="2">
                  <c:v>0.14899999999999999</c:v>
                </c:pt>
                <c:pt idx="3">
                  <c:v>4.2099999999999999E-2</c:v>
                </c:pt>
                <c:pt idx="4">
                  <c:v>9.2299999999999993E-2</c:v>
                </c:pt>
                <c:pt idx="5">
                  <c:v>7.6399999999999996E-2</c:v>
                </c:pt>
              </c:numCache>
            </c:numRef>
          </c:val>
          <c:extLst>
            <c:ext xmlns:c16="http://schemas.microsoft.com/office/drawing/2014/chart" uri="{C3380CC4-5D6E-409C-BE32-E72D297353CC}">
              <c16:uniqueId val="{00000002-9CB9-4445-ACA2-953F292F6A01}"/>
            </c:ext>
          </c:extLst>
        </c:ser>
        <c:dLbls>
          <c:dLblPos val="outEnd"/>
          <c:showLegendKey val="0"/>
          <c:showVal val="1"/>
          <c:showCatName val="0"/>
          <c:showSerName val="0"/>
          <c:showPercent val="0"/>
          <c:showBubbleSize val="0"/>
        </c:dLbls>
        <c:gapWidth val="219"/>
        <c:overlap val="-27"/>
        <c:axId val="20694399"/>
        <c:axId val="20693151"/>
      </c:barChart>
      <c:catAx>
        <c:axId val="20694399"/>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3151"/>
        <c:crosses val="autoZero"/>
        <c:auto val="1"/>
        <c:lblAlgn val="ctr"/>
        <c:lblOffset val="100"/>
        <c:noMultiLvlLbl val="0"/>
      </c:catAx>
      <c:valAx>
        <c:axId val="20693151"/>
        <c:scaling>
          <c:orientation val="minMax"/>
        </c:scaling>
        <c:delete val="0"/>
        <c:axPos val="l"/>
        <c:majorGridlines>
          <c:spPr>
            <a:ln w="3175" cap="flat" cmpd="sng" algn="ctr">
              <a:solidFill>
                <a:schemeClr val="bg1">
                  <a:lumMod val="7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069439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'[CREF Income Calculator- Sys Wd - 2022.vF.xlsm]Tool'!$L$9</c:f>
              <c:strCache>
                <c:ptCount val="1"/>
                <c:pt idx="0">
                  <c:v>CREF Stock Account</c:v>
                </c:pt>
              </c:strCache>
            </c:strRef>
          </c:tx>
          <c:spPr>
            <a:ln w="28575" cap="rnd">
              <a:solidFill>
                <a:schemeClr val="accent4"/>
              </a:solidFill>
              <a:round/>
            </a:ln>
            <a:effectLst/>
          </c:spPr>
          <c:marker>
            <c:symbol val="none"/>
          </c:marker>
          <c:cat>
            <c:numRef>
              <c:f>'[CREF Income Calculator- Sys Wd - 2022.vF.xlsm]Tool'!$K$12:$K$63</c:f>
              <c:numCache>
                <c:formatCode>yyyy</c:formatCode>
                <c:ptCount val="52"/>
                <c:pt idx="0">
                  <c:v>36525</c:v>
                </c:pt>
                <c:pt idx="1">
                  <c:v>36891</c:v>
                </c:pt>
                <c:pt idx="2">
                  <c:v>37256</c:v>
                </c:pt>
                <c:pt idx="3">
                  <c:v>37621</c:v>
                </c:pt>
                <c:pt idx="4">
                  <c:v>37986</c:v>
                </c:pt>
                <c:pt idx="5">
                  <c:v>38352</c:v>
                </c:pt>
                <c:pt idx="6">
                  <c:v>38717</c:v>
                </c:pt>
                <c:pt idx="7">
                  <c:v>39082</c:v>
                </c:pt>
                <c:pt idx="8">
                  <c:v>39447</c:v>
                </c:pt>
                <c:pt idx="9">
                  <c:v>39813</c:v>
                </c:pt>
                <c:pt idx="10">
                  <c:v>40178</c:v>
                </c:pt>
                <c:pt idx="11">
                  <c:v>40543</c:v>
                </c:pt>
                <c:pt idx="12">
                  <c:v>40908</c:v>
                </c:pt>
                <c:pt idx="13">
                  <c:v>41274</c:v>
                </c:pt>
                <c:pt idx="14">
                  <c:v>41639</c:v>
                </c:pt>
                <c:pt idx="15">
                  <c:v>42004</c:v>
                </c:pt>
                <c:pt idx="16">
                  <c:v>42369</c:v>
                </c:pt>
                <c:pt idx="17">
                  <c:v>42735</c:v>
                </c:pt>
                <c:pt idx="18">
                  <c:v>43100</c:v>
                </c:pt>
                <c:pt idx="19">
                  <c:v>43465</c:v>
                </c:pt>
                <c:pt idx="20">
                  <c:v>43830</c:v>
                </c:pt>
                <c:pt idx="21">
                  <c:v>44196</c:v>
                </c:pt>
                <c:pt idx="22">
                  <c:v>44561</c:v>
                </c:pt>
                <c:pt idx="23">
                  <c:v>44926</c:v>
                </c:pt>
                <c:pt idx="24">
                  <c:v>45291</c:v>
                </c:pt>
                <c:pt idx="25">
                  <c:v>36160</c:v>
                </c:pt>
                <c:pt idx="26">
                  <c:v>36525</c:v>
                </c:pt>
                <c:pt idx="27">
                  <c:v>36891</c:v>
                </c:pt>
                <c:pt idx="28">
                  <c:v>37256</c:v>
                </c:pt>
                <c:pt idx="29">
                  <c:v>37621</c:v>
                </c:pt>
                <c:pt idx="30">
                  <c:v>37986</c:v>
                </c:pt>
                <c:pt idx="31">
                  <c:v>38352</c:v>
                </c:pt>
                <c:pt idx="32">
                  <c:v>38717</c:v>
                </c:pt>
                <c:pt idx="33">
                  <c:v>39082</c:v>
                </c:pt>
                <c:pt idx="34">
                  <c:v>39447</c:v>
                </c:pt>
                <c:pt idx="35">
                  <c:v>39813</c:v>
                </c:pt>
                <c:pt idx="36">
                  <c:v>40178</c:v>
                </c:pt>
                <c:pt idx="37">
                  <c:v>40543</c:v>
                </c:pt>
                <c:pt idx="38">
                  <c:v>40908</c:v>
                </c:pt>
                <c:pt idx="39">
                  <c:v>41274</c:v>
                </c:pt>
                <c:pt idx="40">
                  <c:v>41639</c:v>
                </c:pt>
                <c:pt idx="41">
                  <c:v>42004</c:v>
                </c:pt>
                <c:pt idx="42">
                  <c:v>42369</c:v>
                </c:pt>
                <c:pt idx="43">
                  <c:v>42735</c:v>
                </c:pt>
                <c:pt idx="44">
                  <c:v>43100</c:v>
                </c:pt>
                <c:pt idx="45">
                  <c:v>43465</c:v>
                </c:pt>
                <c:pt idx="46">
                  <c:v>43830</c:v>
                </c:pt>
                <c:pt idx="47">
                  <c:v>44196</c:v>
                </c:pt>
                <c:pt idx="48">
                  <c:v>44561</c:v>
                </c:pt>
                <c:pt idx="49">
                  <c:v>44926</c:v>
                </c:pt>
              </c:numCache>
            </c:numRef>
          </c:cat>
          <c:val>
            <c:numRef>
              <c:f>'[CREF Income Calculator- Sys Wd - 2022.vF.xlsm]Tool'!$L$12:$L$63</c:f>
              <c:numCache>
                <c:formatCode>_("$"* #,##0_);_("$"* \(#,##0\);_("$"* "-"??_);_(@_)</c:formatCode>
                <c:ptCount val="52"/>
                <c:pt idx="0">
                  <c:v>19387.771172281282</c:v>
                </c:pt>
                <c:pt idx="1">
                  <c:v>21466.112878962464</c:v>
                </c:pt>
                <c:pt idx="2">
                  <c:v>15715.310439285926</c:v>
                </c:pt>
                <c:pt idx="3">
                  <c:v>14927.319828020294</c:v>
                </c:pt>
                <c:pt idx="4">
                  <c:v>10619.331910687572</c:v>
                </c:pt>
                <c:pt idx="5">
                  <c:v>14612.562626736113</c:v>
                </c:pt>
                <c:pt idx="6">
                  <c:v>15186.515745939598</c:v>
                </c:pt>
                <c:pt idx="7">
                  <c:v>17048.871073505135</c:v>
                </c:pt>
                <c:pt idx="8">
                  <c:v>18555.686946870363</c:v>
                </c:pt>
                <c:pt idx="9">
                  <c:v>17053.466126389605</c:v>
                </c:pt>
                <c:pt idx="10">
                  <c:v>9471.7265430823427</c:v>
                </c:pt>
                <c:pt idx="11">
                  <c:v>14494.586337216841</c:v>
                </c:pt>
                <c:pt idx="12">
                  <c:v>16285.554719838527</c:v>
                </c:pt>
                <c:pt idx="13">
                  <c:v>16231.586910980513</c:v>
                </c:pt>
                <c:pt idx="14">
                  <c:v>17908.689954421458</c:v>
                </c:pt>
                <c:pt idx="15">
                  <c:v>21338.230667833148</c:v>
                </c:pt>
                <c:pt idx="16">
                  <c:v>22824.422631999139</c:v>
                </c:pt>
                <c:pt idx="17">
                  <c:v>21231.696737311988</c:v>
                </c:pt>
                <c:pt idx="18">
                  <c:v>24148.945734742243</c:v>
                </c:pt>
                <c:pt idx="19">
                  <c:v>27209.058455522347</c:v>
                </c:pt>
                <c:pt idx="20">
                  <c:v>27056.327310617631</c:v>
                </c:pt>
                <c:pt idx="21">
                  <c:v>23342.369578311005</c:v>
                </c:pt>
                <c:pt idx="22">
                  <c:v>37892.239142938502</c:v>
                </c:pt>
                <c:pt idx="23">
                  <c:v>39065.300176670506</c:v>
                </c:pt>
                <c:pt idx="24">
                  <c:v>34710.423469888614</c:v>
                </c:pt>
                <c:pt idx="25">
                  <c:v>19387.771172281282</c:v>
                </c:pt>
                <c:pt idx="26">
                  <c:v>21466.112878962464</c:v>
                </c:pt>
                <c:pt idx="27">
                  <c:v>15715.310439285926</c:v>
                </c:pt>
                <c:pt idx="28">
                  <c:v>14927.319828020294</c:v>
                </c:pt>
                <c:pt idx="29">
                  <c:v>10619.331910687572</c:v>
                </c:pt>
                <c:pt idx="30">
                  <c:v>14612.562626736113</c:v>
                </c:pt>
                <c:pt idx="31">
                  <c:v>15186.515745939598</c:v>
                </c:pt>
                <c:pt idx="32">
                  <c:v>17048.871073505135</c:v>
                </c:pt>
                <c:pt idx="33">
                  <c:v>18555.686946870363</c:v>
                </c:pt>
                <c:pt idx="34">
                  <c:v>17053.466126389605</c:v>
                </c:pt>
                <c:pt idx="35">
                  <c:v>9471.7265430823427</c:v>
                </c:pt>
                <c:pt idx="36">
                  <c:v>14494.586337216841</c:v>
                </c:pt>
                <c:pt idx="37">
                  <c:v>16285.554719838527</c:v>
                </c:pt>
                <c:pt idx="38">
                  <c:v>16231.586910980513</c:v>
                </c:pt>
                <c:pt idx="39">
                  <c:v>17908.689954421458</c:v>
                </c:pt>
                <c:pt idx="40">
                  <c:v>21338.230667833148</c:v>
                </c:pt>
                <c:pt idx="41">
                  <c:v>22824.422631999139</c:v>
                </c:pt>
                <c:pt idx="42">
                  <c:v>21231.696737311988</c:v>
                </c:pt>
                <c:pt idx="43">
                  <c:v>24148.945734742243</c:v>
                </c:pt>
                <c:pt idx="44">
                  <c:v>27209.058455522347</c:v>
                </c:pt>
                <c:pt idx="45">
                  <c:v>27056.327310617631</c:v>
                </c:pt>
                <c:pt idx="46">
                  <c:v>23342.369578311005</c:v>
                </c:pt>
                <c:pt idx="47">
                  <c:v>37892.239142938502</c:v>
                </c:pt>
                <c:pt idx="48">
                  <c:v>39065.300176670506</c:v>
                </c:pt>
                <c:pt idx="49">
                  <c:v>34710.423469888614</c:v>
                </c:pt>
              </c:numCache>
            </c:numRef>
          </c:val>
          <c:smooth val="0"/>
          <c:extLst>
            <c:ext xmlns:c16="http://schemas.microsoft.com/office/drawing/2014/chart" uri="{C3380CC4-5D6E-409C-BE32-E72D297353CC}">
              <c16:uniqueId val="{00000000-B44A-344A-BADA-E6A44C39605C}"/>
            </c:ext>
          </c:extLst>
        </c:ser>
        <c:ser>
          <c:idx val="1"/>
          <c:order val="1"/>
          <c:tx>
            <c:strRef>
              <c:f>'[CREF Income Calculator- Sys Wd - 2022.vF.xlsm]Tool'!$M$9</c:f>
              <c:strCache>
                <c:ptCount val="1"/>
                <c:pt idx="0">
                  <c:v>Russell 3000 &amp; MSCI EAFE + Can 65/35</c:v>
                </c:pt>
              </c:strCache>
            </c:strRef>
          </c:tx>
          <c:spPr>
            <a:ln w="28575" cap="rnd">
              <a:solidFill>
                <a:schemeClr val="tx1"/>
              </a:solidFill>
              <a:prstDash val="dash"/>
              <a:round/>
            </a:ln>
            <a:effectLst/>
          </c:spPr>
          <c:marker>
            <c:symbol val="none"/>
          </c:marker>
          <c:cat>
            <c:numRef>
              <c:f>'[CREF Income Calculator- Sys Wd - 2022.vF.xlsm]Tool'!$K$12:$K$63</c:f>
              <c:numCache>
                <c:formatCode>yyyy</c:formatCode>
                <c:ptCount val="52"/>
                <c:pt idx="0">
                  <c:v>36525</c:v>
                </c:pt>
                <c:pt idx="1">
                  <c:v>36891</c:v>
                </c:pt>
                <c:pt idx="2">
                  <c:v>37256</c:v>
                </c:pt>
                <c:pt idx="3">
                  <c:v>37621</c:v>
                </c:pt>
                <c:pt idx="4">
                  <c:v>37986</c:v>
                </c:pt>
                <c:pt idx="5">
                  <c:v>38352</c:v>
                </c:pt>
                <c:pt idx="6">
                  <c:v>38717</c:v>
                </c:pt>
                <c:pt idx="7">
                  <c:v>39082</c:v>
                </c:pt>
                <c:pt idx="8">
                  <c:v>39447</c:v>
                </c:pt>
                <c:pt idx="9">
                  <c:v>39813</c:v>
                </c:pt>
                <c:pt idx="10">
                  <c:v>40178</c:v>
                </c:pt>
                <c:pt idx="11">
                  <c:v>40543</c:v>
                </c:pt>
                <c:pt idx="12">
                  <c:v>40908</c:v>
                </c:pt>
                <c:pt idx="13">
                  <c:v>41274</c:v>
                </c:pt>
                <c:pt idx="14">
                  <c:v>41639</c:v>
                </c:pt>
                <c:pt idx="15">
                  <c:v>42004</c:v>
                </c:pt>
                <c:pt idx="16">
                  <c:v>42369</c:v>
                </c:pt>
                <c:pt idx="17">
                  <c:v>42735</c:v>
                </c:pt>
                <c:pt idx="18">
                  <c:v>43100</c:v>
                </c:pt>
                <c:pt idx="19">
                  <c:v>43465</c:v>
                </c:pt>
                <c:pt idx="20">
                  <c:v>43830</c:v>
                </c:pt>
                <c:pt idx="21">
                  <c:v>44196</c:v>
                </c:pt>
                <c:pt idx="22">
                  <c:v>44561</c:v>
                </c:pt>
                <c:pt idx="23">
                  <c:v>44926</c:v>
                </c:pt>
                <c:pt idx="24">
                  <c:v>45291</c:v>
                </c:pt>
                <c:pt idx="25">
                  <c:v>36160</c:v>
                </c:pt>
                <c:pt idx="26">
                  <c:v>36525</c:v>
                </c:pt>
                <c:pt idx="27">
                  <c:v>36891</c:v>
                </c:pt>
                <c:pt idx="28">
                  <c:v>37256</c:v>
                </c:pt>
                <c:pt idx="29">
                  <c:v>37621</c:v>
                </c:pt>
                <c:pt idx="30">
                  <c:v>37986</c:v>
                </c:pt>
                <c:pt idx="31">
                  <c:v>38352</c:v>
                </c:pt>
                <c:pt idx="32">
                  <c:v>38717</c:v>
                </c:pt>
                <c:pt idx="33">
                  <c:v>39082</c:v>
                </c:pt>
                <c:pt idx="34">
                  <c:v>39447</c:v>
                </c:pt>
                <c:pt idx="35">
                  <c:v>39813</c:v>
                </c:pt>
                <c:pt idx="36">
                  <c:v>40178</c:v>
                </c:pt>
                <c:pt idx="37">
                  <c:v>40543</c:v>
                </c:pt>
                <c:pt idx="38">
                  <c:v>40908</c:v>
                </c:pt>
                <c:pt idx="39">
                  <c:v>41274</c:v>
                </c:pt>
                <c:pt idx="40">
                  <c:v>41639</c:v>
                </c:pt>
                <c:pt idx="41">
                  <c:v>42004</c:v>
                </c:pt>
                <c:pt idx="42">
                  <c:v>42369</c:v>
                </c:pt>
                <c:pt idx="43">
                  <c:v>42735</c:v>
                </c:pt>
                <c:pt idx="44">
                  <c:v>43100</c:v>
                </c:pt>
                <c:pt idx="45">
                  <c:v>43465</c:v>
                </c:pt>
                <c:pt idx="46">
                  <c:v>43830</c:v>
                </c:pt>
                <c:pt idx="47">
                  <c:v>44196</c:v>
                </c:pt>
                <c:pt idx="48">
                  <c:v>44561</c:v>
                </c:pt>
                <c:pt idx="49">
                  <c:v>44926</c:v>
                </c:pt>
              </c:numCache>
            </c:numRef>
          </c:cat>
          <c:val>
            <c:numRef>
              <c:f>'[CREF Income Calculator- Sys Wd - 2022.vF.xlsm]Tool'!$M$12:$M$63</c:f>
              <c:numCache>
                <c:formatCode>_("$"* #,##0_);_("$"* \(#,##0\);_("$"* "-"??_);_(@_)</c:formatCode>
                <c:ptCount val="52"/>
                <c:pt idx="0">
                  <c:v>19387.771172281282</c:v>
                </c:pt>
                <c:pt idx="1">
                  <c:v>21466.112878962464</c:v>
                </c:pt>
                <c:pt idx="2">
                  <c:v>15715.310439285926</c:v>
                </c:pt>
                <c:pt idx="3">
                  <c:v>14927.319828020294</c:v>
                </c:pt>
                <c:pt idx="4">
                  <c:v>10619.331910687572</c:v>
                </c:pt>
                <c:pt idx="5">
                  <c:v>14612.562626736113</c:v>
                </c:pt>
                <c:pt idx="6">
                  <c:v>15186.515745939598</c:v>
                </c:pt>
                <c:pt idx="7">
                  <c:v>17048.871073505135</c:v>
                </c:pt>
                <c:pt idx="8">
                  <c:v>18555.686946870363</c:v>
                </c:pt>
                <c:pt idx="9">
                  <c:v>17053.466126389605</c:v>
                </c:pt>
                <c:pt idx="10">
                  <c:v>9471.7265430823427</c:v>
                </c:pt>
                <c:pt idx="11">
                  <c:v>14494.586337216841</c:v>
                </c:pt>
                <c:pt idx="12">
                  <c:v>16285.554719838527</c:v>
                </c:pt>
                <c:pt idx="13">
                  <c:v>16231.586910980513</c:v>
                </c:pt>
                <c:pt idx="14">
                  <c:v>17908.689954421458</c:v>
                </c:pt>
                <c:pt idx="15">
                  <c:v>21338.230667833148</c:v>
                </c:pt>
                <c:pt idx="16">
                  <c:v>22824.422631999139</c:v>
                </c:pt>
                <c:pt idx="17">
                  <c:v>21231.696737311988</c:v>
                </c:pt>
                <c:pt idx="18">
                  <c:v>24148.945734742243</c:v>
                </c:pt>
                <c:pt idx="19">
                  <c:v>27209.058455522347</c:v>
                </c:pt>
                <c:pt idx="20">
                  <c:v>8703.0541435142804</c:v>
                </c:pt>
                <c:pt idx="21">
                  <c:v>0</c:v>
                </c:pt>
                <c:pt idx="22">
                  <c:v>0</c:v>
                </c:pt>
                <c:pt idx="23">
                  <c:v>0</c:v>
                </c:pt>
                <c:pt idx="24">
                  <c:v>0</c:v>
                </c:pt>
                <c:pt idx="25">
                  <c:v>19387.771172281282</c:v>
                </c:pt>
                <c:pt idx="26">
                  <c:v>21466.112878962464</c:v>
                </c:pt>
                <c:pt idx="27">
                  <c:v>15715.310439285926</c:v>
                </c:pt>
                <c:pt idx="28">
                  <c:v>14927.319828020294</c:v>
                </c:pt>
                <c:pt idx="29">
                  <c:v>10619.331910687572</c:v>
                </c:pt>
                <c:pt idx="30">
                  <c:v>14612.562626736113</c:v>
                </c:pt>
                <c:pt idx="31">
                  <c:v>15186.515745939598</c:v>
                </c:pt>
                <c:pt idx="32">
                  <c:v>17048.871073505135</c:v>
                </c:pt>
                <c:pt idx="33">
                  <c:v>18555.686946870363</c:v>
                </c:pt>
                <c:pt idx="34">
                  <c:v>17053.466126389605</c:v>
                </c:pt>
                <c:pt idx="35">
                  <c:v>9471.7265430823427</c:v>
                </c:pt>
                <c:pt idx="36">
                  <c:v>14494.586337216841</c:v>
                </c:pt>
                <c:pt idx="37">
                  <c:v>16285.554719838527</c:v>
                </c:pt>
                <c:pt idx="38">
                  <c:v>16231.586910980513</c:v>
                </c:pt>
                <c:pt idx="39">
                  <c:v>17908.689954421458</c:v>
                </c:pt>
                <c:pt idx="40">
                  <c:v>21338.230667833148</c:v>
                </c:pt>
                <c:pt idx="41">
                  <c:v>22824.422631999139</c:v>
                </c:pt>
                <c:pt idx="42">
                  <c:v>21231.696737311988</c:v>
                </c:pt>
                <c:pt idx="43">
                  <c:v>24148.945734742243</c:v>
                </c:pt>
                <c:pt idx="44">
                  <c:v>27209.058455522347</c:v>
                </c:pt>
                <c:pt idx="45">
                  <c:v>8703.0541435142804</c:v>
                </c:pt>
                <c:pt idx="46">
                  <c:v>0</c:v>
                </c:pt>
                <c:pt idx="47">
                  <c:v>0</c:v>
                </c:pt>
                <c:pt idx="48">
                  <c:v>0</c:v>
                </c:pt>
                <c:pt idx="49">
                  <c:v>0</c:v>
                </c:pt>
              </c:numCache>
            </c:numRef>
          </c:val>
          <c:smooth val="0"/>
          <c:extLst>
            <c:ext xmlns:c16="http://schemas.microsoft.com/office/drawing/2014/chart" uri="{C3380CC4-5D6E-409C-BE32-E72D297353CC}">
              <c16:uniqueId val="{00000001-B44A-344A-BADA-E6A44C39605C}"/>
            </c:ext>
          </c:extLst>
        </c:ser>
        <c:dLbls>
          <c:showLegendKey val="0"/>
          <c:showVal val="0"/>
          <c:showCatName val="0"/>
          <c:showSerName val="0"/>
          <c:showPercent val="0"/>
          <c:showBubbleSize val="0"/>
        </c:dLbls>
        <c:smooth val="0"/>
        <c:axId val="858716031"/>
        <c:axId val="858717279"/>
      </c:lineChart>
      <c:dateAx>
        <c:axId val="858716031"/>
        <c:scaling>
          <c:orientation val="minMax"/>
        </c:scaling>
        <c:delete val="0"/>
        <c:axPos val="b"/>
        <c:numFmt formatCode="yyyy"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ysClr val="windowText" lastClr="000000"/>
                </a:solidFill>
                <a:latin typeface="Ringside Narrow Book" panose="02000500000000000000" pitchFamily="2" charset="0"/>
                <a:ea typeface="+mn-ea"/>
                <a:cs typeface="+mn-cs"/>
              </a:defRPr>
            </a:pPr>
            <a:endParaRPr lang="en-US"/>
          </a:p>
        </c:txPr>
        <c:crossAx val="858717279"/>
        <c:crosses val="autoZero"/>
        <c:auto val="1"/>
        <c:lblOffset val="100"/>
        <c:baseTimeUnit val="days"/>
      </c:dateAx>
      <c:valAx>
        <c:axId val="858717279"/>
        <c:scaling>
          <c:orientation val="minMax"/>
        </c:scaling>
        <c:delete val="0"/>
        <c:axPos val="l"/>
        <c:majorGridlines>
          <c:spPr>
            <a:ln w="3175" cap="flat" cmpd="sng" algn="ctr">
              <a:solidFill>
                <a:schemeClr val="bg1">
                  <a:lumMod val="75000"/>
                </a:schemeClr>
              </a:solidFill>
              <a:round/>
            </a:ln>
            <a:effectLst/>
          </c:spPr>
        </c:majorGridlines>
        <c:numFmt formatCode="_(&quot;$&quot;* #,##0_);_(&quot;$&quot;* \(#,##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858716031"/>
        <c:crosses val="autoZero"/>
        <c:crossBetween val="between"/>
        <c:majorUnit val="10000"/>
      </c:valAx>
      <c:spPr>
        <a:noFill/>
        <a:ln>
          <a:noFill/>
        </a:ln>
        <a:effectLst/>
      </c:spPr>
    </c:plotArea>
    <c:plotVisOnly val="1"/>
    <c:dispBlanksAs val="gap"/>
    <c:showDLblsOverMax val="0"/>
  </c:chart>
  <c:spPr>
    <a:noFill/>
    <a:ln>
      <a:noFill/>
    </a:ln>
    <a:effectLst/>
  </c:spPr>
  <c:txPr>
    <a:bodyPr/>
    <a:lstStyle/>
    <a:p>
      <a:pPr>
        <a:defRPr sz="800">
          <a:solidFill>
            <a:sysClr val="windowText" lastClr="000000"/>
          </a:solidFill>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6203287847514206"/>
          <c:y val="5.279544817981744E-2"/>
          <c:w val="0.67330213881031864"/>
          <c:h val="0.80593171845148504"/>
        </c:manualLayout>
      </c:layout>
      <c:doughnutChart>
        <c:varyColors val="1"/>
        <c:ser>
          <c:idx val="0"/>
          <c:order val="0"/>
          <c:tx>
            <c:strRef>
              <c:f>Sheet1!$B$1</c:f>
              <c:strCache>
                <c:ptCount val="1"/>
                <c:pt idx="0">
                  <c:v>Column1</c:v>
                </c:pt>
              </c:strCache>
            </c:strRef>
          </c:tx>
          <c:dPt>
            <c:idx val="0"/>
            <c:bubble3D val="0"/>
            <c:spPr>
              <a:solidFill>
                <a:schemeClr val="accent4"/>
              </a:solidFill>
            </c:spPr>
            <c:extLst>
              <c:ext xmlns:c16="http://schemas.microsoft.com/office/drawing/2014/chart" uri="{C3380CC4-5D6E-409C-BE32-E72D297353CC}">
                <c16:uniqueId val="{00000001-DF02-4C44-9537-E32803BE9B58}"/>
              </c:ext>
            </c:extLst>
          </c:dPt>
          <c:dPt>
            <c:idx val="1"/>
            <c:bubble3D val="0"/>
            <c:spPr>
              <a:solidFill>
                <a:schemeClr val="tx1"/>
              </a:solidFill>
            </c:spPr>
            <c:extLst>
              <c:ext xmlns:c16="http://schemas.microsoft.com/office/drawing/2014/chart" uri="{C3380CC4-5D6E-409C-BE32-E72D297353CC}">
                <c16:uniqueId val="{00000003-DF02-4C44-9537-E32803BE9B58}"/>
              </c:ext>
            </c:extLst>
          </c:dPt>
          <c:dPt>
            <c:idx val="2"/>
            <c:bubble3D val="0"/>
            <c:spPr>
              <a:solidFill>
                <a:schemeClr val="accent1"/>
              </a:solidFill>
            </c:spPr>
            <c:extLst>
              <c:ext xmlns:c16="http://schemas.microsoft.com/office/drawing/2014/chart" uri="{C3380CC4-5D6E-409C-BE32-E72D297353CC}">
                <c16:uniqueId val="{00000005-DF02-4C44-9537-E32803BE9B58}"/>
              </c:ext>
            </c:extLst>
          </c:dPt>
          <c:dLbls>
            <c:dLbl>
              <c:idx val="0"/>
              <c:tx>
                <c:rich>
                  <a:bodyPr/>
                  <a:lstStyle/>
                  <a:p>
                    <a:r>
                      <a:rPr lang="en-US"/>
                      <a:t>49%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F02-4C44-9537-E32803BE9B58}"/>
                </c:ext>
              </c:extLst>
            </c:dLbl>
            <c:dLbl>
              <c:idx val="1"/>
              <c:tx>
                <c:rich>
                  <a:bodyPr/>
                  <a:lstStyle/>
                  <a:p>
                    <a:r>
                      <a:rPr lang="en-US"/>
                      <a:t>49%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F02-4C44-9537-E32803BE9B58}"/>
                </c:ext>
              </c:extLst>
            </c:dLbl>
            <c:dLbl>
              <c:idx val="2"/>
              <c:tx>
                <c:rich>
                  <a:bodyPr/>
                  <a:lstStyle/>
                  <a:p>
                    <a:pPr>
                      <a:defRPr sz="1600">
                        <a:solidFill>
                          <a:schemeClr val="tx1"/>
                        </a:solidFill>
                        <a:latin typeface="Ringside Narrow" panose="02000800000000000000" pitchFamily="50" charset="0"/>
                      </a:defRPr>
                    </a:pPr>
                    <a:r>
                      <a:rPr lang="en-US">
                        <a:solidFill>
                          <a:schemeClr val="bg1"/>
                        </a:solidFill>
                      </a:rPr>
                      <a:t>2%</a:t>
                    </a:r>
                  </a:p>
                </c:rich>
              </c:tx>
              <c:spPr>
                <a:noFill/>
                <a:ln>
                  <a:noFill/>
                </a:ln>
                <a:effectLst/>
              </c:sp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DF02-4C44-9537-E32803BE9B58}"/>
                </c:ext>
              </c:extLst>
            </c:dLbl>
            <c:spPr>
              <a:noFill/>
              <a:ln>
                <a:noFill/>
              </a:ln>
              <a:effectLst/>
            </c:spPr>
            <c:txPr>
              <a:bodyPr/>
              <a:lstStyle/>
              <a:p>
                <a:pPr>
                  <a:defRPr sz="1600">
                    <a:solidFill>
                      <a:schemeClr val="bg1"/>
                    </a:solidFill>
                    <a:latin typeface="Ringside Narrow" panose="02000800000000000000" pitchFamily="50" charset="0"/>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Growth 1</c:v>
                </c:pt>
                <c:pt idx="1">
                  <c:v>Growth 2</c:v>
                </c:pt>
                <c:pt idx="2">
                  <c:v>Index ETF</c:v>
                </c:pt>
              </c:strCache>
            </c:strRef>
          </c:cat>
          <c:val>
            <c:numRef>
              <c:f>Sheet1!$B$2:$B$4</c:f>
              <c:numCache>
                <c:formatCode>0%</c:formatCode>
                <c:ptCount val="3"/>
                <c:pt idx="0">
                  <c:v>0.49</c:v>
                </c:pt>
                <c:pt idx="1">
                  <c:v>0.49</c:v>
                </c:pt>
                <c:pt idx="2">
                  <c:v>0.02</c:v>
                </c:pt>
              </c:numCache>
            </c:numRef>
          </c:val>
          <c:extLst>
            <c:ext xmlns:c16="http://schemas.microsoft.com/office/drawing/2014/chart" uri="{C3380CC4-5D6E-409C-BE32-E72D297353CC}">
              <c16:uniqueId val="{00000006-DF02-4C44-9537-E32803BE9B58}"/>
            </c:ext>
          </c:extLst>
        </c:ser>
        <c:dLbls>
          <c:showLegendKey val="0"/>
          <c:showVal val="0"/>
          <c:showCatName val="0"/>
          <c:showSerName val="0"/>
          <c:showPercent val="0"/>
          <c:showBubbleSize val="0"/>
          <c:showLeaderLines val="1"/>
        </c:dLbls>
        <c:firstSliceAng val="0"/>
        <c:holeSize val="60"/>
      </c:doughnutChart>
    </c:plotArea>
    <c:legend>
      <c:legendPos val="b"/>
      <c:legendEntry>
        <c:idx val="0"/>
        <c:txPr>
          <a:bodyPr/>
          <a:lstStyle/>
          <a:p>
            <a:pPr>
              <a:defRPr sz="1100" b="0" i="0">
                <a:latin typeface="Ringside Narrow Book" panose="02000500000000000000" pitchFamily="2" charset="0"/>
              </a:defRPr>
            </a:pPr>
            <a:endParaRPr lang="en-US"/>
          </a:p>
        </c:txPr>
      </c:legendEntry>
      <c:legendEntry>
        <c:idx val="1"/>
        <c:txPr>
          <a:bodyPr/>
          <a:lstStyle/>
          <a:p>
            <a:pPr>
              <a:defRPr sz="1100" b="0" i="0">
                <a:latin typeface="Ringside Narrow Book" panose="02000500000000000000" pitchFamily="2" charset="0"/>
              </a:defRPr>
            </a:pPr>
            <a:endParaRPr lang="en-US"/>
          </a:p>
        </c:txPr>
      </c:legendEntry>
      <c:legendEntry>
        <c:idx val="2"/>
        <c:txPr>
          <a:bodyPr/>
          <a:lstStyle/>
          <a:p>
            <a:pPr>
              <a:defRPr sz="1100" b="0" i="0">
                <a:latin typeface="Ringside Narrow Book" panose="02000500000000000000" pitchFamily="2" charset="0"/>
              </a:defRPr>
            </a:pPr>
            <a:endParaRPr lang="en-US"/>
          </a:p>
        </c:txPr>
      </c:legendEntry>
      <c:layout>
        <c:manualLayout>
          <c:xMode val="edge"/>
          <c:yMode val="edge"/>
          <c:x val="0.26535227034106285"/>
          <c:y val="0.82808703346997581"/>
          <c:w val="0.49929618458760061"/>
          <c:h val="0.16184276740779338"/>
        </c:manualLayout>
      </c:layout>
      <c:overlay val="0"/>
      <c:txPr>
        <a:bodyPr/>
        <a:lstStyle/>
        <a:p>
          <a:pPr>
            <a:defRPr sz="1100" b="0" i="0">
              <a:latin typeface="Ringside Narrow Book" panose="02000500000000000000" pitchFamily="2" charset="0"/>
            </a:defRPr>
          </a:pPr>
          <a:endParaRPr lang="en-US"/>
        </a:p>
      </c:txPr>
    </c:legend>
    <c:plotVisOnly val="1"/>
    <c:dispBlanksAs val="gap"/>
    <c:showDLblsOverMax val="0"/>
  </c:chart>
  <c:txPr>
    <a:bodyPr/>
    <a:lstStyle/>
    <a:p>
      <a:pPr>
        <a:defRPr sz="1200"/>
      </a:pPr>
      <a:endParaRPr lang="en-US"/>
    </a:p>
  </c:txPr>
  <c:externalData r:id="rId1">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Sheet1!$A$2:$C$14</cx:f>
        <cx:lvl ptCount="13">
          <cx:pt idx="0">Russell 1000 Value</cx:pt>
          <cx:pt idx="1">S&amp;P 500</cx:pt>
          <cx:pt idx="2">Russell 2000</cx:pt>
          <cx:pt idx="3">Russell 1000 Growth</cx:pt>
          <cx:pt idx="4">Russell 1000</cx:pt>
          <cx:pt idx="5">Russell 2500</cx:pt>
          <cx:pt idx="6">MSCI EAFE</cx:pt>
          <cx:pt idx="7">MSCI Europe</cx:pt>
          <cx:pt idx="8">MSCI Pacific</cx:pt>
          <cx:pt idx="9">MSCI Canada</cx:pt>
          <cx:pt idx="10">MSCI ACWI ex US</cx:pt>
          <cx:pt idx="11">MSCI ACWI ex US Small Cap</cx:pt>
          <cx:pt idx="12">MSCI EM</cx:pt>
        </cx:lvl>
        <cx:lvl ptCount="13">
          <cx:pt idx="0">Stem 1</cx:pt>
          <cx:pt idx="1">Stem 1</cx:pt>
          <cx:pt idx="2">Stem 1</cx:pt>
          <cx:pt idx="3">Stem 1</cx:pt>
          <cx:pt idx="4">Stem 1</cx:pt>
          <cx:pt idx="5">Stem 1</cx:pt>
          <cx:pt idx="6">Stem 1</cx:pt>
          <cx:pt idx="7">Stem 1</cx:pt>
          <cx:pt idx="8">Stem 1</cx:pt>
          <cx:pt idx="9">Stem 1</cx:pt>
          <cx:pt idx="10">Stem 2</cx:pt>
          <cx:pt idx="11">Stem 3</cx:pt>
          <cx:pt idx="12">Stem 1</cx:pt>
        </cx:lvl>
        <cx:lvl ptCount="13">
          <cx:pt idx="0">Domestic</cx:pt>
          <cx:pt idx="1">Domestic</cx:pt>
          <cx:pt idx="2">Domestic</cx:pt>
          <cx:pt idx="3">Domestic</cx:pt>
          <cx:pt idx="4">Domestic</cx:pt>
          <cx:pt idx="5">Domestic</cx:pt>
          <cx:pt idx="6">International</cx:pt>
          <cx:pt idx="7">International</cx:pt>
          <cx:pt idx="8">International</cx:pt>
          <cx:pt idx="9">International</cx:pt>
          <cx:pt idx="10">International</cx:pt>
          <cx:pt idx="11">International</cx:pt>
          <cx:pt idx="12">Emerging markets</cx:pt>
        </cx:lvl>
      </cx:strDim>
      <cx:numDim type="size">
        <cx:f>Sheet1!$D$2:$D$14</cx:f>
        <cx:lvl ptCount="13" formatCode="_(* #,##0.0_);_(* \(#,##0.0\);_(* &quot;-&quot;??_);_(@_)">
          <cx:pt idx="0">9000</cx:pt>
          <cx:pt idx="1">8300</cx:pt>
          <cx:pt idx="2">3000</cx:pt>
          <cx:pt idx="3">9000</cx:pt>
          <cx:pt idx="4">43000</cx:pt>
          <cx:pt idx="5">1500</cx:pt>
          <cx:pt idx="6">5000</cx:pt>
          <cx:pt idx="7">8500</cx:pt>
          <cx:pt idx="8">4500</cx:pt>
          <cx:pt idx="9">2000</cx:pt>
          <cx:pt idx="10">5000</cx:pt>
          <cx:pt idx="11">6000</cx:pt>
          <cx:pt idx="12">9000</cx:pt>
        </cx:lvl>
      </cx:numDim>
    </cx:data>
  </cx:chartData>
  <cx:chart>
    <cx:plotArea>
      <cx:plotAreaRegion>
        <cx:series layoutId="treemap" uniqueId="{0166C327-1D68-411D-96E0-DA2EF1E3E6DE}">
          <cx:tx>
            <cx:txData>
              <cx:f>Sheet1!$D$1</cx:f>
              <cx:v>Series1</cx:v>
            </cx:txData>
          </cx:tx>
          <cx:dataPt idx="0">
            <cx:spPr>
              <a:solidFill>
                <a:srgbClr val="C3DAFF"/>
              </a:solidFill>
            </cx:spPr>
          </cx:dataPt>
          <cx:dataPt idx="2"/>
          <cx:dataPt idx="5"/>
          <cx:dataPt idx="8">
            <cx:spPr>
              <a:solidFill>
                <a:srgbClr val="CEEEDE"/>
              </a:solidFill>
            </cx:spPr>
          </cx:dataPt>
          <cx:dataPt idx="10"/>
          <cx:dataPt idx="11"/>
          <cx:dataPt idx="13"/>
          <cx:dataPt idx="17">
            <cx:spPr>
              <a:solidFill>
                <a:srgbClr val="CEEEDE"/>
              </a:solidFill>
            </cx:spPr>
          </cx:dataPt>
          <cx:dataPt idx="18">
            <cx:spPr>
              <a:solidFill>
                <a:srgbClr val="98DED0"/>
              </a:solidFill>
            </cx:spPr>
          </cx:dataPt>
          <cx:dataPt idx="20"/>
          <cx:dataLabels>
            <cx:txPr>
              <a:bodyPr spcFirstLastPara="1" vertOverflow="ellipsis" wrap="square" lIns="0" tIns="0" rIns="0" bIns="0" anchor="ctr" anchorCtr="1">
                <a:spAutoFit/>
              </a:bodyPr>
              <a:lstStyle/>
              <a:p>
                <a:pPr>
                  <a:defRPr sz="1200">
                    <a:solidFill>
                      <a:schemeClr val="tx1"/>
                    </a:solidFill>
                  </a:defRPr>
                </a:pPr>
                <a:endParaRPr lang="en-US" sz="1200">
                  <a:solidFill>
                    <a:schemeClr val="tx1"/>
                  </a:solidFill>
                </a:endParaRPr>
              </a:p>
            </cx:txPr>
            <cx:visibility seriesName="0" categoryName="1" value="0"/>
            <cx:dataLabel idx="0">
              <cx:txPr>
                <a:bodyPr spcFirstLastPara="1" vertOverflow="ellipsis" wrap="square" lIns="0" tIns="0" rIns="0" bIns="0" anchor="ctr" anchorCtr="1">
                  <a:spAutoFit/>
                </a:bodyPr>
                <a:lstStyle/>
                <a:p>
                  <a:pPr>
                    <a:defRPr sz="1400" b="1" i="0">
                      <a:latin typeface="Ringside Narrow" panose="02000500000000000000" pitchFamily="2" charset="0"/>
                      <a:ea typeface="Ringside Narrow" panose="02000500000000000000" pitchFamily="2" charset="0"/>
                      <a:cs typeface="Ringside Narrow" panose="02000500000000000000" pitchFamily="2" charset="0"/>
                    </a:defRPr>
                  </a:pPr>
                  <a:r>
                    <a:rPr lang="en-US" sz="1400" b="1" i="0">
                      <a:latin typeface="Ringside Narrow" panose="02000500000000000000" pitchFamily="2" charset="0"/>
                    </a:rPr>
                    <a:t>Domestic</a:t>
                  </a:r>
                </a:p>
              </cx:txPr>
              <cx:visibility seriesName="0" categoryName="1" value="0"/>
            </cx:dataLabel>
            <cx:dataLabel idx="8">
              <cx:txPr>
                <a:bodyPr spcFirstLastPara="1" vertOverflow="ellipsis" wrap="square" lIns="0" tIns="0" rIns="0" bIns="0" anchor="ctr" anchorCtr="1">
                  <a:spAutoFit/>
                </a:bodyPr>
                <a:lstStyle/>
                <a:p>
                  <a:pPr>
                    <a:defRPr sz="1400" b="1" i="0">
                      <a:latin typeface="Ringside Narrow" panose="02000500000000000000" pitchFamily="2" charset="0"/>
                      <a:ea typeface="Ringside Narrow" panose="02000500000000000000" pitchFamily="2" charset="0"/>
                      <a:cs typeface="Ringside Narrow" panose="02000500000000000000" pitchFamily="2" charset="0"/>
                    </a:defRPr>
                  </a:pPr>
                  <a:r>
                    <a:rPr lang="en-US" sz="1400" b="1" i="0">
                      <a:latin typeface="Ringside Narrow" panose="02000500000000000000" pitchFamily="2" charset="0"/>
                    </a:rPr>
                    <a:t>International</a:t>
                  </a:r>
                </a:p>
              </cx:txPr>
              <cx:visibility seriesName="0" categoryName="1" value="0"/>
            </cx:dataLabel>
            <cx:dataLabel idx="18">
              <cx:txPr>
                <a:bodyPr spcFirstLastPara="1" vertOverflow="ellipsis" wrap="square" lIns="0" tIns="0" rIns="0" bIns="0" anchor="ctr" anchorCtr="1">
                  <a:spAutoFit/>
                </a:bodyPr>
                <a:lstStyle/>
                <a:p>
                  <a:pPr>
                    <a:lnSpc>
                      <a:spcPct val="90000"/>
                    </a:lnSpc>
                    <a:defRPr sz="1400" b="1" i="0">
                      <a:solidFill>
                        <a:schemeClr val="tx1"/>
                      </a:solidFill>
                      <a:latin typeface="Ringside Narrow" panose="02000500000000000000" pitchFamily="2" charset="0"/>
                      <a:ea typeface="Ringside Narrow" panose="02000500000000000000" pitchFamily="2" charset="0"/>
                      <a:cs typeface="Ringside Narrow" panose="02000500000000000000" pitchFamily="2" charset="0"/>
                    </a:defRPr>
                  </a:pPr>
                  <a:r>
                    <a:rPr lang="en-US" sz="1400" b="1" i="0">
                      <a:solidFill>
                        <a:schemeClr val="tx1"/>
                      </a:solidFill>
                      <a:latin typeface="Ringside Narrow" panose="02000500000000000000" pitchFamily="2" charset="0"/>
                    </a:rPr>
                    <a:t>Emerging markets</a:t>
                  </a:r>
                </a:p>
              </cx:txPr>
              <cx:visibility seriesName="0" categoryName="1" value="0"/>
            </cx:dataLabel>
            <cx:dataLabel idx="20">
              <cx:txPr>
                <a:bodyPr spcFirstLastPara="1" vertOverflow="ellipsis" wrap="square" lIns="0" tIns="0" rIns="0" bIns="0" anchor="ctr" anchorCtr="1">
                  <a:spAutoFit/>
                </a:bodyPr>
                <a:lstStyle/>
                <a:p>
                  <a:pPr>
                    <a:defRPr>
                      <a:solidFill>
                        <a:schemeClr val="tx1"/>
                      </a:solidFill>
                    </a:defRPr>
                  </a:pPr>
                  <a:r>
                    <a:rPr lang="en-US" sz="1200">
                      <a:solidFill>
                        <a:schemeClr val="tx1"/>
                      </a:solidFill>
                    </a:rPr>
                    <a:t>MSCI EM</a:t>
                  </a:r>
                </a:p>
              </cx:txPr>
              <cx:visibility seriesName="0" categoryName="1" value="0"/>
            </cx:dataLabel>
          </cx:dataLabels>
          <cx:dataId val="0"/>
          <cx:layoutPr>
            <cx:parentLabelLayout val="overlapping"/>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bg1"/>
    </cs:fontRef>
    <cs:defRPr sz="1197" kern="1200"/>
    <cs:bodyPr lIns="38100" tIns="19050" rIns="38100" bIns="19050">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7FFFE594_8F26D5AC.xml><?xml version="1.0" encoding="utf-8"?>
<p188:cmLst xmlns:a="http://schemas.openxmlformats.org/drawingml/2006/main" xmlns:r="http://schemas.openxmlformats.org/officeDocument/2006/relationships" xmlns:p188="http://schemas.microsoft.com/office/powerpoint/2018/8/main">
  <p188:cm id="{6A7436CA-7BD3-44BB-A80E-1B653A2CBEF7}" authorId="{7CDF0839-23D8-1EF0-959B-0F1B1EF3D6D9}" created="2024-09-18T10:09:24.088">
    <pc:sldMkLst xmlns:pc="http://schemas.microsoft.com/office/powerpoint/2013/main/command">
      <pc:docMk/>
      <pc:sldMk cId="2401686956" sldId="2147476884"/>
    </pc:sldMkLst>
    <p188:txBody>
      <a:bodyPr/>
      <a:lstStyle/>
      <a:p>
        <a:r>
          <a:rPr lang="en-US"/>
          <a:t>Footnote #1 should reference the suites' performance track record, etc. - e.g. 5 of 7 outperforming ... or ranked in top third, or 6 of 8 rated....4 or 5 stars, etc.</a:t>
        </a:r>
      </a:p>
    </p188:txBody>
  </p188:cm>
</p188:cmLst>
</file>

<file path=ppt/comments/modernComment_7FFFE642_15CDBF9B.xml><?xml version="1.0" encoding="utf-8"?>
<p188:cmLst xmlns:a="http://schemas.openxmlformats.org/drawingml/2006/main" xmlns:r="http://schemas.openxmlformats.org/officeDocument/2006/relationships" xmlns:p188="http://schemas.microsoft.com/office/powerpoint/2018/8/main">
  <p188:cm id="{D96195F5-9E07-452C-B7A7-10A121F1CDAE}" authorId="{7CDF0839-23D8-1EF0-959B-0F1B1EF3D6D9}" created="2024-09-17T14:48:11.515">
    <pc:sldMkLst xmlns:pc="http://schemas.microsoft.com/office/powerpoint/2013/main/command">
      <pc:docMk/>
      <pc:sldMk cId="365805467" sldId="2147477058"/>
    </pc:sldMkLst>
    <p188:txBody>
      <a:bodyPr/>
      <a:lstStyle/>
      <a:p>
        <a:r>
          <a:rPr lang="en-US"/>
          <a:t>Brandon is updating</a:t>
        </a:r>
      </a:p>
    </p188:txBody>
  </p188:cm>
</p188:cmLst>
</file>

<file path=ppt/comments/modernComment_7FFFE646_C88C768C.xml><?xml version="1.0" encoding="utf-8"?>
<p188:cmLst xmlns:a="http://schemas.openxmlformats.org/drawingml/2006/main" xmlns:r="http://schemas.openxmlformats.org/officeDocument/2006/relationships" xmlns:p188="http://schemas.microsoft.com/office/powerpoint/2018/8/main">
  <p188:cm id="{54580338-EE37-479D-9E50-B46A47F02E06}" authorId="{BB2EA1F0-BBE6-F352-8480-FD31F0E80D77}" created="2024-09-18T12:35:32.249">
    <ac:txMkLst xmlns:ac="http://schemas.microsoft.com/office/drawing/2013/main/command">
      <pc:docMk xmlns:pc="http://schemas.microsoft.com/office/powerpoint/2013/main/command"/>
      <pc:sldMk xmlns:pc="http://schemas.microsoft.com/office/powerpoint/2013/main/command" cId="3364648588" sldId="2147477062"/>
      <ac:spMk id="5" creationId="{64C2E53E-3049-3F9A-6089-6B8BBA73CDB8}"/>
      <ac:txMk cp="74" len="18">
        <ac:context len="94" hash="614376527"/>
      </ac:txMk>
    </ac:txMkLst>
    <p188:pos x="1883224" y="1358037"/>
    <p188:txBody>
      <a:bodyPr/>
      <a:lstStyle/>
      <a:p>
        <a:r>
          <a:rPr lang="en-US"/>
          <a:t>[@Lang, Alexander] please update</a:t>
        </a:r>
      </a:p>
    </p188:txBody>
  </p188:cm>
</p188:cmLst>
</file>

<file path=ppt/comments/modernComment_7FFFE650_E8BA3CD0.xml><?xml version="1.0" encoding="utf-8"?>
<p188:cmLst xmlns:a="http://schemas.openxmlformats.org/drawingml/2006/main" xmlns:r="http://schemas.openxmlformats.org/officeDocument/2006/relationships" xmlns:p188="http://schemas.microsoft.com/office/powerpoint/2018/8/main">
  <p188:cm id="{E2E750F9-1672-4C63-8358-EF00B49E399C}" authorId="{BB2EA1F0-BBE6-F352-8480-FD31F0E80D77}" created="2024-09-18T12:39:36.249">
    <ac:txMkLst xmlns:ac="http://schemas.microsoft.com/office/drawing/2013/main/command">
      <pc:docMk xmlns:pc="http://schemas.microsoft.com/office/powerpoint/2013/main/command"/>
      <pc:sldMk xmlns:pc="http://schemas.microsoft.com/office/powerpoint/2013/main/command" cId="3904519376" sldId="2147477072"/>
      <ac:spMk id="5" creationId="{64C2E53E-3049-3F9A-6089-6B8BBA73CDB8}"/>
      <ac:txMk cp="74" len="18">
        <ac:context len="94" hash="1819368489"/>
      </ac:txMk>
    </ac:txMkLst>
    <p188:pos x="1883224" y="1358037"/>
    <p188:txBody>
      <a:bodyPr/>
      <a:lstStyle/>
      <a:p>
        <a:r>
          <a:rPr lang="en-US"/>
          <a:t>[@Lang, Alexander] please update</a:t>
        </a:r>
      </a:p>
    </p188:txBody>
  </p188:cm>
</p188:cmLst>
</file>

<file path=ppt/comments/modernComment_7FFFE65D_EA847BD5.xml><?xml version="1.0" encoding="utf-8"?>
<p188:cmLst xmlns:a="http://schemas.openxmlformats.org/drawingml/2006/main" xmlns:r="http://schemas.openxmlformats.org/officeDocument/2006/relationships" xmlns:p188="http://schemas.microsoft.com/office/powerpoint/2018/8/main">
  <p188:cm id="{481E1AD6-1ED2-4A1F-8969-057CB6BCD54A}" authorId="{B30D6E25-33DF-FADF-7094-F6801EEFCB50}" created="2024-09-10T19:40:28.538">
    <ac:deMkLst xmlns:ac="http://schemas.microsoft.com/office/drawing/2013/main/command">
      <pc:docMk xmlns:pc="http://schemas.microsoft.com/office/powerpoint/2013/main/command"/>
      <pc:sldMk xmlns:pc="http://schemas.microsoft.com/office/powerpoint/2013/main/command" cId="3934550997" sldId="2147477085"/>
      <ac:spMk id="36" creationId="{F82ADCCA-E333-758A-0BDD-930973C141E3}"/>
    </ac:deMkLst>
    <p188:replyLst>
      <p188:reply id="{5BA9EE9D-14D3-461B-BC4B-7E4604506687}" authorId="{B30D6E25-33DF-FADF-7094-F6801EEFCB50}" created="2024-09-10T19:41:55.681">
        <p188:txBody>
          <a:bodyPr/>
          <a:lstStyle/>
          <a:p>
            <a:r>
              <a:rPr lang="en-US"/>
              <a:t>this low carbon criteria follows the esg eval shown here. i shared the specifics with Brandon Harris last review.</a:t>
            </a:r>
          </a:p>
        </p188:txBody>
      </p188:reply>
      <p188:reply id="{93A242F7-E669-46C0-897C-971FA6324EA5}" authorId="{7CDF0839-23D8-1EF0-959B-0F1B1EF3D6D9}" created="2024-09-18T11:02:03.771">
        <p188:txBody>
          <a:bodyPr/>
          <a:lstStyle/>
          <a:p>
            <a:r>
              <a:rPr lang="en-US"/>
              <a:t>[@Pastoriza, Jason] Slides 51 - 58 have been added and will be redesigned to align with the rest of the deck. </a:t>
            </a:r>
          </a:p>
        </p188:txBody>
      </p188:reply>
    </p188:replyLst>
    <p188:txBody>
      <a:bodyPr/>
      <a:lstStyle/>
      <a:p>
        <a:r>
          <a:rPr lang="en-US"/>
          <a:t>the entire low carbon overlay that was implemented in this account back in May is not being shown. please insert.</a:t>
        </a:r>
      </a:p>
    </p188:txBody>
  </p188:cm>
</p188:cmLst>
</file>

<file path=ppt/comments/modernComment_7FFFE666_5ECC94A9.xml><?xml version="1.0" encoding="utf-8"?>
<p188:cmLst xmlns:a="http://schemas.openxmlformats.org/drawingml/2006/main" xmlns:r="http://schemas.openxmlformats.org/officeDocument/2006/relationships" xmlns:p188="http://schemas.microsoft.com/office/powerpoint/2018/8/main">
  <p188:cm id="{9B8BC39A-2758-4770-B215-FDD411C3D929}" authorId="{BB2EA1F0-BBE6-F352-8480-FD31F0E80D77}" created="2024-09-18T12:43:17.247">
    <ac:txMkLst xmlns:ac="http://schemas.microsoft.com/office/drawing/2013/main/command">
      <pc:docMk xmlns:pc="http://schemas.microsoft.com/office/powerpoint/2013/main/command"/>
      <pc:sldMk xmlns:pc="http://schemas.microsoft.com/office/powerpoint/2013/main/command" cId="1590465705" sldId="2147477094"/>
      <ac:spMk id="5" creationId="{64C2E53E-3049-3F9A-6089-6B8BBA73CDB8}"/>
      <ac:txMk cp="82" len="18">
        <ac:context len="102" hash="2636625365"/>
      </ac:txMk>
    </ac:txMkLst>
    <p188:pos x="1883224" y="1358037"/>
    <p188:txBody>
      <a:bodyPr/>
      <a:lstStyle/>
      <a:p>
        <a:r>
          <a:rPr lang="en-US"/>
          <a:t>[@Lang, Alexander] please update</a:t>
        </a:r>
      </a:p>
    </p188:txBody>
  </p188:cm>
</p188:cmLst>
</file>

<file path=ppt/comments/modernComment_7FFFE66A_644E3601.xml><?xml version="1.0" encoding="utf-8"?>
<p188:cmLst xmlns:a="http://schemas.openxmlformats.org/drawingml/2006/main" xmlns:r="http://schemas.openxmlformats.org/officeDocument/2006/relationships" xmlns:p188="http://schemas.microsoft.com/office/powerpoint/2018/8/main">
  <p188:cm id="{4F3CA9AB-5CF7-4F67-9A71-700673811490}" authorId="{BB2EA1F0-BBE6-F352-8480-FD31F0E80D77}" created="2024-09-13T13:19:16.788">
    <ac:deMkLst xmlns:ac="http://schemas.microsoft.com/office/drawing/2013/main/command">
      <pc:docMk xmlns:pc="http://schemas.microsoft.com/office/powerpoint/2013/main/command"/>
      <pc:sldMk xmlns:pc="http://schemas.microsoft.com/office/powerpoint/2013/main/command" cId="1682847233" sldId="2147477098"/>
      <ac:graphicFrameMk id="13" creationId="{CE7AF909-E119-2B1A-D7D3-61D146F2C855}"/>
    </ac:deMkLst>
    <p188:replyLst>
      <p188:reply id="{0E7B3D2A-AB5A-4405-8AC2-4A22E4552F26}" authorId="{7CDF0839-23D8-1EF0-959B-0F1B1EF3D6D9}" created="2024-09-18T11:08:17.674">
        <p188:txBody>
          <a:bodyPr/>
          <a:lstStyle/>
          <a:p>
            <a:r>
              <a:rPr lang="en-US"/>
              <a:t>CCG: are you able to move the labels to the bottom of the chart so that all are readable and so that they appear in a single line (rather than current top and bottom)?</a:t>
            </a:r>
          </a:p>
        </p188:txBody>
      </p188:reply>
    </p188:replyLst>
    <p188:txBody>
      <a:bodyPr/>
      <a:lstStyle/>
      <a:p>
        <a:r>
          <a:rPr lang="en-US"/>
          <a:t>Can we move these labels to the bottom of the chat?</a:t>
        </a:r>
      </a:p>
    </p188:txBody>
  </p188:cm>
</p188:cmLst>
</file>

<file path=ppt/comments/modernComment_7FFFE67B_7B4E6106.xml><?xml version="1.0" encoding="utf-8"?>
<p188:cmLst xmlns:a="http://schemas.openxmlformats.org/drawingml/2006/main" xmlns:r="http://schemas.openxmlformats.org/officeDocument/2006/relationships" xmlns:p188="http://schemas.microsoft.com/office/powerpoint/2018/8/main">
  <p188:cm id="{A498191C-4BF1-4BEA-832D-31500E86037D}" authorId="{BB2EA1F0-BBE6-F352-8480-FD31F0E80D77}" created="2024-09-18T12:53:03.272">
    <pc:sldMkLst xmlns:pc="http://schemas.microsoft.com/office/powerpoint/2013/main/command">
      <pc:docMk/>
      <pc:sldMk cId="2068734214" sldId="2147477115"/>
    </pc:sldMkLst>
    <p188:txBody>
      <a:bodyPr/>
      <a:lstStyle/>
      <a:p>
        <a:r>
          <a:rPr lang="en-US"/>
          <a:t>[@Scalza, Susan] is this the same as slide 18? If so, can we remove? Please remove this version as I have made formatting edits to the other version</a:t>
        </a:r>
      </a:p>
    </p188:txBody>
  </p188:cm>
</p188:cmLst>
</file>

<file path=ppt/comments/modernComment_7FFFE683_1D1C00F4.xml><?xml version="1.0" encoding="utf-8"?>
<p188:cmLst xmlns:a="http://schemas.openxmlformats.org/drawingml/2006/main" xmlns:r="http://schemas.openxmlformats.org/officeDocument/2006/relationships" xmlns:p188="http://schemas.microsoft.com/office/powerpoint/2018/8/main">
  <p188:cm id="{844D968E-E8CE-4BF2-B566-744F1A7521E2}" authorId="{BB2EA1F0-BBE6-F352-8480-FD31F0E80D77}" created="2024-09-18T12:33:33.587">
    <ac:txMkLst xmlns:ac="http://schemas.microsoft.com/office/drawing/2013/main/command">
      <pc:docMk xmlns:pc="http://schemas.microsoft.com/office/powerpoint/2013/main/command"/>
      <pc:sldMk xmlns:pc="http://schemas.microsoft.com/office/powerpoint/2013/main/command" cId="488374516" sldId="2147477123"/>
      <ac:spMk id="5" creationId="{64C2E53E-3049-3F9A-6089-6B8BBA73CDB8}"/>
      <ac:txMk cp="84" len="18">
        <ac:context len="104" hash="10997153"/>
      </ac:txMk>
    </ac:txMkLst>
    <p188:pos x="1883224" y="1358037"/>
    <p188:txBody>
      <a:bodyPr/>
      <a:lstStyle/>
      <a:p>
        <a:r>
          <a:rPr lang="en-US"/>
          <a:t>[@Lang, Alexander] can you update?</a:t>
        </a:r>
      </a:p>
    </p188:txBody>
  </p188:cm>
</p188:cmLst>
</file>

<file path=ppt/comments/modernComment_7FFFFCC5_F4B2B059.xml><?xml version="1.0" encoding="utf-8"?>
<p188:cmLst xmlns:a="http://schemas.openxmlformats.org/drawingml/2006/main" xmlns:r="http://schemas.openxmlformats.org/officeDocument/2006/relationships" xmlns:p188="http://schemas.microsoft.com/office/powerpoint/2018/8/main">
  <p188:cm id="{C1D7D802-1B5A-468A-BD4C-FB859FD2FB7B}" authorId="{BB2EA1F0-BBE6-F352-8480-FD31F0E80D77}" created="2024-09-17T18:42:50.646">
    <pc:sldMkLst xmlns:pc="http://schemas.microsoft.com/office/powerpoint/2013/main/command">
      <pc:docMk/>
      <pc:sldMk cId="4105351257" sldId="2147482821"/>
    </pc:sldMkLst>
    <p188:txBody>
      <a:bodyPr/>
      <a:lstStyle/>
      <a:p>
        <a:r>
          <a:rPr lang="en-US"/>
          <a:t>[@Bowden, Patrick] we have included two options for core/satellite...any preference?
</a:t>
        </a:r>
      </a:p>
    </p188:txBody>
  </p188:cm>
  <p188:cm id="{689A1C09-9D8B-4E4E-85AC-46AA930E241B}" authorId="{BB2EA1F0-BBE6-F352-8480-FD31F0E80D77}" created="2024-09-17T18:43:35.205">
    <pc:sldMkLst xmlns:pc="http://schemas.microsoft.com/office/powerpoint/2013/main/command">
      <pc:docMk/>
      <pc:sldMk cId="4105351257" sldId="2147482821"/>
    </pc:sldMkLst>
    <p188:txBody>
      <a:bodyPr/>
      <a:lstStyle/>
      <a:p>
        <a:r>
          <a:rPr lang="en-US"/>
          <a:t>[@Clarke-Johnson, Debbie-Ann] to confirm, we'd want this positioning slide at the front of the pitchbook deck?</a:t>
        </a:r>
      </a:p>
    </p188:txBody>
  </p188:cm>
  <p188:cm id="{DEE1AF71-EE2B-7546-B051-C422FA6F917B}" authorId="{2325D0DA-487C-7C42-0A6B-B4BDBF781E10}" created="2024-09-22T21:09:03.887">
    <pc:sldMkLst xmlns:pc="http://schemas.microsoft.com/office/powerpoint/2013/main/command">
      <pc:docMk/>
      <pc:sldMk cId="4105351257" sldId="2147482821"/>
    </pc:sldMkLst>
    <p188:txBody>
      <a:bodyPr/>
      <a:lstStyle/>
      <a:p>
        <a:r>
          <a:rPr lang="en-US"/>
          <a:t>I would suggest breaking this into 2 slides - one to introduce the concept and the second to show the example. This is really hard to read and digest with so much packed onto one slide.</a:t>
        </a:r>
      </a:p>
    </p188:txBody>
  </p188:cm>
</p188:cmLst>
</file>

<file path=ppt/comments/modernComment_7FFFFCC6_EB8235F5.xml><?xml version="1.0" encoding="utf-8"?>
<p188:cmLst xmlns:a="http://schemas.openxmlformats.org/drawingml/2006/main" xmlns:r="http://schemas.openxmlformats.org/officeDocument/2006/relationships" xmlns:p188="http://schemas.microsoft.com/office/powerpoint/2018/8/main">
  <p188:cm id="{DC4B77C4-5AD1-443F-9539-25119C799BB5}" authorId="{BB2EA1F0-BBE6-F352-8480-FD31F0E80D77}" created="2024-09-16T12:19:04.493">
    <ac:deMkLst xmlns:ac="http://schemas.microsoft.com/office/drawing/2013/main/command">
      <pc:docMk xmlns:pc="http://schemas.microsoft.com/office/powerpoint/2013/main/command"/>
      <pc:sldMk xmlns:pc="http://schemas.microsoft.com/office/powerpoint/2013/main/command" cId="3951179253" sldId="2147482822"/>
      <ac:picMk id="18" creationId="{4ED5A46E-5CF0-9954-4703-4CB093D50D80}"/>
    </ac:deMkLst>
    <p188:replyLst>
      <p188:reply id="{1F004A31-E6D8-45B8-A338-51B149D52F2A}" authorId="{7CDF0839-23D8-1EF0-959B-0F1B1EF3D6D9}" created="2024-09-18T13:34:15.425">
        <p188:txBody>
          <a:bodyPr/>
          <a:lstStyle/>
          <a:p>
            <a:r>
              <a:rPr lang="en-US"/>
              <a:t>Brandon is reaching out for updated pic</a:t>
            </a:r>
          </a:p>
        </p188:txBody>
      </p188:reply>
    </p188:replyLst>
    <p188:txBody>
      <a:bodyPr/>
      <a:lstStyle/>
      <a:p>
        <a:r>
          <a:rPr lang="en-US"/>
          <a:t>[@Scalza, Susan] clearer picture for Terry?</a:t>
        </a:r>
      </a:p>
    </p188:txBody>
  </p188:cm>
</p188:cmLst>
</file>

<file path=ppt/comments/modernComment_7FFFFCD4_C328A1DD.xml><?xml version="1.0" encoding="utf-8"?>
<p188:cmLst xmlns:a="http://schemas.openxmlformats.org/drawingml/2006/main" xmlns:r="http://schemas.openxmlformats.org/officeDocument/2006/relationships" xmlns:p188="http://schemas.microsoft.com/office/powerpoint/2018/8/main">
  <p188:cm id="{44C0C268-62CE-9643-AD0C-F37E167B659A}" authorId="{BB2EA1F0-BBE6-F352-8480-FD31F0E80D77}" created="2024-09-17T18:42:50.646">
    <pc:sldMkLst xmlns:pc="http://schemas.microsoft.com/office/powerpoint/2013/main/command">
      <pc:docMk/>
      <pc:sldMk cId="4105351257" sldId="2147482821"/>
    </pc:sldMkLst>
    <p188:txBody>
      <a:bodyPr/>
      <a:lstStyle/>
      <a:p>
        <a:r>
          <a:rPr lang="en-US"/>
          <a:t>[@Bowden, Patrick] we have included two options for core/satellite...any preference?
</a:t>
        </a:r>
      </a:p>
    </p188:txBody>
  </p188:cm>
  <p188:cm id="{322BD89F-994B-3042-986E-365889C7DAB3}" authorId="{BB2EA1F0-BBE6-F352-8480-FD31F0E80D77}" created="2024-09-17T18:43:35.205">
    <pc:sldMkLst xmlns:pc="http://schemas.microsoft.com/office/powerpoint/2013/main/command">
      <pc:docMk/>
      <pc:sldMk cId="4105351257" sldId="2147482821"/>
    </pc:sldMkLst>
    <p188:txBody>
      <a:bodyPr/>
      <a:lstStyle/>
      <a:p>
        <a:r>
          <a:rPr lang="en-US"/>
          <a:t>[@Clarke-Johnson, Debbie-Ann] to confirm, we'd want this positioning slide at the front of the pitchbook deck?</a:t>
        </a:r>
      </a:p>
    </p188:txBody>
  </p188:cm>
  <p188:cm id="{EC2A1EDF-25E0-B842-80D3-21458F4F1353}" authorId="{2325D0DA-487C-7C42-0A6B-B4BDBF781E10}" created="2024-09-22T21:09:03.887">
    <pc:sldMkLst xmlns:pc="http://schemas.microsoft.com/office/powerpoint/2013/main/command">
      <pc:docMk/>
      <pc:sldMk cId="4105351257" sldId="2147482821"/>
    </pc:sldMkLst>
    <p188:txBody>
      <a:bodyPr/>
      <a:lstStyle/>
      <a:p>
        <a:r>
          <a:rPr lang="en-US"/>
          <a:t>I would suggest breaking this into 2 slides - one to introduce the concept and the second to show the example. This is really hard to read and digest with so much packed onto one slide.</a:t>
        </a:r>
      </a:p>
    </p188:txBody>
  </p188:cm>
</p188:cmLst>
</file>

<file path=ppt/drawings/drawing1.xml><?xml version="1.0" encoding="utf-8"?>
<c:userShapes xmlns:c="http://schemas.openxmlformats.org/drawingml/2006/chart">
  <cdr:relSizeAnchor xmlns:cdr="http://schemas.openxmlformats.org/drawingml/2006/chartDrawing">
    <cdr:from>
      <cdr:x>0.80452</cdr:x>
      <cdr:y>0.21628</cdr:y>
    </cdr:from>
    <cdr:to>
      <cdr:x>0.80452</cdr:x>
      <cdr:y>0.42327</cdr:y>
    </cdr:to>
    <cdr:cxnSp macro="">
      <cdr:nvCxnSpPr>
        <cdr:cNvPr id="3" name="Straight Arrow Connector 2">
          <a:extLst xmlns:a="http://schemas.openxmlformats.org/drawingml/2006/main">
            <a:ext uri="{FF2B5EF4-FFF2-40B4-BE49-F238E27FC236}">
              <a16:creationId xmlns:a16="http://schemas.microsoft.com/office/drawing/2014/main" id="{6AAD1006-422B-8A81-4218-9FC4BDEC2DA9}"/>
            </a:ext>
          </a:extLst>
        </cdr:cNvPr>
        <cdr:cNvCxnSpPr/>
      </cdr:nvCxnSpPr>
      <cdr:spPr>
        <a:xfrm xmlns:a="http://schemas.openxmlformats.org/drawingml/2006/main">
          <a:off x="7282937" y="689543"/>
          <a:ext cx="0" cy="659916"/>
        </a:xfrm>
        <a:prstGeom xmlns:a="http://schemas.openxmlformats.org/drawingml/2006/main" prst="straightConnector1">
          <a:avLst/>
        </a:prstGeom>
        <a:ln xmlns:a="http://schemas.openxmlformats.org/drawingml/2006/main" w="22225">
          <a:solidFill>
            <a:schemeClr val="tx1"/>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0.82049</cdr:x>
      <cdr:y>0.12067</cdr:y>
    </cdr:from>
    <cdr:to>
      <cdr:x>0.90209</cdr:x>
      <cdr:y>0.12067</cdr:y>
    </cdr:to>
    <cdr:cxnSp macro="">
      <cdr:nvCxnSpPr>
        <cdr:cNvPr id="5" name="Straight Arrow Connector 4">
          <a:extLst xmlns:a="http://schemas.openxmlformats.org/drawingml/2006/main">
            <a:ext uri="{FF2B5EF4-FFF2-40B4-BE49-F238E27FC236}">
              <a16:creationId xmlns:a16="http://schemas.microsoft.com/office/drawing/2014/main" id="{126CEE2B-AB55-7F23-4D42-0F2BDD3CBFB1}"/>
            </a:ext>
          </a:extLst>
        </cdr:cNvPr>
        <cdr:cNvCxnSpPr/>
      </cdr:nvCxnSpPr>
      <cdr:spPr>
        <a:xfrm xmlns:a="http://schemas.openxmlformats.org/drawingml/2006/main">
          <a:off x="7427520" y="384718"/>
          <a:ext cx="738662" cy="0"/>
        </a:xfrm>
        <a:prstGeom xmlns:a="http://schemas.openxmlformats.org/drawingml/2006/main" prst="straightConnector1">
          <a:avLst/>
        </a:prstGeom>
        <a:ln xmlns:a="http://schemas.openxmlformats.org/drawingml/2006/main" w="22225">
          <a:solidFill>
            <a:schemeClr val="accent4"/>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0.80452</cdr:x>
      <cdr:y>0.21628</cdr:y>
    </cdr:from>
    <cdr:to>
      <cdr:x>0.80452</cdr:x>
      <cdr:y>0.42327</cdr:y>
    </cdr:to>
    <cdr:cxnSp macro="">
      <cdr:nvCxnSpPr>
        <cdr:cNvPr id="3" name="Straight Arrow Connector 2">
          <a:extLst xmlns:a="http://schemas.openxmlformats.org/drawingml/2006/main">
            <a:ext uri="{FF2B5EF4-FFF2-40B4-BE49-F238E27FC236}">
              <a16:creationId xmlns:a16="http://schemas.microsoft.com/office/drawing/2014/main" id="{6AAD1006-422B-8A81-4218-9FC4BDEC2DA9}"/>
            </a:ext>
          </a:extLst>
        </cdr:cNvPr>
        <cdr:cNvCxnSpPr/>
      </cdr:nvCxnSpPr>
      <cdr:spPr>
        <a:xfrm xmlns:a="http://schemas.openxmlformats.org/drawingml/2006/main">
          <a:off x="7282937" y="689543"/>
          <a:ext cx="0" cy="659916"/>
        </a:xfrm>
        <a:prstGeom xmlns:a="http://schemas.openxmlformats.org/drawingml/2006/main" prst="straightConnector1">
          <a:avLst/>
        </a:prstGeom>
        <a:ln xmlns:a="http://schemas.openxmlformats.org/drawingml/2006/main" w="22225">
          <a:solidFill>
            <a:schemeClr val="tx1"/>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0.82049</cdr:x>
      <cdr:y>0.12067</cdr:y>
    </cdr:from>
    <cdr:to>
      <cdr:x>0.90209</cdr:x>
      <cdr:y>0.12067</cdr:y>
    </cdr:to>
    <cdr:cxnSp macro="">
      <cdr:nvCxnSpPr>
        <cdr:cNvPr id="5" name="Straight Arrow Connector 4">
          <a:extLst xmlns:a="http://schemas.openxmlformats.org/drawingml/2006/main">
            <a:ext uri="{FF2B5EF4-FFF2-40B4-BE49-F238E27FC236}">
              <a16:creationId xmlns:a16="http://schemas.microsoft.com/office/drawing/2014/main" id="{126CEE2B-AB55-7F23-4D42-0F2BDD3CBFB1}"/>
            </a:ext>
          </a:extLst>
        </cdr:cNvPr>
        <cdr:cNvCxnSpPr/>
      </cdr:nvCxnSpPr>
      <cdr:spPr>
        <a:xfrm xmlns:a="http://schemas.openxmlformats.org/drawingml/2006/main">
          <a:off x="7427520" y="384718"/>
          <a:ext cx="738662" cy="0"/>
        </a:xfrm>
        <a:prstGeom xmlns:a="http://schemas.openxmlformats.org/drawingml/2006/main" prst="straightConnector1">
          <a:avLst/>
        </a:prstGeom>
        <a:ln xmlns:a="http://schemas.openxmlformats.org/drawingml/2006/main" w="22225">
          <a:solidFill>
            <a:schemeClr val="accent4"/>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3.xml><?xml version="1.0" encoding="utf-8"?>
<c:userShapes xmlns:c="http://schemas.openxmlformats.org/drawingml/2006/chart">
  <cdr:relSizeAnchor xmlns:cdr="http://schemas.openxmlformats.org/drawingml/2006/chartDrawing">
    <cdr:from>
      <cdr:x>0.57937</cdr:x>
      <cdr:y>0.05391</cdr:y>
    </cdr:from>
    <cdr:to>
      <cdr:x>0.7004</cdr:x>
      <cdr:y>0.40548</cdr:y>
    </cdr:to>
    <cdr:cxnSp macro="">
      <cdr:nvCxnSpPr>
        <cdr:cNvPr id="3" name="Straight Connector 2">
          <a:extLst xmlns:a="http://schemas.openxmlformats.org/drawingml/2006/main">
            <a:ext uri="{FF2B5EF4-FFF2-40B4-BE49-F238E27FC236}">
              <a16:creationId xmlns:a16="http://schemas.microsoft.com/office/drawing/2014/main" id="{5833A1FB-94DF-445C-805B-A2327ED2768E}"/>
            </a:ext>
          </a:extLst>
        </cdr:cNvPr>
        <cdr:cNvCxnSpPr/>
      </cdr:nvCxnSpPr>
      <cdr:spPr>
        <a:xfrm xmlns:a="http://schemas.openxmlformats.org/drawingml/2006/main" flipH="1">
          <a:off x="3397307" y="252097"/>
          <a:ext cx="709664" cy="1644084"/>
        </a:xfrm>
        <a:prstGeom xmlns:a="http://schemas.openxmlformats.org/drawingml/2006/main" prst="line">
          <a:avLst/>
        </a:prstGeom>
        <a:ln xmlns:a="http://schemas.openxmlformats.org/drawingml/2006/main" w="9525">
          <a:solidFill>
            <a:schemeClr val="tx1"/>
          </a:solidFill>
          <a:prstDash val="dash"/>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userShapes>
</file>

<file path=ppt/drawings/drawing4.xml><?xml version="1.0" encoding="utf-8"?>
<c:userShapes xmlns:c="http://schemas.openxmlformats.org/drawingml/2006/chart">
  <cdr:relSizeAnchor xmlns:cdr="http://schemas.openxmlformats.org/drawingml/2006/chartDrawing">
    <cdr:from>
      <cdr:x>0.80452</cdr:x>
      <cdr:y>0.21628</cdr:y>
    </cdr:from>
    <cdr:to>
      <cdr:x>0.80452</cdr:x>
      <cdr:y>0.42327</cdr:y>
    </cdr:to>
    <cdr:cxnSp macro="">
      <cdr:nvCxnSpPr>
        <cdr:cNvPr id="3" name="Straight Arrow Connector 2">
          <a:extLst xmlns:a="http://schemas.openxmlformats.org/drawingml/2006/main">
            <a:ext uri="{FF2B5EF4-FFF2-40B4-BE49-F238E27FC236}">
              <a16:creationId xmlns:a16="http://schemas.microsoft.com/office/drawing/2014/main" id="{6AAD1006-422B-8A81-4218-9FC4BDEC2DA9}"/>
            </a:ext>
          </a:extLst>
        </cdr:cNvPr>
        <cdr:cNvCxnSpPr/>
      </cdr:nvCxnSpPr>
      <cdr:spPr>
        <a:xfrm xmlns:a="http://schemas.openxmlformats.org/drawingml/2006/main">
          <a:off x="7282937" y="689543"/>
          <a:ext cx="0" cy="659916"/>
        </a:xfrm>
        <a:prstGeom xmlns:a="http://schemas.openxmlformats.org/drawingml/2006/main" prst="straightConnector1">
          <a:avLst/>
        </a:prstGeom>
        <a:ln xmlns:a="http://schemas.openxmlformats.org/drawingml/2006/main" w="22225">
          <a:solidFill>
            <a:schemeClr val="tx1"/>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0.82049</cdr:x>
      <cdr:y>0.12067</cdr:y>
    </cdr:from>
    <cdr:to>
      <cdr:x>0.90209</cdr:x>
      <cdr:y>0.12067</cdr:y>
    </cdr:to>
    <cdr:cxnSp macro="">
      <cdr:nvCxnSpPr>
        <cdr:cNvPr id="5" name="Straight Arrow Connector 4">
          <a:extLst xmlns:a="http://schemas.openxmlformats.org/drawingml/2006/main">
            <a:ext uri="{FF2B5EF4-FFF2-40B4-BE49-F238E27FC236}">
              <a16:creationId xmlns:a16="http://schemas.microsoft.com/office/drawing/2014/main" id="{126CEE2B-AB55-7F23-4D42-0F2BDD3CBFB1}"/>
            </a:ext>
          </a:extLst>
        </cdr:cNvPr>
        <cdr:cNvCxnSpPr/>
      </cdr:nvCxnSpPr>
      <cdr:spPr>
        <a:xfrm xmlns:a="http://schemas.openxmlformats.org/drawingml/2006/main">
          <a:off x="7427520" y="384718"/>
          <a:ext cx="738662" cy="0"/>
        </a:xfrm>
        <a:prstGeom xmlns:a="http://schemas.openxmlformats.org/drawingml/2006/main" prst="straightConnector1">
          <a:avLst/>
        </a:prstGeom>
        <a:ln xmlns:a="http://schemas.openxmlformats.org/drawingml/2006/main" w="22225">
          <a:solidFill>
            <a:schemeClr val="accent4"/>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5.xml><?xml version="1.0" encoding="utf-8"?>
<c:userShapes xmlns:c="http://schemas.openxmlformats.org/drawingml/2006/chart">
  <cdr:relSizeAnchor xmlns:cdr="http://schemas.openxmlformats.org/drawingml/2006/chartDrawing">
    <cdr:from>
      <cdr:x>0.80452</cdr:x>
      <cdr:y>0.21628</cdr:y>
    </cdr:from>
    <cdr:to>
      <cdr:x>0.80452</cdr:x>
      <cdr:y>0.42327</cdr:y>
    </cdr:to>
    <cdr:cxnSp macro="">
      <cdr:nvCxnSpPr>
        <cdr:cNvPr id="3" name="Straight Arrow Connector 2">
          <a:extLst xmlns:a="http://schemas.openxmlformats.org/drawingml/2006/main">
            <a:ext uri="{FF2B5EF4-FFF2-40B4-BE49-F238E27FC236}">
              <a16:creationId xmlns:a16="http://schemas.microsoft.com/office/drawing/2014/main" id="{6AAD1006-422B-8A81-4218-9FC4BDEC2DA9}"/>
            </a:ext>
          </a:extLst>
        </cdr:cNvPr>
        <cdr:cNvCxnSpPr/>
      </cdr:nvCxnSpPr>
      <cdr:spPr>
        <a:xfrm xmlns:a="http://schemas.openxmlformats.org/drawingml/2006/main">
          <a:off x="7282937" y="689543"/>
          <a:ext cx="0" cy="659916"/>
        </a:xfrm>
        <a:prstGeom xmlns:a="http://schemas.openxmlformats.org/drawingml/2006/main" prst="straightConnector1">
          <a:avLst/>
        </a:prstGeom>
        <a:ln xmlns:a="http://schemas.openxmlformats.org/drawingml/2006/main" w="22225">
          <a:solidFill>
            <a:schemeClr val="tx1"/>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0.82049</cdr:x>
      <cdr:y>0.12067</cdr:y>
    </cdr:from>
    <cdr:to>
      <cdr:x>0.90209</cdr:x>
      <cdr:y>0.12067</cdr:y>
    </cdr:to>
    <cdr:cxnSp macro="">
      <cdr:nvCxnSpPr>
        <cdr:cNvPr id="5" name="Straight Arrow Connector 4">
          <a:extLst xmlns:a="http://schemas.openxmlformats.org/drawingml/2006/main">
            <a:ext uri="{FF2B5EF4-FFF2-40B4-BE49-F238E27FC236}">
              <a16:creationId xmlns:a16="http://schemas.microsoft.com/office/drawing/2014/main" id="{126CEE2B-AB55-7F23-4D42-0F2BDD3CBFB1}"/>
            </a:ext>
          </a:extLst>
        </cdr:cNvPr>
        <cdr:cNvCxnSpPr/>
      </cdr:nvCxnSpPr>
      <cdr:spPr>
        <a:xfrm xmlns:a="http://schemas.openxmlformats.org/drawingml/2006/main">
          <a:off x="7427520" y="384718"/>
          <a:ext cx="738662" cy="0"/>
        </a:xfrm>
        <a:prstGeom xmlns:a="http://schemas.openxmlformats.org/drawingml/2006/main" prst="straightConnector1">
          <a:avLst/>
        </a:prstGeom>
        <a:ln xmlns:a="http://schemas.openxmlformats.org/drawingml/2006/main" w="22225">
          <a:solidFill>
            <a:schemeClr val="accent4"/>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6.xml><?xml version="1.0" encoding="utf-8"?>
<c:userShapes xmlns:c="http://schemas.openxmlformats.org/drawingml/2006/chart">
  <cdr:relSizeAnchor xmlns:cdr="http://schemas.openxmlformats.org/drawingml/2006/chartDrawing">
    <cdr:from>
      <cdr:x>0.80452</cdr:x>
      <cdr:y>0.21628</cdr:y>
    </cdr:from>
    <cdr:to>
      <cdr:x>0.80452</cdr:x>
      <cdr:y>0.42327</cdr:y>
    </cdr:to>
    <cdr:cxnSp macro="">
      <cdr:nvCxnSpPr>
        <cdr:cNvPr id="3" name="Straight Arrow Connector 2">
          <a:extLst xmlns:a="http://schemas.openxmlformats.org/drawingml/2006/main">
            <a:ext uri="{FF2B5EF4-FFF2-40B4-BE49-F238E27FC236}">
              <a16:creationId xmlns:a16="http://schemas.microsoft.com/office/drawing/2014/main" id="{6AAD1006-422B-8A81-4218-9FC4BDEC2DA9}"/>
            </a:ext>
          </a:extLst>
        </cdr:cNvPr>
        <cdr:cNvCxnSpPr/>
      </cdr:nvCxnSpPr>
      <cdr:spPr>
        <a:xfrm xmlns:a="http://schemas.openxmlformats.org/drawingml/2006/main">
          <a:off x="7282937" y="689543"/>
          <a:ext cx="0" cy="659916"/>
        </a:xfrm>
        <a:prstGeom xmlns:a="http://schemas.openxmlformats.org/drawingml/2006/main" prst="straightConnector1">
          <a:avLst/>
        </a:prstGeom>
        <a:ln xmlns:a="http://schemas.openxmlformats.org/drawingml/2006/main" w="22225">
          <a:solidFill>
            <a:schemeClr val="tx1"/>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0.83723</cdr:x>
      <cdr:y>0.12067</cdr:y>
    </cdr:from>
    <cdr:to>
      <cdr:x>0.91883</cdr:x>
      <cdr:y>0.12067</cdr:y>
    </cdr:to>
    <cdr:cxnSp macro="">
      <cdr:nvCxnSpPr>
        <cdr:cNvPr id="5" name="Straight Arrow Connector 4">
          <a:extLst xmlns:a="http://schemas.openxmlformats.org/drawingml/2006/main">
            <a:ext uri="{FF2B5EF4-FFF2-40B4-BE49-F238E27FC236}">
              <a16:creationId xmlns:a16="http://schemas.microsoft.com/office/drawing/2014/main" id="{126CEE2B-AB55-7F23-4D42-0F2BDD3CBFB1}"/>
            </a:ext>
          </a:extLst>
        </cdr:cNvPr>
        <cdr:cNvCxnSpPr/>
      </cdr:nvCxnSpPr>
      <cdr:spPr>
        <a:xfrm xmlns:a="http://schemas.openxmlformats.org/drawingml/2006/main">
          <a:off x="7444145" y="384714"/>
          <a:ext cx="725537" cy="0"/>
        </a:xfrm>
        <a:prstGeom xmlns:a="http://schemas.openxmlformats.org/drawingml/2006/main" prst="straightConnector1">
          <a:avLst/>
        </a:prstGeom>
        <a:ln xmlns:a="http://schemas.openxmlformats.org/drawingml/2006/main" w="22225">
          <a:solidFill>
            <a:schemeClr val="accent4"/>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7.xml><?xml version="1.0" encoding="utf-8"?>
<c:userShapes xmlns:c="http://schemas.openxmlformats.org/drawingml/2006/chart">
  <cdr:relSizeAnchor xmlns:cdr="http://schemas.openxmlformats.org/drawingml/2006/chartDrawing">
    <cdr:from>
      <cdr:x>0.28797</cdr:x>
      <cdr:y>0.24423</cdr:y>
    </cdr:from>
    <cdr:to>
      <cdr:x>0.44925</cdr:x>
      <cdr:y>0.29351</cdr:y>
    </cdr:to>
    <cdr:sp macro="" textlink="">
      <cdr:nvSpPr>
        <cdr:cNvPr id="9" name="TextBox 90"/>
        <cdr:cNvSpPr txBox="1"/>
      </cdr:nvSpPr>
      <cdr:spPr>
        <a:xfrm xmlns:a="http://schemas.openxmlformats.org/drawingml/2006/main">
          <a:off x="1607561" y="977316"/>
          <a:ext cx="900342" cy="197204"/>
        </a:xfrm>
        <a:prstGeom xmlns:a="http://schemas.openxmlformats.org/drawingml/2006/main" prst="rect">
          <a:avLst/>
        </a:prstGeom>
        <a:noFill xmlns:a="http://schemas.openxmlformats.org/drawingml/2006/main"/>
      </cdr:spPr>
      <cdr:txBody>
        <a:bodyPr xmlns:a="http://schemas.openxmlformats.org/drawingml/2006/main" wrap="square" lIns="0" tIns="0" rIns="0" bIns="0" rtlCol="0">
          <a:noAutofit/>
        </a:bodyPr>
        <a:lstStyle xmlns:a="http://schemas.openxmlformats.org/drawingml/2006/main">
          <a:defPPr>
            <a:defRPr lang="en-US"/>
          </a:defPPr>
          <a:lvl1pPr algn="l" rtl="0" fontAlgn="base">
            <a:spcBef>
              <a:spcPct val="0"/>
            </a:spcBef>
            <a:spcAft>
              <a:spcPct val="0"/>
            </a:spcAft>
            <a:defRPr sz="2400" kern="1200">
              <a:solidFill>
                <a:schemeClr val="tx1"/>
              </a:solidFill>
              <a:latin typeface="Arial" charset="0"/>
              <a:ea typeface="MS PGothic" pitchFamily="34" charset="-128"/>
              <a:cs typeface="+mn-cs"/>
            </a:defRPr>
          </a:lvl1pPr>
          <a:lvl2pPr marL="457200" algn="l" rtl="0" fontAlgn="base">
            <a:spcBef>
              <a:spcPct val="0"/>
            </a:spcBef>
            <a:spcAft>
              <a:spcPct val="0"/>
            </a:spcAft>
            <a:defRPr sz="2400" kern="1200">
              <a:solidFill>
                <a:schemeClr val="tx1"/>
              </a:solidFill>
              <a:latin typeface="Arial" charset="0"/>
              <a:ea typeface="MS PGothic" pitchFamily="34" charset="-128"/>
              <a:cs typeface="+mn-cs"/>
            </a:defRPr>
          </a:lvl2pPr>
          <a:lvl3pPr marL="914400" algn="l" rtl="0" fontAlgn="base">
            <a:spcBef>
              <a:spcPct val="0"/>
            </a:spcBef>
            <a:spcAft>
              <a:spcPct val="0"/>
            </a:spcAft>
            <a:defRPr sz="2400" kern="1200">
              <a:solidFill>
                <a:schemeClr val="tx1"/>
              </a:solidFill>
              <a:latin typeface="Arial" charset="0"/>
              <a:ea typeface="MS PGothic" pitchFamily="34" charset="-128"/>
              <a:cs typeface="+mn-cs"/>
            </a:defRPr>
          </a:lvl3pPr>
          <a:lvl4pPr marL="1371600" algn="l" rtl="0" fontAlgn="base">
            <a:spcBef>
              <a:spcPct val="0"/>
            </a:spcBef>
            <a:spcAft>
              <a:spcPct val="0"/>
            </a:spcAft>
            <a:defRPr sz="2400" kern="1200">
              <a:solidFill>
                <a:schemeClr val="tx1"/>
              </a:solidFill>
              <a:latin typeface="Arial" charset="0"/>
              <a:ea typeface="MS PGothic" pitchFamily="34" charset="-128"/>
              <a:cs typeface="+mn-cs"/>
            </a:defRPr>
          </a:lvl4pPr>
          <a:lvl5pPr marL="1828800" algn="l" rtl="0" fontAlgn="base">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xmlns:a="http://schemas.openxmlformats.org/drawingml/2006/main">
          <a:pPr algn="ctr">
            <a:spcAft>
              <a:spcPts val="600"/>
            </a:spcAft>
          </a:pPr>
          <a:r>
            <a:rPr lang="en-US" sz="1000" b="1" dirty="0">
              <a:solidFill>
                <a:schemeClr val="tx1"/>
              </a:solidFill>
              <a:latin typeface="Ringside Narrow" panose="02000500000000000000" pitchFamily="2" charset="0"/>
            </a:rPr>
            <a:t>+/- </a:t>
          </a:r>
          <a:r>
            <a:rPr lang="en-US" sz="1000" b="1" dirty="0">
              <a:latin typeface="Ringside Narrow" panose="02000500000000000000" pitchFamily="2" charset="0"/>
            </a:rPr>
            <a:t>20</a:t>
          </a:r>
          <a:r>
            <a:rPr lang="en-US" sz="1000" b="1" dirty="0">
              <a:solidFill>
                <a:schemeClr val="tx1"/>
              </a:solidFill>
              <a:latin typeface="Ringside Narrow" panose="02000500000000000000" pitchFamily="2" charset="0"/>
            </a:rPr>
            <a:t>%</a:t>
          </a:r>
        </a:p>
      </cdr:txBody>
    </cdr:sp>
  </cdr:relSizeAnchor>
  <cdr:relSizeAnchor xmlns:cdr="http://schemas.openxmlformats.org/drawingml/2006/chartDrawing">
    <cdr:from>
      <cdr:x>0.37092</cdr:x>
      <cdr:y>0.59819</cdr:y>
    </cdr:from>
    <cdr:to>
      <cdr:x>0.62907</cdr:x>
      <cdr:y>0.64179</cdr:y>
    </cdr:to>
    <cdr:sp macro="" textlink="">
      <cdr:nvSpPr>
        <cdr:cNvPr id="10" name="TextBox 90"/>
        <cdr:cNvSpPr txBox="1"/>
      </cdr:nvSpPr>
      <cdr:spPr>
        <a:xfrm xmlns:a="http://schemas.openxmlformats.org/drawingml/2006/main">
          <a:off x="2070680" y="2393719"/>
          <a:ext cx="1441117" cy="174453"/>
        </a:xfrm>
        <a:prstGeom xmlns:a="http://schemas.openxmlformats.org/drawingml/2006/main" prst="rect">
          <a:avLst/>
        </a:prstGeom>
        <a:noFill xmlns:a="http://schemas.openxmlformats.org/drawingml/2006/main"/>
      </cdr:spPr>
      <cdr:txBody>
        <a:bodyPr xmlns:a="http://schemas.openxmlformats.org/drawingml/2006/main" wrap="square" lIns="0" tIns="0" rIns="0" bIns="0" rtlCol="0">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spcAft>
              <a:spcPts val="600"/>
            </a:spcAft>
          </a:pPr>
          <a:r>
            <a:rPr lang="en-US" sz="1000" b="1" dirty="0">
              <a:solidFill>
                <a:schemeClr val="bg1"/>
              </a:solidFill>
              <a:latin typeface="Ringside Narrow" panose="02000500000000000000" pitchFamily="2" charset="0"/>
            </a:rPr>
            <a:t>+/- 75%</a:t>
          </a:r>
        </a:p>
      </cdr:txBody>
    </cdr:sp>
  </cdr:relSizeAnchor>
  <cdr:relSizeAnchor xmlns:cdr="http://schemas.openxmlformats.org/drawingml/2006/chartDrawing">
    <cdr:from>
      <cdr:x>0.40601</cdr:x>
      <cdr:y>0.01828</cdr:y>
    </cdr:from>
    <cdr:to>
      <cdr:x>0.52645</cdr:x>
      <cdr:y>0.10059</cdr:y>
    </cdr:to>
    <cdr:sp macro="" textlink="">
      <cdr:nvSpPr>
        <cdr:cNvPr id="12" name="TextBox 90"/>
        <cdr:cNvSpPr txBox="1"/>
      </cdr:nvSpPr>
      <cdr:spPr>
        <a:xfrm xmlns:a="http://schemas.openxmlformats.org/drawingml/2006/main">
          <a:off x="2266531" y="73163"/>
          <a:ext cx="672353" cy="329371"/>
        </a:xfrm>
        <a:prstGeom xmlns:a="http://schemas.openxmlformats.org/drawingml/2006/main" prst="rect">
          <a:avLst/>
        </a:prstGeom>
        <a:noFill xmlns:a="http://schemas.openxmlformats.org/drawingml/2006/main"/>
      </cdr:spPr>
      <cdr:txBody>
        <a:bodyPr xmlns:a="http://schemas.openxmlformats.org/drawingml/2006/main" wrap="square" lIns="0" tIns="0" rIns="0" bIns="0" rtlCol="0">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spcAft>
              <a:spcPts val="600"/>
            </a:spcAft>
          </a:pPr>
          <a:r>
            <a:rPr lang="en-US" sz="1000" b="1" dirty="0">
              <a:solidFill>
                <a:schemeClr val="tx1"/>
              </a:solidFill>
              <a:latin typeface="Ringside Narrow" panose="02000500000000000000" pitchFamily="2" charset="0"/>
            </a:rPr>
            <a:t>+/- 5%</a:t>
          </a:r>
        </a:p>
      </cdr:txBody>
    </cdr:sp>
  </cdr:relSizeAnchor>
  <cdr:relSizeAnchor xmlns:cdr="http://schemas.openxmlformats.org/drawingml/2006/chartDrawing">
    <cdr:from>
      <cdr:x>0.40893</cdr:x>
      <cdr:y>0.05109</cdr:y>
    </cdr:from>
    <cdr:to>
      <cdr:x>0.4372</cdr:x>
      <cdr:y>0.05286</cdr:y>
    </cdr:to>
    <cdr:sp macro="" textlink="">
      <cdr:nvSpPr>
        <cdr:cNvPr id="2" name="Freeform: Shape 1">
          <a:extLst xmlns:a="http://schemas.openxmlformats.org/drawingml/2006/main">
            <a:ext uri="{FF2B5EF4-FFF2-40B4-BE49-F238E27FC236}">
              <a16:creationId xmlns:a16="http://schemas.microsoft.com/office/drawing/2014/main" id="{5D09AA04-8C33-429A-AF68-D0655AD5B316}"/>
            </a:ext>
          </a:extLst>
        </cdr:cNvPr>
        <cdr:cNvSpPr/>
      </cdr:nvSpPr>
      <cdr:spPr>
        <a:xfrm xmlns:a="http://schemas.openxmlformats.org/drawingml/2006/main">
          <a:off x="1242034" y="110438"/>
          <a:ext cx="85842" cy="3824"/>
        </a:xfrm>
        <a:custGeom xmlns:a="http://schemas.openxmlformats.org/drawingml/2006/main">
          <a:avLst/>
          <a:gdLst>
            <a:gd name="connsiteX0" fmla="*/ 0 w 85842"/>
            <a:gd name="connsiteY0" fmla="*/ 92 h 3824"/>
            <a:gd name="connsiteX1" fmla="*/ 0 w 85842"/>
            <a:gd name="connsiteY1" fmla="*/ 92 h 3824"/>
            <a:gd name="connsiteX2" fmla="*/ 41055 w 85842"/>
            <a:gd name="connsiteY2" fmla="*/ 3824 h 3824"/>
            <a:gd name="connsiteX3" fmla="*/ 78377 w 85842"/>
            <a:gd name="connsiteY3" fmla="*/ 92 h 3824"/>
            <a:gd name="connsiteX4" fmla="*/ 85842 w 85842"/>
            <a:gd name="connsiteY4" fmla="*/ 92 h 3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42" h="3824">
              <a:moveTo>
                <a:pt x="0" y="92"/>
              </a:moveTo>
              <a:lnTo>
                <a:pt x="0" y="92"/>
              </a:lnTo>
              <a:cubicBezTo>
                <a:pt x="13685" y="1336"/>
                <a:pt x="27314" y="3824"/>
                <a:pt x="41055" y="3824"/>
              </a:cubicBezTo>
              <a:cubicBezTo>
                <a:pt x="53558" y="3824"/>
                <a:pt x="65917" y="1130"/>
                <a:pt x="78377" y="92"/>
              </a:cubicBezTo>
              <a:cubicBezTo>
                <a:pt x="80857" y="-115"/>
                <a:pt x="83354" y="92"/>
                <a:pt x="85842" y="92"/>
              </a:cubicBezTo>
            </a:path>
          </a:pathLst>
        </a:cu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lIns="0" tIns="0" rIns="0" bIns="0" rtlCol="0" anchor="ctr"/>
        <a:lstStyle xmlns:a="http://schemas.openxmlformats.org/drawingml/2006/main"/>
        <a:p xmlns:a="http://schemas.openxmlformats.org/drawingml/2006/main">
          <a:endParaRPr lang="en-US" dirty="0"/>
        </a:p>
      </cdr:txBody>
    </cdr:sp>
  </cdr:relSizeAnchor>
  <cdr:relSizeAnchor xmlns:cdr="http://schemas.openxmlformats.org/drawingml/2006/chartDrawing">
    <cdr:from>
      <cdr:x>0.43474</cdr:x>
      <cdr:y>0.04596</cdr:y>
    </cdr:from>
    <cdr:to>
      <cdr:x>0.4716</cdr:x>
      <cdr:y>0.04596</cdr:y>
    </cdr:to>
    <cdr:sp macro="" textlink="">
      <cdr:nvSpPr>
        <cdr:cNvPr id="3" name="Freeform: Shape 2">
          <a:extLst xmlns:a="http://schemas.openxmlformats.org/drawingml/2006/main">
            <a:ext uri="{FF2B5EF4-FFF2-40B4-BE49-F238E27FC236}">
              <a16:creationId xmlns:a16="http://schemas.microsoft.com/office/drawing/2014/main" id="{A2680182-E647-4EF5-9982-921586D40838}"/>
            </a:ext>
          </a:extLst>
        </cdr:cNvPr>
        <cdr:cNvSpPr/>
      </cdr:nvSpPr>
      <cdr:spPr>
        <a:xfrm xmlns:a="http://schemas.openxmlformats.org/drawingml/2006/main">
          <a:off x="1320411" y="99333"/>
          <a:ext cx="111968" cy="0"/>
        </a:xfrm>
        <a:custGeom xmlns:a="http://schemas.openxmlformats.org/drawingml/2006/main">
          <a:avLst/>
          <a:gdLst>
            <a:gd name="connsiteX0" fmla="*/ 0 w 111968"/>
            <a:gd name="connsiteY0" fmla="*/ 0 h 0"/>
            <a:gd name="connsiteX1" fmla="*/ 111968 w 111968"/>
            <a:gd name="connsiteY1" fmla="*/ 0 h 0"/>
          </a:gdLst>
          <a:ahLst/>
          <a:cxnLst>
            <a:cxn ang="0">
              <a:pos x="connsiteX0" y="connsiteY0"/>
            </a:cxn>
            <a:cxn ang="0">
              <a:pos x="connsiteX1" y="connsiteY1"/>
            </a:cxn>
          </a:cxnLst>
          <a:rect l="l" t="t" r="r" b="b"/>
          <a:pathLst>
            <a:path w="111968">
              <a:moveTo>
                <a:pt x="0" y="0"/>
              </a:moveTo>
              <a:lnTo>
                <a:pt x="111968" y="0"/>
              </a:lnTo>
            </a:path>
          </a:pathLst>
        </a:cu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lIns="0" tIns="0" rIns="0" bIns="0" rtlCol="0" anchor="ctr"/>
        <a:lstStyle xmlns:a="http://schemas.openxmlformats.org/drawingml/2006/main"/>
        <a:p xmlns:a="http://schemas.openxmlformats.org/drawingml/2006/main">
          <a:endParaRPr lang="en-US"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C60F11C-395E-44F7-7CFB-8A96447502C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Ringside Narrow Book" panose="02000500000000000000" pitchFamily="2" charset="0"/>
            </a:endParaRPr>
          </a:p>
        </p:txBody>
      </p:sp>
      <p:sp>
        <p:nvSpPr>
          <p:cNvPr id="3" name="Date Placeholder 2">
            <a:extLst>
              <a:ext uri="{FF2B5EF4-FFF2-40B4-BE49-F238E27FC236}">
                <a16:creationId xmlns:a16="http://schemas.microsoft.com/office/drawing/2014/main" id="{B0C524B2-DFB7-C1E5-4FE4-8B7846B0E1A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E9907C-8C51-FA48-A222-65D53039FDF2}" type="datetimeFigureOut">
              <a:rPr lang="en-US" smtClean="0">
                <a:latin typeface="Ringside Narrow Book" panose="02000500000000000000" pitchFamily="2" charset="0"/>
              </a:rPr>
              <a:t>9/23/24</a:t>
            </a:fld>
            <a:endParaRPr lang="en-US">
              <a:latin typeface="Ringside Narrow Book" panose="02000500000000000000" pitchFamily="2" charset="0"/>
            </a:endParaRPr>
          </a:p>
        </p:txBody>
      </p:sp>
      <p:sp>
        <p:nvSpPr>
          <p:cNvPr id="4" name="Footer Placeholder 3">
            <a:extLst>
              <a:ext uri="{FF2B5EF4-FFF2-40B4-BE49-F238E27FC236}">
                <a16:creationId xmlns:a16="http://schemas.microsoft.com/office/drawing/2014/main" id="{BECA9B80-EF8D-78AE-80CE-370CDB51A3E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Ringside Narrow Book" panose="02000500000000000000" pitchFamily="2" charset="0"/>
            </a:endParaRPr>
          </a:p>
        </p:txBody>
      </p:sp>
      <p:sp>
        <p:nvSpPr>
          <p:cNvPr id="5" name="Slide Number Placeholder 4">
            <a:extLst>
              <a:ext uri="{FF2B5EF4-FFF2-40B4-BE49-F238E27FC236}">
                <a16:creationId xmlns:a16="http://schemas.microsoft.com/office/drawing/2014/main" id="{75F7060A-F8F0-EF25-031D-101CA287200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713024-F065-E741-92EA-336880C3A7F1}" type="slidenum">
              <a:rPr lang="en-US" smtClean="0">
                <a:latin typeface="Ringside Narrow Book" panose="02000500000000000000" pitchFamily="2" charset="0"/>
              </a:rPr>
              <a:t>‹#›</a:t>
            </a:fld>
            <a:endParaRPr lang="en-US">
              <a:latin typeface="Ringside Narrow Book" panose="02000500000000000000" pitchFamily="2" charset="0"/>
            </a:endParaRPr>
          </a:p>
        </p:txBody>
      </p:sp>
    </p:spTree>
    <p:extLst>
      <p:ext uri="{BB962C8B-B14F-4D97-AF65-F5344CB8AC3E}">
        <p14:creationId xmlns:p14="http://schemas.microsoft.com/office/powerpoint/2010/main" val="41387736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Ringside Narrow Book" panose="02000500000000000000"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Ringside Narrow Book" panose="02000500000000000000" pitchFamily="2" charset="0"/>
              </a:defRPr>
            </a:lvl1pPr>
          </a:lstStyle>
          <a:p>
            <a:fld id="{29A8B737-70E9-524B-9040-2356A15874BD}" type="datetimeFigureOut">
              <a:rPr lang="en-US" smtClean="0"/>
              <a:pPr/>
              <a:t>9/23/24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Ringside Narrow Book" panose="02000500000000000000"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ingside Narrow Book" panose="02000500000000000000" pitchFamily="2" charset="0"/>
              </a:defRPr>
            </a:lvl1pPr>
          </a:lstStyle>
          <a:p>
            <a:fld id="{48E013CD-ED98-7447-BC91-79F2ECB8ECB4}" type="slidenum">
              <a:rPr lang="en-US" smtClean="0"/>
              <a:pPr/>
              <a:t>‹#›</a:t>
            </a:fld>
            <a:endParaRPr lang="en-US"/>
          </a:p>
        </p:txBody>
      </p:sp>
    </p:spTree>
    <p:extLst>
      <p:ext uri="{BB962C8B-B14F-4D97-AF65-F5344CB8AC3E}">
        <p14:creationId xmlns:p14="http://schemas.microsoft.com/office/powerpoint/2010/main" val="3608678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ingside Narrow Book" panose="02000500000000000000" pitchFamily="2" charset="0"/>
        <a:ea typeface="+mn-ea"/>
        <a:cs typeface="+mn-cs"/>
      </a:defRPr>
    </a:lvl1pPr>
    <a:lvl2pPr marL="457200" algn="l" defTabSz="914400" rtl="0" eaLnBrk="1" latinLnBrk="0" hangingPunct="1">
      <a:defRPr sz="1200" b="0" i="0" kern="1200">
        <a:solidFill>
          <a:schemeClr val="tx1"/>
        </a:solidFill>
        <a:latin typeface="Ringside Narrow Book" panose="02000500000000000000" pitchFamily="2" charset="0"/>
        <a:ea typeface="+mn-ea"/>
        <a:cs typeface="+mn-cs"/>
      </a:defRPr>
    </a:lvl2pPr>
    <a:lvl3pPr marL="914400" algn="l" defTabSz="914400" rtl="0" eaLnBrk="1" latinLnBrk="0" hangingPunct="1">
      <a:defRPr sz="1200" b="0" i="0" kern="1200">
        <a:solidFill>
          <a:schemeClr val="tx1"/>
        </a:solidFill>
        <a:latin typeface="Ringside Narrow Book" panose="02000500000000000000" pitchFamily="2" charset="0"/>
        <a:ea typeface="+mn-ea"/>
        <a:cs typeface="+mn-cs"/>
      </a:defRPr>
    </a:lvl3pPr>
    <a:lvl4pPr marL="1371600" algn="l" defTabSz="914400" rtl="0" eaLnBrk="1" latinLnBrk="0" hangingPunct="1">
      <a:defRPr sz="1200" b="0" i="0" kern="1200">
        <a:solidFill>
          <a:schemeClr val="tx1"/>
        </a:solidFill>
        <a:latin typeface="Ringside Narrow Book" panose="02000500000000000000" pitchFamily="2" charset="0"/>
        <a:ea typeface="+mn-ea"/>
        <a:cs typeface="+mn-cs"/>
      </a:defRPr>
    </a:lvl4pPr>
    <a:lvl5pPr marL="1828800" algn="l" defTabSz="914400" rtl="0" eaLnBrk="1" latinLnBrk="0" hangingPunct="1">
      <a:defRPr sz="1200" b="0" i="0" kern="1200">
        <a:solidFill>
          <a:schemeClr val="tx1"/>
        </a:solidFill>
        <a:latin typeface="Ringside Narrow Book" panose="020005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a:t>
            </a:fld>
            <a:endParaRPr lang="en-US"/>
          </a:p>
        </p:txBody>
      </p:sp>
    </p:spTree>
    <p:extLst>
      <p:ext uri="{BB962C8B-B14F-4D97-AF65-F5344CB8AC3E}">
        <p14:creationId xmlns:p14="http://schemas.microsoft.com/office/powerpoint/2010/main" val="1010919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11</a:t>
            </a:fld>
            <a:endParaRPr lang="en-US"/>
          </a:p>
        </p:txBody>
      </p:sp>
    </p:spTree>
    <p:extLst>
      <p:ext uri="{BB962C8B-B14F-4D97-AF65-F5344CB8AC3E}">
        <p14:creationId xmlns:p14="http://schemas.microsoft.com/office/powerpoint/2010/main" val="52436663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120</a:t>
            </a:fld>
            <a:endParaRPr lang="en-US"/>
          </a:p>
        </p:txBody>
      </p:sp>
    </p:spTree>
    <p:extLst>
      <p:ext uri="{BB962C8B-B14F-4D97-AF65-F5344CB8AC3E}">
        <p14:creationId xmlns:p14="http://schemas.microsoft.com/office/powerpoint/2010/main" val="73701941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121</a:t>
            </a:fld>
            <a:endParaRPr lang="en-US"/>
          </a:p>
        </p:txBody>
      </p:sp>
    </p:spTree>
    <p:extLst>
      <p:ext uri="{BB962C8B-B14F-4D97-AF65-F5344CB8AC3E}">
        <p14:creationId xmlns:p14="http://schemas.microsoft.com/office/powerpoint/2010/main" val="301589721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122</a:t>
            </a:fld>
            <a:endParaRPr lang="en-US"/>
          </a:p>
        </p:txBody>
      </p:sp>
    </p:spTree>
    <p:extLst>
      <p:ext uri="{BB962C8B-B14F-4D97-AF65-F5344CB8AC3E}">
        <p14:creationId xmlns:p14="http://schemas.microsoft.com/office/powerpoint/2010/main" val="233748669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123</a:t>
            </a:fld>
            <a:endParaRPr lang="en-US"/>
          </a:p>
        </p:txBody>
      </p:sp>
    </p:spTree>
    <p:extLst>
      <p:ext uri="{BB962C8B-B14F-4D97-AF65-F5344CB8AC3E}">
        <p14:creationId xmlns:p14="http://schemas.microsoft.com/office/powerpoint/2010/main" val="91666386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124</a:t>
            </a:fld>
            <a:endParaRPr lang="en-US"/>
          </a:p>
        </p:txBody>
      </p:sp>
    </p:spTree>
    <p:extLst>
      <p:ext uri="{BB962C8B-B14F-4D97-AF65-F5344CB8AC3E}">
        <p14:creationId xmlns:p14="http://schemas.microsoft.com/office/powerpoint/2010/main" val="270820548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125</a:t>
            </a:fld>
            <a:endParaRPr lang="en-US"/>
          </a:p>
        </p:txBody>
      </p:sp>
    </p:spTree>
    <p:extLst>
      <p:ext uri="{BB962C8B-B14F-4D97-AF65-F5344CB8AC3E}">
        <p14:creationId xmlns:p14="http://schemas.microsoft.com/office/powerpoint/2010/main" val="287193526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126</a:t>
            </a:fld>
            <a:endParaRPr lang="en-US"/>
          </a:p>
        </p:txBody>
      </p:sp>
    </p:spTree>
    <p:extLst>
      <p:ext uri="{BB962C8B-B14F-4D97-AF65-F5344CB8AC3E}">
        <p14:creationId xmlns:p14="http://schemas.microsoft.com/office/powerpoint/2010/main" val="298473910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127</a:t>
            </a:fld>
            <a:endParaRPr lang="en-US"/>
          </a:p>
        </p:txBody>
      </p:sp>
    </p:spTree>
    <p:extLst>
      <p:ext uri="{BB962C8B-B14F-4D97-AF65-F5344CB8AC3E}">
        <p14:creationId xmlns:p14="http://schemas.microsoft.com/office/powerpoint/2010/main" val="389085224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128</a:t>
            </a:fld>
            <a:endParaRPr lang="en-US"/>
          </a:p>
        </p:txBody>
      </p:sp>
    </p:spTree>
    <p:extLst>
      <p:ext uri="{BB962C8B-B14F-4D97-AF65-F5344CB8AC3E}">
        <p14:creationId xmlns:p14="http://schemas.microsoft.com/office/powerpoint/2010/main" val="10064457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129</a:t>
            </a:fld>
            <a:endParaRPr lang="en-US"/>
          </a:p>
        </p:txBody>
      </p:sp>
    </p:spTree>
    <p:extLst>
      <p:ext uri="{BB962C8B-B14F-4D97-AF65-F5344CB8AC3E}">
        <p14:creationId xmlns:p14="http://schemas.microsoft.com/office/powerpoint/2010/main" val="4041139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12</a:t>
            </a:fld>
            <a:endParaRPr lang="en-US"/>
          </a:p>
        </p:txBody>
      </p:sp>
    </p:spTree>
    <p:extLst>
      <p:ext uri="{BB962C8B-B14F-4D97-AF65-F5344CB8AC3E}">
        <p14:creationId xmlns:p14="http://schemas.microsoft.com/office/powerpoint/2010/main" val="44903424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131</a:t>
            </a:fld>
            <a:endParaRPr lang="en-US"/>
          </a:p>
        </p:txBody>
      </p:sp>
    </p:spTree>
    <p:extLst>
      <p:ext uri="{BB962C8B-B14F-4D97-AF65-F5344CB8AC3E}">
        <p14:creationId xmlns:p14="http://schemas.microsoft.com/office/powerpoint/2010/main" val="839012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E013CD-ED98-7447-BC91-79F2ECB8ECB4}" type="slidenum">
              <a:rPr lang="en-US" smtClean="0"/>
              <a:pPr/>
              <a:t>14</a:t>
            </a:fld>
            <a:endParaRPr lang="en-US"/>
          </a:p>
        </p:txBody>
      </p:sp>
    </p:spTree>
    <p:extLst>
      <p:ext uri="{BB962C8B-B14F-4D97-AF65-F5344CB8AC3E}">
        <p14:creationId xmlns:p14="http://schemas.microsoft.com/office/powerpoint/2010/main" val="1101927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15</a:t>
            </a:fld>
            <a:endParaRPr lang="en-US"/>
          </a:p>
        </p:txBody>
      </p:sp>
    </p:spTree>
    <p:extLst>
      <p:ext uri="{BB962C8B-B14F-4D97-AF65-F5344CB8AC3E}">
        <p14:creationId xmlns:p14="http://schemas.microsoft.com/office/powerpoint/2010/main" val="39899006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16</a:t>
            </a:fld>
            <a:endParaRPr lang="en-US"/>
          </a:p>
        </p:txBody>
      </p:sp>
    </p:spTree>
    <p:extLst>
      <p:ext uri="{BB962C8B-B14F-4D97-AF65-F5344CB8AC3E}">
        <p14:creationId xmlns:p14="http://schemas.microsoft.com/office/powerpoint/2010/main" val="18186562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17</a:t>
            </a:fld>
            <a:endParaRPr lang="en-US"/>
          </a:p>
        </p:txBody>
      </p:sp>
    </p:spTree>
    <p:extLst>
      <p:ext uri="{BB962C8B-B14F-4D97-AF65-F5344CB8AC3E}">
        <p14:creationId xmlns:p14="http://schemas.microsoft.com/office/powerpoint/2010/main" val="2097218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18</a:t>
            </a:fld>
            <a:endParaRPr lang="en-US"/>
          </a:p>
        </p:txBody>
      </p:sp>
    </p:spTree>
    <p:extLst>
      <p:ext uri="{BB962C8B-B14F-4D97-AF65-F5344CB8AC3E}">
        <p14:creationId xmlns:p14="http://schemas.microsoft.com/office/powerpoint/2010/main" val="1525000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Russ</a:t>
            </a:r>
          </a:p>
        </p:txBody>
      </p:sp>
      <p:sp>
        <p:nvSpPr>
          <p:cNvPr id="4" name="Slide Number Placeholder 3"/>
          <p:cNvSpPr>
            <a:spLocks noGrp="1"/>
          </p:cNvSpPr>
          <p:nvPr>
            <p:ph type="sldNum" sz="quarter" idx="5"/>
          </p:nvPr>
        </p:nvSpPr>
        <p:spPr/>
        <p:txBody>
          <a:bodyPr/>
          <a:lstStyle/>
          <a:p>
            <a:fld id="{48E013CD-ED98-7447-BC91-79F2ECB8ECB4}" type="slidenum">
              <a:rPr lang="en-US" smtClean="0"/>
              <a:pPr/>
              <a:t>19</a:t>
            </a:fld>
            <a:endParaRPr lang="en-US"/>
          </a:p>
        </p:txBody>
      </p:sp>
    </p:spTree>
    <p:extLst>
      <p:ext uri="{BB962C8B-B14F-4D97-AF65-F5344CB8AC3E}">
        <p14:creationId xmlns:p14="http://schemas.microsoft.com/office/powerpoint/2010/main" val="10845846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2"/>
              </a:solidFill>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20</a:t>
            </a:fld>
            <a:endParaRPr lang="en-US"/>
          </a:p>
        </p:txBody>
      </p:sp>
    </p:spTree>
    <p:extLst>
      <p:ext uri="{BB962C8B-B14F-4D97-AF65-F5344CB8AC3E}">
        <p14:creationId xmlns:p14="http://schemas.microsoft.com/office/powerpoint/2010/main" val="2574916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0">
              <a:latin typeface="Ringside Narrow" panose="02000500000000000000" pitchFamily="2" charset="0"/>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21</a:t>
            </a:fld>
            <a:endParaRPr lang="en-US"/>
          </a:p>
        </p:txBody>
      </p:sp>
    </p:spTree>
    <p:extLst>
      <p:ext uri="{BB962C8B-B14F-4D97-AF65-F5344CB8AC3E}">
        <p14:creationId xmlns:p14="http://schemas.microsoft.com/office/powerpoint/2010/main" val="42141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2</a:t>
            </a:fld>
            <a:endParaRPr lang="en-US"/>
          </a:p>
        </p:txBody>
      </p:sp>
    </p:spTree>
    <p:extLst>
      <p:ext uri="{BB962C8B-B14F-4D97-AF65-F5344CB8AC3E}">
        <p14:creationId xmlns:p14="http://schemas.microsoft.com/office/powerpoint/2010/main" val="3219714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22</a:t>
            </a:fld>
            <a:endParaRPr lang="en-US"/>
          </a:p>
        </p:txBody>
      </p:sp>
    </p:spTree>
    <p:extLst>
      <p:ext uri="{BB962C8B-B14F-4D97-AF65-F5344CB8AC3E}">
        <p14:creationId xmlns:p14="http://schemas.microsoft.com/office/powerpoint/2010/main" val="2451443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24</a:t>
            </a:fld>
            <a:endParaRPr lang="en-US"/>
          </a:p>
        </p:txBody>
      </p:sp>
    </p:spTree>
    <p:extLst>
      <p:ext uri="{BB962C8B-B14F-4D97-AF65-F5344CB8AC3E}">
        <p14:creationId xmlns:p14="http://schemas.microsoft.com/office/powerpoint/2010/main" val="11019279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25</a:t>
            </a:fld>
            <a:endParaRPr lang="en-US"/>
          </a:p>
        </p:txBody>
      </p:sp>
    </p:spTree>
    <p:extLst>
      <p:ext uri="{BB962C8B-B14F-4D97-AF65-F5344CB8AC3E}">
        <p14:creationId xmlns:p14="http://schemas.microsoft.com/office/powerpoint/2010/main" val="39899006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26</a:t>
            </a:fld>
            <a:endParaRPr lang="en-US"/>
          </a:p>
        </p:txBody>
      </p:sp>
    </p:spTree>
    <p:extLst>
      <p:ext uri="{BB962C8B-B14F-4D97-AF65-F5344CB8AC3E}">
        <p14:creationId xmlns:p14="http://schemas.microsoft.com/office/powerpoint/2010/main" val="8902562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27</a:t>
            </a:fld>
            <a:endParaRPr lang="en-US"/>
          </a:p>
        </p:txBody>
      </p:sp>
    </p:spTree>
    <p:extLst>
      <p:ext uri="{BB962C8B-B14F-4D97-AF65-F5344CB8AC3E}">
        <p14:creationId xmlns:p14="http://schemas.microsoft.com/office/powerpoint/2010/main" val="42493315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28</a:t>
            </a:fld>
            <a:endParaRPr lang="en-US"/>
          </a:p>
        </p:txBody>
      </p:sp>
    </p:spTree>
    <p:extLst>
      <p:ext uri="{BB962C8B-B14F-4D97-AF65-F5344CB8AC3E}">
        <p14:creationId xmlns:p14="http://schemas.microsoft.com/office/powerpoint/2010/main" val="15250003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2"/>
              </a:solidFill>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29</a:t>
            </a:fld>
            <a:endParaRPr lang="en-US"/>
          </a:p>
        </p:txBody>
      </p:sp>
    </p:spTree>
    <p:extLst>
      <p:ext uri="{BB962C8B-B14F-4D97-AF65-F5344CB8AC3E}">
        <p14:creationId xmlns:p14="http://schemas.microsoft.com/office/powerpoint/2010/main" val="25749169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Russ</a:t>
            </a:r>
          </a:p>
        </p:txBody>
      </p:sp>
      <p:sp>
        <p:nvSpPr>
          <p:cNvPr id="4" name="Slide Number Placeholder 3"/>
          <p:cNvSpPr>
            <a:spLocks noGrp="1"/>
          </p:cNvSpPr>
          <p:nvPr>
            <p:ph type="sldNum" sz="quarter" idx="5"/>
          </p:nvPr>
        </p:nvSpPr>
        <p:spPr/>
        <p:txBody>
          <a:bodyPr/>
          <a:lstStyle/>
          <a:p>
            <a:fld id="{48E013CD-ED98-7447-BC91-79F2ECB8ECB4}" type="slidenum">
              <a:rPr lang="en-US" smtClean="0"/>
              <a:pPr/>
              <a:t>30</a:t>
            </a:fld>
            <a:endParaRPr lang="en-US"/>
          </a:p>
        </p:txBody>
      </p:sp>
    </p:spTree>
    <p:extLst>
      <p:ext uri="{BB962C8B-B14F-4D97-AF65-F5344CB8AC3E}">
        <p14:creationId xmlns:p14="http://schemas.microsoft.com/office/powerpoint/2010/main" val="10845846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E013CD-ED98-7447-BC91-79F2ECB8ECB4}" type="slidenum">
              <a:rPr lang="en-US" smtClean="0"/>
              <a:pPr/>
              <a:t>33</a:t>
            </a:fld>
            <a:endParaRPr lang="en-US"/>
          </a:p>
        </p:txBody>
      </p:sp>
    </p:spTree>
    <p:extLst>
      <p:ext uri="{BB962C8B-B14F-4D97-AF65-F5344CB8AC3E}">
        <p14:creationId xmlns:p14="http://schemas.microsoft.com/office/powerpoint/2010/main" val="1101927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34</a:t>
            </a:fld>
            <a:endParaRPr lang="en-US"/>
          </a:p>
        </p:txBody>
      </p:sp>
    </p:spTree>
    <p:extLst>
      <p:ext uri="{BB962C8B-B14F-4D97-AF65-F5344CB8AC3E}">
        <p14:creationId xmlns:p14="http://schemas.microsoft.com/office/powerpoint/2010/main" val="3989900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4</a:t>
            </a:fld>
            <a:endParaRPr lang="en-US"/>
          </a:p>
        </p:txBody>
      </p:sp>
    </p:spTree>
    <p:extLst>
      <p:ext uri="{BB962C8B-B14F-4D97-AF65-F5344CB8AC3E}">
        <p14:creationId xmlns:p14="http://schemas.microsoft.com/office/powerpoint/2010/main" val="10966777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35</a:t>
            </a:fld>
            <a:endParaRPr lang="en-US"/>
          </a:p>
        </p:txBody>
      </p:sp>
    </p:spTree>
    <p:extLst>
      <p:ext uri="{BB962C8B-B14F-4D97-AF65-F5344CB8AC3E}">
        <p14:creationId xmlns:p14="http://schemas.microsoft.com/office/powerpoint/2010/main" val="2879561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37</a:t>
            </a:fld>
            <a:endParaRPr lang="en-US"/>
          </a:p>
        </p:txBody>
      </p:sp>
    </p:spTree>
    <p:extLst>
      <p:ext uri="{BB962C8B-B14F-4D97-AF65-F5344CB8AC3E}">
        <p14:creationId xmlns:p14="http://schemas.microsoft.com/office/powerpoint/2010/main" val="15250003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chemeClr val="tx2"/>
              </a:solidFill>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38</a:t>
            </a:fld>
            <a:endParaRPr lang="en-US"/>
          </a:p>
        </p:txBody>
      </p:sp>
    </p:spTree>
    <p:extLst>
      <p:ext uri="{BB962C8B-B14F-4D97-AF65-F5344CB8AC3E}">
        <p14:creationId xmlns:p14="http://schemas.microsoft.com/office/powerpoint/2010/main" val="26241416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41</a:t>
            </a:fld>
            <a:endParaRPr lang="en-US"/>
          </a:p>
        </p:txBody>
      </p:sp>
    </p:spTree>
    <p:extLst>
      <p:ext uri="{BB962C8B-B14F-4D97-AF65-F5344CB8AC3E}">
        <p14:creationId xmlns:p14="http://schemas.microsoft.com/office/powerpoint/2010/main" val="1101927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42</a:t>
            </a:fld>
            <a:endParaRPr lang="en-US"/>
          </a:p>
        </p:txBody>
      </p:sp>
    </p:spTree>
    <p:extLst>
      <p:ext uri="{BB962C8B-B14F-4D97-AF65-F5344CB8AC3E}">
        <p14:creationId xmlns:p14="http://schemas.microsoft.com/office/powerpoint/2010/main" val="39899006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43</a:t>
            </a:fld>
            <a:endParaRPr lang="en-US"/>
          </a:p>
        </p:txBody>
      </p:sp>
    </p:spTree>
    <p:extLst>
      <p:ext uri="{BB962C8B-B14F-4D97-AF65-F5344CB8AC3E}">
        <p14:creationId xmlns:p14="http://schemas.microsoft.com/office/powerpoint/2010/main" val="35428292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chemeClr val="tx2"/>
              </a:solidFill>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44</a:t>
            </a:fld>
            <a:endParaRPr lang="en-US"/>
          </a:p>
        </p:txBody>
      </p:sp>
    </p:spTree>
    <p:extLst>
      <p:ext uri="{BB962C8B-B14F-4D97-AF65-F5344CB8AC3E}">
        <p14:creationId xmlns:p14="http://schemas.microsoft.com/office/powerpoint/2010/main" val="2530187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46</a:t>
            </a:fld>
            <a:endParaRPr lang="en-US"/>
          </a:p>
        </p:txBody>
      </p:sp>
    </p:spTree>
    <p:extLst>
      <p:ext uri="{BB962C8B-B14F-4D97-AF65-F5344CB8AC3E}">
        <p14:creationId xmlns:p14="http://schemas.microsoft.com/office/powerpoint/2010/main" val="1101927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47</a:t>
            </a:fld>
            <a:endParaRPr lang="en-US"/>
          </a:p>
        </p:txBody>
      </p:sp>
    </p:spTree>
    <p:extLst>
      <p:ext uri="{BB962C8B-B14F-4D97-AF65-F5344CB8AC3E}">
        <p14:creationId xmlns:p14="http://schemas.microsoft.com/office/powerpoint/2010/main" val="39899006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48</a:t>
            </a:fld>
            <a:endParaRPr lang="en-US"/>
          </a:p>
        </p:txBody>
      </p:sp>
    </p:spTree>
    <p:extLst>
      <p:ext uri="{BB962C8B-B14F-4D97-AF65-F5344CB8AC3E}">
        <p14:creationId xmlns:p14="http://schemas.microsoft.com/office/powerpoint/2010/main" val="148687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5</a:t>
            </a:fld>
            <a:endParaRPr lang="en-US"/>
          </a:p>
        </p:txBody>
      </p:sp>
    </p:spTree>
    <p:extLst>
      <p:ext uri="{BB962C8B-B14F-4D97-AF65-F5344CB8AC3E}">
        <p14:creationId xmlns:p14="http://schemas.microsoft.com/office/powerpoint/2010/main" val="18823161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50</a:t>
            </a:fld>
            <a:endParaRPr lang="en-US"/>
          </a:p>
        </p:txBody>
      </p:sp>
    </p:spTree>
    <p:extLst>
      <p:ext uri="{BB962C8B-B14F-4D97-AF65-F5344CB8AC3E}">
        <p14:creationId xmlns:p14="http://schemas.microsoft.com/office/powerpoint/2010/main" val="32647074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51</a:t>
            </a:fld>
            <a:endParaRPr lang="en-US"/>
          </a:p>
        </p:txBody>
      </p:sp>
    </p:spTree>
    <p:extLst>
      <p:ext uri="{BB962C8B-B14F-4D97-AF65-F5344CB8AC3E}">
        <p14:creationId xmlns:p14="http://schemas.microsoft.com/office/powerpoint/2010/main" val="27925739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52</a:t>
            </a:fld>
            <a:endParaRPr lang="en-US"/>
          </a:p>
        </p:txBody>
      </p:sp>
    </p:spTree>
    <p:extLst>
      <p:ext uri="{BB962C8B-B14F-4D97-AF65-F5344CB8AC3E}">
        <p14:creationId xmlns:p14="http://schemas.microsoft.com/office/powerpoint/2010/main" val="12138925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53</a:t>
            </a:fld>
            <a:endParaRPr lang="en-US"/>
          </a:p>
        </p:txBody>
      </p:sp>
    </p:spTree>
    <p:extLst>
      <p:ext uri="{BB962C8B-B14F-4D97-AF65-F5344CB8AC3E}">
        <p14:creationId xmlns:p14="http://schemas.microsoft.com/office/powerpoint/2010/main" val="42123049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54</a:t>
            </a:fld>
            <a:endParaRPr lang="en-US"/>
          </a:p>
        </p:txBody>
      </p:sp>
    </p:spTree>
    <p:extLst>
      <p:ext uri="{BB962C8B-B14F-4D97-AF65-F5344CB8AC3E}">
        <p14:creationId xmlns:p14="http://schemas.microsoft.com/office/powerpoint/2010/main" val="31848196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55</a:t>
            </a:fld>
            <a:endParaRPr lang="en-US"/>
          </a:p>
        </p:txBody>
      </p:sp>
    </p:spTree>
    <p:extLst>
      <p:ext uri="{BB962C8B-B14F-4D97-AF65-F5344CB8AC3E}">
        <p14:creationId xmlns:p14="http://schemas.microsoft.com/office/powerpoint/2010/main" val="14656603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E013CD-ED98-7447-BC91-79F2ECB8ECB4}" type="slidenum">
              <a:rPr lang="en-US" smtClean="0"/>
              <a:pPr/>
              <a:t>56</a:t>
            </a:fld>
            <a:endParaRPr lang="en-US"/>
          </a:p>
        </p:txBody>
      </p:sp>
    </p:spTree>
    <p:extLst>
      <p:ext uri="{BB962C8B-B14F-4D97-AF65-F5344CB8AC3E}">
        <p14:creationId xmlns:p14="http://schemas.microsoft.com/office/powerpoint/2010/main" val="38925794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57</a:t>
            </a:fld>
            <a:endParaRPr lang="en-US"/>
          </a:p>
        </p:txBody>
      </p:sp>
    </p:spTree>
    <p:extLst>
      <p:ext uri="{BB962C8B-B14F-4D97-AF65-F5344CB8AC3E}">
        <p14:creationId xmlns:p14="http://schemas.microsoft.com/office/powerpoint/2010/main" val="27663841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58</a:t>
            </a:fld>
            <a:endParaRPr lang="en-US"/>
          </a:p>
        </p:txBody>
      </p:sp>
    </p:spTree>
    <p:extLst>
      <p:ext uri="{BB962C8B-B14F-4D97-AF65-F5344CB8AC3E}">
        <p14:creationId xmlns:p14="http://schemas.microsoft.com/office/powerpoint/2010/main" val="33209532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59</a:t>
            </a:fld>
            <a:endParaRPr lang="en-US"/>
          </a:p>
        </p:txBody>
      </p:sp>
    </p:spTree>
    <p:extLst>
      <p:ext uri="{BB962C8B-B14F-4D97-AF65-F5344CB8AC3E}">
        <p14:creationId xmlns:p14="http://schemas.microsoft.com/office/powerpoint/2010/main" val="3720210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E013CD-ED98-7447-BC91-79F2ECB8ECB4}" type="slidenum">
              <a:rPr lang="en-US" smtClean="0"/>
              <a:pPr/>
              <a:t>6</a:t>
            </a:fld>
            <a:endParaRPr lang="en-US"/>
          </a:p>
        </p:txBody>
      </p:sp>
    </p:spTree>
    <p:extLst>
      <p:ext uri="{BB962C8B-B14F-4D97-AF65-F5344CB8AC3E}">
        <p14:creationId xmlns:p14="http://schemas.microsoft.com/office/powerpoint/2010/main" val="14851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60</a:t>
            </a:fld>
            <a:endParaRPr lang="en-US"/>
          </a:p>
        </p:txBody>
      </p:sp>
    </p:spTree>
    <p:extLst>
      <p:ext uri="{BB962C8B-B14F-4D97-AF65-F5344CB8AC3E}">
        <p14:creationId xmlns:p14="http://schemas.microsoft.com/office/powerpoint/2010/main" val="35788087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61</a:t>
            </a:fld>
            <a:endParaRPr lang="en-US"/>
          </a:p>
        </p:txBody>
      </p:sp>
    </p:spTree>
    <p:extLst>
      <p:ext uri="{BB962C8B-B14F-4D97-AF65-F5344CB8AC3E}">
        <p14:creationId xmlns:p14="http://schemas.microsoft.com/office/powerpoint/2010/main" val="34664554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62</a:t>
            </a:fld>
            <a:endParaRPr lang="en-US"/>
          </a:p>
        </p:txBody>
      </p:sp>
    </p:spTree>
    <p:extLst>
      <p:ext uri="{BB962C8B-B14F-4D97-AF65-F5344CB8AC3E}">
        <p14:creationId xmlns:p14="http://schemas.microsoft.com/office/powerpoint/2010/main" val="6442698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i="0">
              <a:solidFill>
                <a:schemeClr val="tx1"/>
              </a:solidFill>
              <a:latin typeface="Ringside Narrow Book" panose="02000500000000000000" pitchFamily="2" charset="0"/>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63</a:t>
            </a:fld>
            <a:endParaRPr lang="en-US"/>
          </a:p>
        </p:txBody>
      </p:sp>
    </p:spTree>
    <p:extLst>
      <p:ext uri="{BB962C8B-B14F-4D97-AF65-F5344CB8AC3E}">
        <p14:creationId xmlns:p14="http://schemas.microsoft.com/office/powerpoint/2010/main" val="32578766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64</a:t>
            </a:fld>
            <a:endParaRPr lang="en-US"/>
          </a:p>
        </p:txBody>
      </p:sp>
    </p:spTree>
    <p:extLst>
      <p:ext uri="{BB962C8B-B14F-4D97-AF65-F5344CB8AC3E}">
        <p14:creationId xmlns:p14="http://schemas.microsoft.com/office/powerpoint/2010/main" val="15250003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chemeClr val="tx2"/>
              </a:solidFill>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65</a:t>
            </a:fld>
            <a:endParaRPr lang="en-US"/>
          </a:p>
        </p:txBody>
      </p:sp>
    </p:spTree>
    <p:extLst>
      <p:ext uri="{BB962C8B-B14F-4D97-AF65-F5344CB8AC3E}">
        <p14:creationId xmlns:p14="http://schemas.microsoft.com/office/powerpoint/2010/main" val="19648596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Russ</a:t>
            </a:r>
          </a:p>
        </p:txBody>
      </p:sp>
      <p:sp>
        <p:nvSpPr>
          <p:cNvPr id="4" name="Slide Number Placeholder 3"/>
          <p:cNvSpPr>
            <a:spLocks noGrp="1"/>
          </p:cNvSpPr>
          <p:nvPr>
            <p:ph type="sldNum" sz="quarter" idx="5"/>
          </p:nvPr>
        </p:nvSpPr>
        <p:spPr/>
        <p:txBody>
          <a:bodyPr/>
          <a:lstStyle/>
          <a:p>
            <a:fld id="{48E013CD-ED98-7447-BC91-79F2ECB8ECB4}" type="slidenum">
              <a:rPr lang="en-US" smtClean="0"/>
              <a:pPr/>
              <a:t>66</a:t>
            </a:fld>
            <a:endParaRPr lang="en-US"/>
          </a:p>
        </p:txBody>
      </p:sp>
    </p:spTree>
    <p:extLst>
      <p:ext uri="{BB962C8B-B14F-4D97-AF65-F5344CB8AC3E}">
        <p14:creationId xmlns:p14="http://schemas.microsoft.com/office/powerpoint/2010/main" val="10845846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69</a:t>
            </a:fld>
            <a:endParaRPr lang="en-US"/>
          </a:p>
        </p:txBody>
      </p:sp>
    </p:spTree>
    <p:extLst>
      <p:ext uri="{BB962C8B-B14F-4D97-AF65-F5344CB8AC3E}">
        <p14:creationId xmlns:p14="http://schemas.microsoft.com/office/powerpoint/2010/main" val="11019279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70</a:t>
            </a:fld>
            <a:endParaRPr lang="en-US"/>
          </a:p>
        </p:txBody>
      </p:sp>
    </p:spTree>
    <p:extLst>
      <p:ext uri="{BB962C8B-B14F-4D97-AF65-F5344CB8AC3E}">
        <p14:creationId xmlns:p14="http://schemas.microsoft.com/office/powerpoint/2010/main" val="39899006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71</a:t>
            </a:fld>
            <a:endParaRPr lang="en-US"/>
          </a:p>
        </p:txBody>
      </p:sp>
    </p:spTree>
    <p:extLst>
      <p:ext uri="{BB962C8B-B14F-4D97-AF65-F5344CB8AC3E}">
        <p14:creationId xmlns:p14="http://schemas.microsoft.com/office/powerpoint/2010/main" val="3466602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7</a:t>
            </a:fld>
            <a:endParaRPr lang="en-US"/>
          </a:p>
        </p:txBody>
      </p:sp>
    </p:spTree>
    <p:extLst>
      <p:ext uri="{BB962C8B-B14F-4D97-AF65-F5344CB8AC3E}">
        <p14:creationId xmlns:p14="http://schemas.microsoft.com/office/powerpoint/2010/main" val="35591745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E013CD-ED98-7447-BC91-79F2ECB8ECB4}" type="slidenum">
              <a:rPr lang="en-US" smtClean="0"/>
              <a:pPr/>
              <a:t>72</a:t>
            </a:fld>
            <a:endParaRPr lang="en-US"/>
          </a:p>
        </p:txBody>
      </p:sp>
    </p:spTree>
    <p:extLst>
      <p:ext uri="{BB962C8B-B14F-4D97-AF65-F5344CB8AC3E}">
        <p14:creationId xmlns:p14="http://schemas.microsoft.com/office/powerpoint/2010/main" val="26942934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73</a:t>
            </a:fld>
            <a:endParaRPr lang="en-US"/>
          </a:p>
        </p:txBody>
      </p:sp>
    </p:spTree>
    <p:extLst>
      <p:ext uri="{BB962C8B-B14F-4D97-AF65-F5344CB8AC3E}">
        <p14:creationId xmlns:p14="http://schemas.microsoft.com/office/powerpoint/2010/main" val="15250003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2"/>
              </a:solidFill>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74</a:t>
            </a:fld>
            <a:endParaRPr lang="en-US"/>
          </a:p>
        </p:txBody>
      </p:sp>
    </p:spTree>
    <p:extLst>
      <p:ext uri="{BB962C8B-B14F-4D97-AF65-F5344CB8AC3E}">
        <p14:creationId xmlns:p14="http://schemas.microsoft.com/office/powerpoint/2010/main" val="288766365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Russ</a:t>
            </a:r>
          </a:p>
        </p:txBody>
      </p:sp>
      <p:sp>
        <p:nvSpPr>
          <p:cNvPr id="4" name="Slide Number Placeholder 3"/>
          <p:cNvSpPr>
            <a:spLocks noGrp="1"/>
          </p:cNvSpPr>
          <p:nvPr>
            <p:ph type="sldNum" sz="quarter" idx="5"/>
          </p:nvPr>
        </p:nvSpPr>
        <p:spPr/>
        <p:txBody>
          <a:bodyPr/>
          <a:lstStyle/>
          <a:p>
            <a:fld id="{48E013CD-ED98-7447-BC91-79F2ECB8ECB4}" type="slidenum">
              <a:rPr lang="en-US" smtClean="0"/>
              <a:pPr/>
              <a:t>75</a:t>
            </a:fld>
            <a:endParaRPr lang="en-US"/>
          </a:p>
        </p:txBody>
      </p:sp>
    </p:spTree>
    <p:extLst>
      <p:ext uri="{BB962C8B-B14F-4D97-AF65-F5344CB8AC3E}">
        <p14:creationId xmlns:p14="http://schemas.microsoft.com/office/powerpoint/2010/main" val="108458469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E013CD-ED98-7447-BC91-79F2ECB8ECB4}" type="slidenum">
              <a:rPr lang="en-US" smtClean="0"/>
              <a:pPr/>
              <a:t>78</a:t>
            </a:fld>
            <a:endParaRPr lang="en-US"/>
          </a:p>
        </p:txBody>
      </p:sp>
    </p:spTree>
    <p:extLst>
      <p:ext uri="{BB962C8B-B14F-4D97-AF65-F5344CB8AC3E}">
        <p14:creationId xmlns:p14="http://schemas.microsoft.com/office/powerpoint/2010/main" val="11019279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E013CD-ED98-7447-BC91-79F2ECB8ECB4}" type="slidenum">
              <a:rPr lang="en-US" smtClean="0"/>
              <a:pPr/>
              <a:t>79</a:t>
            </a:fld>
            <a:endParaRPr lang="en-US"/>
          </a:p>
        </p:txBody>
      </p:sp>
    </p:spTree>
    <p:extLst>
      <p:ext uri="{BB962C8B-B14F-4D97-AF65-F5344CB8AC3E}">
        <p14:creationId xmlns:p14="http://schemas.microsoft.com/office/powerpoint/2010/main" val="39899006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80</a:t>
            </a:fld>
            <a:endParaRPr lang="en-US"/>
          </a:p>
        </p:txBody>
      </p:sp>
    </p:spTree>
    <p:extLst>
      <p:ext uri="{BB962C8B-B14F-4D97-AF65-F5344CB8AC3E}">
        <p14:creationId xmlns:p14="http://schemas.microsoft.com/office/powerpoint/2010/main" val="346660242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81</a:t>
            </a:fld>
            <a:endParaRPr lang="en-US"/>
          </a:p>
        </p:txBody>
      </p:sp>
    </p:spTree>
    <p:extLst>
      <p:ext uri="{BB962C8B-B14F-4D97-AF65-F5344CB8AC3E}">
        <p14:creationId xmlns:p14="http://schemas.microsoft.com/office/powerpoint/2010/main" val="14540143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82</a:t>
            </a:fld>
            <a:endParaRPr lang="en-US"/>
          </a:p>
        </p:txBody>
      </p:sp>
    </p:spTree>
    <p:extLst>
      <p:ext uri="{BB962C8B-B14F-4D97-AF65-F5344CB8AC3E}">
        <p14:creationId xmlns:p14="http://schemas.microsoft.com/office/powerpoint/2010/main" val="152500030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chemeClr val="tx2"/>
              </a:solidFill>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83</a:t>
            </a:fld>
            <a:endParaRPr lang="en-US"/>
          </a:p>
        </p:txBody>
      </p:sp>
    </p:spTree>
    <p:extLst>
      <p:ext uri="{BB962C8B-B14F-4D97-AF65-F5344CB8AC3E}">
        <p14:creationId xmlns:p14="http://schemas.microsoft.com/office/powerpoint/2010/main" val="182563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8</a:t>
            </a:fld>
            <a:endParaRPr lang="en-US"/>
          </a:p>
        </p:txBody>
      </p:sp>
    </p:spTree>
    <p:extLst>
      <p:ext uri="{BB962C8B-B14F-4D97-AF65-F5344CB8AC3E}">
        <p14:creationId xmlns:p14="http://schemas.microsoft.com/office/powerpoint/2010/main" val="31815245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Russ</a:t>
            </a:r>
          </a:p>
        </p:txBody>
      </p:sp>
      <p:sp>
        <p:nvSpPr>
          <p:cNvPr id="4" name="Slide Number Placeholder 3"/>
          <p:cNvSpPr>
            <a:spLocks noGrp="1"/>
          </p:cNvSpPr>
          <p:nvPr>
            <p:ph type="sldNum" sz="quarter" idx="5"/>
          </p:nvPr>
        </p:nvSpPr>
        <p:spPr/>
        <p:txBody>
          <a:bodyPr/>
          <a:lstStyle/>
          <a:p>
            <a:fld id="{48E013CD-ED98-7447-BC91-79F2ECB8ECB4}" type="slidenum">
              <a:rPr lang="en-US" smtClean="0"/>
              <a:pPr/>
              <a:t>84</a:t>
            </a:fld>
            <a:endParaRPr lang="en-US"/>
          </a:p>
        </p:txBody>
      </p:sp>
    </p:spTree>
    <p:extLst>
      <p:ext uri="{BB962C8B-B14F-4D97-AF65-F5344CB8AC3E}">
        <p14:creationId xmlns:p14="http://schemas.microsoft.com/office/powerpoint/2010/main" val="108458469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89</a:t>
            </a:fld>
            <a:endParaRPr lang="en-US"/>
          </a:p>
        </p:txBody>
      </p:sp>
    </p:spTree>
    <p:extLst>
      <p:ext uri="{BB962C8B-B14F-4D97-AF65-F5344CB8AC3E}">
        <p14:creationId xmlns:p14="http://schemas.microsoft.com/office/powerpoint/2010/main" val="278848725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30000"/>
          </a:p>
        </p:txBody>
      </p:sp>
      <p:sp>
        <p:nvSpPr>
          <p:cNvPr id="4" name="Slide Number Placeholder 3"/>
          <p:cNvSpPr>
            <a:spLocks noGrp="1"/>
          </p:cNvSpPr>
          <p:nvPr>
            <p:ph type="sldNum" sz="quarter" idx="5"/>
          </p:nvPr>
        </p:nvSpPr>
        <p:spPr/>
        <p:txBody>
          <a:bodyPr/>
          <a:lstStyle/>
          <a:p>
            <a:fld id="{48E013CD-ED98-7447-BC91-79F2ECB8ECB4}" type="slidenum">
              <a:rPr lang="en-US" smtClean="0"/>
              <a:pPr/>
              <a:t>90</a:t>
            </a:fld>
            <a:endParaRPr lang="en-US"/>
          </a:p>
        </p:txBody>
      </p:sp>
    </p:spTree>
    <p:extLst>
      <p:ext uri="{BB962C8B-B14F-4D97-AF65-F5344CB8AC3E}">
        <p14:creationId xmlns:p14="http://schemas.microsoft.com/office/powerpoint/2010/main" val="31822627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E013CD-ED98-7447-BC91-79F2ECB8ECB4}" type="slidenum">
              <a:rPr lang="en-US" smtClean="0"/>
              <a:pPr/>
              <a:t>91</a:t>
            </a:fld>
            <a:endParaRPr lang="en-US"/>
          </a:p>
        </p:txBody>
      </p:sp>
    </p:spTree>
    <p:extLst>
      <p:ext uri="{BB962C8B-B14F-4D97-AF65-F5344CB8AC3E}">
        <p14:creationId xmlns:p14="http://schemas.microsoft.com/office/powerpoint/2010/main" val="289115428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92</a:t>
            </a:fld>
            <a:endParaRPr lang="en-US"/>
          </a:p>
        </p:txBody>
      </p:sp>
    </p:spTree>
    <p:extLst>
      <p:ext uri="{BB962C8B-B14F-4D97-AF65-F5344CB8AC3E}">
        <p14:creationId xmlns:p14="http://schemas.microsoft.com/office/powerpoint/2010/main" val="423745233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93</a:t>
            </a:fld>
            <a:endParaRPr lang="en-US"/>
          </a:p>
        </p:txBody>
      </p:sp>
    </p:spTree>
    <p:extLst>
      <p:ext uri="{BB962C8B-B14F-4D97-AF65-F5344CB8AC3E}">
        <p14:creationId xmlns:p14="http://schemas.microsoft.com/office/powerpoint/2010/main" val="346555085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94</a:t>
            </a:fld>
            <a:endParaRPr lang="en-US"/>
          </a:p>
        </p:txBody>
      </p:sp>
    </p:spTree>
    <p:extLst>
      <p:ext uri="{BB962C8B-B14F-4D97-AF65-F5344CB8AC3E}">
        <p14:creationId xmlns:p14="http://schemas.microsoft.com/office/powerpoint/2010/main" val="37813167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95</a:t>
            </a:fld>
            <a:endParaRPr lang="en-US"/>
          </a:p>
        </p:txBody>
      </p:sp>
    </p:spTree>
    <p:extLst>
      <p:ext uri="{BB962C8B-B14F-4D97-AF65-F5344CB8AC3E}">
        <p14:creationId xmlns:p14="http://schemas.microsoft.com/office/powerpoint/2010/main" val="194717518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0">
              <a:latin typeface="Ringside Narrow" panose="02000500000000000000" pitchFamily="2" charset="0"/>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96</a:t>
            </a:fld>
            <a:endParaRPr lang="en-US"/>
          </a:p>
        </p:txBody>
      </p:sp>
    </p:spTree>
    <p:extLst>
      <p:ext uri="{BB962C8B-B14F-4D97-AF65-F5344CB8AC3E}">
        <p14:creationId xmlns:p14="http://schemas.microsoft.com/office/powerpoint/2010/main" val="375988023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97</a:t>
            </a:fld>
            <a:endParaRPr lang="en-US"/>
          </a:p>
        </p:txBody>
      </p:sp>
    </p:spTree>
    <p:extLst>
      <p:ext uri="{BB962C8B-B14F-4D97-AF65-F5344CB8AC3E}">
        <p14:creationId xmlns:p14="http://schemas.microsoft.com/office/powerpoint/2010/main" val="2043081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ACCUMULATION PHASE:  Achieve diversified equity market exposure with CREF Stock, a “core” long-term global equity investment in varying allocations at any point along the retirement saving glidepath; and tactically utilize “satellite” CREF equity Accounts and equity mutual funds (proprietary and non-proprietary), as needed, to achieve desired asset class exposures with consideration to cost, investment performance and portfolio volatility.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E013CD-ED98-7447-BC91-79F2ECB8ECB4}" type="slidenum">
              <a:rPr kumimoji="0" lang="en-US" sz="1200" b="0" i="0" u="none" strike="noStrike" kern="1200" cap="none" spc="0" normalizeH="0" baseline="0" noProof="0" smtClean="0">
                <a:ln>
                  <a:noFill/>
                </a:ln>
                <a:solidFill>
                  <a:prstClr val="black"/>
                </a:solidFill>
                <a:effectLst/>
                <a:uLnTx/>
                <a:uFillTx/>
                <a:latin typeface="Ringside Narrow Book" panose="020005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Ringside Narrow Book" panose="02000500000000000000" pitchFamily="2" charset="0"/>
              <a:ea typeface="+mn-ea"/>
              <a:cs typeface="+mn-cs"/>
            </a:endParaRPr>
          </a:p>
        </p:txBody>
      </p:sp>
    </p:spTree>
    <p:extLst>
      <p:ext uri="{BB962C8B-B14F-4D97-AF65-F5344CB8AC3E}">
        <p14:creationId xmlns:p14="http://schemas.microsoft.com/office/powerpoint/2010/main" val="3838052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98</a:t>
            </a:fld>
            <a:endParaRPr lang="en-US"/>
          </a:p>
        </p:txBody>
      </p:sp>
    </p:spTree>
    <p:extLst>
      <p:ext uri="{BB962C8B-B14F-4D97-AF65-F5344CB8AC3E}">
        <p14:creationId xmlns:p14="http://schemas.microsoft.com/office/powerpoint/2010/main" val="36973429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99</a:t>
            </a:fld>
            <a:endParaRPr lang="en-US"/>
          </a:p>
        </p:txBody>
      </p:sp>
    </p:spTree>
    <p:extLst>
      <p:ext uri="{BB962C8B-B14F-4D97-AF65-F5344CB8AC3E}">
        <p14:creationId xmlns:p14="http://schemas.microsoft.com/office/powerpoint/2010/main" val="38654515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100</a:t>
            </a:fld>
            <a:endParaRPr lang="en-US"/>
          </a:p>
        </p:txBody>
      </p:sp>
    </p:spTree>
    <p:extLst>
      <p:ext uri="{BB962C8B-B14F-4D97-AF65-F5344CB8AC3E}">
        <p14:creationId xmlns:p14="http://schemas.microsoft.com/office/powerpoint/2010/main" val="371592610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101</a:t>
            </a:fld>
            <a:endParaRPr lang="en-US"/>
          </a:p>
        </p:txBody>
      </p:sp>
    </p:spTree>
    <p:extLst>
      <p:ext uri="{BB962C8B-B14F-4D97-AF65-F5344CB8AC3E}">
        <p14:creationId xmlns:p14="http://schemas.microsoft.com/office/powerpoint/2010/main" val="25759431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solidFill>
                  <a:schemeClr val="tx1"/>
                </a:solidFill>
                <a:latin typeface="Ringside Narrow Book" panose="02000500000000000000" pitchFamily="2" charset="0"/>
              </a:rPr>
              <a:t>• </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solidFill>
                  <a:schemeClr val="tx1"/>
                </a:solidFill>
                <a:latin typeface="Ringside Narrow Book" panose="02000500000000000000" pitchFamily="2" charset="0"/>
              </a:rPr>
              <a:t>• </a:t>
            </a:r>
            <a:endParaRPr lang="en-US"/>
          </a:p>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102</a:t>
            </a:fld>
            <a:endParaRPr lang="en-US"/>
          </a:p>
        </p:txBody>
      </p:sp>
    </p:spTree>
    <p:extLst>
      <p:ext uri="{BB962C8B-B14F-4D97-AF65-F5344CB8AC3E}">
        <p14:creationId xmlns:p14="http://schemas.microsoft.com/office/powerpoint/2010/main" val="322213743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103</a:t>
            </a:fld>
            <a:endParaRPr lang="en-US"/>
          </a:p>
        </p:txBody>
      </p:sp>
    </p:spTree>
    <p:extLst>
      <p:ext uri="{BB962C8B-B14F-4D97-AF65-F5344CB8AC3E}">
        <p14:creationId xmlns:p14="http://schemas.microsoft.com/office/powerpoint/2010/main" val="48743192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104</a:t>
            </a:fld>
            <a:endParaRPr lang="en-US"/>
          </a:p>
        </p:txBody>
      </p:sp>
    </p:spTree>
    <p:extLst>
      <p:ext uri="{BB962C8B-B14F-4D97-AF65-F5344CB8AC3E}">
        <p14:creationId xmlns:p14="http://schemas.microsoft.com/office/powerpoint/2010/main" val="376213739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105</a:t>
            </a:fld>
            <a:endParaRPr lang="en-US"/>
          </a:p>
        </p:txBody>
      </p:sp>
    </p:spTree>
    <p:extLst>
      <p:ext uri="{BB962C8B-B14F-4D97-AF65-F5344CB8AC3E}">
        <p14:creationId xmlns:p14="http://schemas.microsoft.com/office/powerpoint/2010/main" val="15250003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106</a:t>
            </a:fld>
            <a:endParaRPr lang="en-US"/>
          </a:p>
        </p:txBody>
      </p:sp>
    </p:spTree>
    <p:extLst>
      <p:ext uri="{BB962C8B-B14F-4D97-AF65-F5344CB8AC3E}">
        <p14:creationId xmlns:p14="http://schemas.microsoft.com/office/powerpoint/2010/main" val="64932396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107</a:t>
            </a:fld>
            <a:endParaRPr lang="en-US"/>
          </a:p>
        </p:txBody>
      </p:sp>
    </p:spTree>
    <p:extLst>
      <p:ext uri="{BB962C8B-B14F-4D97-AF65-F5344CB8AC3E}">
        <p14:creationId xmlns:p14="http://schemas.microsoft.com/office/powerpoint/2010/main" val="1748819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ACCUMULATION PHASE:  Achieve diversified equity market exposure with CREF Stock, a “core” long-term global equity investment in varying allocations at any point along the retirement saving glidepath; and tactically utilize “satellite” CREF equity Accounts and equity mutual funds (proprietary and non-proprietary), as needed, to achieve desired asset class exposures with consideration to cost, investment performance and portfolio volatility.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E013CD-ED98-7447-BC91-79F2ECB8ECB4}" type="slidenum">
              <a:rPr kumimoji="0" lang="en-US" sz="1200" b="0" i="0" u="none" strike="noStrike" kern="1200" cap="none" spc="0" normalizeH="0" baseline="0" noProof="0" smtClean="0">
                <a:ln>
                  <a:noFill/>
                </a:ln>
                <a:solidFill>
                  <a:prstClr val="black"/>
                </a:solidFill>
                <a:effectLst/>
                <a:uLnTx/>
                <a:uFillTx/>
                <a:latin typeface="Ringside Narrow Book" panose="020005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Ringside Narrow Book" panose="02000500000000000000" pitchFamily="2" charset="0"/>
              <a:ea typeface="+mn-ea"/>
              <a:cs typeface="+mn-cs"/>
            </a:endParaRPr>
          </a:p>
        </p:txBody>
      </p:sp>
    </p:spTree>
    <p:extLst>
      <p:ext uri="{BB962C8B-B14F-4D97-AF65-F5344CB8AC3E}">
        <p14:creationId xmlns:p14="http://schemas.microsoft.com/office/powerpoint/2010/main" val="90729622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108</a:t>
            </a:fld>
            <a:endParaRPr lang="en-US"/>
          </a:p>
        </p:txBody>
      </p:sp>
    </p:spTree>
    <p:extLst>
      <p:ext uri="{BB962C8B-B14F-4D97-AF65-F5344CB8AC3E}">
        <p14:creationId xmlns:p14="http://schemas.microsoft.com/office/powerpoint/2010/main" val="245554133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a:p>
        </p:txBody>
      </p:sp>
      <p:sp>
        <p:nvSpPr>
          <p:cNvPr id="4" name="Slide Number Placeholder 3"/>
          <p:cNvSpPr>
            <a:spLocks noGrp="1"/>
          </p:cNvSpPr>
          <p:nvPr>
            <p:ph type="sldNum" sz="quarter" idx="5"/>
          </p:nvPr>
        </p:nvSpPr>
        <p:spPr/>
        <p:txBody>
          <a:bodyPr/>
          <a:lstStyle/>
          <a:p>
            <a:fld id="{48E013CD-ED98-7447-BC91-79F2ECB8ECB4}" type="slidenum">
              <a:rPr lang="en-US" smtClean="0"/>
              <a:pPr/>
              <a:t>110</a:t>
            </a:fld>
            <a:endParaRPr lang="en-US"/>
          </a:p>
        </p:txBody>
      </p:sp>
    </p:spTree>
    <p:extLst>
      <p:ext uri="{BB962C8B-B14F-4D97-AF65-F5344CB8AC3E}">
        <p14:creationId xmlns:p14="http://schemas.microsoft.com/office/powerpoint/2010/main" val="96899656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111</a:t>
            </a:fld>
            <a:endParaRPr lang="en-US"/>
          </a:p>
        </p:txBody>
      </p:sp>
    </p:spTree>
    <p:extLst>
      <p:ext uri="{BB962C8B-B14F-4D97-AF65-F5344CB8AC3E}">
        <p14:creationId xmlns:p14="http://schemas.microsoft.com/office/powerpoint/2010/main" val="143762614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112</a:t>
            </a:fld>
            <a:endParaRPr lang="en-US"/>
          </a:p>
        </p:txBody>
      </p:sp>
    </p:spTree>
    <p:extLst>
      <p:ext uri="{BB962C8B-B14F-4D97-AF65-F5344CB8AC3E}">
        <p14:creationId xmlns:p14="http://schemas.microsoft.com/office/powerpoint/2010/main" val="26942934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chemeClr val="tx1"/>
              </a:solidFill>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113</a:t>
            </a:fld>
            <a:endParaRPr lang="en-US"/>
          </a:p>
        </p:txBody>
      </p:sp>
    </p:spTree>
    <p:extLst>
      <p:ext uri="{BB962C8B-B14F-4D97-AF65-F5344CB8AC3E}">
        <p14:creationId xmlns:p14="http://schemas.microsoft.com/office/powerpoint/2010/main" val="53932345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say you converted some of your savings to receive an initial $1,000 monthly payment from TIAA Traditional, and an initial $1,000 monthly payment from CREF starting in January 20 years ago. In 2024, the TIAA Traditional payment  for the year would be $14,244 - a 19% increase – significantly under the 66% inflation experienced over the 20-year period --not great! However, the original $1,000 monthly payment from CREF, today would now be $35,397 for the year - a 179% increase, resulting in a combined 101% total income growth from the two products and overcoming the 66% inflation rate.  </a:t>
            </a:r>
          </a:p>
        </p:txBody>
      </p:sp>
      <p:sp>
        <p:nvSpPr>
          <p:cNvPr id="4" name="Slide Number Placeholder 3"/>
          <p:cNvSpPr>
            <a:spLocks noGrp="1"/>
          </p:cNvSpPr>
          <p:nvPr>
            <p:ph type="sldNum" sz="quarter" idx="5"/>
          </p:nvPr>
        </p:nvSpPr>
        <p:spPr/>
        <p:txBody>
          <a:bodyPr/>
          <a:lstStyle/>
          <a:p>
            <a:fld id="{69802664-23AB-41E1-836D-E242FF31B28D}" type="slidenum">
              <a:rPr lang="en-US" smtClean="0"/>
              <a:t>114</a:t>
            </a:fld>
            <a:endParaRPr lang="en-US"/>
          </a:p>
        </p:txBody>
      </p:sp>
    </p:spTree>
    <p:extLst>
      <p:ext uri="{BB962C8B-B14F-4D97-AF65-F5344CB8AC3E}">
        <p14:creationId xmlns:p14="http://schemas.microsoft.com/office/powerpoint/2010/main" val="226960156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5"/>
          </p:nvPr>
        </p:nvSpPr>
        <p:spPr/>
        <p:txBody>
          <a:bodyPr/>
          <a:lstStyle/>
          <a:p>
            <a:fld id="{48E013CD-ED98-7447-BC91-79F2ECB8ECB4}" type="slidenum">
              <a:rPr lang="en-US" smtClean="0"/>
              <a:pPr/>
              <a:t>115</a:t>
            </a:fld>
            <a:endParaRPr lang="en-US"/>
          </a:p>
        </p:txBody>
      </p:sp>
    </p:spTree>
    <p:extLst>
      <p:ext uri="{BB962C8B-B14F-4D97-AF65-F5344CB8AC3E}">
        <p14:creationId xmlns:p14="http://schemas.microsoft.com/office/powerpoint/2010/main" val="332938367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Fixe</a:t>
            </a:r>
          </a:p>
        </p:txBody>
      </p:sp>
      <p:sp>
        <p:nvSpPr>
          <p:cNvPr id="4" name="Slide Number Placeholder 3"/>
          <p:cNvSpPr>
            <a:spLocks noGrp="1"/>
          </p:cNvSpPr>
          <p:nvPr>
            <p:ph type="sldNum" sz="quarter" idx="5"/>
          </p:nvPr>
        </p:nvSpPr>
        <p:spPr/>
        <p:txBody>
          <a:bodyPr/>
          <a:lstStyle/>
          <a:p>
            <a:fld id="{48E013CD-ED98-7447-BC91-79F2ECB8ECB4}" type="slidenum">
              <a:rPr lang="en-US" smtClean="0"/>
              <a:pPr/>
              <a:t>116</a:t>
            </a:fld>
            <a:endParaRPr lang="en-US"/>
          </a:p>
        </p:txBody>
      </p:sp>
    </p:spTree>
    <p:extLst>
      <p:ext uri="{BB962C8B-B14F-4D97-AF65-F5344CB8AC3E}">
        <p14:creationId xmlns:p14="http://schemas.microsoft.com/office/powerpoint/2010/main" val="40423319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118</a:t>
            </a:fld>
            <a:endParaRPr lang="en-US"/>
          </a:p>
        </p:txBody>
      </p:sp>
    </p:spTree>
    <p:extLst>
      <p:ext uri="{BB962C8B-B14F-4D97-AF65-F5344CB8AC3E}">
        <p14:creationId xmlns:p14="http://schemas.microsoft.com/office/powerpoint/2010/main" val="148836940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013CD-ED98-7447-BC91-79F2ECB8ECB4}" type="slidenum">
              <a:rPr lang="en-US" smtClean="0"/>
              <a:pPr/>
              <a:t>119</a:t>
            </a:fld>
            <a:endParaRPr lang="en-US"/>
          </a:p>
        </p:txBody>
      </p:sp>
    </p:spTree>
    <p:extLst>
      <p:ext uri="{BB962C8B-B14F-4D97-AF65-F5344CB8AC3E}">
        <p14:creationId xmlns:p14="http://schemas.microsoft.com/office/powerpoint/2010/main" val="2249407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Un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D3109-04E6-D98F-C0A9-5755F3F2E254}"/>
              </a:ext>
            </a:extLst>
          </p:cNvPr>
          <p:cNvSpPr>
            <a:spLocks noGrp="1"/>
          </p:cNvSpPr>
          <p:nvPr>
            <p:ph type="ctrTitle"/>
          </p:nvPr>
        </p:nvSpPr>
        <p:spPr>
          <a:xfrm>
            <a:off x="282212" y="1484114"/>
            <a:ext cx="8534763" cy="1300163"/>
          </a:xfrm>
        </p:spPr>
        <p:txBody>
          <a:bodyPr anchor="b"/>
          <a:lstStyle>
            <a:lvl1pPr algn="l">
              <a:defRPr sz="40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83094AAA-F848-E54C-F9D0-F17072427738}"/>
              </a:ext>
            </a:extLst>
          </p:cNvPr>
          <p:cNvSpPr>
            <a:spLocks noGrp="1"/>
          </p:cNvSpPr>
          <p:nvPr>
            <p:ph type="subTitle" idx="1"/>
          </p:nvPr>
        </p:nvSpPr>
        <p:spPr>
          <a:xfrm>
            <a:off x="279037" y="2901753"/>
            <a:ext cx="8534763" cy="763133"/>
          </a:xfrm>
        </p:spPr>
        <p:txBody>
          <a:bodyPr/>
          <a:lstStyle>
            <a:lvl1pPr marL="0" indent="0" algn="l">
              <a:buNone/>
              <a:defRPr sz="2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F04F4342-2613-B3FE-BFC8-2720D2FA5E56}"/>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pic>
        <p:nvPicPr>
          <p:cNvPr id="7" name="Graphic 6">
            <a:extLst>
              <a:ext uri="{FF2B5EF4-FFF2-40B4-BE49-F238E27FC236}">
                <a16:creationId xmlns:a16="http://schemas.microsoft.com/office/drawing/2014/main" id="{F74EC86B-221E-B3CF-BB14-EE45DA4BE41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04437" y="607043"/>
            <a:ext cx="1339143" cy="322386"/>
          </a:xfrm>
          <a:prstGeom prst="rect">
            <a:avLst/>
          </a:prstGeom>
        </p:spPr>
      </p:pic>
      <p:sp>
        <p:nvSpPr>
          <p:cNvPr id="17" name="Text Placeholder 16">
            <a:extLst>
              <a:ext uri="{FF2B5EF4-FFF2-40B4-BE49-F238E27FC236}">
                <a16:creationId xmlns:a16="http://schemas.microsoft.com/office/drawing/2014/main" id="{CB5F76B6-550B-0FDD-F634-35FB3C780FE5}"/>
              </a:ext>
            </a:extLst>
          </p:cNvPr>
          <p:cNvSpPr>
            <a:spLocks noGrp="1"/>
          </p:cNvSpPr>
          <p:nvPr>
            <p:ph type="body" sz="quarter" idx="15" hasCustomPrompt="1"/>
          </p:nvPr>
        </p:nvSpPr>
        <p:spPr>
          <a:xfrm>
            <a:off x="298450" y="6470306"/>
            <a:ext cx="3573463" cy="161925"/>
          </a:xfrm>
        </p:spPr>
        <p:txBody>
          <a:bodyPr/>
          <a:lstStyle>
            <a:lvl1pPr>
              <a:defRPr sz="1000" b="1" i="0">
                <a:solidFill>
                  <a:schemeClr val="tx1"/>
                </a:solidFill>
                <a:latin typeface="Ringside Narrow" panose="02000500000000000000" pitchFamily="2" charset="0"/>
              </a:defRPr>
            </a:lvl1pPr>
          </a:lstStyle>
          <a:p>
            <a:pPr lvl="0"/>
            <a:r>
              <a:rPr lang="en-US"/>
              <a:t>CLICK TO EDIT MASTER TEXT STYLES</a:t>
            </a:r>
          </a:p>
        </p:txBody>
      </p:sp>
      <p:sp>
        <p:nvSpPr>
          <p:cNvPr id="4" name="Footer Placeholder 4">
            <a:extLst>
              <a:ext uri="{FF2B5EF4-FFF2-40B4-BE49-F238E27FC236}">
                <a16:creationId xmlns:a16="http://schemas.microsoft.com/office/drawing/2014/main" id="{11B9ED72-B16D-FD09-4CBC-CEB08AA585BA}"/>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0" name="Text Placeholder 12">
            <a:extLst>
              <a:ext uri="{FF2B5EF4-FFF2-40B4-BE49-F238E27FC236}">
                <a16:creationId xmlns:a16="http://schemas.microsoft.com/office/drawing/2014/main" id="{E8B446B6-8EE6-16C2-6D3E-FDE7C8F17453}"/>
              </a:ext>
            </a:extLst>
          </p:cNvPr>
          <p:cNvSpPr>
            <a:spLocks noGrp="1"/>
          </p:cNvSpPr>
          <p:nvPr>
            <p:ph type="body" sz="quarter" idx="19" hasCustomPrompt="1"/>
          </p:nvPr>
        </p:nvSpPr>
        <p:spPr>
          <a:xfrm>
            <a:off x="290513" y="4667645"/>
            <a:ext cx="3573463" cy="132955"/>
          </a:xfrm>
        </p:spPr>
        <p:txBody>
          <a:bodyPr/>
          <a:lstStyle>
            <a:lvl1pPr>
              <a:spcBef>
                <a:spcPts val="0"/>
              </a:spcBef>
              <a:spcAft>
                <a:spcPts val="200"/>
              </a:spcAft>
              <a:defRPr sz="800" b="1" i="0">
                <a:solidFill>
                  <a:schemeClr val="tx1"/>
                </a:solidFill>
                <a:latin typeface="Ringside Narrow" panose="02000500000000000000" pitchFamily="2" charset="0"/>
              </a:defRPr>
            </a:lvl1pPr>
            <a:lvl2pPr marL="0" indent="0">
              <a:spcBef>
                <a:spcPts val="0"/>
              </a:spcBef>
              <a:spcAft>
                <a:spcPts val="200"/>
              </a:spcAft>
              <a:buNone/>
              <a:defRPr sz="2500" b="0" i="0">
                <a:solidFill>
                  <a:schemeClr val="bg2"/>
                </a:solidFill>
                <a:latin typeface="Sentinel Book" panose="02060603060506030203" pitchFamily="18"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11" name="Text Placeholder 12">
            <a:extLst>
              <a:ext uri="{FF2B5EF4-FFF2-40B4-BE49-F238E27FC236}">
                <a16:creationId xmlns:a16="http://schemas.microsoft.com/office/drawing/2014/main" id="{E8E98651-53F1-EF55-EEFA-390E620151F5}"/>
              </a:ext>
            </a:extLst>
          </p:cNvPr>
          <p:cNvSpPr>
            <a:spLocks noGrp="1"/>
          </p:cNvSpPr>
          <p:nvPr>
            <p:ph type="body" sz="quarter" idx="20" hasCustomPrompt="1"/>
          </p:nvPr>
        </p:nvSpPr>
        <p:spPr>
          <a:xfrm>
            <a:off x="290513" y="4816870"/>
            <a:ext cx="3573463" cy="361522"/>
          </a:xfrm>
        </p:spPr>
        <p:txBody>
          <a:bodyPr/>
          <a:lstStyle>
            <a:lvl1pPr>
              <a:spcBef>
                <a:spcPts val="0"/>
              </a:spcBef>
              <a:spcAft>
                <a:spcPts val="200"/>
              </a:spcAft>
              <a:defRPr sz="2500" b="0" i="0">
                <a:solidFill>
                  <a:schemeClr val="tx1"/>
                </a:solidFill>
                <a:latin typeface="Sentinel Book" panose="02060603060506030203" pitchFamily="18" charset="0"/>
                <a:cs typeface="Sentinel Book" panose="02060603060506030203" pitchFamily="18" charset="0"/>
              </a:defRPr>
            </a:lvl1pPr>
            <a:lvl2pPr marL="0" indent="0">
              <a:spcBef>
                <a:spcPts val="0"/>
              </a:spcBef>
              <a:spcAft>
                <a:spcPts val="200"/>
              </a:spcAft>
              <a:buNone/>
              <a:defRPr sz="1300" b="0" i="0">
                <a:solidFill>
                  <a:schemeClr val="bg1"/>
                </a:solidFill>
                <a:latin typeface="Ringside Narrow Book" panose="02000500000000000000" pitchFamily="2"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12" name="Text Placeholder 12">
            <a:extLst>
              <a:ext uri="{FF2B5EF4-FFF2-40B4-BE49-F238E27FC236}">
                <a16:creationId xmlns:a16="http://schemas.microsoft.com/office/drawing/2014/main" id="{5F7A34C1-FD46-DB9B-89FE-35E4977638B6}"/>
              </a:ext>
            </a:extLst>
          </p:cNvPr>
          <p:cNvSpPr>
            <a:spLocks noGrp="1"/>
          </p:cNvSpPr>
          <p:nvPr>
            <p:ph type="body" sz="quarter" idx="18" hasCustomPrompt="1"/>
          </p:nvPr>
        </p:nvSpPr>
        <p:spPr>
          <a:xfrm>
            <a:off x="3984709" y="4667645"/>
            <a:ext cx="3573463" cy="132955"/>
          </a:xfrm>
        </p:spPr>
        <p:txBody>
          <a:bodyPr/>
          <a:lstStyle>
            <a:lvl1pPr>
              <a:spcBef>
                <a:spcPts val="0"/>
              </a:spcBef>
              <a:spcAft>
                <a:spcPts val="200"/>
              </a:spcAft>
              <a:defRPr sz="800" b="1" i="0">
                <a:solidFill>
                  <a:schemeClr val="tx1"/>
                </a:solidFill>
                <a:latin typeface="Ringside Narrow" panose="02000500000000000000" pitchFamily="2" charset="0"/>
              </a:defRPr>
            </a:lvl1pPr>
            <a:lvl2pPr marL="0" indent="0">
              <a:spcBef>
                <a:spcPts val="0"/>
              </a:spcBef>
              <a:spcAft>
                <a:spcPts val="200"/>
              </a:spcAft>
              <a:buNone/>
              <a:defRPr sz="2500" b="0" i="0">
                <a:solidFill>
                  <a:schemeClr val="bg2"/>
                </a:solidFill>
                <a:latin typeface="Sentinel Book" panose="02060603060506030203" pitchFamily="18"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MASTER TEXT STYLES</a:t>
            </a:r>
          </a:p>
        </p:txBody>
      </p:sp>
      <p:sp>
        <p:nvSpPr>
          <p:cNvPr id="14" name="Text Placeholder 12">
            <a:extLst>
              <a:ext uri="{FF2B5EF4-FFF2-40B4-BE49-F238E27FC236}">
                <a16:creationId xmlns:a16="http://schemas.microsoft.com/office/drawing/2014/main" id="{AA059FDC-3F85-4CC2-F022-7D4C6BA42649}"/>
              </a:ext>
            </a:extLst>
          </p:cNvPr>
          <p:cNvSpPr>
            <a:spLocks noGrp="1"/>
          </p:cNvSpPr>
          <p:nvPr>
            <p:ph type="body" sz="quarter" idx="21" hasCustomPrompt="1"/>
          </p:nvPr>
        </p:nvSpPr>
        <p:spPr>
          <a:xfrm>
            <a:off x="3984709" y="4816870"/>
            <a:ext cx="3573463" cy="361522"/>
          </a:xfrm>
        </p:spPr>
        <p:txBody>
          <a:bodyPr/>
          <a:lstStyle>
            <a:lvl1pPr>
              <a:spcBef>
                <a:spcPts val="0"/>
              </a:spcBef>
              <a:spcAft>
                <a:spcPts val="200"/>
              </a:spcAft>
              <a:defRPr sz="2500" b="0" i="0">
                <a:solidFill>
                  <a:schemeClr val="tx1"/>
                </a:solidFill>
                <a:latin typeface="Sentinel Book" panose="02060603060506030203" pitchFamily="18" charset="0"/>
                <a:cs typeface="Sentinel Book" panose="02060603060506030203" pitchFamily="18" charset="0"/>
              </a:defRPr>
            </a:lvl1pPr>
            <a:lvl2pPr marL="0" indent="0">
              <a:spcBef>
                <a:spcPts val="0"/>
              </a:spcBef>
              <a:spcAft>
                <a:spcPts val="200"/>
              </a:spcAft>
              <a:buNone/>
              <a:defRPr sz="1300" b="0" i="0">
                <a:solidFill>
                  <a:schemeClr val="bg1"/>
                </a:solidFill>
                <a:latin typeface="Ringside Narrow Book" panose="02000500000000000000" pitchFamily="2"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13" name="Text Placeholder 12">
            <a:extLst>
              <a:ext uri="{FF2B5EF4-FFF2-40B4-BE49-F238E27FC236}">
                <a16:creationId xmlns:a16="http://schemas.microsoft.com/office/drawing/2014/main" id="{08E12C96-7FAD-8CC2-FF5E-349AAB134349}"/>
              </a:ext>
            </a:extLst>
          </p:cNvPr>
          <p:cNvSpPr>
            <a:spLocks noGrp="1"/>
          </p:cNvSpPr>
          <p:nvPr>
            <p:ph type="body" sz="quarter" idx="24" hasCustomPrompt="1"/>
          </p:nvPr>
        </p:nvSpPr>
        <p:spPr>
          <a:xfrm>
            <a:off x="290513" y="5222875"/>
            <a:ext cx="3579812" cy="292100"/>
          </a:xfrm>
        </p:spPr>
        <p:txBody>
          <a:bodyPr/>
          <a:lstStyle>
            <a:lvl1pPr>
              <a:defRPr sz="13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text styles</a:t>
            </a:r>
          </a:p>
        </p:txBody>
      </p:sp>
      <p:sp>
        <p:nvSpPr>
          <p:cNvPr id="15" name="Text Placeholder 12">
            <a:extLst>
              <a:ext uri="{FF2B5EF4-FFF2-40B4-BE49-F238E27FC236}">
                <a16:creationId xmlns:a16="http://schemas.microsoft.com/office/drawing/2014/main" id="{8EBB5C3B-3106-7229-2EEC-2F62381377A4}"/>
              </a:ext>
            </a:extLst>
          </p:cNvPr>
          <p:cNvSpPr>
            <a:spLocks noGrp="1"/>
          </p:cNvSpPr>
          <p:nvPr>
            <p:ph type="body" sz="quarter" idx="26" hasCustomPrompt="1"/>
          </p:nvPr>
        </p:nvSpPr>
        <p:spPr>
          <a:xfrm>
            <a:off x="3984709" y="5224679"/>
            <a:ext cx="3578141" cy="292100"/>
          </a:xfrm>
        </p:spPr>
        <p:txBody>
          <a:bodyPr/>
          <a:lstStyle>
            <a:lvl1pPr>
              <a:defRPr sz="13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text styles</a:t>
            </a:r>
          </a:p>
        </p:txBody>
      </p:sp>
    </p:spTree>
    <p:extLst>
      <p:ext uri="{BB962C8B-B14F-4D97-AF65-F5344CB8AC3E}">
        <p14:creationId xmlns:p14="http://schemas.microsoft.com/office/powerpoint/2010/main" val="112004056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1545336"/>
            <a:ext cx="10940995" cy="4633479"/>
          </a:xfrm>
        </p:spPr>
        <p:txBody>
          <a:bodyPr/>
          <a:lstStyle>
            <a:lvl1pPr>
              <a:spcBef>
                <a:spcPts val="0"/>
              </a:spcBef>
              <a:buClr>
                <a:schemeClr val="tx1"/>
              </a:buClr>
              <a:defRPr>
                <a:solidFill>
                  <a:schemeClr val="tx1"/>
                </a:solidFill>
              </a:defRPr>
            </a:lvl1pPr>
            <a:lvl2pPr>
              <a:spcBef>
                <a:spcPts val="0"/>
              </a:spcBef>
              <a:buClr>
                <a:schemeClr val="tx1"/>
              </a:buClr>
              <a:defRPr>
                <a:solidFill>
                  <a:schemeClr val="tx1"/>
                </a:solidFill>
              </a:defRPr>
            </a:lvl2pPr>
            <a:lvl3pPr>
              <a:spcBef>
                <a:spcPts val="0"/>
              </a:spcBef>
              <a:buClr>
                <a:schemeClr val="tx1"/>
              </a:buClr>
              <a:defRPr>
                <a:solidFill>
                  <a:schemeClr val="tx1"/>
                </a:solidFill>
              </a:defRPr>
            </a:lvl3pPr>
            <a:lvl4pPr>
              <a:spcBef>
                <a:spcPts val="0"/>
              </a:spcBef>
              <a:buClr>
                <a:schemeClr val="tx1"/>
              </a:buClr>
              <a:defRPr>
                <a:solidFill>
                  <a:schemeClr val="tx1"/>
                </a:solidFill>
              </a:defRPr>
            </a:lvl4pPr>
            <a:lvl5pPr>
              <a:spcBef>
                <a:spcPts val="0"/>
              </a:spcBef>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11" name="Text Placeholder 9">
            <a:extLst>
              <a:ext uri="{FF2B5EF4-FFF2-40B4-BE49-F238E27FC236}">
                <a16:creationId xmlns:a16="http://schemas.microsoft.com/office/drawing/2014/main" id="{F85BC913-0679-BFAC-6CD5-2F27BDF63EEE}"/>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5CA44BDC-D962-90C7-359E-5B4EC1F4729A}"/>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4106860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2-column conten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1545336"/>
            <a:ext cx="5156421" cy="4639527"/>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10947623"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6111241" y="1542197"/>
            <a:ext cx="5156422" cy="4639527"/>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a:extLst>
              <a:ext uri="{FF2B5EF4-FFF2-40B4-BE49-F238E27FC236}">
                <a16:creationId xmlns:a16="http://schemas.microsoft.com/office/drawing/2014/main" id="{79E38FA8-7A2E-5259-574E-0D7D28E8B607}"/>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4" name="Footer Placeholder 4">
            <a:extLst>
              <a:ext uri="{FF2B5EF4-FFF2-40B4-BE49-F238E27FC236}">
                <a16:creationId xmlns:a16="http://schemas.microsoft.com/office/drawing/2014/main" id="{5D62BE64-B766-F3C2-4AD4-6A08C21ABE7F}"/>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5" name="Footer Placeholder 4">
            <a:extLst>
              <a:ext uri="{FF2B5EF4-FFF2-40B4-BE49-F238E27FC236}">
                <a16:creationId xmlns:a16="http://schemas.microsoft.com/office/drawing/2014/main" id="{5C127696-043A-BB0B-B6D2-D42AEAD36789}"/>
              </a:ext>
            </a:extLst>
          </p:cNvPr>
          <p:cNvSpPr txBox="1">
            <a:spLocks/>
          </p:cNvSpPr>
          <p:nvPr userDrawn="1"/>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4290163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3-column conten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1545336"/>
            <a:ext cx="3377317" cy="4632325"/>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1549400"/>
            <a:ext cx="3377317" cy="4632325"/>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1549400"/>
            <a:ext cx="3377317" cy="4632325"/>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9" name="Footer Placeholder 4">
            <a:extLst>
              <a:ext uri="{FF2B5EF4-FFF2-40B4-BE49-F238E27FC236}">
                <a16:creationId xmlns:a16="http://schemas.microsoft.com/office/drawing/2014/main" id="{3F6AE220-70AC-807D-710B-0B2873217396}"/>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64701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3-column content with ba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A7B58DA-5512-BDF7-C0E7-1A6EA9FE5A5A}"/>
              </a:ext>
            </a:extLst>
          </p:cNvPr>
          <p:cNvSpPr/>
          <p:nvPr userDrawn="1"/>
        </p:nvSpPr>
        <p:spPr>
          <a:xfrm>
            <a:off x="0" y="1594023"/>
            <a:ext cx="11594934" cy="1087394"/>
          </a:xfrm>
          <a:prstGeom prst="rect">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u="none" strike="noStrike" kern="0" cap="none" spc="0" normalizeH="0" baseline="0" noProof="0">
              <a:ln>
                <a:noFill/>
              </a:ln>
              <a:solidFill>
                <a:schemeClr val="accent5"/>
              </a:solidFill>
              <a:effectLst/>
              <a:uLnTx/>
              <a:uFillTx/>
              <a:latin typeface="Ringside Narrow Book" panose="02000500000000000000" pitchFamily="2" charset="0"/>
              <a:ea typeface="+mn-ea"/>
              <a:cs typeface="+mn-cs"/>
            </a:endParaRPr>
          </a:p>
        </p:txBody>
      </p:sp>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3158237"/>
            <a:ext cx="3377317" cy="3019424"/>
          </a:xfrm>
        </p:spPr>
        <p:txBody>
          <a:bodyPr/>
          <a:lstStyle>
            <a:lvl1pPr>
              <a:buClr>
                <a:schemeClr val="tx1"/>
              </a:buClr>
              <a:defRPr sz="1300">
                <a:solidFill>
                  <a:schemeClr val="tx1"/>
                </a:solidFill>
              </a:defRPr>
            </a:lvl1pPr>
            <a:lvl2pPr>
              <a:buClr>
                <a:schemeClr val="tx1"/>
              </a:buClr>
              <a:defRPr sz="1300">
                <a:solidFill>
                  <a:schemeClr val="tx1"/>
                </a:solidFill>
              </a:defRPr>
            </a:lvl2pPr>
            <a:lvl3pPr>
              <a:buClr>
                <a:schemeClr val="tx1"/>
              </a:buClr>
              <a:defRPr sz="1300">
                <a:solidFill>
                  <a:schemeClr val="tx1"/>
                </a:solidFill>
              </a:defRPr>
            </a:lvl3pPr>
            <a:lvl4pPr>
              <a:buClr>
                <a:schemeClr val="tx1"/>
              </a:buClr>
              <a:defRPr sz="1300">
                <a:solidFill>
                  <a:schemeClr val="tx1"/>
                </a:solidFill>
              </a:defRPr>
            </a:lvl4pPr>
            <a:lvl5pPr>
              <a:buClr>
                <a:schemeClr val="tx1"/>
              </a:buClr>
              <a:defRPr sz="13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3162301"/>
            <a:ext cx="3377317" cy="3019424"/>
          </a:xfrm>
        </p:spPr>
        <p:txBody>
          <a:bodyPr/>
          <a:lstStyle>
            <a:lvl1pPr>
              <a:buClr>
                <a:schemeClr val="tx1"/>
              </a:buClr>
              <a:defRPr sz="1300">
                <a:solidFill>
                  <a:schemeClr val="tx1"/>
                </a:solidFill>
              </a:defRPr>
            </a:lvl1pPr>
            <a:lvl2pPr>
              <a:buClr>
                <a:schemeClr val="tx1"/>
              </a:buClr>
              <a:defRPr sz="1300">
                <a:solidFill>
                  <a:schemeClr val="tx1"/>
                </a:solidFill>
              </a:defRPr>
            </a:lvl2pPr>
            <a:lvl3pPr>
              <a:buClr>
                <a:schemeClr val="tx1"/>
              </a:buClr>
              <a:defRPr sz="1300">
                <a:solidFill>
                  <a:schemeClr val="tx1"/>
                </a:solidFill>
              </a:defRPr>
            </a:lvl3pPr>
            <a:lvl4pPr>
              <a:buClr>
                <a:schemeClr val="tx1"/>
              </a:buClr>
              <a:defRPr sz="1300">
                <a:solidFill>
                  <a:schemeClr val="tx1"/>
                </a:solidFill>
              </a:defRPr>
            </a:lvl4pPr>
            <a:lvl5pPr>
              <a:buClr>
                <a:schemeClr val="tx1"/>
              </a:buClr>
              <a:defRPr sz="13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3162301"/>
            <a:ext cx="3377317" cy="3019424"/>
          </a:xfrm>
        </p:spPr>
        <p:txBody>
          <a:bodyPr/>
          <a:lstStyle>
            <a:lvl1pPr>
              <a:buClr>
                <a:schemeClr val="tx1"/>
              </a:buClr>
              <a:defRPr sz="1300">
                <a:solidFill>
                  <a:schemeClr val="tx1"/>
                </a:solidFill>
              </a:defRPr>
            </a:lvl1pPr>
            <a:lvl2pPr>
              <a:buClr>
                <a:schemeClr val="tx1"/>
              </a:buClr>
              <a:defRPr sz="1300">
                <a:solidFill>
                  <a:schemeClr val="tx1"/>
                </a:solidFill>
              </a:defRPr>
            </a:lvl2pPr>
            <a:lvl3pPr>
              <a:buClr>
                <a:schemeClr val="tx1"/>
              </a:buClr>
              <a:defRPr sz="1300">
                <a:solidFill>
                  <a:schemeClr val="tx1"/>
                </a:solidFill>
              </a:defRPr>
            </a:lvl3pPr>
            <a:lvl4pPr>
              <a:buClr>
                <a:schemeClr val="tx1"/>
              </a:buClr>
              <a:defRPr sz="1300">
                <a:solidFill>
                  <a:schemeClr val="tx1"/>
                </a:solidFill>
              </a:defRPr>
            </a:lvl4pPr>
            <a:lvl5pPr>
              <a:buClr>
                <a:schemeClr val="tx1"/>
              </a:buClr>
              <a:defRPr sz="13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2" name="Text Placeholder 7">
            <a:extLst>
              <a:ext uri="{FF2B5EF4-FFF2-40B4-BE49-F238E27FC236}">
                <a16:creationId xmlns:a16="http://schemas.microsoft.com/office/drawing/2014/main" id="{9B51B1B2-9DB6-9EED-52E1-EDAE1BB4960C}"/>
              </a:ext>
            </a:extLst>
          </p:cNvPr>
          <p:cNvSpPr>
            <a:spLocks noGrp="1"/>
          </p:cNvSpPr>
          <p:nvPr>
            <p:ph type="body" sz="quarter" idx="17"/>
          </p:nvPr>
        </p:nvSpPr>
        <p:spPr>
          <a:xfrm>
            <a:off x="1650765" y="1875535"/>
            <a:ext cx="1888531" cy="531333"/>
          </a:xfrm>
        </p:spPr>
        <p:txBody>
          <a:bodyPr/>
          <a:lstStyle>
            <a:lvl1pPr>
              <a:defRPr sz="1800" b="1" i="0">
                <a:solidFill>
                  <a:schemeClr val="accent5"/>
                </a:solidFill>
                <a:latin typeface="+mj-lt"/>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Click to edit Master text styles</a:t>
            </a:r>
          </a:p>
        </p:txBody>
      </p:sp>
      <p:sp>
        <p:nvSpPr>
          <p:cNvPr id="13" name="Text Placeholder 7">
            <a:extLst>
              <a:ext uri="{FF2B5EF4-FFF2-40B4-BE49-F238E27FC236}">
                <a16:creationId xmlns:a16="http://schemas.microsoft.com/office/drawing/2014/main" id="{1C081FC0-6017-7DF5-8BB1-B09F3EF6A285}"/>
              </a:ext>
            </a:extLst>
          </p:cNvPr>
          <p:cNvSpPr>
            <a:spLocks noGrp="1"/>
          </p:cNvSpPr>
          <p:nvPr>
            <p:ph type="body" sz="quarter" idx="18"/>
          </p:nvPr>
        </p:nvSpPr>
        <p:spPr>
          <a:xfrm>
            <a:off x="9379131" y="1879599"/>
            <a:ext cx="1888531" cy="531333"/>
          </a:xfrm>
        </p:spPr>
        <p:txBody>
          <a:bodyPr/>
          <a:lstStyle>
            <a:lvl1pPr>
              <a:defRPr sz="1800" b="1" i="0">
                <a:solidFill>
                  <a:schemeClr val="accent5"/>
                </a:solidFill>
                <a:latin typeface="+mj-lt"/>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Click to edit Master text styles</a:t>
            </a:r>
          </a:p>
        </p:txBody>
      </p:sp>
      <p:sp>
        <p:nvSpPr>
          <p:cNvPr id="14" name="Text Placeholder 7">
            <a:extLst>
              <a:ext uri="{FF2B5EF4-FFF2-40B4-BE49-F238E27FC236}">
                <a16:creationId xmlns:a16="http://schemas.microsoft.com/office/drawing/2014/main" id="{680E8A23-62B0-0923-E81C-D6616CF61C37}"/>
              </a:ext>
            </a:extLst>
          </p:cNvPr>
          <p:cNvSpPr>
            <a:spLocks noGrp="1"/>
          </p:cNvSpPr>
          <p:nvPr>
            <p:ph type="body" sz="quarter" idx="19"/>
          </p:nvPr>
        </p:nvSpPr>
        <p:spPr>
          <a:xfrm>
            <a:off x="5514948" y="1879599"/>
            <a:ext cx="1888531" cy="531333"/>
          </a:xfrm>
        </p:spPr>
        <p:txBody>
          <a:bodyPr/>
          <a:lstStyle>
            <a:lvl1pPr>
              <a:defRPr sz="1800" b="1" i="0">
                <a:solidFill>
                  <a:schemeClr val="accent5"/>
                </a:solidFill>
                <a:latin typeface="+mj-lt"/>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Click to edit Master text styles</a:t>
            </a:r>
          </a:p>
        </p:txBody>
      </p:sp>
      <p:sp>
        <p:nvSpPr>
          <p:cNvPr id="10" name="Footer Placeholder 4">
            <a:extLst>
              <a:ext uri="{FF2B5EF4-FFF2-40B4-BE49-F238E27FC236}">
                <a16:creationId xmlns:a16="http://schemas.microsoft.com/office/drawing/2014/main" id="{DEFD3556-69DE-317F-1B13-D4E1E179BBD2}"/>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5" name="Text Placeholder 7">
            <a:extLst>
              <a:ext uri="{FF2B5EF4-FFF2-40B4-BE49-F238E27FC236}">
                <a16:creationId xmlns:a16="http://schemas.microsoft.com/office/drawing/2014/main" id="{7409E939-BBD8-658B-70FC-54708A9DB82E}"/>
              </a:ext>
            </a:extLst>
          </p:cNvPr>
          <p:cNvSpPr>
            <a:spLocks noGrp="1"/>
          </p:cNvSpPr>
          <p:nvPr>
            <p:ph type="body" sz="quarter" idx="20" hasCustomPrompt="1"/>
          </p:nvPr>
        </p:nvSpPr>
        <p:spPr>
          <a:xfrm>
            <a:off x="327062" y="1882332"/>
            <a:ext cx="1232263" cy="531333"/>
          </a:xfrm>
        </p:spPr>
        <p:txBody>
          <a:bodyPr/>
          <a:lstStyle>
            <a:lvl1pPr>
              <a:defRPr sz="3900" b="1" i="0">
                <a:solidFill>
                  <a:schemeClr val="accent5"/>
                </a:solidFill>
                <a:latin typeface="TIAA Challenger Black" pitchFamily="2" charset="77"/>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00%</a:t>
            </a:r>
          </a:p>
        </p:txBody>
      </p:sp>
      <p:sp>
        <p:nvSpPr>
          <p:cNvPr id="16" name="Text Placeholder 7">
            <a:extLst>
              <a:ext uri="{FF2B5EF4-FFF2-40B4-BE49-F238E27FC236}">
                <a16:creationId xmlns:a16="http://schemas.microsoft.com/office/drawing/2014/main" id="{7B233435-CDFF-316E-576A-04DDAA255D9D}"/>
              </a:ext>
            </a:extLst>
          </p:cNvPr>
          <p:cNvSpPr>
            <a:spLocks noGrp="1"/>
          </p:cNvSpPr>
          <p:nvPr>
            <p:ph type="body" sz="quarter" idx="21" hasCustomPrompt="1"/>
          </p:nvPr>
        </p:nvSpPr>
        <p:spPr>
          <a:xfrm>
            <a:off x="8055428" y="1886396"/>
            <a:ext cx="1232263" cy="531333"/>
          </a:xfrm>
        </p:spPr>
        <p:txBody>
          <a:bodyPr/>
          <a:lstStyle>
            <a:lvl1pPr>
              <a:defRPr sz="3900" b="1" i="0">
                <a:solidFill>
                  <a:schemeClr val="accent5"/>
                </a:solidFill>
                <a:latin typeface="TIAA Challenger Black" pitchFamily="2" charset="77"/>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00%</a:t>
            </a:r>
          </a:p>
        </p:txBody>
      </p:sp>
      <p:sp>
        <p:nvSpPr>
          <p:cNvPr id="17" name="Text Placeholder 7">
            <a:extLst>
              <a:ext uri="{FF2B5EF4-FFF2-40B4-BE49-F238E27FC236}">
                <a16:creationId xmlns:a16="http://schemas.microsoft.com/office/drawing/2014/main" id="{BCB2F1FF-7771-8310-640D-5DFA87823877}"/>
              </a:ext>
            </a:extLst>
          </p:cNvPr>
          <p:cNvSpPr>
            <a:spLocks noGrp="1"/>
          </p:cNvSpPr>
          <p:nvPr>
            <p:ph type="body" sz="quarter" idx="22" hasCustomPrompt="1"/>
          </p:nvPr>
        </p:nvSpPr>
        <p:spPr>
          <a:xfrm>
            <a:off x="4191245" y="1886396"/>
            <a:ext cx="1232263" cy="531333"/>
          </a:xfrm>
        </p:spPr>
        <p:txBody>
          <a:bodyPr/>
          <a:lstStyle>
            <a:lvl1pPr>
              <a:defRPr sz="3900" b="1" i="0">
                <a:solidFill>
                  <a:schemeClr val="accent5"/>
                </a:solidFill>
                <a:latin typeface="TIAA Challenger Black" pitchFamily="2" charset="77"/>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00%</a:t>
            </a:r>
          </a:p>
        </p:txBody>
      </p:sp>
    </p:spTree>
    <p:extLst>
      <p:ext uri="{BB962C8B-B14F-4D97-AF65-F5344CB8AC3E}">
        <p14:creationId xmlns:p14="http://schemas.microsoft.com/office/powerpoint/2010/main" val="1472107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3-column content with ba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A7B58DA-5512-BDF7-C0E7-1A6EA9FE5A5A}"/>
              </a:ext>
            </a:extLst>
          </p:cNvPr>
          <p:cNvSpPr/>
          <p:nvPr userDrawn="1"/>
        </p:nvSpPr>
        <p:spPr>
          <a:xfrm>
            <a:off x="0" y="1594023"/>
            <a:ext cx="11594934" cy="1087394"/>
          </a:xfrm>
          <a:prstGeom prst="rect">
            <a:avLst/>
          </a:prstGeom>
          <a:solidFill>
            <a:srgbClr val="00303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u="none" strike="noStrike" kern="0" cap="none" spc="0" normalizeH="0" baseline="0" noProof="0">
              <a:ln>
                <a:noFill/>
              </a:ln>
              <a:solidFill>
                <a:schemeClr val="accent5"/>
              </a:solidFill>
              <a:effectLst/>
              <a:uLnTx/>
              <a:uFillTx/>
              <a:latin typeface="Ringside Narrow Book" panose="02000500000000000000" pitchFamily="2" charset="0"/>
              <a:ea typeface="+mn-ea"/>
              <a:cs typeface="+mn-cs"/>
            </a:endParaRPr>
          </a:p>
        </p:txBody>
      </p:sp>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3158237"/>
            <a:ext cx="3377317" cy="3019424"/>
          </a:xfrm>
        </p:spPr>
        <p:txBody>
          <a:bodyPr/>
          <a:lstStyle>
            <a:lvl1pPr>
              <a:buClr>
                <a:schemeClr val="tx1"/>
              </a:buClr>
              <a:defRPr sz="1300">
                <a:solidFill>
                  <a:schemeClr val="tx1"/>
                </a:solidFill>
              </a:defRPr>
            </a:lvl1pPr>
            <a:lvl2pPr>
              <a:buClr>
                <a:schemeClr val="tx1"/>
              </a:buClr>
              <a:defRPr sz="1300">
                <a:solidFill>
                  <a:schemeClr val="tx1"/>
                </a:solidFill>
              </a:defRPr>
            </a:lvl2pPr>
            <a:lvl3pPr>
              <a:buClr>
                <a:schemeClr val="tx1"/>
              </a:buClr>
              <a:defRPr sz="1300">
                <a:solidFill>
                  <a:schemeClr val="tx1"/>
                </a:solidFill>
              </a:defRPr>
            </a:lvl3pPr>
            <a:lvl4pPr>
              <a:buClr>
                <a:schemeClr val="tx1"/>
              </a:buClr>
              <a:defRPr sz="1300">
                <a:solidFill>
                  <a:schemeClr val="tx1"/>
                </a:solidFill>
              </a:defRPr>
            </a:lvl4pPr>
            <a:lvl5pPr>
              <a:buClr>
                <a:schemeClr val="tx1"/>
              </a:buClr>
              <a:defRPr sz="13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3162301"/>
            <a:ext cx="3377317" cy="3019424"/>
          </a:xfrm>
        </p:spPr>
        <p:txBody>
          <a:bodyPr/>
          <a:lstStyle>
            <a:lvl1pPr>
              <a:buClr>
                <a:schemeClr val="tx1"/>
              </a:buClr>
              <a:defRPr sz="1300">
                <a:solidFill>
                  <a:schemeClr val="tx1"/>
                </a:solidFill>
              </a:defRPr>
            </a:lvl1pPr>
            <a:lvl2pPr>
              <a:buClr>
                <a:schemeClr val="tx1"/>
              </a:buClr>
              <a:defRPr sz="1300">
                <a:solidFill>
                  <a:schemeClr val="tx1"/>
                </a:solidFill>
              </a:defRPr>
            </a:lvl2pPr>
            <a:lvl3pPr>
              <a:buClr>
                <a:schemeClr val="tx1"/>
              </a:buClr>
              <a:defRPr sz="1300">
                <a:solidFill>
                  <a:schemeClr val="tx1"/>
                </a:solidFill>
              </a:defRPr>
            </a:lvl3pPr>
            <a:lvl4pPr>
              <a:buClr>
                <a:schemeClr val="tx1"/>
              </a:buClr>
              <a:defRPr sz="1300">
                <a:solidFill>
                  <a:schemeClr val="tx1"/>
                </a:solidFill>
              </a:defRPr>
            </a:lvl4pPr>
            <a:lvl5pPr>
              <a:buClr>
                <a:schemeClr val="tx1"/>
              </a:buClr>
              <a:defRPr sz="13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3162301"/>
            <a:ext cx="3377317" cy="3019424"/>
          </a:xfrm>
        </p:spPr>
        <p:txBody>
          <a:bodyPr/>
          <a:lstStyle>
            <a:lvl1pPr>
              <a:buClr>
                <a:schemeClr val="tx1"/>
              </a:buClr>
              <a:defRPr sz="1300">
                <a:solidFill>
                  <a:schemeClr val="tx1"/>
                </a:solidFill>
              </a:defRPr>
            </a:lvl1pPr>
            <a:lvl2pPr>
              <a:buClr>
                <a:schemeClr val="tx1"/>
              </a:buClr>
              <a:defRPr sz="1300">
                <a:solidFill>
                  <a:schemeClr val="tx1"/>
                </a:solidFill>
              </a:defRPr>
            </a:lvl2pPr>
            <a:lvl3pPr>
              <a:buClr>
                <a:schemeClr val="tx1"/>
              </a:buClr>
              <a:defRPr sz="1300">
                <a:solidFill>
                  <a:schemeClr val="tx1"/>
                </a:solidFill>
              </a:defRPr>
            </a:lvl3pPr>
            <a:lvl4pPr>
              <a:buClr>
                <a:schemeClr val="tx1"/>
              </a:buClr>
              <a:defRPr sz="1300">
                <a:solidFill>
                  <a:schemeClr val="tx1"/>
                </a:solidFill>
              </a:defRPr>
            </a:lvl4pPr>
            <a:lvl5pPr>
              <a:buClr>
                <a:schemeClr val="tx1"/>
              </a:buClr>
              <a:defRPr sz="13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2" name="Text Placeholder 7">
            <a:extLst>
              <a:ext uri="{FF2B5EF4-FFF2-40B4-BE49-F238E27FC236}">
                <a16:creationId xmlns:a16="http://schemas.microsoft.com/office/drawing/2014/main" id="{9B51B1B2-9DB6-9EED-52E1-EDAE1BB4960C}"/>
              </a:ext>
            </a:extLst>
          </p:cNvPr>
          <p:cNvSpPr>
            <a:spLocks noGrp="1"/>
          </p:cNvSpPr>
          <p:nvPr>
            <p:ph type="body" sz="quarter" idx="17"/>
          </p:nvPr>
        </p:nvSpPr>
        <p:spPr>
          <a:xfrm>
            <a:off x="1650765" y="1875535"/>
            <a:ext cx="1888531" cy="531333"/>
          </a:xfrm>
        </p:spPr>
        <p:txBody>
          <a:bodyPr/>
          <a:lstStyle>
            <a:lvl1pPr>
              <a:defRPr sz="1800" b="1" i="0">
                <a:solidFill>
                  <a:schemeClr val="accent5"/>
                </a:solidFill>
                <a:latin typeface="+mj-lt"/>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Click to edit Master text styles</a:t>
            </a:r>
          </a:p>
        </p:txBody>
      </p:sp>
      <p:sp>
        <p:nvSpPr>
          <p:cNvPr id="13" name="Text Placeholder 7">
            <a:extLst>
              <a:ext uri="{FF2B5EF4-FFF2-40B4-BE49-F238E27FC236}">
                <a16:creationId xmlns:a16="http://schemas.microsoft.com/office/drawing/2014/main" id="{1C081FC0-6017-7DF5-8BB1-B09F3EF6A285}"/>
              </a:ext>
            </a:extLst>
          </p:cNvPr>
          <p:cNvSpPr>
            <a:spLocks noGrp="1"/>
          </p:cNvSpPr>
          <p:nvPr>
            <p:ph type="body" sz="quarter" idx="18"/>
          </p:nvPr>
        </p:nvSpPr>
        <p:spPr>
          <a:xfrm>
            <a:off x="9379131" y="1879599"/>
            <a:ext cx="1888531" cy="531333"/>
          </a:xfrm>
        </p:spPr>
        <p:txBody>
          <a:bodyPr/>
          <a:lstStyle>
            <a:lvl1pPr>
              <a:defRPr sz="1800" b="1" i="0">
                <a:solidFill>
                  <a:schemeClr val="accent5"/>
                </a:solidFill>
                <a:latin typeface="+mj-lt"/>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Click to edit Master text styles</a:t>
            </a:r>
          </a:p>
        </p:txBody>
      </p:sp>
      <p:sp>
        <p:nvSpPr>
          <p:cNvPr id="14" name="Text Placeholder 7">
            <a:extLst>
              <a:ext uri="{FF2B5EF4-FFF2-40B4-BE49-F238E27FC236}">
                <a16:creationId xmlns:a16="http://schemas.microsoft.com/office/drawing/2014/main" id="{680E8A23-62B0-0923-E81C-D6616CF61C37}"/>
              </a:ext>
            </a:extLst>
          </p:cNvPr>
          <p:cNvSpPr>
            <a:spLocks noGrp="1"/>
          </p:cNvSpPr>
          <p:nvPr>
            <p:ph type="body" sz="quarter" idx="19"/>
          </p:nvPr>
        </p:nvSpPr>
        <p:spPr>
          <a:xfrm>
            <a:off x="5514948" y="1879599"/>
            <a:ext cx="1888531" cy="531333"/>
          </a:xfrm>
        </p:spPr>
        <p:txBody>
          <a:bodyPr/>
          <a:lstStyle>
            <a:lvl1pPr>
              <a:defRPr sz="1800" b="1" i="0">
                <a:solidFill>
                  <a:schemeClr val="accent5"/>
                </a:solidFill>
                <a:latin typeface="+mj-lt"/>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Click to edit Master text styles</a:t>
            </a:r>
          </a:p>
        </p:txBody>
      </p:sp>
      <p:sp>
        <p:nvSpPr>
          <p:cNvPr id="10" name="Footer Placeholder 4">
            <a:extLst>
              <a:ext uri="{FF2B5EF4-FFF2-40B4-BE49-F238E27FC236}">
                <a16:creationId xmlns:a16="http://schemas.microsoft.com/office/drawing/2014/main" id="{DEFD3556-69DE-317F-1B13-D4E1E179BBD2}"/>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5" name="Text Placeholder 7">
            <a:extLst>
              <a:ext uri="{FF2B5EF4-FFF2-40B4-BE49-F238E27FC236}">
                <a16:creationId xmlns:a16="http://schemas.microsoft.com/office/drawing/2014/main" id="{7409E939-BBD8-658B-70FC-54708A9DB82E}"/>
              </a:ext>
            </a:extLst>
          </p:cNvPr>
          <p:cNvSpPr>
            <a:spLocks noGrp="1"/>
          </p:cNvSpPr>
          <p:nvPr>
            <p:ph type="body" sz="quarter" idx="20" hasCustomPrompt="1"/>
          </p:nvPr>
        </p:nvSpPr>
        <p:spPr>
          <a:xfrm>
            <a:off x="327062" y="1882332"/>
            <a:ext cx="1232263" cy="531333"/>
          </a:xfrm>
        </p:spPr>
        <p:txBody>
          <a:bodyPr/>
          <a:lstStyle>
            <a:lvl1pPr>
              <a:defRPr sz="3900" b="1" i="0">
                <a:solidFill>
                  <a:schemeClr val="accent5"/>
                </a:solidFill>
                <a:latin typeface="TIAA Challenger Black" pitchFamily="2" charset="77"/>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00%</a:t>
            </a:r>
          </a:p>
        </p:txBody>
      </p:sp>
      <p:sp>
        <p:nvSpPr>
          <p:cNvPr id="16" name="Text Placeholder 7">
            <a:extLst>
              <a:ext uri="{FF2B5EF4-FFF2-40B4-BE49-F238E27FC236}">
                <a16:creationId xmlns:a16="http://schemas.microsoft.com/office/drawing/2014/main" id="{7B233435-CDFF-316E-576A-04DDAA255D9D}"/>
              </a:ext>
            </a:extLst>
          </p:cNvPr>
          <p:cNvSpPr>
            <a:spLocks noGrp="1"/>
          </p:cNvSpPr>
          <p:nvPr>
            <p:ph type="body" sz="quarter" idx="21" hasCustomPrompt="1"/>
          </p:nvPr>
        </p:nvSpPr>
        <p:spPr>
          <a:xfrm>
            <a:off x="8055428" y="1886396"/>
            <a:ext cx="1232263" cy="531333"/>
          </a:xfrm>
        </p:spPr>
        <p:txBody>
          <a:bodyPr/>
          <a:lstStyle>
            <a:lvl1pPr>
              <a:defRPr sz="3900" b="1" i="0">
                <a:solidFill>
                  <a:schemeClr val="accent5"/>
                </a:solidFill>
                <a:latin typeface="TIAA Challenger Black" pitchFamily="2" charset="77"/>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00%</a:t>
            </a:r>
          </a:p>
        </p:txBody>
      </p:sp>
      <p:sp>
        <p:nvSpPr>
          <p:cNvPr id="17" name="Text Placeholder 7">
            <a:extLst>
              <a:ext uri="{FF2B5EF4-FFF2-40B4-BE49-F238E27FC236}">
                <a16:creationId xmlns:a16="http://schemas.microsoft.com/office/drawing/2014/main" id="{BCB2F1FF-7771-8310-640D-5DFA87823877}"/>
              </a:ext>
            </a:extLst>
          </p:cNvPr>
          <p:cNvSpPr>
            <a:spLocks noGrp="1"/>
          </p:cNvSpPr>
          <p:nvPr>
            <p:ph type="body" sz="quarter" idx="22" hasCustomPrompt="1"/>
          </p:nvPr>
        </p:nvSpPr>
        <p:spPr>
          <a:xfrm>
            <a:off x="4191245" y="1886396"/>
            <a:ext cx="1232263" cy="531333"/>
          </a:xfrm>
        </p:spPr>
        <p:txBody>
          <a:bodyPr/>
          <a:lstStyle>
            <a:lvl1pPr>
              <a:defRPr sz="3900" b="1" i="0">
                <a:solidFill>
                  <a:schemeClr val="accent5"/>
                </a:solidFill>
                <a:latin typeface="TIAA Challenger Black" pitchFamily="2" charset="77"/>
              </a:defRPr>
            </a:lvl1pPr>
            <a:lvl2pPr>
              <a:defRPr sz="1800">
                <a:solidFill>
                  <a:schemeClr val="accent6"/>
                </a:solidFill>
              </a:defRPr>
            </a:lvl2pPr>
            <a:lvl3pPr>
              <a:defRPr sz="1800">
                <a:solidFill>
                  <a:schemeClr val="accent6"/>
                </a:solidFill>
              </a:defRPr>
            </a:lvl3pPr>
            <a:lvl4pPr>
              <a:defRPr sz="1800">
                <a:solidFill>
                  <a:schemeClr val="accent6"/>
                </a:solidFill>
              </a:defRPr>
            </a:lvl4pPr>
            <a:lvl5pPr>
              <a:defRPr sz="1800">
                <a:solidFill>
                  <a:schemeClr val="accent6"/>
                </a:solidFill>
              </a:defRPr>
            </a:lvl5pPr>
          </a:lstStyle>
          <a:p>
            <a:pPr lvl="0"/>
            <a:r>
              <a:rPr lang="en-US"/>
              <a:t>00%</a:t>
            </a:r>
          </a:p>
        </p:txBody>
      </p:sp>
    </p:spTree>
    <p:extLst>
      <p:ext uri="{BB962C8B-B14F-4D97-AF65-F5344CB8AC3E}">
        <p14:creationId xmlns:p14="http://schemas.microsoft.com/office/powerpoint/2010/main" val="698877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3-column content with blue ba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2C39D14-6D1A-2BB9-C144-4B5E00211A7C}"/>
              </a:ext>
            </a:extLst>
          </p:cNvPr>
          <p:cNvSpPr/>
          <p:nvPr userDrawn="1"/>
        </p:nvSpPr>
        <p:spPr>
          <a:xfrm>
            <a:off x="0" y="1594022"/>
            <a:ext cx="11594934" cy="19276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tx1"/>
              </a:buClr>
            </a:pPr>
            <a:endParaRPr lang="en-US">
              <a:solidFill>
                <a:schemeClr val="tx1"/>
              </a:solidFill>
            </a:endParaRPr>
          </a:p>
        </p:txBody>
      </p:sp>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3778663"/>
            <a:ext cx="3377317" cy="2398997"/>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3782727"/>
            <a:ext cx="3377317" cy="2398997"/>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3782727"/>
            <a:ext cx="3377317" cy="2398997"/>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7" name="Text Placeholder 7">
            <a:extLst>
              <a:ext uri="{FF2B5EF4-FFF2-40B4-BE49-F238E27FC236}">
                <a16:creationId xmlns:a16="http://schemas.microsoft.com/office/drawing/2014/main" id="{A3B58DE8-620B-A0EB-F76B-D1B5138DC1AA}"/>
              </a:ext>
            </a:extLst>
          </p:cNvPr>
          <p:cNvSpPr>
            <a:spLocks noGrp="1"/>
          </p:cNvSpPr>
          <p:nvPr>
            <p:ph type="body" sz="quarter" idx="17"/>
          </p:nvPr>
        </p:nvSpPr>
        <p:spPr>
          <a:xfrm>
            <a:off x="292608" y="1985260"/>
            <a:ext cx="10975054" cy="1210328"/>
          </a:xfrm>
        </p:spPr>
        <p:txBody>
          <a:bodyPr/>
          <a:lstStyle>
            <a:lvl1pPr>
              <a:buClr>
                <a:schemeClr val="tx1"/>
              </a:buClr>
              <a:defRPr sz="2200">
                <a:solidFill>
                  <a:schemeClr val="tx1"/>
                </a:solidFill>
              </a:defRPr>
            </a:lvl1pPr>
            <a:lvl2pPr>
              <a:defRPr sz="2500">
                <a:solidFill>
                  <a:schemeClr val="accent6"/>
                </a:solidFill>
              </a:defRPr>
            </a:lvl2pPr>
            <a:lvl3pPr>
              <a:defRPr sz="2500">
                <a:solidFill>
                  <a:schemeClr val="accent6"/>
                </a:solidFill>
              </a:defRPr>
            </a:lvl3pPr>
            <a:lvl4pPr>
              <a:defRPr sz="2500">
                <a:solidFill>
                  <a:schemeClr val="accent6"/>
                </a:solidFill>
              </a:defRPr>
            </a:lvl4pPr>
            <a:lvl5pPr>
              <a:defRPr sz="2500">
                <a:solidFill>
                  <a:schemeClr val="accent6"/>
                </a:solidFill>
              </a:defRPr>
            </a:lvl5pPr>
          </a:lstStyle>
          <a:p>
            <a:pPr lvl="0"/>
            <a:r>
              <a:rPr lang="en-US"/>
              <a:t>Click to edit Master text styles</a:t>
            </a:r>
          </a:p>
        </p:txBody>
      </p:sp>
      <p:sp>
        <p:nvSpPr>
          <p:cNvPr id="9" name="Footer Placeholder 4">
            <a:extLst>
              <a:ext uri="{FF2B5EF4-FFF2-40B4-BE49-F238E27FC236}">
                <a16:creationId xmlns:a16="http://schemas.microsoft.com/office/drawing/2014/main" id="{B9639DF5-2DEE-4BA9-123B-9111A4AFDADB}"/>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6349999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large content with blue ba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2EA24AB-2273-107D-5D41-B05CDD8238F9}"/>
              </a:ext>
            </a:extLst>
          </p:cNvPr>
          <p:cNvSpPr/>
          <p:nvPr userDrawn="1"/>
        </p:nvSpPr>
        <p:spPr>
          <a:xfrm>
            <a:off x="2546" y="2570204"/>
            <a:ext cx="11582961" cy="25949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tx1"/>
              </a:buClr>
            </a:pPr>
            <a:endParaRPr lang="en-US">
              <a:solidFill>
                <a:schemeClr val="tx1"/>
              </a:solidFill>
            </a:endParaRPr>
          </a:p>
        </p:txBody>
      </p:sp>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5399786"/>
            <a:ext cx="3377317" cy="777874"/>
          </a:xfrm>
        </p:spPr>
        <p:txBody>
          <a:bodyPr/>
          <a:lstStyle>
            <a:lvl1pPr>
              <a:buClr>
                <a:schemeClr val="tx1"/>
              </a:buClr>
              <a:defRPr sz="1100">
                <a:solidFill>
                  <a:schemeClr val="tx1"/>
                </a:solidFill>
              </a:defRPr>
            </a:lvl1pPr>
            <a:lvl2pPr>
              <a:defRPr sz="1100"/>
            </a:lvl2pPr>
            <a:lvl3pPr>
              <a:defRPr sz="1100"/>
            </a:lvl3pPr>
            <a:lvl4pPr>
              <a:defRPr sz="1100"/>
            </a:lvl4pPr>
            <a:lvl5pPr>
              <a:defRPr sz="1100"/>
            </a:lvl5pPr>
          </a:lstStyle>
          <a:p>
            <a:pPr lvl="0"/>
            <a:r>
              <a:rPr lang="en-US"/>
              <a:t>Click to edit Master text styles</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5403850"/>
            <a:ext cx="3377317" cy="777874"/>
          </a:xfrm>
        </p:spPr>
        <p:txBody>
          <a:bodyPr/>
          <a:lstStyle>
            <a:lvl1pPr>
              <a:buClr>
                <a:schemeClr val="tx1"/>
              </a:buClr>
              <a:defRPr sz="1100">
                <a:solidFill>
                  <a:schemeClr val="tx1"/>
                </a:solidFill>
              </a:defRPr>
            </a:lvl1pPr>
            <a:lvl2pPr>
              <a:defRPr sz="1100"/>
            </a:lvl2pPr>
            <a:lvl3pPr>
              <a:defRPr sz="1100"/>
            </a:lvl3pPr>
            <a:lvl4pPr>
              <a:defRPr sz="1100"/>
            </a:lvl4pPr>
            <a:lvl5pPr>
              <a:defRPr sz="1100"/>
            </a:lvl5pPr>
          </a:lstStyle>
          <a:p>
            <a:pPr lvl="0"/>
            <a:r>
              <a:rPr lang="en-US"/>
              <a:t>Click to edit Master text styles</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5403850"/>
            <a:ext cx="3377317" cy="777874"/>
          </a:xfrm>
        </p:spPr>
        <p:txBody>
          <a:bodyPr/>
          <a:lstStyle>
            <a:lvl1pPr>
              <a:buClr>
                <a:schemeClr val="tx1"/>
              </a:buClr>
              <a:defRPr sz="1100">
                <a:solidFill>
                  <a:schemeClr val="tx1"/>
                </a:solidFill>
              </a:defRPr>
            </a:lvl1pPr>
            <a:lvl2pPr>
              <a:defRPr sz="1100"/>
            </a:lvl2pPr>
            <a:lvl3pPr>
              <a:defRPr sz="1100"/>
            </a:lvl3pPr>
            <a:lvl4pPr>
              <a:defRPr sz="1100"/>
            </a:lvl4pPr>
            <a:lvl5pPr>
              <a:defRPr sz="1100"/>
            </a:lvl5pPr>
          </a:lstStyle>
          <a:p>
            <a:pPr lvl="0"/>
            <a:r>
              <a:rPr lang="en-US"/>
              <a:t>Click to edit Master text styles</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7" name="Text Placeholder 7">
            <a:extLst>
              <a:ext uri="{FF2B5EF4-FFF2-40B4-BE49-F238E27FC236}">
                <a16:creationId xmlns:a16="http://schemas.microsoft.com/office/drawing/2014/main" id="{A3B58DE8-620B-A0EB-F76B-D1B5138DC1AA}"/>
              </a:ext>
            </a:extLst>
          </p:cNvPr>
          <p:cNvSpPr>
            <a:spLocks noGrp="1"/>
          </p:cNvSpPr>
          <p:nvPr>
            <p:ph type="body" sz="quarter" idx="17"/>
          </p:nvPr>
        </p:nvSpPr>
        <p:spPr>
          <a:xfrm>
            <a:off x="292608" y="1551734"/>
            <a:ext cx="10975054" cy="808008"/>
          </a:xfrm>
        </p:spPr>
        <p:txBody>
          <a:bodyPr/>
          <a:lstStyle>
            <a:lvl1pPr>
              <a:buClr>
                <a:schemeClr val="tx1"/>
              </a:buClr>
              <a:defRPr sz="2500">
                <a:solidFill>
                  <a:schemeClr val="tx1"/>
                </a:solidFill>
              </a:defRPr>
            </a:lvl1pPr>
            <a:lvl2pPr>
              <a:defRPr sz="2500">
                <a:solidFill>
                  <a:schemeClr val="accent6"/>
                </a:solidFill>
              </a:defRPr>
            </a:lvl2pPr>
            <a:lvl3pPr>
              <a:defRPr sz="2500">
                <a:solidFill>
                  <a:schemeClr val="accent6"/>
                </a:solidFill>
              </a:defRPr>
            </a:lvl3pPr>
            <a:lvl4pPr>
              <a:defRPr sz="2500">
                <a:solidFill>
                  <a:schemeClr val="accent6"/>
                </a:solidFill>
              </a:defRPr>
            </a:lvl4pPr>
            <a:lvl5pPr>
              <a:defRPr sz="2500">
                <a:solidFill>
                  <a:schemeClr val="accent6"/>
                </a:solidFill>
              </a:defRPr>
            </a:lvl5pPr>
          </a:lstStyle>
          <a:p>
            <a:pPr lvl="0"/>
            <a:r>
              <a:rPr lang="en-US"/>
              <a:t>Click to edit Master text styles</a:t>
            </a:r>
          </a:p>
        </p:txBody>
      </p:sp>
      <p:sp>
        <p:nvSpPr>
          <p:cNvPr id="11" name="Text Placeholder 7">
            <a:extLst>
              <a:ext uri="{FF2B5EF4-FFF2-40B4-BE49-F238E27FC236}">
                <a16:creationId xmlns:a16="http://schemas.microsoft.com/office/drawing/2014/main" id="{C62032E7-D1D8-CD58-9CE3-84BD51F5F706}"/>
              </a:ext>
            </a:extLst>
          </p:cNvPr>
          <p:cNvSpPr>
            <a:spLocks noGrp="1"/>
          </p:cNvSpPr>
          <p:nvPr>
            <p:ph type="body" sz="quarter" idx="18"/>
          </p:nvPr>
        </p:nvSpPr>
        <p:spPr>
          <a:xfrm>
            <a:off x="292608" y="3810425"/>
            <a:ext cx="3377317" cy="1119521"/>
          </a:xfrm>
        </p:spPr>
        <p:txBody>
          <a:bodyPr/>
          <a:lstStyle>
            <a:lvl1pPr>
              <a:buClr>
                <a:schemeClr val="tx1"/>
              </a:buClr>
              <a:defRPr sz="1800" b="1" i="0">
                <a:solidFill>
                  <a:schemeClr val="tx1"/>
                </a:solidFill>
                <a:latin typeface="TIAA Challenger Semibold" pitchFamily="2" charset="77"/>
              </a:defRPr>
            </a:lvl1pPr>
            <a:lvl2pPr>
              <a:buClr>
                <a:schemeClr val="tx1"/>
              </a:buClr>
              <a:defRPr sz="1800" b="1" i="0">
                <a:solidFill>
                  <a:schemeClr val="tx1"/>
                </a:solidFill>
                <a:latin typeface="TIAA Challenger Semibold" pitchFamily="2" charset="77"/>
              </a:defRPr>
            </a:lvl2pPr>
            <a:lvl3pPr>
              <a:defRPr sz="1300"/>
            </a:lvl3pPr>
            <a:lvl4pPr>
              <a:defRPr sz="1300"/>
            </a:lvl4pPr>
            <a:lvl5pPr>
              <a:defRPr sz="1300"/>
            </a:lvl5pPr>
          </a:lstStyle>
          <a:p>
            <a:pPr lvl="0"/>
            <a:r>
              <a:rPr lang="en-US"/>
              <a:t>Click to edit Master text styles</a:t>
            </a:r>
          </a:p>
          <a:p>
            <a:pPr lvl="1"/>
            <a:r>
              <a:rPr lang="en-US"/>
              <a:t>Second level</a:t>
            </a:r>
          </a:p>
        </p:txBody>
      </p:sp>
      <p:sp>
        <p:nvSpPr>
          <p:cNvPr id="12" name="Text Placeholder 7">
            <a:extLst>
              <a:ext uri="{FF2B5EF4-FFF2-40B4-BE49-F238E27FC236}">
                <a16:creationId xmlns:a16="http://schemas.microsoft.com/office/drawing/2014/main" id="{0702973B-298D-B377-7661-4308DF7A0371}"/>
              </a:ext>
            </a:extLst>
          </p:cNvPr>
          <p:cNvSpPr>
            <a:spLocks noGrp="1"/>
          </p:cNvSpPr>
          <p:nvPr>
            <p:ph type="body" sz="quarter" idx="19"/>
          </p:nvPr>
        </p:nvSpPr>
        <p:spPr>
          <a:xfrm>
            <a:off x="7890345" y="3814489"/>
            <a:ext cx="3377317" cy="1119521"/>
          </a:xfrm>
        </p:spPr>
        <p:txBody>
          <a:bodyPr/>
          <a:lstStyle>
            <a:lvl1pPr>
              <a:buClr>
                <a:schemeClr val="tx1"/>
              </a:buClr>
              <a:defRPr sz="1800" b="1" i="0">
                <a:solidFill>
                  <a:schemeClr val="tx1"/>
                </a:solidFill>
                <a:latin typeface="TIAA Challenger Semibold" pitchFamily="2" charset="77"/>
              </a:defRPr>
            </a:lvl1pPr>
            <a:lvl2pPr>
              <a:buClr>
                <a:schemeClr val="tx1"/>
              </a:buClr>
              <a:defRPr sz="1800" b="1" i="0">
                <a:solidFill>
                  <a:schemeClr val="tx1"/>
                </a:solidFill>
                <a:latin typeface="TIAA Challenger Semibold" pitchFamily="2" charset="77"/>
              </a:defRPr>
            </a:lvl2pPr>
            <a:lvl3pPr>
              <a:defRPr sz="1300"/>
            </a:lvl3pPr>
            <a:lvl4pPr>
              <a:defRPr sz="1300"/>
            </a:lvl4pPr>
            <a:lvl5pPr>
              <a:defRPr sz="1300"/>
            </a:lvl5pPr>
          </a:lstStyle>
          <a:p>
            <a:pPr lvl="0"/>
            <a:r>
              <a:rPr lang="en-US"/>
              <a:t>Click to edit Master text styles</a:t>
            </a:r>
          </a:p>
          <a:p>
            <a:pPr lvl="1"/>
            <a:r>
              <a:rPr lang="en-US"/>
              <a:t>Second level</a:t>
            </a:r>
          </a:p>
        </p:txBody>
      </p:sp>
      <p:sp>
        <p:nvSpPr>
          <p:cNvPr id="13" name="Text Placeholder 7">
            <a:extLst>
              <a:ext uri="{FF2B5EF4-FFF2-40B4-BE49-F238E27FC236}">
                <a16:creationId xmlns:a16="http://schemas.microsoft.com/office/drawing/2014/main" id="{830556EB-7B68-055E-526A-3B6C1EE51799}"/>
              </a:ext>
            </a:extLst>
          </p:cNvPr>
          <p:cNvSpPr>
            <a:spLocks noGrp="1"/>
          </p:cNvSpPr>
          <p:nvPr>
            <p:ph type="body" sz="quarter" idx="20"/>
          </p:nvPr>
        </p:nvSpPr>
        <p:spPr>
          <a:xfrm>
            <a:off x="4091476" y="3814489"/>
            <a:ext cx="3377317" cy="1119521"/>
          </a:xfrm>
        </p:spPr>
        <p:txBody>
          <a:bodyPr/>
          <a:lstStyle>
            <a:lvl1pPr>
              <a:buClr>
                <a:schemeClr val="tx1"/>
              </a:buClr>
              <a:defRPr sz="1800" b="1" i="0">
                <a:solidFill>
                  <a:schemeClr val="tx1"/>
                </a:solidFill>
                <a:latin typeface="TIAA Challenger Semibold" pitchFamily="2" charset="77"/>
              </a:defRPr>
            </a:lvl1pPr>
            <a:lvl2pPr>
              <a:buClr>
                <a:schemeClr val="tx1"/>
              </a:buClr>
              <a:defRPr sz="1800" b="1" i="0">
                <a:solidFill>
                  <a:schemeClr val="tx1"/>
                </a:solidFill>
                <a:latin typeface="TIAA Challenger Semibold" pitchFamily="2" charset="77"/>
              </a:defRPr>
            </a:lvl2pPr>
            <a:lvl3pPr>
              <a:defRPr sz="1300"/>
            </a:lvl3pPr>
            <a:lvl4pPr>
              <a:defRPr sz="1300"/>
            </a:lvl4pPr>
            <a:lvl5pPr>
              <a:defRPr sz="1300"/>
            </a:lvl5pPr>
          </a:lstStyle>
          <a:p>
            <a:pPr lvl="0"/>
            <a:r>
              <a:rPr lang="en-US"/>
              <a:t>Click to edit Master text styles</a:t>
            </a:r>
          </a:p>
          <a:p>
            <a:pPr lvl="1"/>
            <a:r>
              <a:rPr lang="en-US"/>
              <a:t>Second level</a:t>
            </a:r>
          </a:p>
        </p:txBody>
      </p:sp>
      <p:sp>
        <p:nvSpPr>
          <p:cNvPr id="10" name="Footer Placeholder 4">
            <a:extLst>
              <a:ext uri="{FF2B5EF4-FFF2-40B4-BE49-F238E27FC236}">
                <a16:creationId xmlns:a16="http://schemas.microsoft.com/office/drawing/2014/main" id="{31386CF8-BA39-4794-EE5C-3718CFD61B7F}"/>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5888471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4-column conten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1545336"/>
            <a:ext cx="2592125" cy="4632324"/>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8675536" y="1549401"/>
            <a:ext cx="2592126" cy="4632324"/>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3086917" y="1549401"/>
            <a:ext cx="2592126" cy="4632324"/>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a:extLst>
              <a:ext uri="{FF2B5EF4-FFF2-40B4-BE49-F238E27FC236}">
                <a16:creationId xmlns:a16="http://schemas.microsoft.com/office/drawing/2014/main" id="{8D2DAF62-E13F-E551-38D2-4175EDE7BBE7}"/>
              </a:ext>
            </a:extLst>
          </p:cNvPr>
          <p:cNvSpPr>
            <a:spLocks noGrp="1"/>
          </p:cNvSpPr>
          <p:nvPr>
            <p:ph type="body" sz="quarter" idx="16"/>
          </p:nvPr>
        </p:nvSpPr>
        <p:spPr>
          <a:xfrm>
            <a:off x="5881227" y="1549401"/>
            <a:ext cx="2592126" cy="4632324"/>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a:extLst>
              <a:ext uri="{FF2B5EF4-FFF2-40B4-BE49-F238E27FC236}">
                <a16:creationId xmlns:a16="http://schemas.microsoft.com/office/drawing/2014/main" id="{CA9629F9-6CF9-6C84-FC4C-11477E1EE9C9}"/>
              </a:ext>
            </a:extLst>
          </p:cNvPr>
          <p:cNvSpPr>
            <a:spLocks noGrp="1"/>
          </p:cNvSpPr>
          <p:nvPr>
            <p:ph type="body" sz="quarter" idx="17"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0" name="Footer Placeholder 4">
            <a:extLst>
              <a:ext uri="{FF2B5EF4-FFF2-40B4-BE49-F238E27FC236}">
                <a16:creationId xmlns:a16="http://schemas.microsoft.com/office/drawing/2014/main" id="{5D65471F-966D-FE1F-005C-0A76C5E51BEA}"/>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1356693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4-column content with stat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9" y="3024886"/>
            <a:ext cx="2441886" cy="315277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9031043" y="3028951"/>
            <a:ext cx="2441885" cy="315277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3205421" y="3028951"/>
            <a:ext cx="2441885" cy="315277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a:extLst>
              <a:ext uri="{FF2B5EF4-FFF2-40B4-BE49-F238E27FC236}">
                <a16:creationId xmlns:a16="http://schemas.microsoft.com/office/drawing/2014/main" id="{8D2DAF62-E13F-E551-38D2-4175EDE7BBE7}"/>
              </a:ext>
            </a:extLst>
          </p:cNvPr>
          <p:cNvSpPr>
            <a:spLocks noGrp="1"/>
          </p:cNvSpPr>
          <p:nvPr>
            <p:ph type="body" sz="quarter" idx="16"/>
          </p:nvPr>
        </p:nvSpPr>
        <p:spPr>
          <a:xfrm>
            <a:off x="6118232" y="3028951"/>
            <a:ext cx="2441885" cy="315277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a:extLst>
              <a:ext uri="{FF2B5EF4-FFF2-40B4-BE49-F238E27FC236}">
                <a16:creationId xmlns:a16="http://schemas.microsoft.com/office/drawing/2014/main" id="{CA9629F9-6CF9-6C84-FC4C-11477E1EE9C9}"/>
              </a:ext>
            </a:extLst>
          </p:cNvPr>
          <p:cNvSpPr>
            <a:spLocks noGrp="1"/>
          </p:cNvSpPr>
          <p:nvPr>
            <p:ph type="body" sz="quarter" idx="17"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7" name="Text Placeholder 7">
            <a:extLst>
              <a:ext uri="{FF2B5EF4-FFF2-40B4-BE49-F238E27FC236}">
                <a16:creationId xmlns:a16="http://schemas.microsoft.com/office/drawing/2014/main" id="{17478F0B-2DAB-FA0E-8444-5E0DF0856A65}"/>
              </a:ext>
            </a:extLst>
          </p:cNvPr>
          <p:cNvSpPr>
            <a:spLocks noGrp="1"/>
          </p:cNvSpPr>
          <p:nvPr>
            <p:ph type="body" sz="quarter" idx="18" hasCustomPrompt="1"/>
          </p:nvPr>
        </p:nvSpPr>
        <p:spPr>
          <a:xfrm>
            <a:off x="292609" y="2635250"/>
            <a:ext cx="2441886" cy="215010"/>
          </a:xfrm>
        </p:spPr>
        <p:txBody>
          <a:bodyPr/>
          <a:lstStyle>
            <a:lvl1pPr>
              <a:buClr>
                <a:schemeClr val="bg2"/>
              </a:buClr>
              <a:defRPr sz="1800" b="1" i="0">
                <a:solidFill>
                  <a:schemeClr val="accent4"/>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text styles</a:t>
            </a:r>
          </a:p>
        </p:txBody>
      </p:sp>
      <p:sp>
        <p:nvSpPr>
          <p:cNvPr id="18" name="Text Placeholder 7">
            <a:extLst>
              <a:ext uri="{FF2B5EF4-FFF2-40B4-BE49-F238E27FC236}">
                <a16:creationId xmlns:a16="http://schemas.microsoft.com/office/drawing/2014/main" id="{10A61472-056B-E24C-C76F-FC948B19F991}"/>
              </a:ext>
            </a:extLst>
          </p:cNvPr>
          <p:cNvSpPr>
            <a:spLocks noGrp="1"/>
          </p:cNvSpPr>
          <p:nvPr>
            <p:ph type="body" sz="quarter" idx="19" hasCustomPrompt="1"/>
          </p:nvPr>
        </p:nvSpPr>
        <p:spPr>
          <a:xfrm>
            <a:off x="9031043" y="2635250"/>
            <a:ext cx="2441885" cy="215010"/>
          </a:xfrm>
        </p:spPr>
        <p:txBody>
          <a:bodyPr/>
          <a:lstStyle>
            <a:lvl1pPr>
              <a:buClr>
                <a:schemeClr val="bg2"/>
              </a:buClr>
              <a:defRPr sz="1800" b="1" i="0">
                <a:solidFill>
                  <a:schemeClr val="accent4"/>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text styles</a:t>
            </a:r>
          </a:p>
        </p:txBody>
      </p:sp>
      <p:sp>
        <p:nvSpPr>
          <p:cNvPr id="19" name="Text Placeholder 7">
            <a:extLst>
              <a:ext uri="{FF2B5EF4-FFF2-40B4-BE49-F238E27FC236}">
                <a16:creationId xmlns:a16="http://schemas.microsoft.com/office/drawing/2014/main" id="{2C937237-9543-7656-30EC-4B9A51450084}"/>
              </a:ext>
            </a:extLst>
          </p:cNvPr>
          <p:cNvSpPr>
            <a:spLocks noGrp="1"/>
          </p:cNvSpPr>
          <p:nvPr>
            <p:ph type="body" sz="quarter" idx="20" hasCustomPrompt="1"/>
          </p:nvPr>
        </p:nvSpPr>
        <p:spPr>
          <a:xfrm>
            <a:off x="3205421" y="2635250"/>
            <a:ext cx="2441885" cy="215010"/>
          </a:xfrm>
        </p:spPr>
        <p:txBody>
          <a:bodyPr/>
          <a:lstStyle>
            <a:lvl1pPr>
              <a:buClr>
                <a:schemeClr val="bg2"/>
              </a:buClr>
              <a:defRPr sz="1800" b="1" i="0">
                <a:solidFill>
                  <a:schemeClr val="accent4"/>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text styles</a:t>
            </a:r>
          </a:p>
        </p:txBody>
      </p:sp>
      <p:sp>
        <p:nvSpPr>
          <p:cNvPr id="20" name="Text Placeholder 7">
            <a:extLst>
              <a:ext uri="{FF2B5EF4-FFF2-40B4-BE49-F238E27FC236}">
                <a16:creationId xmlns:a16="http://schemas.microsoft.com/office/drawing/2014/main" id="{550A4363-D667-8EDD-CF51-1001C4ECDBA8}"/>
              </a:ext>
            </a:extLst>
          </p:cNvPr>
          <p:cNvSpPr>
            <a:spLocks noGrp="1"/>
          </p:cNvSpPr>
          <p:nvPr>
            <p:ph type="body" sz="quarter" idx="21" hasCustomPrompt="1"/>
          </p:nvPr>
        </p:nvSpPr>
        <p:spPr>
          <a:xfrm>
            <a:off x="6118232" y="2635250"/>
            <a:ext cx="2441885" cy="215010"/>
          </a:xfrm>
        </p:spPr>
        <p:txBody>
          <a:bodyPr/>
          <a:lstStyle>
            <a:lvl1pPr>
              <a:buClr>
                <a:schemeClr val="bg2"/>
              </a:buClr>
              <a:defRPr sz="1800" b="1" i="0">
                <a:solidFill>
                  <a:schemeClr val="accent4"/>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text styles</a:t>
            </a:r>
          </a:p>
        </p:txBody>
      </p:sp>
      <p:sp>
        <p:nvSpPr>
          <p:cNvPr id="10" name="Footer Placeholder 4">
            <a:extLst>
              <a:ext uri="{FF2B5EF4-FFF2-40B4-BE49-F238E27FC236}">
                <a16:creationId xmlns:a16="http://schemas.microsoft.com/office/drawing/2014/main" id="{A3885C08-91DB-32DD-B51C-53B909D3E027}"/>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2" name="Text Placeholder 7">
            <a:extLst>
              <a:ext uri="{FF2B5EF4-FFF2-40B4-BE49-F238E27FC236}">
                <a16:creationId xmlns:a16="http://schemas.microsoft.com/office/drawing/2014/main" id="{EF112D4C-33FF-D630-A298-56DD512CFE6D}"/>
              </a:ext>
            </a:extLst>
          </p:cNvPr>
          <p:cNvSpPr>
            <a:spLocks noGrp="1"/>
          </p:cNvSpPr>
          <p:nvPr>
            <p:ph type="body" sz="quarter" idx="22" hasCustomPrompt="1"/>
          </p:nvPr>
        </p:nvSpPr>
        <p:spPr>
          <a:xfrm>
            <a:off x="292609" y="1588770"/>
            <a:ext cx="2441886" cy="941070"/>
          </a:xfrm>
        </p:spPr>
        <p:txBody>
          <a:bodyPr/>
          <a:lstStyle>
            <a:lvl1pPr>
              <a:buClr>
                <a:schemeClr val="bg2"/>
              </a:buClr>
              <a:defRPr sz="7200" b="1" i="0">
                <a:solidFill>
                  <a:schemeClr val="accent4"/>
                </a:solidFill>
                <a:latin typeface="TIAA Challenger Black"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00%</a:t>
            </a:r>
          </a:p>
        </p:txBody>
      </p:sp>
      <p:sp>
        <p:nvSpPr>
          <p:cNvPr id="13" name="Text Placeholder 7">
            <a:extLst>
              <a:ext uri="{FF2B5EF4-FFF2-40B4-BE49-F238E27FC236}">
                <a16:creationId xmlns:a16="http://schemas.microsoft.com/office/drawing/2014/main" id="{EA17DCF8-A292-70BA-6F10-42A5A9836FD6}"/>
              </a:ext>
            </a:extLst>
          </p:cNvPr>
          <p:cNvSpPr>
            <a:spLocks noGrp="1"/>
          </p:cNvSpPr>
          <p:nvPr>
            <p:ph type="body" sz="quarter" idx="23" hasCustomPrompt="1"/>
          </p:nvPr>
        </p:nvSpPr>
        <p:spPr>
          <a:xfrm>
            <a:off x="9031043" y="1588770"/>
            <a:ext cx="2441885" cy="941070"/>
          </a:xfrm>
        </p:spPr>
        <p:txBody>
          <a:bodyPr/>
          <a:lstStyle>
            <a:lvl1pPr>
              <a:buClr>
                <a:schemeClr val="bg2"/>
              </a:buClr>
              <a:defRPr sz="7200" b="1" i="0">
                <a:solidFill>
                  <a:schemeClr val="accent4"/>
                </a:solidFill>
                <a:latin typeface="TIAA Challenger Black"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00%</a:t>
            </a:r>
          </a:p>
        </p:txBody>
      </p:sp>
      <p:sp>
        <p:nvSpPr>
          <p:cNvPr id="14" name="Text Placeholder 7">
            <a:extLst>
              <a:ext uri="{FF2B5EF4-FFF2-40B4-BE49-F238E27FC236}">
                <a16:creationId xmlns:a16="http://schemas.microsoft.com/office/drawing/2014/main" id="{420544B2-01F6-5B1A-5136-965C62A64698}"/>
              </a:ext>
            </a:extLst>
          </p:cNvPr>
          <p:cNvSpPr>
            <a:spLocks noGrp="1"/>
          </p:cNvSpPr>
          <p:nvPr>
            <p:ph type="body" sz="quarter" idx="24" hasCustomPrompt="1"/>
          </p:nvPr>
        </p:nvSpPr>
        <p:spPr>
          <a:xfrm>
            <a:off x="3205421" y="1588770"/>
            <a:ext cx="2441885" cy="941070"/>
          </a:xfrm>
        </p:spPr>
        <p:txBody>
          <a:bodyPr/>
          <a:lstStyle>
            <a:lvl1pPr>
              <a:buClr>
                <a:schemeClr val="bg2"/>
              </a:buClr>
              <a:defRPr sz="7200" b="1" i="0">
                <a:solidFill>
                  <a:schemeClr val="accent4"/>
                </a:solidFill>
                <a:latin typeface="TIAA Challenger Black"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00%</a:t>
            </a:r>
          </a:p>
        </p:txBody>
      </p:sp>
      <p:sp>
        <p:nvSpPr>
          <p:cNvPr id="15" name="Text Placeholder 7">
            <a:extLst>
              <a:ext uri="{FF2B5EF4-FFF2-40B4-BE49-F238E27FC236}">
                <a16:creationId xmlns:a16="http://schemas.microsoft.com/office/drawing/2014/main" id="{46180B16-9AF6-8615-0800-BBCA9CEA52C1}"/>
              </a:ext>
            </a:extLst>
          </p:cNvPr>
          <p:cNvSpPr>
            <a:spLocks noGrp="1"/>
          </p:cNvSpPr>
          <p:nvPr>
            <p:ph type="body" sz="quarter" idx="25" hasCustomPrompt="1"/>
          </p:nvPr>
        </p:nvSpPr>
        <p:spPr>
          <a:xfrm>
            <a:off x="6118232" y="1588770"/>
            <a:ext cx="2441885" cy="941070"/>
          </a:xfrm>
        </p:spPr>
        <p:txBody>
          <a:bodyPr/>
          <a:lstStyle>
            <a:lvl1pPr>
              <a:buClr>
                <a:schemeClr val="bg2"/>
              </a:buClr>
              <a:defRPr sz="7200" b="1" i="0">
                <a:solidFill>
                  <a:schemeClr val="accent4"/>
                </a:solidFill>
                <a:latin typeface="TIAA Challenger Black"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00%</a:t>
            </a:r>
          </a:p>
        </p:txBody>
      </p:sp>
    </p:spTree>
    <p:extLst>
      <p:ext uri="{BB962C8B-B14F-4D97-AF65-F5344CB8AC3E}">
        <p14:creationId xmlns:p14="http://schemas.microsoft.com/office/powerpoint/2010/main" val="42718922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column content with icon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9" y="3374136"/>
            <a:ext cx="2441886" cy="280352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9031040" y="3378201"/>
            <a:ext cx="2441885" cy="280352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3205421" y="3378201"/>
            <a:ext cx="2441885" cy="280352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a:extLst>
              <a:ext uri="{FF2B5EF4-FFF2-40B4-BE49-F238E27FC236}">
                <a16:creationId xmlns:a16="http://schemas.microsoft.com/office/drawing/2014/main" id="{8D2DAF62-E13F-E551-38D2-4175EDE7BBE7}"/>
              </a:ext>
            </a:extLst>
          </p:cNvPr>
          <p:cNvSpPr>
            <a:spLocks noGrp="1"/>
          </p:cNvSpPr>
          <p:nvPr>
            <p:ph type="body" sz="quarter" idx="16"/>
          </p:nvPr>
        </p:nvSpPr>
        <p:spPr>
          <a:xfrm>
            <a:off x="6118231" y="3378201"/>
            <a:ext cx="2441885" cy="280352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a:extLst>
              <a:ext uri="{FF2B5EF4-FFF2-40B4-BE49-F238E27FC236}">
                <a16:creationId xmlns:a16="http://schemas.microsoft.com/office/drawing/2014/main" id="{CA9629F9-6CF9-6C84-FC4C-11477E1EE9C9}"/>
              </a:ext>
            </a:extLst>
          </p:cNvPr>
          <p:cNvSpPr>
            <a:spLocks noGrp="1"/>
          </p:cNvSpPr>
          <p:nvPr>
            <p:ph type="body" sz="quarter" idx="17"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1" name="Text Placeholder 7">
            <a:extLst>
              <a:ext uri="{FF2B5EF4-FFF2-40B4-BE49-F238E27FC236}">
                <a16:creationId xmlns:a16="http://schemas.microsoft.com/office/drawing/2014/main" id="{F9085021-97B8-EBEC-826D-32904BE5E4BE}"/>
              </a:ext>
            </a:extLst>
          </p:cNvPr>
          <p:cNvSpPr>
            <a:spLocks noGrp="1"/>
          </p:cNvSpPr>
          <p:nvPr>
            <p:ph type="body" sz="quarter" idx="18"/>
          </p:nvPr>
        </p:nvSpPr>
        <p:spPr>
          <a:xfrm>
            <a:off x="292609" y="2548348"/>
            <a:ext cx="2441886" cy="627573"/>
          </a:xfrm>
        </p:spPr>
        <p:txBody>
          <a:bodyPr/>
          <a:lstStyle>
            <a:lvl1pPr>
              <a:buClr>
                <a:schemeClr val="bg2"/>
              </a:buClr>
              <a:defRPr sz="2000" b="1" i="0">
                <a:solidFill>
                  <a:schemeClr val="tx2"/>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Master text styles</a:t>
            </a:r>
          </a:p>
        </p:txBody>
      </p:sp>
      <p:sp>
        <p:nvSpPr>
          <p:cNvPr id="12" name="Text Placeholder 7">
            <a:extLst>
              <a:ext uri="{FF2B5EF4-FFF2-40B4-BE49-F238E27FC236}">
                <a16:creationId xmlns:a16="http://schemas.microsoft.com/office/drawing/2014/main" id="{32585E9B-895C-00E8-7ADD-703E5AC1C4DE}"/>
              </a:ext>
            </a:extLst>
          </p:cNvPr>
          <p:cNvSpPr>
            <a:spLocks noGrp="1"/>
          </p:cNvSpPr>
          <p:nvPr>
            <p:ph type="body" sz="quarter" idx="19"/>
          </p:nvPr>
        </p:nvSpPr>
        <p:spPr>
          <a:xfrm>
            <a:off x="9031043" y="2552413"/>
            <a:ext cx="2441885" cy="627573"/>
          </a:xfrm>
        </p:spPr>
        <p:txBody>
          <a:bodyPr/>
          <a:lstStyle>
            <a:lvl1pPr>
              <a:buClr>
                <a:schemeClr val="bg2"/>
              </a:buClr>
              <a:defRPr sz="2000" b="1" i="0">
                <a:solidFill>
                  <a:schemeClr val="tx2"/>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Master text styles</a:t>
            </a:r>
          </a:p>
        </p:txBody>
      </p:sp>
      <p:sp>
        <p:nvSpPr>
          <p:cNvPr id="13" name="Text Placeholder 7">
            <a:extLst>
              <a:ext uri="{FF2B5EF4-FFF2-40B4-BE49-F238E27FC236}">
                <a16:creationId xmlns:a16="http://schemas.microsoft.com/office/drawing/2014/main" id="{15719153-E13A-6695-C03D-3A75F82CA678}"/>
              </a:ext>
            </a:extLst>
          </p:cNvPr>
          <p:cNvSpPr>
            <a:spLocks noGrp="1"/>
          </p:cNvSpPr>
          <p:nvPr>
            <p:ph type="body" sz="quarter" idx="20"/>
          </p:nvPr>
        </p:nvSpPr>
        <p:spPr>
          <a:xfrm>
            <a:off x="3205421" y="2552413"/>
            <a:ext cx="2441885" cy="627573"/>
          </a:xfrm>
        </p:spPr>
        <p:txBody>
          <a:bodyPr/>
          <a:lstStyle>
            <a:lvl1pPr>
              <a:buClr>
                <a:schemeClr val="bg2"/>
              </a:buClr>
              <a:defRPr sz="2000" b="1" i="0">
                <a:solidFill>
                  <a:schemeClr val="tx2"/>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Master text styles</a:t>
            </a:r>
          </a:p>
        </p:txBody>
      </p:sp>
      <p:sp>
        <p:nvSpPr>
          <p:cNvPr id="14" name="Text Placeholder 7">
            <a:extLst>
              <a:ext uri="{FF2B5EF4-FFF2-40B4-BE49-F238E27FC236}">
                <a16:creationId xmlns:a16="http://schemas.microsoft.com/office/drawing/2014/main" id="{306C2E63-5B76-1094-FA4E-1A5533332097}"/>
              </a:ext>
            </a:extLst>
          </p:cNvPr>
          <p:cNvSpPr>
            <a:spLocks noGrp="1"/>
          </p:cNvSpPr>
          <p:nvPr>
            <p:ph type="body" sz="quarter" idx="21"/>
          </p:nvPr>
        </p:nvSpPr>
        <p:spPr>
          <a:xfrm>
            <a:off x="6118232" y="2552413"/>
            <a:ext cx="2441885" cy="627573"/>
          </a:xfrm>
        </p:spPr>
        <p:txBody>
          <a:bodyPr/>
          <a:lstStyle>
            <a:lvl1pPr>
              <a:buClr>
                <a:schemeClr val="bg2"/>
              </a:buClr>
              <a:defRPr sz="2000" b="1" i="0">
                <a:solidFill>
                  <a:schemeClr val="tx2"/>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Master text styles</a:t>
            </a:r>
          </a:p>
        </p:txBody>
      </p:sp>
      <p:sp>
        <p:nvSpPr>
          <p:cNvPr id="15" name="Picture Placeholder 11">
            <a:extLst>
              <a:ext uri="{FF2B5EF4-FFF2-40B4-BE49-F238E27FC236}">
                <a16:creationId xmlns:a16="http://schemas.microsoft.com/office/drawing/2014/main" id="{710536E7-BE39-D239-6FB8-DC5F7D2BB77D}"/>
              </a:ext>
            </a:extLst>
          </p:cNvPr>
          <p:cNvSpPr>
            <a:spLocks noGrp="1"/>
          </p:cNvSpPr>
          <p:nvPr>
            <p:ph type="pic" sz="quarter" idx="22" hasCustomPrompt="1"/>
          </p:nvPr>
        </p:nvSpPr>
        <p:spPr>
          <a:xfrm>
            <a:off x="292100"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6" name="Picture Placeholder 11">
            <a:extLst>
              <a:ext uri="{FF2B5EF4-FFF2-40B4-BE49-F238E27FC236}">
                <a16:creationId xmlns:a16="http://schemas.microsoft.com/office/drawing/2014/main" id="{BD6C301A-E023-59E7-D5B3-5D1FC203213E}"/>
              </a:ext>
            </a:extLst>
          </p:cNvPr>
          <p:cNvSpPr>
            <a:spLocks noGrp="1"/>
          </p:cNvSpPr>
          <p:nvPr>
            <p:ph type="pic" sz="quarter" idx="23" hasCustomPrompt="1"/>
          </p:nvPr>
        </p:nvSpPr>
        <p:spPr>
          <a:xfrm>
            <a:off x="3205421"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7" name="Picture Placeholder 11">
            <a:extLst>
              <a:ext uri="{FF2B5EF4-FFF2-40B4-BE49-F238E27FC236}">
                <a16:creationId xmlns:a16="http://schemas.microsoft.com/office/drawing/2014/main" id="{450DE32D-B259-63F4-478E-206DFB1A2AA4}"/>
              </a:ext>
            </a:extLst>
          </p:cNvPr>
          <p:cNvSpPr>
            <a:spLocks noGrp="1"/>
          </p:cNvSpPr>
          <p:nvPr>
            <p:ph type="pic" sz="quarter" idx="24" hasCustomPrompt="1"/>
          </p:nvPr>
        </p:nvSpPr>
        <p:spPr>
          <a:xfrm>
            <a:off x="6118231"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8" name="Picture Placeholder 11">
            <a:extLst>
              <a:ext uri="{FF2B5EF4-FFF2-40B4-BE49-F238E27FC236}">
                <a16:creationId xmlns:a16="http://schemas.microsoft.com/office/drawing/2014/main" id="{54D511C2-DFD2-1F36-DE67-2A21230F714B}"/>
              </a:ext>
            </a:extLst>
          </p:cNvPr>
          <p:cNvSpPr>
            <a:spLocks noGrp="1"/>
          </p:cNvSpPr>
          <p:nvPr>
            <p:ph type="pic" sz="quarter" idx="25" hasCustomPrompt="1"/>
          </p:nvPr>
        </p:nvSpPr>
        <p:spPr>
          <a:xfrm>
            <a:off x="9031040"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0" name="Footer Placeholder 4">
            <a:extLst>
              <a:ext uri="{FF2B5EF4-FFF2-40B4-BE49-F238E27FC236}">
                <a16:creationId xmlns:a16="http://schemas.microsoft.com/office/drawing/2014/main" id="{F63A1B8C-593C-8202-A55A-88B3C45F283E}"/>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5" name="Footer Placeholder 4">
            <a:extLst>
              <a:ext uri="{FF2B5EF4-FFF2-40B4-BE49-F238E27FC236}">
                <a16:creationId xmlns:a16="http://schemas.microsoft.com/office/drawing/2014/main" id="{8B6609F3-C61A-3538-A61D-CFB534F88859}"/>
              </a:ext>
            </a:extLst>
          </p:cNvPr>
          <p:cNvSpPr txBox="1">
            <a:spLocks/>
          </p:cNvSpPr>
          <p:nvPr userDrawn="1"/>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4188733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Chalk, Pattern">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944212E-0EB7-567C-7A3C-FECD4FE37A4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712925" y="477"/>
            <a:ext cx="3492137" cy="6857523"/>
          </a:xfrm>
          <a:prstGeom prst="rect">
            <a:avLst/>
          </a:prstGeom>
          <a:solidFill>
            <a:srgbClr val="FFFFFF"/>
          </a:solidFill>
        </p:spPr>
      </p:pic>
      <p:pic>
        <p:nvPicPr>
          <p:cNvPr id="6" name="Graphic 5">
            <a:extLst>
              <a:ext uri="{FF2B5EF4-FFF2-40B4-BE49-F238E27FC236}">
                <a16:creationId xmlns:a16="http://schemas.microsoft.com/office/drawing/2014/main" id="{864DBCF4-AB22-3BC9-A7DB-F950F335C0E7}"/>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304438" y="607043"/>
            <a:ext cx="1339141" cy="322386"/>
          </a:xfrm>
          <a:prstGeom prst="rect">
            <a:avLst/>
          </a:prstGeom>
        </p:spPr>
      </p:pic>
      <p:sp>
        <p:nvSpPr>
          <p:cNvPr id="2" name="Title 1">
            <a:extLst>
              <a:ext uri="{FF2B5EF4-FFF2-40B4-BE49-F238E27FC236}">
                <a16:creationId xmlns:a16="http://schemas.microsoft.com/office/drawing/2014/main" id="{649D3109-04E6-D98F-C0A9-5755F3F2E254}"/>
              </a:ext>
            </a:extLst>
          </p:cNvPr>
          <p:cNvSpPr>
            <a:spLocks noGrp="1"/>
          </p:cNvSpPr>
          <p:nvPr>
            <p:ph type="ctrTitle"/>
          </p:nvPr>
        </p:nvSpPr>
        <p:spPr>
          <a:xfrm>
            <a:off x="282212" y="1484114"/>
            <a:ext cx="7986123" cy="1300163"/>
          </a:xfrm>
        </p:spPr>
        <p:txBody>
          <a:bodyPr anchor="b"/>
          <a:lstStyle>
            <a:lvl1pPr algn="l">
              <a:defRPr sz="40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83094AAA-F848-E54C-F9D0-F17072427738}"/>
              </a:ext>
            </a:extLst>
          </p:cNvPr>
          <p:cNvSpPr>
            <a:spLocks noGrp="1"/>
          </p:cNvSpPr>
          <p:nvPr>
            <p:ph type="subTitle" idx="1"/>
          </p:nvPr>
        </p:nvSpPr>
        <p:spPr>
          <a:xfrm>
            <a:off x="279037" y="2901753"/>
            <a:ext cx="7986123" cy="763133"/>
          </a:xfrm>
        </p:spPr>
        <p:txBody>
          <a:bodyPr/>
          <a:lstStyle>
            <a:lvl1pPr marL="0" indent="0" algn="l">
              <a:buNone/>
              <a:defRPr sz="2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 Placeholder 16">
            <a:extLst>
              <a:ext uri="{FF2B5EF4-FFF2-40B4-BE49-F238E27FC236}">
                <a16:creationId xmlns:a16="http://schemas.microsoft.com/office/drawing/2014/main" id="{CB5F76B6-550B-0FDD-F634-35FB3C780FE5}"/>
              </a:ext>
            </a:extLst>
          </p:cNvPr>
          <p:cNvSpPr>
            <a:spLocks noGrp="1"/>
          </p:cNvSpPr>
          <p:nvPr>
            <p:ph type="body" sz="quarter" idx="15" hasCustomPrompt="1"/>
          </p:nvPr>
        </p:nvSpPr>
        <p:spPr>
          <a:xfrm>
            <a:off x="298450" y="6470306"/>
            <a:ext cx="3573463" cy="161925"/>
          </a:xfrm>
        </p:spPr>
        <p:txBody>
          <a:bodyPr/>
          <a:lstStyle>
            <a:lvl1pPr>
              <a:defRPr sz="1000" b="1" i="0">
                <a:solidFill>
                  <a:schemeClr val="tx1"/>
                </a:solidFill>
                <a:latin typeface="Ringside Narrow" panose="02000500000000000000" pitchFamily="2" charset="0"/>
              </a:defRPr>
            </a:lvl1pPr>
          </a:lstStyle>
          <a:p>
            <a:pPr lvl="0"/>
            <a:r>
              <a:rPr lang="en-US"/>
              <a:t>CLICK TO EDIT MASTER TEXT STYLES</a:t>
            </a:r>
          </a:p>
        </p:txBody>
      </p:sp>
      <p:sp>
        <p:nvSpPr>
          <p:cNvPr id="8" name="Text Placeholder 12">
            <a:extLst>
              <a:ext uri="{FF2B5EF4-FFF2-40B4-BE49-F238E27FC236}">
                <a16:creationId xmlns:a16="http://schemas.microsoft.com/office/drawing/2014/main" id="{39F16CE3-8F1D-3873-F2F8-3E0CD38FDF21}"/>
              </a:ext>
            </a:extLst>
          </p:cNvPr>
          <p:cNvSpPr>
            <a:spLocks noGrp="1"/>
          </p:cNvSpPr>
          <p:nvPr>
            <p:ph type="body" sz="quarter" idx="19" hasCustomPrompt="1"/>
          </p:nvPr>
        </p:nvSpPr>
        <p:spPr>
          <a:xfrm>
            <a:off x="290513" y="4667645"/>
            <a:ext cx="3573463" cy="132955"/>
          </a:xfrm>
        </p:spPr>
        <p:txBody>
          <a:bodyPr/>
          <a:lstStyle>
            <a:lvl1pPr>
              <a:spcBef>
                <a:spcPts val="0"/>
              </a:spcBef>
              <a:spcAft>
                <a:spcPts val="200"/>
              </a:spcAft>
              <a:defRPr sz="800" b="1" i="0">
                <a:solidFill>
                  <a:schemeClr val="tx1"/>
                </a:solidFill>
                <a:latin typeface="Ringside Narrow" panose="02000500000000000000" pitchFamily="2" charset="0"/>
              </a:defRPr>
            </a:lvl1pPr>
            <a:lvl2pPr marL="0" indent="0">
              <a:spcBef>
                <a:spcPts val="0"/>
              </a:spcBef>
              <a:spcAft>
                <a:spcPts val="200"/>
              </a:spcAft>
              <a:buNone/>
              <a:defRPr sz="2500" b="0" i="0">
                <a:solidFill>
                  <a:schemeClr val="bg2"/>
                </a:solidFill>
                <a:latin typeface="Sentinel Book" panose="02060603060506030203" pitchFamily="18"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9" name="Text Placeholder 12">
            <a:extLst>
              <a:ext uri="{FF2B5EF4-FFF2-40B4-BE49-F238E27FC236}">
                <a16:creationId xmlns:a16="http://schemas.microsoft.com/office/drawing/2014/main" id="{45E0CC73-F4DB-A2B8-B238-09B249DDAA78}"/>
              </a:ext>
            </a:extLst>
          </p:cNvPr>
          <p:cNvSpPr>
            <a:spLocks noGrp="1"/>
          </p:cNvSpPr>
          <p:nvPr>
            <p:ph type="body" sz="quarter" idx="20" hasCustomPrompt="1"/>
          </p:nvPr>
        </p:nvSpPr>
        <p:spPr>
          <a:xfrm>
            <a:off x="290513" y="4816870"/>
            <a:ext cx="3573463" cy="361522"/>
          </a:xfrm>
        </p:spPr>
        <p:txBody>
          <a:bodyPr/>
          <a:lstStyle>
            <a:lvl1pPr>
              <a:spcBef>
                <a:spcPts val="0"/>
              </a:spcBef>
              <a:spcAft>
                <a:spcPts val="200"/>
              </a:spcAft>
              <a:defRPr sz="2500" b="0" i="0">
                <a:solidFill>
                  <a:schemeClr val="tx1"/>
                </a:solidFill>
                <a:latin typeface="Sentinel Book" panose="02060603060506030203" pitchFamily="18" charset="0"/>
                <a:cs typeface="Sentinel Book" panose="02060603060506030203" pitchFamily="18" charset="0"/>
              </a:defRPr>
            </a:lvl1pPr>
            <a:lvl2pPr marL="0" indent="0">
              <a:spcBef>
                <a:spcPts val="0"/>
              </a:spcBef>
              <a:spcAft>
                <a:spcPts val="200"/>
              </a:spcAft>
              <a:buNone/>
              <a:defRPr sz="1300" b="0" i="0">
                <a:solidFill>
                  <a:schemeClr val="bg1"/>
                </a:solidFill>
                <a:latin typeface="Ringside Narrow Book" panose="02000500000000000000" pitchFamily="2"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11" name="Text Placeholder 12">
            <a:extLst>
              <a:ext uri="{FF2B5EF4-FFF2-40B4-BE49-F238E27FC236}">
                <a16:creationId xmlns:a16="http://schemas.microsoft.com/office/drawing/2014/main" id="{BC2373B1-A91C-DEAB-D09C-1464D66A3622}"/>
              </a:ext>
            </a:extLst>
          </p:cNvPr>
          <p:cNvSpPr>
            <a:spLocks noGrp="1"/>
          </p:cNvSpPr>
          <p:nvPr>
            <p:ph type="body" sz="quarter" idx="24" hasCustomPrompt="1"/>
          </p:nvPr>
        </p:nvSpPr>
        <p:spPr>
          <a:xfrm>
            <a:off x="290513" y="5222875"/>
            <a:ext cx="3579812" cy="292100"/>
          </a:xfrm>
        </p:spPr>
        <p:txBody>
          <a:bodyPr/>
          <a:lstStyle>
            <a:lvl1pPr>
              <a:defRPr sz="13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text styles</a:t>
            </a:r>
          </a:p>
        </p:txBody>
      </p:sp>
    </p:spTree>
    <p:extLst>
      <p:ext uri="{BB962C8B-B14F-4D97-AF65-F5344CB8AC3E}">
        <p14:creationId xmlns:p14="http://schemas.microsoft.com/office/powerpoint/2010/main" val="27280965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4-col content, statement on blue bar">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9" y="2549525"/>
            <a:ext cx="2477056" cy="362813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100" y="612648"/>
            <a:ext cx="8181254"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3144452" y="2553590"/>
            <a:ext cx="2477056" cy="362813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a:extLst>
              <a:ext uri="{FF2B5EF4-FFF2-40B4-BE49-F238E27FC236}">
                <a16:creationId xmlns:a16="http://schemas.microsoft.com/office/drawing/2014/main" id="{8D2DAF62-E13F-E551-38D2-4175EDE7BBE7}"/>
              </a:ext>
            </a:extLst>
          </p:cNvPr>
          <p:cNvSpPr>
            <a:spLocks noGrp="1"/>
          </p:cNvSpPr>
          <p:nvPr>
            <p:ph type="body" sz="quarter" idx="16"/>
          </p:nvPr>
        </p:nvSpPr>
        <p:spPr>
          <a:xfrm>
            <a:off x="5996295" y="2553590"/>
            <a:ext cx="2477057" cy="362813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a:extLst>
              <a:ext uri="{FF2B5EF4-FFF2-40B4-BE49-F238E27FC236}">
                <a16:creationId xmlns:a16="http://schemas.microsoft.com/office/drawing/2014/main" id="{CA9629F9-6CF9-6C84-FC4C-11477E1EE9C9}"/>
              </a:ext>
            </a:extLst>
          </p:cNvPr>
          <p:cNvSpPr>
            <a:spLocks noGrp="1"/>
          </p:cNvSpPr>
          <p:nvPr>
            <p:ph type="body" sz="quarter" idx="17"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2" name="Picture Placeholder 11">
            <a:extLst>
              <a:ext uri="{FF2B5EF4-FFF2-40B4-BE49-F238E27FC236}">
                <a16:creationId xmlns:a16="http://schemas.microsoft.com/office/drawing/2014/main" id="{9551D20D-FBC6-1EDC-D7C1-EFA54ECA81D5}"/>
              </a:ext>
            </a:extLst>
          </p:cNvPr>
          <p:cNvSpPr>
            <a:spLocks noGrp="1"/>
          </p:cNvSpPr>
          <p:nvPr>
            <p:ph type="pic" sz="quarter" idx="18" hasCustomPrompt="1"/>
          </p:nvPr>
        </p:nvSpPr>
        <p:spPr>
          <a:xfrm>
            <a:off x="292100"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3" name="Picture Placeholder 11">
            <a:extLst>
              <a:ext uri="{FF2B5EF4-FFF2-40B4-BE49-F238E27FC236}">
                <a16:creationId xmlns:a16="http://schemas.microsoft.com/office/drawing/2014/main" id="{1CCF6D8D-1618-83DB-BC77-145F9BB8C0FD}"/>
              </a:ext>
            </a:extLst>
          </p:cNvPr>
          <p:cNvSpPr>
            <a:spLocks noGrp="1"/>
          </p:cNvSpPr>
          <p:nvPr>
            <p:ph type="pic" sz="quarter" idx="19" hasCustomPrompt="1"/>
          </p:nvPr>
        </p:nvSpPr>
        <p:spPr>
          <a:xfrm>
            <a:off x="3144197"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4" name="Picture Placeholder 11">
            <a:extLst>
              <a:ext uri="{FF2B5EF4-FFF2-40B4-BE49-F238E27FC236}">
                <a16:creationId xmlns:a16="http://schemas.microsoft.com/office/drawing/2014/main" id="{FE9FFD83-85F9-8714-43D3-C3F4E97DE7D9}"/>
              </a:ext>
            </a:extLst>
          </p:cNvPr>
          <p:cNvSpPr>
            <a:spLocks noGrp="1"/>
          </p:cNvSpPr>
          <p:nvPr>
            <p:ph type="pic" sz="quarter" idx="20" hasCustomPrompt="1"/>
          </p:nvPr>
        </p:nvSpPr>
        <p:spPr>
          <a:xfrm>
            <a:off x="5996294"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0" name="Footer Placeholder 4">
            <a:extLst>
              <a:ext uri="{FF2B5EF4-FFF2-40B4-BE49-F238E27FC236}">
                <a16:creationId xmlns:a16="http://schemas.microsoft.com/office/drawing/2014/main" id="{B4A12B5A-FD15-7D85-4268-43CFD4997E61}"/>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3" name="Footer Placeholder 4">
            <a:extLst>
              <a:ext uri="{FF2B5EF4-FFF2-40B4-BE49-F238E27FC236}">
                <a16:creationId xmlns:a16="http://schemas.microsoft.com/office/drawing/2014/main" id="{DF2D9951-65C3-D1B0-9D97-42C96E7B2B9B}"/>
              </a:ext>
            </a:extLst>
          </p:cNvPr>
          <p:cNvSpPr txBox="1">
            <a:spLocks/>
          </p:cNvSpPr>
          <p:nvPr userDrawn="1"/>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5285659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4-col content, statement on blue bar">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9" y="2549525"/>
            <a:ext cx="2477056" cy="362813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100" y="612648"/>
            <a:ext cx="8181254"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9003730" y="1549401"/>
            <a:ext cx="2263931" cy="4632324"/>
          </a:xfrm>
        </p:spPr>
        <p:txBody>
          <a:bodyPr/>
          <a:lstStyle>
            <a:lvl1pPr>
              <a:buClr>
                <a:schemeClr val="tx1"/>
              </a:buClr>
              <a:defRPr sz="2500" b="1" i="0">
                <a:solidFill>
                  <a:schemeClr val="tx1"/>
                </a:solidFill>
                <a:latin typeface="TIAA Challenger Semibold" pitchFamily="2" charset="77"/>
              </a:defRPr>
            </a:lvl1pPr>
            <a:lvl2pPr>
              <a:defRPr sz="2500" b="1" i="0">
                <a:latin typeface="TIAA Challenger Semibold" pitchFamily="2" charset="77"/>
              </a:defRPr>
            </a:lvl2pPr>
            <a:lvl3pPr>
              <a:defRPr sz="2500" b="1" i="0">
                <a:latin typeface="TIAA Challenger Semibold" pitchFamily="2" charset="77"/>
              </a:defRPr>
            </a:lvl3pPr>
            <a:lvl4pPr>
              <a:defRPr sz="2500" b="1" i="0">
                <a:latin typeface="TIAA Challenger Semibold" pitchFamily="2" charset="77"/>
              </a:defRPr>
            </a:lvl4pPr>
            <a:lvl5pPr>
              <a:defRPr sz="2500" b="1" i="0">
                <a:latin typeface="TIAA Challenger Semibold" pitchFamily="2" charset="77"/>
              </a:defRPr>
            </a:lvl5pPr>
          </a:lstStyle>
          <a:p>
            <a:pPr lvl="0"/>
            <a:r>
              <a:rPr lang="en-US"/>
              <a:t>Click to edit Master text styles</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3144452" y="2553590"/>
            <a:ext cx="2477056" cy="362813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a:extLst>
              <a:ext uri="{FF2B5EF4-FFF2-40B4-BE49-F238E27FC236}">
                <a16:creationId xmlns:a16="http://schemas.microsoft.com/office/drawing/2014/main" id="{8D2DAF62-E13F-E551-38D2-4175EDE7BBE7}"/>
              </a:ext>
            </a:extLst>
          </p:cNvPr>
          <p:cNvSpPr>
            <a:spLocks noGrp="1"/>
          </p:cNvSpPr>
          <p:nvPr>
            <p:ph type="body" sz="quarter" idx="16"/>
          </p:nvPr>
        </p:nvSpPr>
        <p:spPr>
          <a:xfrm>
            <a:off x="5996295" y="2553590"/>
            <a:ext cx="2477057" cy="362813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a:extLst>
              <a:ext uri="{FF2B5EF4-FFF2-40B4-BE49-F238E27FC236}">
                <a16:creationId xmlns:a16="http://schemas.microsoft.com/office/drawing/2014/main" id="{CA9629F9-6CF9-6C84-FC4C-11477E1EE9C9}"/>
              </a:ext>
            </a:extLst>
          </p:cNvPr>
          <p:cNvSpPr>
            <a:spLocks noGrp="1"/>
          </p:cNvSpPr>
          <p:nvPr>
            <p:ph type="body" sz="quarter" idx="17"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2" name="Picture Placeholder 11">
            <a:extLst>
              <a:ext uri="{FF2B5EF4-FFF2-40B4-BE49-F238E27FC236}">
                <a16:creationId xmlns:a16="http://schemas.microsoft.com/office/drawing/2014/main" id="{9551D20D-FBC6-1EDC-D7C1-EFA54ECA81D5}"/>
              </a:ext>
            </a:extLst>
          </p:cNvPr>
          <p:cNvSpPr>
            <a:spLocks noGrp="1"/>
          </p:cNvSpPr>
          <p:nvPr>
            <p:ph type="pic" sz="quarter" idx="18" hasCustomPrompt="1"/>
          </p:nvPr>
        </p:nvSpPr>
        <p:spPr>
          <a:xfrm>
            <a:off x="292100"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3" name="Picture Placeholder 11">
            <a:extLst>
              <a:ext uri="{FF2B5EF4-FFF2-40B4-BE49-F238E27FC236}">
                <a16:creationId xmlns:a16="http://schemas.microsoft.com/office/drawing/2014/main" id="{1CCF6D8D-1618-83DB-BC77-145F9BB8C0FD}"/>
              </a:ext>
            </a:extLst>
          </p:cNvPr>
          <p:cNvSpPr>
            <a:spLocks noGrp="1"/>
          </p:cNvSpPr>
          <p:nvPr>
            <p:ph type="pic" sz="quarter" idx="19" hasCustomPrompt="1"/>
          </p:nvPr>
        </p:nvSpPr>
        <p:spPr>
          <a:xfrm>
            <a:off x="3144197"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4" name="Picture Placeholder 11">
            <a:extLst>
              <a:ext uri="{FF2B5EF4-FFF2-40B4-BE49-F238E27FC236}">
                <a16:creationId xmlns:a16="http://schemas.microsoft.com/office/drawing/2014/main" id="{FE9FFD83-85F9-8714-43D3-C3F4E97DE7D9}"/>
              </a:ext>
            </a:extLst>
          </p:cNvPr>
          <p:cNvSpPr>
            <a:spLocks noGrp="1"/>
          </p:cNvSpPr>
          <p:nvPr>
            <p:ph type="pic" sz="quarter" idx="20" hasCustomPrompt="1"/>
          </p:nvPr>
        </p:nvSpPr>
        <p:spPr>
          <a:xfrm>
            <a:off x="5996294"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0" name="Footer Placeholder 4">
            <a:extLst>
              <a:ext uri="{FF2B5EF4-FFF2-40B4-BE49-F238E27FC236}">
                <a16:creationId xmlns:a16="http://schemas.microsoft.com/office/drawing/2014/main" id="{B4A12B5A-FD15-7D85-4268-43CFD4997E61}"/>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2706468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atement, text, and stats with Sideba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9073820-7AA8-D689-A467-49AD1670FD4B}"/>
              </a:ext>
            </a:extLst>
          </p:cNvPr>
          <p:cNvSpPr/>
          <p:nvPr userDrawn="1"/>
        </p:nvSpPr>
        <p:spPr>
          <a:xfrm>
            <a:off x="8656983" y="0"/>
            <a:ext cx="3535017" cy="6858000"/>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buClr>
                <a:schemeClr val="tx1"/>
              </a:buClr>
            </a:pPr>
            <a:endParaRPr lang="en-US">
              <a:solidFill>
                <a:schemeClr val="tx1"/>
              </a:solidFill>
            </a:endParaRPr>
          </a:p>
        </p:txBody>
      </p:sp>
      <p:sp>
        <p:nvSpPr>
          <p:cNvPr id="5" name="Text Placeholder 7">
            <a:extLst>
              <a:ext uri="{FF2B5EF4-FFF2-40B4-BE49-F238E27FC236}">
                <a16:creationId xmlns:a16="http://schemas.microsoft.com/office/drawing/2014/main" id="{D62DF121-E6A9-DE45-9627-D3E2F0EFB690}"/>
              </a:ext>
            </a:extLst>
          </p:cNvPr>
          <p:cNvSpPr>
            <a:spLocks noGrp="1"/>
          </p:cNvSpPr>
          <p:nvPr>
            <p:ph type="body" sz="quarter" idx="16"/>
          </p:nvPr>
        </p:nvSpPr>
        <p:spPr>
          <a:xfrm>
            <a:off x="8999034" y="2887779"/>
            <a:ext cx="2516590" cy="3274896"/>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100" y="612648"/>
            <a:ext cx="8082466"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10" name="Text Placeholder 9">
            <a:extLst>
              <a:ext uri="{FF2B5EF4-FFF2-40B4-BE49-F238E27FC236}">
                <a16:creationId xmlns:a16="http://schemas.microsoft.com/office/drawing/2014/main" id="{06E6CBBA-5B13-2BBA-16DE-DE5825C03DED}"/>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7" name="Text Placeholder 7">
            <a:extLst>
              <a:ext uri="{FF2B5EF4-FFF2-40B4-BE49-F238E27FC236}">
                <a16:creationId xmlns:a16="http://schemas.microsoft.com/office/drawing/2014/main" id="{745D9F2C-ED2B-0991-A6EA-53C0333D65E8}"/>
              </a:ext>
            </a:extLst>
          </p:cNvPr>
          <p:cNvSpPr>
            <a:spLocks noGrp="1"/>
          </p:cNvSpPr>
          <p:nvPr>
            <p:ph type="body" sz="quarter" idx="13"/>
          </p:nvPr>
        </p:nvSpPr>
        <p:spPr>
          <a:xfrm>
            <a:off x="292608" y="1545337"/>
            <a:ext cx="8081958" cy="783978"/>
          </a:xfrm>
        </p:spPr>
        <p:txBody>
          <a:bodyPr/>
          <a:lstStyle>
            <a:lvl1pPr>
              <a:buClr>
                <a:schemeClr val="tx1"/>
              </a:buClr>
              <a:defRPr sz="2200">
                <a:solidFill>
                  <a:schemeClr val="tx1"/>
                </a:solidFill>
              </a:defRPr>
            </a:lvl1pPr>
          </a:lstStyle>
          <a:p>
            <a:pPr lvl="0"/>
            <a:r>
              <a:rPr lang="en-US"/>
              <a:t>Click to edit Master text styles</a:t>
            </a:r>
          </a:p>
        </p:txBody>
      </p:sp>
      <p:sp>
        <p:nvSpPr>
          <p:cNvPr id="8" name="Text Placeholder 7">
            <a:extLst>
              <a:ext uri="{FF2B5EF4-FFF2-40B4-BE49-F238E27FC236}">
                <a16:creationId xmlns:a16="http://schemas.microsoft.com/office/drawing/2014/main" id="{FA9346AE-5EA8-421D-920D-56C4F609B7D8}"/>
              </a:ext>
            </a:extLst>
          </p:cNvPr>
          <p:cNvSpPr>
            <a:spLocks noGrp="1"/>
          </p:cNvSpPr>
          <p:nvPr>
            <p:ph type="body" sz="quarter" idx="17"/>
          </p:nvPr>
        </p:nvSpPr>
        <p:spPr>
          <a:xfrm>
            <a:off x="292608" y="2502568"/>
            <a:ext cx="8081958" cy="1742173"/>
          </a:xfrm>
        </p:spPr>
        <p:txBody>
          <a:bodyPr/>
          <a:lstStyle>
            <a:lvl1pPr>
              <a:spcAft>
                <a:spcPts val="600"/>
              </a:spcAft>
              <a:buClr>
                <a:schemeClr val="tx1"/>
              </a:buClr>
              <a:defRPr>
                <a:solidFill>
                  <a:schemeClr val="tx1"/>
                </a:solidFill>
              </a:defRPr>
            </a:lvl1pPr>
            <a:lvl2pPr>
              <a:spcAft>
                <a:spcPts val="600"/>
              </a:spcAft>
              <a:buClr>
                <a:schemeClr val="tx1"/>
              </a:buClr>
              <a:defRPr>
                <a:solidFill>
                  <a:schemeClr val="tx1"/>
                </a:solidFill>
              </a:defRPr>
            </a:lvl2pPr>
            <a:lvl3pPr>
              <a:spcAft>
                <a:spcPts val="600"/>
              </a:spcAft>
              <a:buClr>
                <a:schemeClr val="tx1"/>
              </a:buClr>
              <a:defRPr>
                <a:solidFill>
                  <a:schemeClr val="tx1"/>
                </a:solidFill>
              </a:defRPr>
            </a:lvl3pPr>
            <a:lvl4pPr>
              <a:spcAft>
                <a:spcPts val="600"/>
              </a:spcAft>
              <a:buClr>
                <a:schemeClr val="tx1"/>
              </a:buClr>
              <a:defRPr>
                <a:solidFill>
                  <a:schemeClr val="tx1"/>
                </a:solidFill>
              </a:defRPr>
            </a:lvl4pPr>
            <a:lvl5pPr>
              <a:spcAft>
                <a:spcPts val="600"/>
              </a:spcAft>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17">
            <a:extLst>
              <a:ext uri="{FF2B5EF4-FFF2-40B4-BE49-F238E27FC236}">
                <a16:creationId xmlns:a16="http://schemas.microsoft.com/office/drawing/2014/main" id="{D536595B-62DA-95DD-3361-EB962085C8E0}"/>
              </a:ext>
            </a:extLst>
          </p:cNvPr>
          <p:cNvSpPr>
            <a:spLocks noGrp="1"/>
          </p:cNvSpPr>
          <p:nvPr>
            <p:ph type="pic" sz="quarter" idx="21" hasCustomPrompt="1"/>
          </p:nvPr>
        </p:nvSpPr>
        <p:spPr>
          <a:xfrm>
            <a:off x="8999538" y="379412"/>
            <a:ext cx="2563812" cy="2263775"/>
          </a:xfrm>
        </p:spPr>
        <p:txBody>
          <a:bodyPr/>
          <a:lstStyle>
            <a:lvl1pPr>
              <a:buClr>
                <a:schemeClr val="tx1"/>
              </a:buClr>
              <a:defRPr>
                <a:solidFill>
                  <a:schemeClr val="tx1"/>
                </a:solidFill>
              </a:defRPr>
            </a:lvl1pPr>
          </a:lstStyle>
          <a:p>
            <a:r>
              <a:rPr lang="en-US"/>
              <a:t>Click icon to insert picture</a:t>
            </a:r>
          </a:p>
        </p:txBody>
      </p:sp>
      <p:sp>
        <p:nvSpPr>
          <p:cNvPr id="3" name="Footer Placeholder 4">
            <a:extLst>
              <a:ext uri="{FF2B5EF4-FFF2-40B4-BE49-F238E27FC236}">
                <a16:creationId xmlns:a16="http://schemas.microsoft.com/office/drawing/2014/main" id="{B2BCC039-921E-3D32-9BE8-945417E0F603}"/>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3" name="Text Placeholder 7">
            <a:extLst>
              <a:ext uri="{FF2B5EF4-FFF2-40B4-BE49-F238E27FC236}">
                <a16:creationId xmlns:a16="http://schemas.microsoft.com/office/drawing/2014/main" id="{479739D2-B8C6-505A-1798-71B978FEA4BC}"/>
              </a:ext>
            </a:extLst>
          </p:cNvPr>
          <p:cNvSpPr>
            <a:spLocks noGrp="1"/>
          </p:cNvSpPr>
          <p:nvPr>
            <p:ph type="body" sz="quarter" idx="18" hasCustomPrompt="1"/>
          </p:nvPr>
        </p:nvSpPr>
        <p:spPr>
          <a:xfrm>
            <a:off x="292609" y="5389081"/>
            <a:ext cx="2441886" cy="501355"/>
          </a:xfrm>
        </p:spPr>
        <p:txBody>
          <a:bodyPr/>
          <a:lstStyle>
            <a:lvl1pPr>
              <a:buClr>
                <a:schemeClr val="bg2"/>
              </a:buClr>
              <a:defRPr sz="1800" b="1" i="0">
                <a:solidFill>
                  <a:schemeClr val="accent4"/>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text styles</a:t>
            </a:r>
          </a:p>
        </p:txBody>
      </p:sp>
      <p:sp>
        <p:nvSpPr>
          <p:cNvPr id="15" name="Text Placeholder 7">
            <a:extLst>
              <a:ext uri="{FF2B5EF4-FFF2-40B4-BE49-F238E27FC236}">
                <a16:creationId xmlns:a16="http://schemas.microsoft.com/office/drawing/2014/main" id="{394379CA-66F9-00EF-0A4F-EB07C9903ADD}"/>
              </a:ext>
            </a:extLst>
          </p:cNvPr>
          <p:cNvSpPr>
            <a:spLocks noGrp="1"/>
          </p:cNvSpPr>
          <p:nvPr>
            <p:ph type="body" sz="quarter" idx="20" hasCustomPrompt="1"/>
          </p:nvPr>
        </p:nvSpPr>
        <p:spPr>
          <a:xfrm>
            <a:off x="3205421" y="5389081"/>
            <a:ext cx="2441885" cy="501355"/>
          </a:xfrm>
        </p:spPr>
        <p:txBody>
          <a:bodyPr/>
          <a:lstStyle>
            <a:lvl1pPr>
              <a:buClr>
                <a:schemeClr val="bg2"/>
              </a:buClr>
              <a:defRPr sz="1800" b="1" i="0">
                <a:solidFill>
                  <a:schemeClr val="accent4"/>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text styles</a:t>
            </a:r>
          </a:p>
        </p:txBody>
      </p:sp>
      <p:sp>
        <p:nvSpPr>
          <p:cNvPr id="17" name="Text Placeholder 7">
            <a:extLst>
              <a:ext uri="{FF2B5EF4-FFF2-40B4-BE49-F238E27FC236}">
                <a16:creationId xmlns:a16="http://schemas.microsoft.com/office/drawing/2014/main" id="{92117318-F2DA-2DAA-DE56-7AD0DE84C153}"/>
              </a:ext>
            </a:extLst>
          </p:cNvPr>
          <p:cNvSpPr>
            <a:spLocks noGrp="1"/>
          </p:cNvSpPr>
          <p:nvPr>
            <p:ph type="body" sz="quarter" idx="22" hasCustomPrompt="1"/>
          </p:nvPr>
        </p:nvSpPr>
        <p:spPr>
          <a:xfrm>
            <a:off x="6118232" y="5389081"/>
            <a:ext cx="2441885" cy="501355"/>
          </a:xfrm>
        </p:spPr>
        <p:txBody>
          <a:bodyPr/>
          <a:lstStyle>
            <a:lvl1pPr>
              <a:buClr>
                <a:schemeClr val="bg2"/>
              </a:buClr>
              <a:defRPr sz="1800" b="1" i="0">
                <a:solidFill>
                  <a:schemeClr val="accent4"/>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text styles</a:t>
            </a:r>
          </a:p>
        </p:txBody>
      </p:sp>
      <p:sp>
        <p:nvSpPr>
          <p:cNvPr id="19" name="Text Placeholder 7">
            <a:extLst>
              <a:ext uri="{FF2B5EF4-FFF2-40B4-BE49-F238E27FC236}">
                <a16:creationId xmlns:a16="http://schemas.microsoft.com/office/drawing/2014/main" id="{448C7F61-C208-D064-6582-C279838F9611}"/>
              </a:ext>
            </a:extLst>
          </p:cNvPr>
          <p:cNvSpPr>
            <a:spLocks noGrp="1"/>
          </p:cNvSpPr>
          <p:nvPr>
            <p:ph type="body" sz="quarter" idx="23" hasCustomPrompt="1"/>
          </p:nvPr>
        </p:nvSpPr>
        <p:spPr>
          <a:xfrm>
            <a:off x="292609" y="4427663"/>
            <a:ext cx="2441886" cy="941070"/>
          </a:xfrm>
        </p:spPr>
        <p:txBody>
          <a:bodyPr/>
          <a:lstStyle>
            <a:lvl1pPr>
              <a:buClr>
                <a:schemeClr val="bg2"/>
              </a:buClr>
              <a:defRPr sz="6000" b="1" i="0">
                <a:solidFill>
                  <a:schemeClr val="accent4"/>
                </a:solidFill>
                <a:latin typeface="TIAA Challenger Black"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00%</a:t>
            </a:r>
          </a:p>
        </p:txBody>
      </p:sp>
      <p:sp>
        <p:nvSpPr>
          <p:cNvPr id="20" name="Text Placeholder 7">
            <a:extLst>
              <a:ext uri="{FF2B5EF4-FFF2-40B4-BE49-F238E27FC236}">
                <a16:creationId xmlns:a16="http://schemas.microsoft.com/office/drawing/2014/main" id="{A54D5BF5-1F04-7FFF-EDA8-BAA0CCDF92CA}"/>
              </a:ext>
            </a:extLst>
          </p:cNvPr>
          <p:cNvSpPr>
            <a:spLocks noGrp="1"/>
          </p:cNvSpPr>
          <p:nvPr>
            <p:ph type="body" sz="quarter" idx="24" hasCustomPrompt="1"/>
          </p:nvPr>
        </p:nvSpPr>
        <p:spPr>
          <a:xfrm>
            <a:off x="3205421" y="4427663"/>
            <a:ext cx="2441885" cy="941070"/>
          </a:xfrm>
        </p:spPr>
        <p:txBody>
          <a:bodyPr/>
          <a:lstStyle>
            <a:lvl1pPr>
              <a:buClr>
                <a:schemeClr val="bg2"/>
              </a:buClr>
              <a:defRPr sz="6000" b="1" i="0">
                <a:solidFill>
                  <a:schemeClr val="accent4"/>
                </a:solidFill>
                <a:latin typeface="TIAA Challenger Black"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00%</a:t>
            </a:r>
          </a:p>
        </p:txBody>
      </p:sp>
      <p:sp>
        <p:nvSpPr>
          <p:cNvPr id="21" name="Text Placeholder 7">
            <a:extLst>
              <a:ext uri="{FF2B5EF4-FFF2-40B4-BE49-F238E27FC236}">
                <a16:creationId xmlns:a16="http://schemas.microsoft.com/office/drawing/2014/main" id="{B82A214F-471B-F340-E8A6-A7278AE5A449}"/>
              </a:ext>
            </a:extLst>
          </p:cNvPr>
          <p:cNvSpPr>
            <a:spLocks noGrp="1"/>
          </p:cNvSpPr>
          <p:nvPr>
            <p:ph type="body" sz="quarter" idx="25" hasCustomPrompt="1"/>
          </p:nvPr>
        </p:nvSpPr>
        <p:spPr>
          <a:xfrm>
            <a:off x="6118232" y="4427663"/>
            <a:ext cx="2441885" cy="941070"/>
          </a:xfrm>
        </p:spPr>
        <p:txBody>
          <a:bodyPr/>
          <a:lstStyle>
            <a:lvl1pPr>
              <a:buClr>
                <a:schemeClr val="bg2"/>
              </a:buClr>
              <a:defRPr sz="6000" b="1" i="0">
                <a:solidFill>
                  <a:schemeClr val="accent4"/>
                </a:solidFill>
                <a:latin typeface="TIAA Challenger Black"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00%</a:t>
            </a:r>
          </a:p>
        </p:txBody>
      </p:sp>
    </p:spTree>
    <p:extLst>
      <p:ext uri="{BB962C8B-B14F-4D97-AF65-F5344CB8AC3E}">
        <p14:creationId xmlns:p14="http://schemas.microsoft.com/office/powerpoint/2010/main" val="10164093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2-col stacked content with icon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100" y="2535780"/>
            <a:ext cx="5156421" cy="890082"/>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defRPr sz="1100"/>
            </a:lvl4pPr>
            <a:lvl5pPr>
              <a:spcBef>
                <a:spcPts val="0"/>
              </a:spcBef>
              <a:spcAft>
                <a:spcPts val="600"/>
              </a:spcAft>
              <a:defRPr sz="1100"/>
            </a:lvl5pPr>
          </a:lstStyle>
          <a:p>
            <a:pPr lvl="0"/>
            <a:r>
              <a:rPr lang="en-US"/>
              <a:t>Click to edit Master text styles</a:t>
            </a:r>
          </a:p>
          <a:p>
            <a:pPr lvl="1"/>
            <a:r>
              <a:rPr lang="en-US"/>
              <a:t>Second level</a:t>
            </a:r>
          </a:p>
          <a:p>
            <a:pPr lvl="2"/>
            <a:r>
              <a:rPr lang="en-US"/>
              <a:t>Third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10947623"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6111241" y="2535780"/>
            <a:ext cx="5156422" cy="890082"/>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defRPr sz="1100"/>
            </a:lvl4pPr>
            <a:lvl5pPr>
              <a:spcBef>
                <a:spcPts val="0"/>
              </a:spcBef>
              <a:spcAft>
                <a:spcPts val="600"/>
              </a:spcAft>
              <a:defRPr sz="1100"/>
            </a:lvl5pPr>
          </a:lstStyle>
          <a:p>
            <a:pPr lvl="0"/>
            <a:r>
              <a:rPr lang="en-US"/>
              <a:t>Click to edit Master text styles</a:t>
            </a:r>
          </a:p>
          <a:p>
            <a:pPr lvl="1"/>
            <a:r>
              <a:rPr lang="en-US"/>
              <a:t>Second level</a:t>
            </a:r>
          </a:p>
          <a:p>
            <a:pPr lvl="2"/>
            <a:r>
              <a:rPr lang="en-US"/>
              <a:t>Third level</a:t>
            </a:r>
          </a:p>
        </p:txBody>
      </p:sp>
      <p:sp>
        <p:nvSpPr>
          <p:cNvPr id="9" name="Text Placeholder 9">
            <a:extLst>
              <a:ext uri="{FF2B5EF4-FFF2-40B4-BE49-F238E27FC236}">
                <a16:creationId xmlns:a16="http://schemas.microsoft.com/office/drawing/2014/main" id="{79E38FA8-7A2E-5259-574E-0D7D28E8B607}"/>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2" name="Picture Placeholder 11">
            <a:extLst>
              <a:ext uri="{FF2B5EF4-FFF2-40B4-BE49-F238E27FC236}">
                <a16:creationId xmlns:a16="http://schemas.microsoft.com/office/drawing/2014/main" id="{D879C903-42C9-7F06-2ED2-6E6CBDF72606}"/>
              </a:ext>
            </a:extLst>
          </p:cNvPr>
          <p:cNvSpPr>
            <a:spLocks noGrp="1"/>
          </p:cNvSpPr>
          <p:nvPr>
            <p:ph type="pic" sz="quarter" idx="16" hasCustomPrompt="1"/>
          </p:nvPr>
        </p:nvSpPr>
        <p:spPr>
          <a:xfrm>
            <a:off x="292100" y="1580122"/>
            <a:ext cx="669365" cy="669364"/>
          </a:xfrm>
        </p:spPr>
        <p:txBody>
          <a:bodyPr anchor="t"/>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3" name="Picture Placeholder 11">
            <a:extLst>
              <a:ext uri="{FF2B5EF4-FFF2-40B4-BE49-F238E27FC236}">
                <a16:creationId xmlns:a16="http://schemas.microsoft.com/office/drawing/2014/main" id="{333E0ACE-8D2A-BF0A-A382-57C08778E274}"/>
              </a:ext>
            </a:extLst>
          </p:cNvPr>
          <p:cNvSpPr>
            <a:spLocks noGrp="1"/>
          </p:cNvSpPr>
          <p:nvPr>
            <p:ph type="pic" sz="quarter" idx="17" hasCustomPrompt="1"/>
          </p:nvPr>
        </p:nvSpPr>
        <p:spPr>
          <a:xfrm>
            <a:off x="6111241" y="1580122"/>
            <a:ext cx="669365" cy="669364"/>
          </a:xfrm>
        </p:spPr>
        <p:txBody>
          <a:bodyPr anchor="t"/>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4" name="Text Placeholder 7">
            <a:extLst>
              <a:ext uri="{FF2B5EF4-FFF2-40B4-BE49-F238E27FC236}">
                <a16:creationId xmlns:a16="http://schemas.microsoft.com/office/drawing/2014/main" id="{F1C81F1E-AC19-73FD-1406-60BA4A983BE6}"/>
              </a:ext>
            </a:extLst>
          </p:cNvPr>
          <p:cNvSpPr>
            <a:spLocks noGrp="1"/>
          </p:cNvSpPr>
          <p:nvPr>
            <p:ph type="body" sz="quarter" idx="18"/>
          </p:nvPr>
        </p:nvSpPr>
        <p:spPr>
          <a:xfrm>
            <a:off x="276859" y="4924509"/>
            <a:ext cx="5156421" cy="890082"/>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defRPr sz="1100"/>
            </a:lvl4pPr>
            <a:lvl5pPr>
              <a:spcBef>
                <a:spcPts val="0"/>
              </a:spcBef>
              <a:spcAft>
                <a:spcPts val="600"/>
              </a:spcAft>
              <a:defRPr sz="1100"/>
            </a:lvl5pPr>
          </a:lstStyle>
          <a:p>
            <a:pPr lvl="0"/>
            <a:r>
              <a:rPr lang="en-US"/>
              <a:t>Click to edit Master text styles</a:t>
            </a:r>
          </a:p>
          <a:p>
            <a:pPr lvl="1"/>
            <a:r>
              <a:rPr lang="en-US"/>
              <a:t>Second level</a:t>
            </a:r>
          </a:p>
          <a:p>
            <a:pPr lvl="2"/>
            <a:r>
              <a:rPr lang="en-US"/>
              <a:t>Third level</a:t>
            </a:r>
          </a:p>
        </p:txBody>
      </p:sp>
      <p:sp>
        <p:nvSpPr>
          <p:cNvPr id="15" name="Text Placeholder 7">
            <a:extLst>
              <a:ext uri="{FF2B5EF4-FFF2-40B4-BE49-F238E27FC236}">
                <a16:creationId xmlns:a16="http://schemas.microsoft.com/office/drawing/2014/main" id="{93519A34-C385-F4BB-3A52-647D0481DD62}"/>
              </a:ext>
            </a:extLst>
          </p:cNvPr>
          <p:cNvSpPr>
            <a:spLocks noGrp="1"/>
          </p:cNvSpPr>
          <p:nvPr>
            <p:ph type="body" sz="quarter" idx="19"/>
          </p:nvPr>
        </p:nvSpPr>
        <p:spPr>
          <a:xfrm>
            <a:off x="6096000" y="4924509"/>
            <a:ext cx="5156422" cy="890082"/>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defRPr sz="1100"/>
            </a:lvl4pPr>
            <a:lvl5pPr>
              <a:spcBef>
                <a:spcPts val="0"/>
              </a:spcBef>
              <a:spcAft>
                <a:spcPts val="600"/>
              </a:spcAft>
              <a:defRPr sz="1100"/>
            </a:lvl5pPr>
          </a:lstStyle>
          <a:p>
            <a:pPr lvl="0"/>
            <a:r>
              <a:rPr lang="en-US"/>
              <a:t>Click to edit Master text styles</a:t>
            </a:r>
          </a:p>
          <a:p>
            <a:pPr lvl="1"/>
            <a:r>
              <a:rPr lang="en-US"/>
              <a:t>Second level</a:t>
            </a:r>
          </a:p>
          <a:p>
            <a:pPr lvl="2"/>
            <a:r>
              <a:rPr lang="en-US"/>
              <a:t>Third level</a:t>
            </a:r>
          </a:p>
        </p:txBody>
      </p:sp>
      <p:sp>
        <p:nvSpPr>
          <p:cNvPr id="16" name="Picture Placeholder 11">
            <a:extLst>
              <a:ext uri="{FF2B5EF4-FFF2-40B4-BE49-F238E27FC236}">
                <a16:creationId xmlns:a16="http://schemas.microsoft.com/office/drawing/2014/main" id="{CFC7430D-3457-5B95-16B0-FC8F12296699}"/>
              </a:ext>
            </a:extLst>
          </p:cNvPr>
          <p:cNvSpPr>
            <a:spLocks noGrp="1"/>
          </p:cNvSpPr>
          <p:nvPr>
            <p:ph type="pic" sz="quarter" idx="20" hasCustomPrompt="1"/>
          </p:nvPr>
        </p:nvSpPr>
        <p:spPr>
          <a:xfrm>
            <a:off x="276859" y="3968851"/>
            <a:ext cx="669365" cy="669364"/>
          </a:xfrm>
        </p:spPr>
        <p:txBody>
          <a:bodyPr anchor="t"/>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7" name="Picture Placeholder 11">
            <a:extLst>
              <a:ext uri="{FF2B5EF4-FFF2-40B4-BE49-F238E27FC236}">
                <a16:creationId xmlns:a16="http://schemas.microsoft.com/office/drawing/2014/main" id="{9FB14875-CF87-5F23-A6A7-4EA32069A8E8}"/>
              </a:ext>
            </a:extLst>
          </p:cNvPr>
          <p:cNvSpPr>
            <a:spLocks noGrp="1"/>
          </p:cNvSpPr>
          <p:nvPr>
            <p:ph type="pic" sz="quarter" idx="21" hasCustomPrompt="1"/>
          </p:nvPr>
        </p:nvSpPr>
        <p:spPr>
          <a:xfrm>
            <a:off x="6096000" y="3968851"/>
            <a:ext cx="669365" cy="669364"/>
          </a:xfrm>
        </p:spPr>
        <p:txBody>
          <a:bodyPr anchor="t"/>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cxnSp>
        <p:nvCxnSpPr>
          <p:cNvPr id="19" name="Straight Connector 18">
            <a:extLst>
              <a:ext uri="{FF2B5EF4-FFF2-40B4-BE49-F238E27FC236}">
                <a16:creationId xmlns:a16="http://schemas.microsoft.com/office/drawing/2014/main" id="{654C0FEF-1CBA-98C2-EB90-6497E97DDA30}"/>
              </a:ext>
            </a:extLst>
          </p:cNvPr>
          <p:cNvCxnSpPr>
            <a:cxnSpLocks/>
          </p:cNvCxnSpPr>
          <p:nvPr userDrawn="1"/>
        </p:nvCxnSpPr>
        <p:spPr>
          <a:xfrm>
            <a:off x="5944014" y="1562878"/>
            <a:ext cx="0" cy="461772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C2C2AC9-66E0-4275-6382-F17FF7C162D4}"/>
              </a:ext>
            </a:extLst>
          </p:cNvPr>
          <p:cNvCxnSpPr/>
          <p:nvPr userDrawn="1"/>
        </p:nvCxnSpPr>
        <p:spPr>
          <a:xfrm>
            <a:off x="298450" y="3667539"/>
            <a:ext cx="11300515"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sp>
        <p:nvSpPr>
          <p:cNvPr id="4" name="Footer Placeholder 4">
            <a:extLst>
              <a:ext uri="{FF2B5EF4-FFF2-40B4-BE49-F238E27FC236}">
                <a16:creationId xmlns:a16="http://schemas.microsoft.com/office/drawing/2014/main" id="{B7B14F50-84EA-5A35-7C5B-9E366BCF475C}"/>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8054406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3-col stacked content with icon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101" y="2535780"/>
            <a:ext cx="3288382" cy="890082"/>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defRPr sz="1100"/>
            </a:lvl4pPr>
            <a:lvl5pPr>
              <a:spcBef>
                <a:spcPts val="0"/>
              </a:spcBef>
              <a:spcAft>
                <a:spcPts val="600"/>
              </a:spcAft>
              <a:defRPr sz="1100"/>
            </a:lvl5pPr>
          </a:lstStyle>
          <a:p>
            <a:pPr lvl="0"/>
            <a:r>
              <a:rPr lang="en-US"/>
              <a:t>Click to edit Master text styles</a:t>
            </a:r>
          </a:p>
          <a:p>
            <a:pPr lvl="1"/>
            <a:r>
              <a:rPr lang="en-US"/>
              <a:t>Second level</a:t>
            </a:r>
          </a:p>
          <a:p>
            <a:pPr lvl="2"/>
            <a:r>
              <a:rPr lang="en-US"/>
              <a:t>Third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10947623"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4153534" y="2535780"/>
            <a:ext cx="3288383" cy="890082"/>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defRPr sz="1100"/>
            </a:lvl4pPr>
            <a:lvl5pPr>
              <a:spcBef>
                <a:spcPts val="0"/>
              </a:spcBef>
              <a:spcAft>
                <a:spcPts val="600"/>
              </a:spcAft>
              <a:defRPr sz="1100"/>
            </a:lvl5pPr>
          </a:lstStyle>
          <a:p>
            <a:pPr lvl="0"/>
            <a:r>
              <a:rPr lang="en-US"/>
              <a:t>Click to edit Master text styles</a:t>
            </a:r>
          </a:p>
          <a:p>
            <a:pPr lvl="1"/>
            <a:r>
              <a:rPr lang="en-US"/>
              <a:t>Second level</a:t>
            </a:r>
          </a:p>
          <a:p>
            <a:pPr lvl="2"/>
            <a:r>
              <a:rPr lang="en-US"/>
              <a:t>Third level</a:t>
            </a:r>
          </a:p>
        </p:txBody>
      </p:sp>
      <p:sp>
        <p:nvSpPr>
          <p:cNvPr id="9" name="Text Placeholder 9">
            <a:extLst>
              <a:ext uri="{FF2B5EF4-FFF2-40B4-BE49-F238E27FC236}">
                <a16:creationId xmlns:a16="http://schemas.microsoft.com/office/drawing/2014/main" id="{79E38FA8-7A2E-5259-574E-0D7D28E8B607}"/>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2" name="Picture Placeholder 11">
            <a:extLst>
              <a:ext uri="{FF2B5EF4-FFF2-40B4-BE49-F238E27FC236}">
                <a16:creationId xmlns:a16="http://schemas.microsoft.com/office/drawing/2014/main" id="{D879C903-42C9-7F06-2ED2-6E6CBDF72606}"/>
              </a:ext>
            </a:extLst>
          </p:cNvPr>
          <p:cNvSpPr>
            <a:spLocks noGrp="1"/>
          </p:cNvSpPr>
          <p:nvPr>
            <p:ph type="pic" sz="quarter" idx="16" hasCustomPrompt="1"/>
          </p:nvPr>
        </p:nvSpPr>
        <p:spPr>
          <a:xfrm>
            <a:off x="292100"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3" name="Picture Placeholder 11">
            <a:extLst>
              <a:ext uri="{FF2B5EF4-FFF2-40B4-BE49-F238E27FC236}">
                <a16:creationId xmlns:a16="http://schemas.microsoft.com/office/drawing/2014/main" id="{333E0ACE-8D2A-BF0A-A382-57C08778E274}"/>
              </a:ext>
            </a:extLst>
          </p:cNvPr>
          <p:cNvSpPr>
            <a:spLocks noGrp="1"/>
          </p:cNvSpPr>
          <p:nvPr>
            <p:ph type="pic" sz="quarter" idx="17" hasCustomPrompt="1"/>
          </p:nvPr>
        </p:nvSpPr>
        <p:spPr>
          <a:xfrm>
            <a:off x="4153534"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4" name="Text Placeholder 7">
            <a:extLst>
              <a:ext uri="{FF2B5EF4-FFF2-40B4-BE49-F238E27FC236}">
                <a16:creationId xmlns:a16="http://schemas.microsoft.com/office/drawing/2014/main" id="{F1C81F1E-AC19-73FD-1406-60BA4A983BE6}"/>
              </a:ext>
            </a:extLst>
          </p:cNvPr>
          <p:cNvSpPr>
            <a:spLocks noGrp="1"/>
          </p:cNvSpPr>
          <p:nvPr>
            <p:ph type="body" sz="quarter" idx="18"/>
          </p:nvPr>
        </p:nvSpPr>
        <p:spPr>
          <a:xfrm>
            <a:off x="276860" y="4924509"/>
            <a:ext cx="3288382" cy="890082"/>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defRPr sz="1100"/>
            </a:lvl4pPr>
            <a:lvl5pPr>
              <a:spcBef>
                <a:spcPts val="0"/>
              </a:spcBef>
              <a:spcAft>
                <a:spcPts val="600"/>
              </a:spcAft>
              <a:defRPr sz="1100"/>
            </a:lvl5pPr>
          </a:lstStyle>
          <a:p>
            <a:pPr lvl="0"/>
            <a:r>
              <a:rPr lang="en-US"/>
              <a:t>Click to edit Master text styles</a:t>
            </a:r>
          </a:p>
          <a:p>
            <a:pPr lvl="1"/>
            <a:r>
              <a:rPr lang="en-US"/>
              <a:t>Second level</a:t>
            </a:r>
          </a:p>
          <a:p>
            <a:pPr lvl="2"/>
            <a:r>
              <a:rPr lang="en-US"/>
              <a:t>Third level</a:t>
            </a:r>
          </a:p>
        </p:txBody>
      </p:sp>
      <p:sp>
        <p:nvSpPr>
          <p:cNvPr id="15" name="Text Placeholder 7">
            <a:extLst>
              <a:ext uri="{FF2B5EF4-FFF2-40B4-BE49-F238E27FC236}">
                <a16:creationId xmlns:a16="http://schemas.microsoft.com/office/drawing/2014/main" id="{93519A34-C385-F4BB-3A52-647D0481DD62}"/>
              </a:ext>
            </a:extLst>
          </p:cNvPr>
          <p:cNvSpPr>
            <a:spLocks noGrp="1"/>
          </p:cNvSpPr>
          <p:nvPr>
            <p:ph type="body" sz="quarter" idx="19"/>
          </p:nvPr>
        </p:nvSpPr>
        <p:spPr>
          <a:xfrm>
            <a:off x="4138293" y="4924509"/>
            <a:ext cx="3288383" cy="890082"/>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defRPr sz="1100"/>
            </a:lvl4pPr>
            <a:lvl5pPr>
              <a:spcBef>
                <a:spcPts val="0"/>
              </a:spcBef>
              <a:spcAft>
                <a:spcPts val="600"/>
              </a:spcAft>
              <a:defRPr sz="1100"/>
            </a:lvl5pPr>
          </a:lstStyle>
          <a:p>
            <a:pPr lvl="0"/>
            <a:r>
              <a:rPr lang="en-US"/>
              <a:t>Click to edit Master text styles</a:t>
            </a:r>
          </a:p>
          <a:p>
            <a:pPr lvl="1"/>
            <a:r>
              <a:rPr lang="en-US"/>
              <a:t>Second level</a:t>
            </a:r>
          </a:p>
          <a:p>
            <a:pPr lvl="2"/>
            <a:r>
              <a:rPr lang="en-US"/>
              <a:t>Third level</a:t>
            </a:r>
          </a:p>
        </p:txBody>
      </p:sp>
      <p:sp>
        <p:nvSpPr>
          <p:cNvPr id="16" name="Picture Placeholder 11">
            <a:extLst>
              <a:ext uri="{FF2B5EF4-FFF2-40B4-BE49-F238E27FC236}">
                <a16:creationId xmlns:a16="http://schemas.microsoft.com/office/drawing/2014/main" id="{CFC7430D-3457-5B95-16B0-FC8F12296699}"/>
              </a:ext>
            </a:extLst>
          </p:cNvPr>
          <p:cNvSpPr>
            <a:spLocks noGrp="1"/>
          </p:cNvSpPr>
          <p:nvPr>
            <p:ph type="pic" sz="quarter" idx="20" hasCustomPrompt="1"/>
          </p:nvPr>
        </p:nvSpPr>
        <p:spPr>
          <a:xfrm>
            <a:off x="276859" y="3968851"/>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7" name="Picture Placeholder 11">
            <a:extLst>
              <a:ext uri="{FF2B5EF4-FFF2-40B4-BE49-F238E27FC236}">
                <a16:creationId xmlns:a16="http://schemas.microsoft.com/office/drawing/2014/main" id="{9FB14875-CF87-5F23-A6A7-4EA32069A8E8}"/>
              </a:ext>
            </a:extLst>
          </p:cNvPr>
          <p:cNvSpPr>
            <a:spLocks noGrp="1"/>
          </p:cNvSpPr>
          <p:nvPr>
            <p:ph type="pic" sz="quarter" idx="21" hasCustomPrompt="1"/>
          </p:nvPr>
        </p:nvSpPr>
        <p:spPr>
          <a:xfrm>
            <a:off x="4138293" y="3968851"/>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cxnSp>
        <p:nvCxnSpPr>
          <p:cNvPr id="19" name="Straight Connector 18">
            <a:extLst>
              <a:ext uri="{FF2B5EF4-FFF2-40B4-BE49-F238E27FC236}">
                <a16:creationId xmlns:a16="http://schemas.microsoft.com/office/drawing/2014/main" id="{654C0FEF-1CBA-98C2-EB90-6497E97DDA30}"/>
              </a:ext>
            </a:extLst>
          </p:cNvPr>
          <p:cNvCxnSpPr>
            <a:cxnSpLocks/>
          </p:cNvCxnSpPr>
          <p:nvPr userDrawn="1"/>
        </p:nvCxnSpPr>
        <p:spPr>
          <a:xfrm>
            <a:off x="3861826" y="1563381"/>
            <a:ext cx="0" cy="461772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C2C2AC9-66E0-4275-6382-F17FF7C162D4}"/>
              </a:ext>
            </a:extLst>
          </p:cNvPr>
          <p:cNvCxnSpPr/>
          <p:nvPr userDrawn="1"/>
        </p:nvCxnSpPr>
        <p:spPr>
          <a:xfrm>
            <a:off x="298450" y="3667539"/>
            <a:ext cx="11300515"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1DA84E3-9DA9-398C-34B3-4043BED964E5}"/>
              </a:ext>
            </a:extLst>
          </p:cNvPr>
          <p:cNvCxnSpPr>
            <a:cxnSpLocks/>
          </p:cNvCxnSpPr>
          <p:nvPr userDrawn="1"/>
        </p:nvCxnSpPr>
        <p:spPr>
          <a:xfrm>
            <a:off x="7726910" y="1563381"/>
            <a:ext cx="0" cy="461772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465DE55B-7A50-2A0E-A6C1-C6C453E2D72A}"/>
              </a:ext>
            </a:extLst>
          </p:cNvPr>
          <p:cNvSpPr>
            <a:spLocks noGrp="1"/>
          </p:cNvSpPr>
          <p:nvPr>
            <p:ph type="body" sz="quarter" idx="22"/>
          </p:nvPr>
        </p:nvSpPr>
        <p:spPr>
          <a:xfrm>
            <a:off x="8040602" y="2535780"/>
            <a:ext cx="3288383" cy="890082"/>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defRPr sz="1100"/>
            </a:lvl4pPr>
            <a:lvl5pPr>
              <a:spcBef>
                <a:spcPts val="0"/>
              </a:spcBef>
              <a:spcAft>
                <a:spcPts val="600"/>
              </a:spcAft>
              <a:defRPr sz="1100"/>
            </a:lvl5pPr>
          </a:lstStyle>
          <a:p>
            <a:pPr lvl="0"/>
            <a:r>
              <a:rPr lang="en-US"/>
              <a:t>Click to edit Master text styles</a:t>
            </a:r>
          </a:p>
          <a:p>
            <a:pPr lvl="1"/>
            <a:r>
              <a:rPr lang="en-US"/>
              <a:t>Second level</a:t>
            </a:r>
          </a:p>
          <a:p>
            <a:pPr lvl="2"/>
            <a:r>
              <a:rPr lang="en-US"/>
              <a:t>Third level</a:t>
            </a:r>
          </a:p>
        </p:txBody>
      </p:sp>
      <p:sp>
        <p:nvSpPr>
          <p:cNvPr id="18" name="Picture Placeholder 11">
            <a:extLst>
              <a:ext uri="{FF2B5EF4-FFF2-40B4-BE49-F238E27FC236}">
                <a16:creationId xmlns:a16="http://schemas.microsoft.com/office/drawing/2014/main" id="{BF05CF92-E4C8-39AE-2A08-0387A04602FE}"/>
              </a:ext>
            </a:extLst>
          </p:cNvPr>
          <p:cNvSpPr>
            <a:spLocks noGrp="1"/>
          </p:cNvSpPr>
          <p:nvPr>
            <p:ph type="pic" sz="quarter" idx="23" hasCustomPrompt="1"/>
          </p:nvPr>
        </p:nvSpPr>
        <p:spPr>
          <a:xfrm>
            <a:off x="8040602"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20" name="Text Placeholder 7">
            <a:extLst>
              <a:ext uri="{FF2B5EF4-FFF2-40B4-BE49-F238E27FC236}">
                <a16:creationId xmlns:a16="http://schemas.microsoft.com/office/drawing/2014/main" id="{791390DB-3E0D-6A32-1F66-27F85109ECB2}"/>
              </a:ext>
            </a:extLst>
          </p:cNvPr>
          <p:cNvSpPr>
            <a:spLocks noGrp="1"/>
          </p:cNvSpPr>
          <p:nvPr>
            <p:ph type="body" sz="quarter" idx="24"/>
          </p:nvPr>
        </p:nvSpPr>
        <p:spPr>
          <a:xfrm>
            <a:off x="8025361" y="4924509"/>
            <a:ext cx="3288383" cy="890082"/>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defRPr sz="1100"/>
            </a:lvl4pPr>
            <a:lvl5pPr>
              <a:spcBef>
                <a:spcPts val="0"/>
              </a:spcBef>
              <a:spcAft>
                <a:spcPts val="600"/>
              </a:spcAft>
              <a:defRPr sz="1100"/>
            </a:lvl5pPr>
          </a:lstStyle>
          <a:p>
            <a:pPr lvl="0"/>
            <a:r>
              <a:rPr lang="en-US"/>
              <a:t>Click to edit Master text styles</a:t>
            </a:r>
          </a:p>
          <a:p>
            <a:pPr lvl="1"/>
            <a:r>
              <a:rPr lang="en-US"/>
              <a:t>Second level</a:t>
            </a:r>
          </a:p>
          <a:p>
            <a:pPr lvl="2"/>
            <a:r>
              <a:rPr lang="en-US"/>
              <a:t>Third level</a:t>
            </a:r>
          </a:p>
        </p:txBody>
      </p:sp>
      <p:sp>
        <p:nvSpPr>
          <p:cNvPr id="22" name="Picture Placeholder 11">
            <a:extLst>
              <a:ext uri="{FF2B5EF4-FFF2-40B4-BE49-F238E27FC236}">
                <a16:creationId xmlns:a16="http://schemas.microsoft.com/office/drawing/2014/main" id="{ED36F4D8-F4C5-7884-5E77-E8B5374BFAC5}"/>
              </a:ext>
            </a:extLst>
          </p:cNvPr>
          <p:cNvSpPr>
            <a:spLocks noGrp="1"/>
          </p:cNvSpPr>
          <p:nvPr>
            <p:ph type="pic" sz="quarter" idx="25" hasCustomPrompt="1"/>
          </p:nvPr>
        </p:nvSpPr>
        <p:spPr>
          <a:xfrm>
            <a:off x="8025361" y="3968851"/>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4" name="Footer Placeholder 4">
            <a:extLst>
              <a:ext uri="{FF2B5EF4-FFF2-40B4-BE49-F238E27FC236}">
                <a16:creationId xmlns:a16="http://schemas.microsoft.com/office/drawing/2014/main" id="{B121D387-2564-989B-5563-3B43C6B5396C}"/>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6493199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image on righ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1545336"/>
            <a:ext cx="5480051" cy="4639527"/>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5480051"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9" name="Text Placeholder 9">
            <a:extLst>
              <a:ext uri="{FF2B5EF4-FFF2-40B4-BE49-F238E27FC236}">
                <a16:creationId xmlns:a16="http://schemas.microsoft.com/office/drawing/2014/main" id="{79E38FA8-7A2E-5259-574E-0D7D28E8B607}"/>
              </a:ext>
            </a:extLst>
          </p:cNvPr>
          <p:cNvSpPr>
            <a:spLocks noGrp="1"/>
          </p:cNvSpPr>
          <p:nvPr>
            <p:ph type="body" sz="quarter" idx="15" hasCustomPrompt="1"/>
          </p:nvPr>
        </p:nvSpPr>
        <p:spPr>
          <a:xfrm>
            <a:off x="298450" y="379412"/>
            <a:ext cx="5480051"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2" name="Picture Placeholder 11">
            <a:extLst>
              <a:ext uri="{FF2B5EF4-FFF2-40B4-BE49-F238E27FC236}">
                <a16:creationId xmlns:a16="http://schemas.microsoft.com/office/drawing/2014/main" id="{2EBAA0A0-9B8B-7A6E-93E1-1ACB47434F4D}"/>
              </a:ext>
            </a:extLst>
          </p:cNvPr>
          <p:cNvSpPr>
            <a:spLocks noGrp="1"/>
          </p:cNvSpPr>
          <p:nvPr>
            <p:ph type="pic" sz="quarter" idx="16" hasCustomPrompt="1"/>
          </p:nvPr>
        </p:nvSpPr>
        <p:spPr>
          <a:xfrm>
            <a:off x="6111874" y="277814"/>
            <a:ext cx="5480050" cy="6265862"/>
          </a:xfrm>
        </p:spPr>
        <p:txBody>
          <a:bodyPr/>
          <a:lstStyle>
            <a:lvl1pPr>
              <a:buClr>
                <a:schemeClr val="tx1"/>
              </a:buClr>
              <a:defRPr>
                <a:solidFill>
                  <a:schemeClr val="tx1"/>
                </a:solidFill>
              </a:defRPr>
            </a:lvl1pPr>
          </a:lstStyle>
          <a:p>
            <a:r>
              <a:rPr lang="en-US"/>
              <a:t>Click icon to insert picture</a:t>
            </a:r>
          </a:p>
        </p:txBody>
      </p:sp>
      <p:sp>
        <p:nvSpPr>
          <p:cNvPr id="3" name="Footer Placeholder 4">
            <a:extLst>
              <a:ext uri="{FF2B5EF4-FFF2-40B4-BE49-F238E27FC236}">
                <a16:creationId xmlns:a16="http://schemas.microsoft.com/office/drawing/2014/main" id="{F7B35F12-27DC-CC70-4512-4195B29269EA}"/>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63902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2-col content, icons, image on righ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9" y="2496619"/>
            <a:ext cx="2317028" cy="368824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5635625"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9" name="Text Placeholder 9">
            <a:extLst>
              <a:ext uri="{FF2B5EF4-FFF2-40B4-BE49-F238E27FC236}">
                <a16:creationId xmlns:a16="http://schemas.microsoft.com/office/drawing/2014/main" id="{79E38FA8-7A2E-5259-574E-0D7D28E8B607}"/>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2" name="Picture Placeholder 11">
            <a:extLst>
              <a:ext uri="{FF2B5EF4-FFF2-40B4-BE49-F238E27FC236}">
                <a16:creationId xmlns:a16="http://schemas.microsoft.com/office/drawing/2014/main" id="{2EBAA0A0-9B8B-7A6E-93E1-1ACB47434F4D}"/>
              </a:ext>
            </a:extLst>
          </p:cNvPr>
          <p:cNvSpPr>
            <a:spLocks noGrp="1"/>
          </p:cNvSpPr>
          <p:nvPr>
            <p:ph type="pic" sz="quarter" idx="16" hasCustomPrompt="1"/>
          </p:nvPr>
        </p:nvSpPr>
        <p:spPr>
          <a:xfrm>
            <a:off x="6111874" y="277814"/>
            <a:ext cx="5480050" cy="6265862"/>
          </a:xfrm>
        </p:spPr>
        <p:txBody>
          <a:bodyPr/>
          <a:lstStyle>
            <a:lvl1pPr>
              <a:buClr>
                <a:schemeClr val="tx1"/>
              </a:buClr>
              <a:defRPr>
                <a:solidFill>
                  <a:schemeClr val="tx1"/>
                </a:solidFill>
              </a:defRPr>
            </a:lvl1pPr>
          </a:lstStyle>
          <a:p>
            <a:r>
              <a:rPr lang="en-US"/>
              <a:t>Click icon to insert picture</a:t>
            </a:r>
          </a:p>
        </p:txBody>
      </p:sp>
      <p:sp>
        <p:nvSpPr>
          <p:cNvPr id="7" name="Text Placeholder 7">
            <a:extLst>
              <a:ext uri="{FF2B5EF4-FFF2-40B4-BE49-F238E27FC236}">
                <a16:creationId xmlns:a16="http://schemas.microsoft.com/office/drawing/2014/main" id="{FC9C0DC2-4FE2-902E-E55C-F5FAFA94FC3F}"/>
              </a:ext>
            </a:extLst>
          </p:cNvPr>
          <p:cNvSpPr>
            <a:spLocks noGrp="1"/>
          </p:cNvSpPr>
          <p:nvPr>
            <p:ph type="body" sz="quarter" idx="17"/>
          </p:nvPr>
        </p:nvSpPr>
        <p:spPr>
          <a:xfrm>
            <a:off x="3205045" y="2496619"/>
            <a:ext cx="2317028" cy="368824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11">
            <a:extLst>
              <a:ext uri="{FF2B5EF4-FFF2-40B4-BE49-F238E27FC236}">
                <a16:creationId xmlns:a16="http://schemas.microsoft.com/office/drawing/2014/main" id="{EDC7DA6E-4CBF-F7FF-C684-6C475F1FE1B8}"/>
              </a:ext>
            </a:extLst>
          </p:cNvPr>
          <p:cNvSpPr>
            <a:spLocks noGrp="1"/>
          </p:cNvSpPr>
          <p:nvPr>
            <p:ph type="pic" sz="quarter" idx="18" hasCustomPrompt="1"/>
          </p:nvPr>
        </p:nvSpPr>
        <p:spPr>
          <a:xfrm>
            <a:off x="292100"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1" name="Picture Placeholder 11">
            <a:extLst>
              <a:ext uri="{FF2B5EF4-FFF2-40B4-BE49-F238E27FC236}">
                <a16:creationId xmlns:a16="http://schemas.microsoft.com/office/drawing/2014/main" id="{22D91F27-127A-0E0C-C718-D8CAECEF446B}"/>
              </a:ext>
            </a:extLst>
          </p:cNvPr>
          <p:cNvSpPr>
            <a:spLocks noGrp="1"/>
          </p:cNvSpPr>
          <p:nvPr>
            <p:ph type="pic" sz="quarter" idx="19" hasCustomPrompt="1"/>
          </p:nvPr>
        </p:nvSpPr>
        <p:spPr>
          <a:xfrm>
            <a:off x="3201987"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3" name="Footer Placeholder 4">
            <a:extLst>
              <a:ext uri="{FF2B5EF4-FFF2-40B4-BE49-F238E27FC236}">
                <a16:creationId xmlns:a16="http://schemas.microsoft.com/office/drawing/2014/main" id="{2E505860-6FE0-09C5-7D4A-927BF76B775C}"/>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1099405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column stacked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5" name="Text Placeholder 9">
            <a:extLst>
              <a:ext uri="{FF2B5EF4-FFF2-40B4-BE49-F238E27FC236}">
                <a16:creationId xmlns:a16="http://schemas.microsoft.com/office/drawing/2014/main" id="{5065D0BB-57F7-14DA-09CB-9F75C308D7EA}"/>
              </a:ext>
            </a:extLst>
          </p:cNvPr>
          <p:cNvSpPr>
            <a:spLocks noGrp="1"/>
          </p:cNvSpPr>
          <p:nvPr>
            <p:ph type="body" sz="quarter" idx="15"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5629ABA2-E82A-2D05-00B8-203C428531A9}"/>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4" name="Text Placeholder 13">
            <a:extLst>
              <a:ext uri="{FF2B5EF4-FFF2-40B4-BE49-F238E27FC236}">
                <a16:creationId xmlns:a16="http://schemas.microsoft.com/office/drawing/2014/main" id="{68163143-8595-B39B-4348-200DD6E856B6}"/>
              </a:ext>
            </a:extLst>
          </p:cNvPr>
          <p:cNvSpPr>
            <a:spLocks noGrp="1"/>
          </p:cNvSpPr>
          <p:nvPr>
            <p:ph type="body" sz="quarter" idx="16"/>
          </p:nvPr>
        </p:nvSpPr>
        <p:spPr>
          <a:xfrm>
            <a:off x="0" y="1606673"/>
            <a:ext cx="3768725" cy="2216150"/>
          </a:xfrm>
          <a:solidFill>
            <a:schemeClr val="accent2"/>
          </a:solidFill>
        </p:spPr>
        <p:txBody>
          <a:bodyPr lIns="1234440" tIns="246888" rIns="182880" bIns="182880"/>
          <a:lstStyle>
            <a:lvl1pPr>
              <a:defRPr sz="1800" b="1" i="0">
                <a:solidFill>
                  <a:schemeClr val="tx1"/>
                </a:solidFill>
                <a:latin typeface="TIAA Challenger Semibold" pitchFamily="2" charset="77"/>
              </a:defRPr>
            </a:lvl1pPr>
          </a:lstStyle>
          <a:p>
            <a:pPr lvl="0"/>
            <a:r>
              <a:rPr lang="en-US"/>
              <a:t>Click to edit Master text styles</a:t>
            </a:r>
          </a:p>
        </p:txBody>
      </p:sp>
      <p:sp>
        <p:nvSpPr>
          <p:cNvPr id="15" name="Picture Placeholder 11">
            <a:extLst>
              <a:ext uri="{FF2B5EF4-FFF2-40B4-BE49-F238E27FC236}">
                <a16:creationId xmlns:a16="http://schemas.microsoft.com/office/drawing/2014/main" id="{BEF94BF9-B1CF-8A64-35B0-1066CD83A3CB}"/>
              </a:ext>
            </a:extLst>
          </p:cNvPr>
          <p:cNvSpPr>
            <a:spLocks noGrp="1"/>
          </p:cNvSpPr>
          <p:nvPr>
            <p:ph type="pic" sz="quarter" idx="18" hasCustomPrompt="1"/>
          </p:nvPr>
        </p:nvSpPr>
        <p:spPr>
          <a:xfrm>
            <a:off x="292100" y="1881747"/>
            <a:ext cx="669365" cy="669364"/>
          </a:xfrm>
        </p:spPr>
        <p:txBody>
          <a:bodyPr/>
          <a:lstStyle>
            <a:lvl1pPr algn="ctr">
              <a:lnSpc>
                <a:spcPct val="80000"/>
              </a:lnSpc>
              <a:buClr>
                <a:schemeClr val="bg2"/>
              </a:buClr>
              <a:defRPr sz="1000">
                <a:solidFill>
                  <a:schemeClr val="tx1"/>
                </a:solidFill>
              </a:defRPr>
            </a:lvl1pPr>
          </a:lstStyle>
          <a:p>
            <a:r>
              <a:rPr lang="en-US"/>
              <a:t>Click to </a:t>
            </a:r>
            <a:br>
              <a:rPr lang="en-US"/>
            </a:br>
            <a:r>
              <a:rPr lang="en-US"/>
              <a:t>add icon</a:t>
            </a:r>
          </a:p>
        </p:txBody>
      </p:sp>
      <p:sp>
        <p:nvSpPr>
          <p:cNvPr id="18" name="Text Placeholder 13">
            <a:extLst>
              <a:ext uri="{FF2B5EF4-FFF2-40B4-BE49-F238E27FC236}">
                <a16:creationId xmlns:a16="http://schemas.microsoft.com/office/drawing/2014/main" id="{1DE14A5A-1ADC-C52D-5126-0946ABCD991D}"/>
              </a:ext>
            </a:extLst>
          </p:cNvPr>
          <p:cNvSpPr>
            <a:spLocks noGrp="1"/>
          </p:cNvSpPr>
          <p:nvPr>
            <p:ph type="body" sz="quarter" idx="19"/>
          </p:nvPr>
        </p:nvSpPr>
        <p:spPr>
          <a:xfrm>
            <a:off x="3903324" y="1606673"/>
            <a:ext cx="3768725" cy="2216150"/>
          </a:xfrm>
          <a:solidFill>
            <a:schemeClr val="bg2"/>
          </a:solidFill>
        </p:spPr>
        <p:txBody>
          <a:bodyPr lIns="1234440" tIns="246888" rIns="182880" bIns="182880"/>
          <a:lstStyle>
            <a:lvl1pPr>
              <a:defRPr sz="1800" b="1" i="0">
                <a:solidFill>
                  <a:schemeClr val="tx1"/>
                </a:solidFill>
                <a:latin typeface="TIAA Challenger Semibold" pitchFamily="2" charset="77"/>
              </a:defRPr>
            </a:lvl1pPr>
          </a:lstStyle>
          <a:p>
            <a:pPr lvl="0"/>
            <a:r>
              <a:rPr lang="en-US"/>
              <a:t>Click to edit Master text styles</a:t>
            </a:r>
          </a:p>
        </p:txBody>
      </p:sp>
      <p:sp>
        <p:nvSpPr>
          <p:cNvPr id="19" name="Picture Placeholder 11">
            <a:extLst>
              <a:ext uri="{FF2B5EF4-FFF2-40B4-BE49-F238E27FC236}">
                <a16:creationId xmlns:a16="http://schemas.microsoft.com/office/drawing/2014/main" id="{8C8AAE0E-972F-FFE7-C2DD-FAA4FAB6ADEC}"/>
              </a:ext>
            </a:extLst>
          </p:cNvPr>
          <p:cNvSpPr>
            <a:spLocks noGrp="1"/>
          </p:cNvSpPr>
          <p:nvPr>
            <p:ph type="pic" sz="quarter" idx="20" hasCustomPrompt="1"/>
          </p:nvPr>
        </p:nvSpPr>
        <p:spPr>
          <a:xfrm>
            <a:off x="4195424" y="1890309"/>
            <a:ext cx="669365" cy="669364"/>
          </a:xfrm>
        </p:spPr>
        <p:txBody>
          <a:bodyPr/>
          <a:lstStyle>
            <a:lvl1pPr algn="ctr">
              <a:lnSpc>
                <a:spcPct val="80000"/>
              </a:lnSpc>
              <a:buClr>
                <a:schemeClr val="bg2"/>
              </a:buClr>
              <a:defRPr sz="1000">
                <a:solidFill>
                  <a:schemeClr val="tx1"/>
                </a:solidFill>
              </a:defRPr>
            </a:lvl1pPr>
          </a:lstStyle>
          <a:p>
            <a:r>
              <a:rPr lang="en-US"/>
              <a:t>Click to </a:t>
            </a:r>
            <a:br>
              <a:rPr lang="en-US"/>
            </a:br>
            <a:r>
              <a:rPr lang="en-US"/>
              <a:t>add icon</a:t>
            </a:r>
          </a:p>
        </p:txBody>
      </p:sp>
      <p:sp>
        <p:nvSpPr>
          <p:cNvPr id="20" name="Text Placeholder 13">
            <a:extLst>
              <a:ext uri="{FF2B5EF4-FFF2-40B4-BE49-F238E27FC236}">
                <a16:creationId xmlns:a16="http://schemas.microsoft.com/office/drawing/2014/main" id="{BCD782A7-1AED-9579-FE88-DA6A7536F4EC}"/>
              </a:ext>
            </a:extLst>
          </p:cNvPr>
          <p:cNvSpPr>
            <a:spLocks noGrp="1"/>
          </p:cNvSpPr>
          <p:nvPr>
            <p:ph type="body" sz="quarter" idx="21"/>
          </p:nvPr>
        </p:nvSpPr>
        <p:spPr>
          <a:xfrm>
            <a:off x="7806647" y="1606673"/>
            <a:ext cx="3768725" cy="2216150"/>
          </a:xfrm>
          <a:solidFill>
            <a:schemeClr val="accent2"/>
          </a:solidFill>
        </p:spPr>
        <p:txBody>
          <a:bodyPr lIns="1234440" tIns="210312" rIns="182880" bIns="182880"/>
          <a:lstStyle>
            <a:lvl1pPr>
              <a:defRPr sz="1100">
                <a:solidFill>
                  <a:schemeClr val="tx1"/>
                </a:solidFill>
              </a:defRPr>
            </a:lvl1pPr>
          </a:lstStyle>
          <a:p>
            <a:pPr lvl="0"/>
            <a:r>
              <a:rPr lang="en-US"/>
              <a:t>Click to edit Master text styles</a:t>
            </a:r>
          </a:p>
        </p:txBody>
      </p:sp>
      <p:sp>
        <p:nvSpPr>
          <p:cNvPr id="21" name="Picture Placeholder 11">
            <a:extLst>
              <a:ext uri="{FF2B5EF4-FFF2-40B4-BE49-F238E27FC236}">
                <a16:creationId xmlns:a16="http://schemas.microsoft.com/office/drawing/2014/main" id="{999C1972-F0A3-66DA-7594-3EAD476DDF42}"/>
              </a:ext>
            </a:extLst>
          </p:cNvPr>
          <p:cNvSpPr>
            <a:spLocks noGrp="1"/>
          </p:cNvSpPr>
          <p:nvPr>
            <p:ph type="pic" sz="quarter" idx="22" hasCustomPrompt="1"/>
          </p:nvPr>
        </p:nvSpPr>
        <p:spPr>
          <a:xfrm>
            <a:off x="8098747" y="1890308"/>
            <a:ext cx="669365" cy="669364"/>
          </a:xfrm>
        </p:spPr>
        <p:txBody>
          <a:bodyPr/>
          <a:lstStyle>
            <a:lvl1pPr algn="ctr">
              <a:lnSpc>
                <a:spcPct val="80000"/>
              </a:lnSpc>
              <a:buClr>
                <a:schemeClr val="bg2"/>
              </a:buClr>
              <a:defRPr sz="1000">
                <a:solidFill>
                  <a:schemeClr val="tx1"/>
                </a:solidFill>
              </a:defRPr>
            </a:lvl1pPr>
          </a:lstStyle>
          <a:p>
            <a:r>
              <a:rPr lang="en-US"/>
              <a:t>Click to </a:t>
            </a:r>
            <a:br>
              <a:rPr lang="en-US"/>
            </a:br>
            <a:r>
              <a:rPr lang="en-US"/>
              <a:t>add icon</a:t>
            </a:r>
          </a:p>
        </p:txBody>
      </p:sp>
      <p:sp>
        <p:nvSpPr>
          <p:cNvPr id="24" name="Text Placeholder 13">
            <a:extLst>
              <a:ext uri="{FF2B5EF4-FFF2-40B4-BE49-F238E27FC236}">
                <a16:creationId xmlns:a16="http://schemas.microsoft.com/office/drawing/2014/main" id="{D35E8BE5-0E26-D76F-45DB-E81959CE8864}"/>
              </a:ext>
            </a:extLst>
          </p:cNvPr>
          <p:cNvSpPr>
            <a:spLocks noGrp="1"/>
          </p:cNvSpPr>
          <p:nvPr>
            <p:ph type="body" sz="quarter" idx="23"/>
          </p:nvPr>
        </p:nvSpPr>
        <p:spPr>
          <a:xfrm>
            <a:off x="0" y="3968017"/>
            <a:ext cx="3768725" cy="2216150"/>
          </a:xfrm>
          <a:solidFill>
            <a:schemeClr val="bg2"/>
          </a:solidFill>
        </p:spPr>
        <p:txBody>
          <a:bodyPr lIns="1234440" tIns="210312" rIns="182880" bIns="182880"/>
          <a:lstStyle>
            <a:lvl1pPr>
              <a:defRPr sz="1100">
                <a:solidFill>
                  <a:schemeClr val="tx1"/>
                </a:solidFill>
              </a:defRPr>
            </a:lvl1pPr>
          </a:lstStyle>
          <a:p>
            <a:pPr lvl="0"/>
            <a:r>
              <a:rPr lang="en-US"/>
              <a:t>Click to edit Master text styles</a:t>
            </a:r>
          </a:p>
        </p:txBody>
      </p:sp>
      <p:sp>
        <p:nvSpPr>
          <p:cNvPr id="25" name="Picture Placeholder 11">
            <a:extLst>
              <a:ext uri="{FF2B5EF4-FFF2-40B4-BE49-F238E27FC236}">
                <a16:creationId xmlns:a16="http://schemas.microsoft.com/office/drawing/2014/main" id="{DEC2871E-2508-DA6F-248C-EC0F73826FDD}"/>
              </a:ext>
            </a:extLst>
          </p:cNvPr>
          <p:cNvSpPr>
            <a:spLocks noGrp="1"/>
          </p:cNvSpPr>
          <p:nvPr>
            <p:ph type="pic" sz="quarter" idx="24" hasCustomPrompt="1"/>
          </p:nvPr>
        </p:nvSpPr>
        <p:spPr>
          <a:xfrm>
            <a:off x="292100" y="4243091"/>
            <a:ext cx="669365" cy="669364"/>
          </a:xfrm>
        </p:spPr>
        <p:txBody>
          <a:bodyPr/>
          <a:lstStyle>
            <a:lvl1pPr algn="ctr">
              <a:lnSpc>
                <a:spcPct val="80000"/>
              </a:lnSpc>
              <a:buClr>
                <a:schemeClr val="bg2"/>
              </a:buClr>
              <a:defRPr sz="1000">
                <a:solidFill>
                  <a:schemeClr val="tx1"/>
                </a:solidFill>
              </a:defRPr>
            </a:lvl1pPr>
          </a:lstStyle>
          <a:p>
            <a:r>
              <a:rPr lang="en-US"/>
              <a:t>Click to </a:t>
            </a:r>
            <a:br>
              <a:rPr lang="en-US"/>
            </a:br>
            <a:r>
              <a:rPr lang="en-US"/>
              <a:t>add icon</a:t>
            </a:r>
          </a:p>
        </p:txBody>
      </p:sp>
      <p:sp>
        <p:nvSpPr>
          <p:cNvPr id="26" name="Text Placeholder 13">
            <a:extLst>
              <a:ext uri="{FF2B5EF4-FFF2-40B4-BE49-F238E27FC236}">
                <a16:creationId xmlns:a16="http://schemas.microsoft.com/office/drawing/2014/main" id="{D1C91A07-8860-BB5C-40AA-94AEE3489E02}"/>
              </a:ext>
            </a:extLst>
          </p:cNvPr>
          <p:cNvSpPr>
            <a:spLocks noGrp="1"/>
          </p:cNvSpPr>
          <p:nvPr>
            <p:ph type="body" sz="quarter" idx="25"/>
          </p:nvPr>
        </p:nvSpPr>
        <p:spPr>
          <a:xfrm>
            <a:off x="3903324" y="3968017"/>
            <a:ext cx="3768725" cy="2216150"/>
          </a:xfrm>
          <a:solidFill>
            <a:schemeClr val="accent2"/>
          </a:solidFill>
        </p:spPr>
        <p:txBody>
          <a:bodyPr lIns="1234440" tIns="246888" rIns="182880" bIns="182880"/>
          <a:lstStyle>
            <a:lvl1pPr>
              <a:defRPr sz="1800" b="1" i="0">
                <a:solidFill>
                  <a:schemeClr val="tx1"/>
                </a:solidFill>
                <a:latin typeface="TIAA Challenger Semibold" pitchFamily="2" charset="77"/>
              </a:defRPr>
            </a:lvl1pPr>
          </a:lstStyle>
          <a:p>
            <a:pPr lvl="0"/>
            <a:r>
              <a:rPr lang="en-US"/>
              <a:t>Click to edit Master text styles</a:t>
            </a:r>
          </a:p>
        </p:txBody>
      </p:sp>
      <p:sp>
        <p:nvSpPr>
          <p:cNvPr id="27" name="Picture Placeholder 11">
            <a:extLst>
              <a:ext uri="{FF2B5EF4-FFF2-40B4-BE49-F238E27FC236}">
                <a16:creationId xmlns:a16="http://schemas.microsoft.com/office/drawing/2014/main" id="{1B5C3E2C-83B5-C70F-666E-73BE65709906}"/>
              </a:ext>
            </a:extLst>
          </p:cNvPr>
          <p:cNvSpPr>
            <a:spLocks noGrp="1"/>
          </p:cNvSpPr>
          <p:nvPr>
            <p:ph type="pic" sz="quarter" idx="26" hasCustomPrompt="1"/>
          </p:nvPr>
        </p:nvSpPr>
        <p:spPr>
          <a:xfrm>
            <a:off x="4195424" y="4251653"/>
            <a:ext cx="669365" cy="669364"/>
          </a:xfrm>
        </p:spPr>
        <p:txBody>
          <a:bodyPr/>
          <a:lstStyle>
            <a:lvl1pPr algn="ctr">
              <a:lnSpc>
                <a:spcPct val="80000"/>
              </a:lnSpc>
              <a:buClr>
                <a:schemeClr val="bg2"/>
              </a:buClr>
              <a:defRPr sz="1000">
                <a:solidFill>
                  <a:schemeClr val="tx1"/>
                </a:solidFill>
              </a:defRPr>
            </a:lvl1pPr>
          </a:lstStyle>
          <a:p>
            <a:r>
              <a:rPr lang="en-US"/>
              <a:t>Click to </a:t>
            </a:r>
            <a:br>
              <a:rPr lang="en-US"/>
            </a:br>
            <a:r>
              <a:rPr lang="en-US"/>
              <a:t>add icon</a:t>
            </a:r>
          </a:p>
        </p:txBody>
      </p:sp>
      <p:sp>
        <p:nvSpPr>
          <p:cNvPr id="28" name="Text Placeholder 13">
            <a:extLst>
              <a:ext uri="{FF2B5EF4-FFF2-40B4-BE49-F238E27FC236}">
                <a16:creationId xmlns:a16="http://schemas.microsoft.com/office/drawing/2014/main" id="{49C8AECE-8AFC-4FB4-0EF4-862ADE07C595}"/>
              </a:ext>
            </a:extLst>
          </p:cNvPr>
          <p:cNvSpPr>
            <a:spLocks noGrp="1"/>
          </p:cNvSpPr>
          <p:nvPr>
            <p:ph type="body" sz="quarter" idx="27"/>
          </p:nvPr>
        </p:nvSpPr>
        <p:spPr>
          <a:xfrm>
            <a:off x="7806647" y="3968017"/>
            <a:ext cx="3768725" cy="2216150"/>
          </a:xfrm>
          <a:solidFill>
            <a:schemeClr val="bg2"/>
          </a:solidFill>
        </p:spPr>
        <p:txBody>
          <a:bodyPr lIns="1234440" tIns="246888" rIns="182880" bIns="182880"/>
          <a:lstStyle>
            <a:lvl1pPr>
              <a:defRPr sz="1800" b="1" i="0">
                <a:solidFill>
                  <a:schemeClr val="tx1"/>
                </a:solidFill>
                <a:latin typeface="TIAA Challenger Semibold" pitchFamily="2" charset="77"/>
              </a:defRPr>
            </a:lvl1pPr>
          </a:lstStyle>
          <a:p>
            <a:pPr lvl="0"/>
            <a:r>
              <a:rPr lang="en-US"/>
              <a:t>Click to edit Master text styles</a:t>
            </a:r>
          </a:p>
        </p:txBody>
      </p:sp>
      <p:sp>
        <p:nvSpPr>
          <p:cNvPr id="29" name="Picture Placeholder 11">
            <a:extLst>
              <a:ext uri="{FF2B5EF4-FFF2-40B4-BE49-F238E27FC236}">
                <a16:creationId xmlns:a16="http://schemas.microsoft.com/office/drawing/2014/main" id="{34CD81D5-B8A2-EFCE-F5CE-3E94C38CDE2E}"/>
              </a:ext>
            </a:extLst>
          </p:cNvPr>
          <p:cNvSpPr>
            <a:spLocks noGrp="1"/>
          </p:cNvSpPr>
          <p:nvPr>
            <p:ph type="pic" sz="quarter" idx="28" hasCustomPrompt="1"/>
          </p:nvPr>
        </p:nvSpPr>
        <p:spPr>
          <a:xfrm>
            <a:off x="8098747" y="4251652"/>
            <a:ext cx="669365" cy="669364"/>
          </a:xfrm>
        </p:spPr>
        <p:txBody>
          <a:bodyPr/>
          <a:lstStyle>
            <a:lvl1pPr algn="ctr">
              <a:lnSpc>
                <a:spcPct val="80000"/>
              </a:lnSpc>
              <a:buClr>
                <a:schemeClr val="bg2"/>
              </a:buClr>
              <a:defRPr sz="1000">
                <a:solidFill>
                  <a:schemeClr val="tx1"/>
                </a:solidFill>
              </a:defRPr>
            </a:lvl1pPr>
          </a:lstStyle>
          <a:p>
            <a:r>
              <a:rPr lang="en-US"/>
              <a:t>Click to </a:t>
            </a:r>
            <a:br>
              <a:rPr lang="en-US"/>
            </a:br>
            <a:r>
              <a:rPr lang="en-US"/>
              <a:t>add icon</a:t>
            </a:r>
          </a:p>
        </p:txBody>
      </p:sp>
    </p:spTree>
    <p:extLst>
      <p:ext uri="{BB962C8B-B14F-4D97-AF65-F5344CB8AC3E}">
        <p14:creationId xmlns:p14="http://schemas.microsoft.com/office/powerpoint/2010/main" val="836123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arge title, 3-column content-Clarity">
    <p:bg>
      <p:bgPr>
        <a:solidFill>
          <a:schemeClr val="accent2"/>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3342744"/>
            <a:ext cx="3377317" cy="2752725"/>
          </a:xfrm>
        </p:spPr>
        <p:txBody>
          <a:bodyPr/>
          <a:lstStyle>
            <a:lvl1pPr>
              <a:buClr>
                <a:schemeClr val="tx1"/>
              </a:buClr>
              <a:defRPr sz="1800">
                <a:solidFill>
                  <a:schemeClr val="tx1"/>
                </a:solidFill>
              </a:defRPr>
            </a:lvl1pPr>
            <a:lvl2pPr>
              <a:buClr>
                <a:schemeClr val="tx1"/>
              </a:buClr>
              <a:defRPr sz="1800">
                <a:solidFill>
                  <a:schemeClr val="tx1"/>
                </a:solidFill>
              </a:defRPr>
            </a:lvl2pPr>
            <a:lvl3pPr>
              <a:buClr>
                <a:schemeClr val="tx1"/>
              </a:buClr>
              <a:defRPr sz="1800">
                <a:solidFill>
                  <a:schemeClr val="tx1"/>
                </a:solidFill>
              </a:defRPr>
            </a:lvl3pPr>
            <a:lvl4pPr>
              <a:buClr>
                <a:schemeClr val="tx1"/>
              </a:buClr>
              <a:defRPr sz="1800">
                <a:solidFill>
                  <a:schemeClr val="tx1"/>
                </a:solidFill>
              </a:defRPr>
            </a:lvl4pPr>
            <a:lvl5pPr>
              <a:buClr>
                <a:schemeClr val="tx1"/>
              </a:buCl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099" y="1599594"/>
            <a:ext cx="10940995" cy="977444"/>
          </a:xfrm>
        </p:spPr>
        <p:txBody>
          <a:bodyPr/>
          <a:lstStyle>
            <a:lvl1pPr>
              <a:buClr>
                <a:schemeClr val="tx1"/>
              </a:buClr>
              <a:defRPr sz="3200">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3346808"/>
            <a:ext cx="3377317" cy="2752725"/>
          </a:xfrm>
        </p:spPr>
        <p:txBody>
          <a:bodyPr/>
          <a:lstStyle>
            <a:lvl1pPr>
              <a:buClr>
                <a:schemeClr val="tx1"/>
              </a:buClr>
              <a:defRPr sz="1800">
                <a:solidFill>
                  <a:schemeClr val="tx1"/>
                </a:solidFill>
              </a:defRPr>
            </a:lvl1pPr>
            <a:lvl2pPr>
              <a:buClr>
                <a:schemeClr val="tx1"/>
              </a:buClr>
              <a:defRPr sz="1800">
                <a:solidFill>
                  <a:schemeClr val="tx1"/>
                </a:solidFill>
              </a:defRPr>
            </a:lvl2pPr>
            <a:lvl3pPr>
              <a:buClr>
                <a:schemeClr val="tx1"/>
              </a:buClr>
              <a:defRPr sz="1800">
                <a:solidFill>
                  <a:schemeClr val="tx1"/>
                </a:solidFill>
              </a:defRPr>
            </a:lvl3pPr>
            <a:lvl4pPr>
              <a:buClr>
                <a:schemeClr val="tx1"/>
              </a:buClr>
              <a:defRPr sz="1800">
                <a:solidFill>
                  <a:schemeClr val="tx1"/>
                </a:solidFill>
              </a:defRPr>
            </a:lvl4pPr>
            <a:lvl5pPr>
              <a:buClr>
                <a:schemeClr val="tx1"/>
              </a:buCl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3346808"/>
            <a:ext cx="3377317" cy="2752725"/>
          </a:xfrm>
        </p:spPr>
        <p:txBody>
          <a:bodyPr/>
          <a:lstStyle>
            <a:lvl1pPr>
              <a:buClr>
                <a:schemeClr val="tx1"/>
              </a:buClr>
              <a:defRPr sz="1800">
                <a:solidFill>
                  <a:schemeClr val="tx1"/>
                </a:solidFill>
              </a:defRPr>
            </a:lvl1pPr>
            <a:lvl2pPr>
              <a:buClr>
                <a:schemeClr val="tx1"/>
              </a:buClr>
              <a:defRPr sz="1800">
                <a:solidFill>
                  <a:schemeClr val="tx1"/>
                </a:solidFill>
              </a:defRPr>
            </a:lvl2pPr>
            <a:lvl3pPr>
              <a:buClr>
                <a:schemeClr val="tx1"/>
              </a:buClr>
              <a:defRPr sz="1800">
                <a:solidFill>
                  <a:schemeClr val="tx1"/>
                </a:solidFill>
              </a:defRPr>
            </a:lvl3pPr>
            <a:lvl4pPr>
              <a:buClr>
                <a:schemeClr val="tx1"/>
              </a:buClr>
              <a:defRPr sz="1800">
                <a:solidFill>
                  <a:schemeClr val="tx1"/>
                </a:solidFill>
              </a:defRPr>
            </a:lvl4pPr>
            <a:lvl5pPr>
              <a:buClr>
                <a:schemeClr val="tx1"/>
              </a:buCl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9" name="Footer Placeholder 4">
            <a:extLst>
              <a:ext uri="{FF2B5EF4-FFF2-40B4-BE49-F238E27FC236}">
                <a16:creationId xmlns:a16="http://schemas.microsoft.com/office/drawing/2014/main" id="{D26FE595-067A-3416-803B-AF8D16A56AFE}"/>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5340130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3-column content-Ledger">
    <p:bg>
      <p:bgPr>
        <a:solidFill>
          <a:schemeClr val="accent6"/>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2510536"/>
            <a:ext cx="3377317" cy="3584933"/>
          </a:xfrm>
        </p:spPr>
        <p:txBody>
          <a:bodyPr/>
          <a:lstStyle>
            <a:lvl1pPr>
              <a:buClr>
                <a:schemeClr val="tx1"/>
              </a:buClr>
              <a:defRPr sz="1800">
                <a:solidFill>
                  <a:schemeClr val="tx1"/>
                </a:solidFill>
              </a:defRPr>
            </a:lvl1pPr>
            <a:lvl2pPr>
              <a:buClr>
                <a:schemeClr val="tx1"/>
              </a:buClr>
              <a:defRPr sz="1800">
                <a:solidFill>
                  <a:schemeClr val="tx1"/>
                </a:solidFill>
              </a:defRPr>
            </a:lvl2pPr>
            <a:lvl3pPr>
              <a:buClr>
                <a:schemeClr val="tx1"/>
              </a:buClr>
              <a:defRPr sz="1800">
                <a:solidFill>
                  <a:schemeClr val="tx1"/>
                </a:solidFill>
              </a:defRPr>
            </a:lvl3pPr>
            <a:lvl4pPr>
              <a:buClr>
                <a:schemeClr val="tx1"/>
              </a:buClr>
              <a:defRPr sz="1800">
                <a:solidFill>
                  <a:schemeClr val="tx1"/>
                </a:solidFill>
              </a:defRPr>
            </a:lvl4pPr>
            <a:lvl5pPr>
              <a:buClr>
                <a:schemeClr val="tx1"/>
              </a:buCl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2514600"/>
            <a:ext cx="3377317" cy="3584933"/>
          </a:xfrm>
        </p:spPr>
        <p:txBody>
          <a:bodyPr/>
          <a:lstStyle>
            <a:lvl1pPr>
              <a:buClr>
                <a:schemeClr val="tx1"/>
              </a:buClr>
              <a:defRPr sz="1800">
                <a:solidFill>
                  <a:schemeClr val="tx1"/>
                </a:solidFill>
              </a:defRPr>
            </a:lvl1pPr>
            <a:lvl2pPr>
              <a:buClr>
                <a:schemeClr val="tx1"/>
              </a:buClr>
              <a:defRPr sz="1800">
                <a:solidFill>
                  <a:schemeClr val="tx1"/>
                </a:solidFill>
              </a:defRPr>
            </a:lvl2pPr>
            <a:lvl3pPr>
              <a:buClr>
                <a:schemeClr val="tx1"/>
              </a:buClr>
              <a:defRPr sz="1800">
                <a:solidFill>
                  <a:schemeClr val="tx1"/>
                </a:solidFill>
              </a:defRPr>
            </a:lvl3pPr>
            <a:lvl4pPr>
              <a:buClr>
                <a:schemeClr val="tx1"/>
              </a:buClr>
              <a:defRPr sz="1800">
                <a:solidFill>
                  <a:schemeClr val="tx1"/>
                </a:solidFill>
              </a:defRPr>
            </a:lvl4pPr>
            <a:lvl5pPr>
              <a:buClr>
                <a:schemeClr val="tx1"/>
              </a:buCl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2514600"/>
            <a:ext cx="3377317" cy="3584933"/>
          </a:xfrm>
        </p:spPr>
        <p:txBody>
          <a:bodyPr/>
          <a:lstStyle>
            <a:lvl1pPr>
              <a:buClr>
                <a:schemeClr val="tx1"/>
              </a:buClr>
              <a:defRPr sz="1800">
                <a:solidFill>
                  <a:schemeClr val="tx1"/>
                </a:solidFill>
              </a:defRPr>
            </a:lvl1pPr>
            <a:lvl2pPr>
              <a:buClr>
                <a:schemeClr val="tx1"/>
              </a:buClr>
              <a:defRPr sz="1800">
                <a:solidFill>
                  <a:schemeClr val="tx1"/>
                </a:solidFill>
              </a:defRPr>
            </a:lvl2pPr>
            <a:lvl3pPr>
              <a:buClr>
                <a:schemeClr val="tx1"/>
              </a:buClr>
              <a:defRPr sz="1800">
                <a:solidFill>
                  <a:schemeClr val="tx1"/>
                </a:solidFill>
              </a:defRPr>
            </a:lvl3pPr>
            <a:lvl4pPr>
              <a:buClr>
                <a:schemeClr val="tx1"/>
              </a:buClr>
              <a:defRPr sz="1800">
                <a:solidFill>
                  <a:schemeClr val="tx1"/>
                </a:solidFill>
              </a:defRPr>
            </a:lvl4pPr>
            <a:lvl5pPr>
              <a:buClr>
                <a:schemeClr val="tx1"/>
              </a:buCl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2" name="Title 1">
            <a:extLst>
              <a:ext uri="{FF2B5EF4-FFF2-40B4-BE49-F238E27FC236}">
                <a16:creationId xmlns:a16="http://schemas.microsoft.com/office/drawing/2014/main" id="{FFE2727B-DECB-E594-4A1E-256D30A51286}"/>
              </a:ext>
            </a:extLst>
          </p:cNvPr>
          <p:cNvSpPr>
            <a:spLocks noGrp="1"/>
          </p:cNvSpPr>
          <p:nvPr>
            <p:ph type="title"/>
          </p:nvPr>
        </p:nvSpPr>
        <p:spPr>
          <a:xfrm>
            <a:off x="292099" y="612648"/>
            <a:ext cx="10940995" cy="627573"/>
          </a:xfrm>
        </p:spPr>
        <p:txBody>
          <a:bodyPr/>
          <a:lstStyle>
            <a:lvl1pPr>
              <a:buClr>
                <a:schemeClr val="tx1"/>
              </a:buClr>
              <a:defRPr>
                <a:solidFill>
                  <a:schemeClr val="tx1"/>
                </a:solidFill>
              </a:defRPr>
            </a:lvl1pPr>
          </a:lstStyle>
          <a:p>
            <a:r>
              <a:rPr lang="en-US"/>
              <a:t>Click to edit Master title style</a:t>
            </a:r>
          </a:p>
        </p:txBody>
      </p:sp>
      <p:sp>
        <p:nvSpPr>
          <p:cNvPr id="13" name="Text Placeholder 9">
            <a:extLst>
              <a:ext uri="{FF2B5EF4-FFF2-40B4-BE49-F238E27FC236}">
                <a16:creationId xmlns:a16="http://schemas.microsoft.com/office/drawing/2014/main" id="{251D46EA-2085-5E9C-6E36-FFB60F84E9AE}"/>
              </a:ext>
            </a:extLst>
          </p:cNvPr>
          <p:cNvSpPr>
            <a:spLocks noGrp="1"/>
          </p:cNvSpPr>
          <p:nvPr>
            <p:ph type="body" sz="quarter" idx="17" hasCustomPrompt="1"/>
          </p:nvPr>
        </p:nvSpPr>
        <p:spPr>
          <a:xfrm>
            <a:off x="298450" y="2107986"/>
            <a:ext cx="3371475" cy="170520"/>
          </a:xfrm>
        </p:spPr>
        <p:txBody>
          <a:bodyPr/>
          <a:lstStyle>
            <a:lvl1pPr>
              <a:buClr>
                <a:schemeClr val="tx1"/>
              </a:buClr>
              <a:defRPr sz="1100" b="1" i="0">
                <a:solidFill>
                  <a:schemeClr val="tx1"/>
                </a:solidFill>
                <a:latin typeface="Ringside Narrow" panose="02000500000000000000" pitchFamily="2" charset="0"/>
              </a:defRPr>
            </a:lvl1pPr>
          </a:lstStyle>
          <a:p>
            <a:pPr lvl="0"/>
            <a:r>
              <a:rPr lang="en-US"/>
              <a:t>CLICK TO EDIT MASTER TEXT STYLES</a:t>
            </a:r>
          </a:p>
        </p:txBody>
      </p:sp>
      <p:sp>
        <p:nvSpPr>
          <p:cNvPr id="15" name="Text Placeholder 9">
            <a:extLst>
              <a:ext uri="{FF2B5EF4-FFF2-40B4-BE49-F238E27FC236}">
                <a16:creationId xmlns:a16="http://schemas.microsoft.com/office/drawing/2014/main" id="{ED4EDBEB-0DA3-7614-4C64-DEF76D6877C5}"/>
              </a:ext>
            </a:extLst>
          </p:cNvPr>
          <p:cNvSpPr>
            <a:spLocks noGrp="1"/>
          </p:cNvSpPr>
          <p:nvPr>
            <p:ph type="body" sz="quarter" idx="18" hasCustomPrompt="1"/>
          </p:nvPr>
        </p:nvSpPr>
        <p:spPr>
          <a:xfrm>
            <a:off x="4100493" y="2107986"/>
            <a:ext cx="3371475" cy="170520"/>
          </a:xfrm>
        </p:spPr>
        <p:txBody>
          <a:bodyPr/>
          <a:lstStyle>
            <a:lvl1pPr>
              <a:buClr>
                <a:schemeClr val="tx1"/>
              </a:buClr>
              <a:defRPr sz="1100" b="1" i="0">
                <a:solidFill>
                  <a:schemeClr val="tx1"/>
                </a:solidFill>
                <a:latin typeface="Ringside Narrow" panose="02000500000000000000" pitchFamily="2" charset="0"/>
              </a:defRPr>
            </a:lvl1pPr>
          </a:lstStyle>
          <a:p>
            <a:pPr lvl="0"/>
            <a:r>
              <a:rPr lang="en-US"/>
              <a:t>CLICK TO EDIT MASTER TEXT STYLES</a:t>
            </a:r>
          </a:p>
        </p:txBody>
      </p:sp>
      <p:sp>
        <p:nvSpPr>
          <p:cNvPr id="16" name="Text Placeholder 9">
            <a:extLst>
              <a:ext uri="{FF2B5EF4-FFF2-40B4-BE49-F238E27FC236}">
                <a16:creationId xmlns:a16="http://schemas.microsoft.com/office/drawing/2014/main" id="{D0CA1AA2-73B3-6D03-740A-CA99052DA03D}"/>
              </a:ext>
            </a:extLst>
          </p:cNvPr>
          <p:cNvSpPr>
            <a:spLocks noGrp="1"/>
          </p:cNvSpPr>
          <p:nvPr>
            <p:ph type="body" sz="quarter" idx="19" hasCustomPrompt="1"/>
          </p:nvPr>
        </p:nvSpPr>
        <p:spPr>
          <a:xfrm>
            <a:off x="7896187" y="2107986"/>
            <a:ext cx="3371475" cy="170520"/>
          </a:xfrm>
        </p:spPr>
        <p:txBody>
          <a:bodyPr/>
          <a:lstStyle>
            <a:lvl1pPr>
              <a:buClr>
                <a:schemeClr val="tx1"/>
              </a:buClr>
              <a:defRPr sz="1100" b="1" i="0">
                <a:solidFill>
                  <a:schemeClr val="tx1"/>
                </a:solidFill>
                <a:latin typeface="Ringside Narrow" panose="02000500000000000000" pitchFamily="2" charset="0"/>
              </a:defRPr>
            </a:lvl1pPr>
          </a:lstStyle>
          <a:p>
            <a:pPr lvl="0"/>
            <a:r>
              <a:rPr lang="en-US"/>
              <a:t>CLICK TO EDIT MASTER TEXT STYLES</a:t>
            </a:r>
          </a:p>
        </p:txBody>
      </p:sp>
      <p:sp>
        <p:nvSpPr>
          <p:cNvPr id="2" name="Footer Placeholder 4">
            <a:extLst>
              <a:ext uri="{FF2B5EF4-FFF2-40B4-BE49-F238E27FC236}">
                <a16:creationId xmlns:a16="http://schemas.microsoft.com/office/drawing/2014/main" id="{3F866581-6C9A-8772-5B10-2B901D3BF92D}"/>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095895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Union, Pattern">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2D352E7-8865-57F1-D83D-FC5154CA9D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00" t="162" r="261"/>
          <a:stretch/>
        </p:blipFill>
        <p:spPr>
          <a:xfrm>
            <a:off x="8712925" y="0"/>
            <a:ext cx="3492137" cy="6858000"/>
          </a:xfrm>
          <a:prstGeom prst="rect">
            <a:avLst/>
          </a:prstGeom>
          <a:solidFill>
            <a:srgbClr val="FFFFFF"/>
          </a:solidFill>
        </p:spPr>
      </p:pic>
      <p:sp>
        <p:nvSpPr>
          <p:cNvPr id="2" name="Title 1">
            <a:extLst>
              <a:ext uri="{FF2B5EF4-FFF2-40B4-BE49-F238E27FC236}">
                <a16:creationId xmlns:a16="http://schemas.microsoft.com/office/drawing/2014/main" id="{649D3109-04E6-D98F-C0A9-5755F3F2E254}"/>
              </a:ext>
            </a:extLst>
          </p:cNvPr>
          <p:cNvSpPr>
            <a:spLocks noGrp="1"/>
          </p:cNvSpPr>
          <p:nvPr>
            <p:ph type="ctrTitle"/>
          </p:nvPr>
        </p:nvSpPr>
        <p:spPr>
          <a:xfrm>
            <a:off x="282212" y="1484114"/>
            <a:ext cx="7986123" cy="1300163"/>
          </a:xfrm>
        </p:spPr>
        <p:txBody>
          <a:bodyPr anchor="b"/>
          <a:lstStyle>
            <a:lvl1pPr algn="l">
              <a:defRPr sz="40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83094AAA-F848-E54C-F9D0-F17072427738}"/>
              </a:ext>
            </a:extLst>
          </p:cNvPr>
          <p:cNvSpPr>
            <a:spLocks noGrp="1"/>
          </p:cNvSpPr>
          <p:nvPr>
            <p:ph type="subTitle" idx="1"/>
          </p:nvPr>
        </p:nvSpPr>
        <p:spPr>
          <a:xfrm>
            <a:off x="279037" y="2901753"/>
            <a:ext cx="7986123" cy="763133"/>
          </a:xfrm>
        </p:spPr>
        <p:txBody>
          <a:bodyPr/>
          <a:lstStyle>
            <a:lvl1pPr marL="0" indent="0" algn="l">
              <a:buNone/>
              <a:defRPr sz="2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Graphic 6">
            <a:extLst>
              <a:ext uri="{FF2B5EF4-FFF2-40B4-BE49-F238E27FC236}">
                <a16:creationId xmlns:a16="http://schemas.microsoft.com/office/drawing/2014/main" id="{F74EC86B-221E-B3CF-BB14-EE45DA4BE41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4437" y="607043"/>
            <a:ext cx="1339143" cy="322386"/>
          </a:xfrm>
          <a:prstGeom prst="rect">
            <a:avLst/>
          </a:prstGeom>
        </p:spPr>
      </p:pic>
      <p:sp>
        <p:nvSpPr>
          <p:cNvPr id="17" name="Text Placeholder 16">
            <a:extLst>
              <a:ext uri="{FF2B5EF4-FFF2-40B4-BE49-F238E27FC236}">
                <a16:creationId xmlns:a16="http://schemas.microsoft.com/office/drawing/2014/main" id="{CB5F76B6-550B-0FDD-F634-35FB3C780FE5}"/>
              </a:ext>
            </a:extLst>
          </p:cNvPr>
          <p:cNvSpPr>
            <a:spLocks noGrp="1"/>
          </p:cNvSpPr>
          <p:nvPr>
            <p:ph type="body" sz="quarter" idx="15" hasCustomPrompt="1"/>
          </p:nvPr>
        </p:nvSpPr>
        <p:spPr>
          <a:xfrm>
            <a:off x="298450" y="6470306"/>
            <a:ext cx="3573463" cy="161925"/>
          </a:xfrm>
        </p:spPr>
        <p:txBody>
          <a:bodyPr/>
          <a:lstStyle>
            <a:lvl1pPr>
              <a:defRPr sz="1000" b="1" i="0">
                <a:solidFill>
                  <a:schemeClr val="tx1"/>
                </a:solidFill>
                <a:latin typeface="Ringside Narrow" panose="02000500000000000000" pitchFamily="2" charset="0"/>
              </a:defRPr>
            </a:lvl1pPr>
          </a:lstStyle>
          <a:p>
            <a:pPr lvl="0"/>
            <a:r>
              <a:rPr lang="en-US"/>
              <a:t>CLICK TO EDIT MASTER TEXT STYLES</a:t>
            </a:r>
          </a:p>
        </p:txBody>
      </p:sp>
      <p:sp>
        <p:nvSpPr>
          <p:cNvPr id="9" name="Text Placeholder 12">
            <a:extLst>
              <a:ext uri="{FF2B5EF4-FFF2-40B4-BE49-F238E27FC236}">
                <a16:creationId xmlns:a16="http://schemas.microsoft.com/office/drawing/2014/main" id="{8545239D-3866-49BA-7073-975AE2F01BD9}"/>
              </a:ext>
            </a:extLst>
          </p:cNvPr>
          <p:cNvSpPr>
            <a:spLocks noGrp="1"/>
          </p:cNvSpPr>
          <p:nvPr>
            <p:ph type="body" sz="quarter" idx="19" hasCustomPrompt="1"/>
          </p:nvPr>
        </p:nvSpPr>
        <p:spPr>
          <a:xfrm>
            <a:off x="290513" y="4667645"/>
            <a:ext cx="3573463" cy="132955"/>
          </a:xfrm>
        </p:spPr>
        <p:txBody>
          <a:bodyPr/>
          <a:lstStyle>
            <a:lvl1pPr>
              <a:spcBef>
                <a:spcPts val="0"/>
              </a:spcBef>
              <a:spcAft>
                <a:spcPts val="200"/>
              </a:spcAft>
              <a:defRPr sz="800" b="1" i="0">
                <a:solidFill>
                  <a:schemeClr val="tx1"/>
                </a:solidFill>
                <a:latin typeface="Ringside Narrow" panose="02000500000000000000" pitchFamily="2" charset="0"/>
              </a:defRPr>
            </a:lvl1pPr>
            <a:lvl2pPr marL="0" indent="0">
              <a:spcBef>
                <a:spcPts val="0"/>
              </a:spcBef>
              <a:spcAft>
                <a:spcPts val="200"/>
              </a:spcAft>
              <a:buNone/>
              <a:defRPr sz="2500" b="0" i="0">
                <a:solidFill>
                  <a:schemeClr val="bg2"/>
                </a:solidFill>
                <a:latin typeface="Sentinel Book" panose="02060603060506030203" pitchFamily="18"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10" name="Text Placeholder 12">
            <a:extLst>
              <a:ext uri="{FF2B5EF4-FFF2-40B4-BE49-F238E27FC236}">
                <a16:creationId xmlns:a16="http://schemas.microsoft.com/office/drawing/2014/main" id="{FB2DCB8A-A0C0-D4A8-5904-DA2957072A6A}"/>
              </a:ext>
            </a:extLst>
          </p:cNvPr>
          <p:cNvSpPr>
            <a:spLocks noGrp="1"/>
          </p:cNvSpPr>
          <p:nvPr>
            <p:ph type="body" sz="quarter" idx="20" hasCustomPrompt="1"/>
          </p:nvPr>
        </p:nvSpPr>
        <p:spPr>
          <a:xfrm>
            <a:off x="290513" y="4816870"/>
            <a:ext cx="3573463" cy="361522"/>
          </a:xfrm>
        </p:spPr>
        <p:txBody>
          <a:bodyPr/>
          <a:lstStyle>
            <a:lvl1pPr>
              <a:spcBef>
                <a:spcPts val="0"/>
              </a:spcBef>
              <a:spcAft>
                <a:spcPts val="200"/>
              </a:spcAft>
              <a:defRPr sz="2500" b="0" i="0">
                <a:solidFill>
                  <a:schemeClr val="tx1"/>
                </a:solidFill>
                <a:latin typeface="Sentinel Book" panose="02060603060506030203" pitchFamily="18" charset="0"/>
                <a:cs typeface="Sentinel Book" panose="02060603060506030203" pitchFamily="18" charset="0"/>
              </a:defRPr>
            </a:lvl1pPr>
            <a:lvl2pPr marL="0" indent="0">
              <a:spcBef>
                <a:spcPts val="0"/>
              </a:spcBef>
              <a:spcAft>
                <a:spcPts val="200"/>
              </a:spcAft>
              <a:buNone/>
              <a:defRPr sz="1300" b="0" i="0">
                <a:solidFill>
                  <a:schemeClr val="bg1"/>
                </a:solidFill>
                <a:latin typeface="Ringside Narrow Book" panose="02000500000000000000" pitchFamily="2"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11" name="Text Placeholder 12">
            <a:extLst>
              <a:ext uri="{FF2B5EF4-FFF2-40B4-BE49-F238E27FC236}">
                <a16:creationId xmlns:a16="http://schemas.microsoft.com/office/drawing/2014/main" id="{66C8231A-4E32-028C-A05F-19E8EB87A680}"/>
              </a:ext>
            </a:extLst>
          </p:cNvPr>
          <p:cNvSpPr>
            <a:spLocks noGrp="1"/>
          </p:cNvSpPr>
          <p:nvPr>
            <p:ph type="body" sz="quarter" idx="24" hasCustomPrompt="1"/>
          </p:nvPr>
        </p:nvSpPr>
        <p:spPr>
          <a:xfrm>
            <a:off x="290513" y="5222875"/>
            <a:ext cx="3579812" cy="292100"/>
          </a:xfrm>
        </p:spPr>
        <p:txBody>
          <a:bodyPr/>
          <a:lstStyle>
            <a:lvl1pPr>
              <a:defRPr sz="13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text styles</a:t>
            </a:r>
          </a:p>
        </p:txBody>
      </p:sp>
    </p:spTree>
    <p:extLst>
      <p:ext uri="{BB962C8B-B14F-4D97-AF65-F5344CB8AC3E}">
        <p14:creationId xmlns:p14="http://schemas.microsoft.com/office/powerpoint/2010/main" val="25390427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3-column content-Ledger">
    <p:bg>
      <p:bgPr>
        <a:solidFill>
          <a:schemeClr val="accent2"/>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2510536"/>
            <a:ext cx="3377317" cy="3584933"/>
          </a:xfrm>
        </p:spPr>
        <p:txBody>
          <a:bodyPr/>
          <a:lstStyle>
            <a:lvl1pPr>
              <a:buClr>
                <a:schemeClr val="tx1"/>
              </a:buClr>
              <a:defRPr sz="1800">
                <a:solidFill>
                  <a:schemeClr val="tx1"/>
                </a:solidFill>
              </a:defRPr>
            </a:lvl1pPr>
            <a:lvl2pPr>
              <a:buClr>
                <a:schemeClr val="tx1"/>
              </a:buClr>
              <a:defRPr sz="1800">
                <a:solidFill>
                  <a:schemeClr val="tx1"/>
                </a:solidFill>
              </a:defRPr>
            </a:lvl2pPr>
            <a:lvl3pPr>
              <a:buClr>
                <a:schemeClr val="tx1"/>
              </a:buClr>
              <a:defRPr sz="1800">
                <a:solidFill>
                  <a:schemeClr val="tx1"/>
                </a:solidFill>
              </a:defRPr>
            </a:lvl3pPr>
            <a:lvl4pPr>
              <a:buClr>
                <a:schemeClr val="tx1"/>
              </a:buClr>
              <a:defRPr sz="1800">
                <a:solidFill>
                  <a:schemeClr val="tx1"/>
                </a:solidFill>
              </a:defRPr>
            </a:lvl4pPr>
            <a:lvl5pPr>
              <a:buClr>
                <a:schemeClr val="tx1"/>
              </a:buCl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2514600"/>
            <a:ext cx="3377317" cy="3584933"/>
          </a:xfrm>
        </p:spPr>
        <p:txBody>
          <a:bodyPr/>
          <a:lstStyle>
            <a:lvl1pPr>
              <a:buClr>
                <a:schemeClr val="tx1"/>
              </a:buClr>
              <a:defRPr sz="1800">
                <a:solidFill>
                  <a:schemeClr val="tx1"/>
                </a:solidFill>
              </a:defRPr>
            </a:lvl1pPr>
            <a:lvl2pPr>
              <a:buClr>
                <a:schemeClr val="tx1"/>
              </a:buClr>
              <a:defRPr sz="1800">
                <a:solidFill>
                  <a:schemeClr val="tx1"/>
                </a:solidFill>
              </a:defRPr>
            </a:lvl2pPr>
            <a:lvl3pPr>
              <a:buClr>
                <a:schemeClr val="tx1"/>
              </a:buClr>
              <a:defRPr sz="1800">
                <a:solidFill>
                  <a:schemeClr val="tx1"/>
                </a:solidFill>
              </a:defRPr>
            </a:lvl3pPr>
            <a:lvl4pPr>
              <a:buClr>
                <a:schemeClr val="tx1"/>
              </a:buClr>
              <a:defRPr sz="1800">
                <a:solidFill>
                  <a:schemeClr val="tx1"/>
                </a:solidFill>
              </a:defRPr>
            </a:lvl4pPr>
            <a:lvl5pPr>
              <a:buClr>
                <a:schemeClr val="tx1"/>
              </a:buCl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2514600"/>
            <a:ext cx="3377317" cy="3584933"/>
          </a:xfrm>
        </p:spPr>
        <p:txBody>
          <a:bodyPr/>
          <a:lstStyle>
            <a:lvl1pPr>
              <a:buClr>
                <a:schemeClr val="tx1"/>
              </a:buClr>
              <a:defRPr sz="1800">
                <a:solidFill>
                  <a:schemeClr val="tx1"/>
                </a:solidFill>
              </a:defRPr>
            </a:lvl1pPr>
            <a:lvl2pPr>
              <a:buClr>
                <a:schemeClr val="tx1"/>
              </a:buClr>
              <a:defRPr sz="1800">
                <a:solidFill>
                  <a:schemeClr val="tx1"/>
                </a:solidFill>
              </a:defRPr>
            </a:lvl2pPr>
            <a:lvl3pPr>
              <a:buClr>
                <a:schemeClr val="tx1"/>
              </a:buClr>
              <a:defRPr sz="1800">
                <a:solidFill>
                  <a:schemeClr val="tx1"/>
                </a:solidFill>
              </a:defRPr>
            </a:lvl3pPr>
            <a:lvl4pPr>
              <a:buClr>
                <a:schemeClr val="tx1"/>
              </a:buClr>
              <a:defRPr sz="1800">
                <a:solidFill>
                  <a:schemeClr val="tx1"/>
                </a:solidFill>
              </a:defRPr>
            </a:lvl4pPr>
            <a:lvl5pPr>
              <a:buClr>
                <a:schemeClr val="tx1"/>
              </a:buCl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2" name="Title 1">
            <a:extLst>
              <a:ext uri="{FF2B5EF4-FFF2-40B4-BE49-F238E27FC236}">
                <a16:creationId xmlns:a16="http://schemas.microsoft.com/office/drawing/2014/main" id="{FFE2727B-DECB-E594-4A1E-256D30A51286}"/>
              </a:ext>
            </a:extLst>
          </p:cNvPr>
          <p:cNvSpPr>
            <a:spLocks noGrp="1"/>
          </p:cNvSpPr>
          <p:nvPr>
            <p:ph type="title"/>
          </p:nvPr>
        </p:nvSpPr>
        <p:spPr>
          <a:xfrm>
            <a:off x="292099" y="612648"/>
            <a:ext cx="10940995" cy="627573"/>
          </a:xfrm>
        </p:spPr>
        <p:txBody>
          <a:bodyPr/>
          <a:lstStyle>
            <a:lvl1pPr>
              <a:buClr>
                <a:schemeClr val="tx1"/>
              </a:buClr>
              <a:defRPr>
                <a:solidFill>
                  <a:schemeClr val="tx1"/>
                </a:solidFill>
              </a:defRPr>
            </a:lvl1pPr>
          </a:lstStyle>
          <a:p>
            <a:r>
              <a:rPr lang="en-US"/>
              <a:t>Click to edit Master title style</a:t>
            </a:r>
          </a:p>
        </p:txBody>
      </p:sp>
      <p:sp>
        <p:nvSpPr>
          <p:cNvPr id="13" name="Text Placeholder 9">
            <a:extLst>
              <a:ext uri="{FF2B5EF4-FFF2-40B4-BE49-F238E27FC236}">
                <a16:creationId xmlns:a16="http://schemas.microsoft.com/office/drawing/2014/main" id="{251D46EA-2085-5E9C-6E36-FFB60F84E9AE}"/>
              </a:ext>
            </a:extLst>
          </p:cNvPr>
          <p:cNvSpPr>
            <a:spLocks noGrp="1"/>
          </p:cNvSpPr>
          <p:nvPr>
            <p:ph type="body" sz="quarter" idx="17" hasCustomPrompt="1"/>
          </p:nvPr>
        </p:nvSpPr>
        <p:spPr>
          <a:xfrm>
            <a:off x="298450" y="2107986"/>
            <a:ext cx="3371475" cy="170520"/>
          </a:xfrm>
        </p:spPr>
        <p:txBody>
          <a:bodyPr/>
          <a:lstStyle>
            <a:lvl1pPr>
              <a:buClr>
                <a:schemeClr val="tx1"/>
              </a:buClr>
              <a:defRPr sz="1100" b="1" i="0">
                <a:solidFill>
                  <a:schemeClr val="tx1"/>
                </a:solidFill>
                <a:latin typeface="Ringside Narrow" panose="02000500000000000000" pitchFamily="2" charset="0"/>
              </a:defRPr>
            </a:lvl1pPr>
          </a:lstStyle>
          <a:p>
            <a:pPr lvl="0"/>
            <a:r>
              <a:rPr lang="en-US"/>
              <a:t>CLICK TO EDIT MASTER TEXT STYLES</a:t>
            </a:r>
          </a:p>
        </p:txBody>
      </p:sp>
      <p:sp>
        <p:nvSpPr>
          <p:cNvPr id="15" name="Text Placeholder 9">
            <a:extLst>
              <a:ext uri="{FF2B5EF4-FFF2-40B4-BE49-F238E27FC236}">
                <a16:creationId xmlns:a16="http://schemas.microsoft.com/office/drawing/2014/main" id="{ED4EDBEB-0DA3-7614-4C64-DEF76D6877C5}"/>
              </a:ext>
            </a:extLst>
          </p:cNvPr>
          <p:cNvSpPr>
            <a:spLocks noGrp="1"/>
          </p:cNvSpPr>
          <p:nvPr>
            <p:ph type="body" sz="quarter" idx="18" hasCustomPrompt="1"/>
          </p:nvPr>
        </p:nvSpPr>
        <p:spPr>
          <a:xfrm>
            <a:off x="4100493" y="2107986"/>
            <a:ext cx="3371475" cy="170520"/>
          </a:xfrm>
        </p:spPr>
        <p:txBody>
          <a:bodyPr/>
          <a:lstStyle>
            <a:lvl1pPr>
              <a:buClr>
                <a:schemeClr val="tx1"/>
              </a:buClr>
              <a:defRPr sz="1100" b="1" i="0">
                <a:solidFill>
                  <a:schemeClr val="tx1"/>
                </a:solidFill>
                <a:latin typeface="Ringside Narrow" panose="02000500000000000000" pitchFamily="2" charset="0"/>
              </a:defRPr>
            </a:lvl1pPr>
          </a:lstStyle>
          <a:p>
            <a:pPr lvl="0"/>
            <a:r>
              <a:rPr lang="en-US"/>
              <a:t>CLICK TO EDIT MASTER TEXT STYLES</a:t>
            </a:r>
          </a:p>
        </p:txBody>
      </p:sp>
      <p:sp>
        <p:nvSpPr>
          <p:cNvPr id="16" name="Text Placeholder 9">
            <a:extLst>
              <a:ext uri="{FF2B5EF4-FFF2-40B4-BE49-F238E27FC236}">
                <a16:creationId xmlns:a16="http://schemas.microsoft.com/office/drawing/2014/main" id="{D0CA1AA2-73B3-6D03-740A-CA99052DA03D}"/>
              </a:ext>
            </a:extLst>
          </p:cNvPr>
          <p:cNvSpPr>
            <a:spLocks noGrp="1"/>
          </p:cNvSpPr>
          <p:nvPr>
            <p:ph type="body" sz="quarter" idx="19" hasCustomPrompt="1"/>
          </p:nvPr>
        </p:nvSpPr>
        <p:spPr>
          <a:xfrm>
            <a:off x="7896187" y="2107986"/>
            <a:ext cx="3371475" cy="170520"/>
          </a:xfrm>
        </p:spPr>
        <p:txBody>
          <a:bodyPr/>
          <a:lstStyle>
            <a:lvl1pPr>
              <a:buClr>
                <a:schemeClr val="tx1"/>
              </a:buClr>
              <a:defRPr sz="1100" b="1" i="0">
                <a:solidFill>
                  <a:schemeClr val="tx1"/>
                </a:solidFill>
                <a:latin typeface="Ringside Narrow" panose="02000500000000000000" pitchFamily="2" charset="0"/>
              </a:defRPr>
            </a:lvl1pPr>
          </a:lstStyle>
          <a:p>
            <a:pPr lvl="0"/>
            <a:r>
              <a:rPr lang="en-US"/>
              <a:t>CLICK TO EDIT MASTER TEXT STYLES</a:t>
            </a:r>
          </a:p>
        </p:txBody>
      </p:sp>
      <p:sp>
        <p:nvSpPr>
          <p:cNvPr id="2" name="Footer Placeholder 4">
            <a:extLst>
              <a:ext uri="{FF2B5EF4-FFF2-40B4-BE49-F238E27FC236}">
                <a16:creationId xmlns:a16="http://schemas.microsoft.com/office/drawing/2014/main" id="{3F866581-6C9A-8772-5B10-2B901D3BF92D}"/>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8602673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3-col content, icon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100" y="2535382"/>
            <a:ext cx="3377317" cy="3642279"/>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buClr>
                <a:schemeClr val="tx1"/>
              </a:buClr>
              <a:defRPr sz="1100">
                <a:solidFill>
                  <a:schemeClr val="tx1"/>
                </a:solidFill>
              </a:defRPr>
            </a:lvl4pPr>
            <a:lvl5pPr>
              <a:spcBef>
                <a:spcPts val="0"/>
              </a:spcBef>
              <a:spcAft>
                <a:spcPts val="600"/>
              </a:spcAft>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2539446"/>
            <a:ext cx="3377317" cy="3642279"/>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buClr>
                <a:schemeClr val="tx1"/>
              </a:buClr>
              <a:defRPr sz="1100">
                <a:solidFill>
                  <a:schemeClr val="tx1"/>
                </a:solidFill>
              </a:defRPr>
            </a:lvl4pPr>
            <a:lvl5pPr>
              <a:spcBef>
                <a:spcPts val="0"/>
              </a:spcBef>
              <a:spcAft>
                <a:spcPts val="600"/>
              </a:spcAft>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2539446"/>
            <a:ext cx="3377317" cy="3642279"/>
          </a:xfrm>
        </p:spPr>
        <p:txBody>
          <a:bodyPr/>
          <a:lstStyle>
            <a:lvl1pPr>
              <a:spcBef>
                <a:spcPts val="0"/>
              </a:spcBef>
              <a:spcAft>
                <a:spcPts val="600"/>
              </a:spcAft>
              <a:buClr>
                <a:schemeClr val="tx1"/>
              </a:buClr>
              <a:defRPr sz="1100">
                <a:solidFill>
                  <a:schemeClr val="tx1"/>
                </a:solidFill>
              </a:defRPr>
            </a:lvl1pPr>
            <a:lvl2pPr>
              <a:spcBef>
                <a:spcPts val="0"/>
              </a:spcBef>
              <a:spcAft>
                <a:spcPts val="600"/>
              </a:spcAft>
              <a:buClr>
                <a:schemeClr val="tx1"/>
              </a:buClr>
              <a:defRPr sz="1100">
                <a:solidFill>
                  <a:schemeClr val="tx1"/>
                </a:solidFill>
              </a:defRPr>
            </a:lvl2pPr>
            <a:lvl3pPr>
              <a:spcBef>
                <a:spcPts val="0"/>
              </a:spcBef>
              <a:spcAft>
                <a:spcPts val="600"/>
              </a:spcAft>
              <a:buClr>
                <a:schemeClr val="tx1"/>
              </a:buClr>
              <a:defRPr sz="1100">
                <a:solidFill>
                  <a:schemeClr val="tx1"/>
                </a:solidFill>
              </a:defRPr>
            </a:lvl3pPr>
            <a:lvl4pPr>
              <a:spcBef>
                <a:spcPts val="0"/>
              </a:spcBef>
              <a:spcAft>
                <a:spcPts val="600"/>
              </a:spcAft>
              <a:buClr>
                <a:schemeClr val="tx1"/>
              </a:buClr>
              <a:defRPr sz="1100">
                <a:solidFill>
                  <a:schemeClr val="tx1"/>
                </a:solidFill>
              </a:defRPr>
            </a:lvl4pPr>
            <a:lvl5pPr>
              <a:spcBef>
                <a:spcPts val="0"/>
              </a:spcBef>
              <a:spcAft>
                <a:spcPts val="600"/>
              </a:spcAft>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5" name="Picture Placeholder 11">
            <a:extLst>
              <a:ext uri="{FF2B5EF4-FFF2-40B4-BE49-F238E27FC236}">
                <a16:creationId xmlns:a16="http://schemas.microsoft.com/office/drawing/2014/main" id="{2E5D6BF0-B9FC-176A-482A-E2A809F1B056}"/>
              </a:ext>
            </a:extLst>
          </p:cNvPr>
          <p:cNvSpPr>
            <a:spLocks noGrp="1"/>
          </p:cNvSpPr>
          <p:nvPr>
            <p:ph type="pic" sz="quarter" idx="18" hasCustomPrompt="1"/>
          </p:nvPr>
        </p:nvSpPr>
        <p:spPr>
          <a:xfrm>
            <a:off x="292100"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6" name="Picture Placeholder 11">
            <a:extLst>
              <a:ext uri="{FF2B5EF4-FFF2-40B4-BE49-F238E27FC236}">
                <a16:creationId xmlns:a16="http://schemas.microsoft.com/office/drawing/2014/main" id="{B2E4CD82-9E19-24CE-EC7C-0B08C7C7B298}"/>
              </a:ext>
            </a:extLst>
          </p:cNvPr>
          <p:cNvSpPr>
            <a:spLocks noGrp="1"/>
          </p:cNvSpPr>
          <p:nvPr>
            <p:ph type="pic" sz="quarter" idx="19" hasCustomPrompt="1"/>
          </p:nvPr>
        </p:nvSpPr>
        <p:spPr>
          <a:xfrm>
            <a:off x="4091476" y="158517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7" name="Picture Placeholder 11">
            <a:extLst>
              <a:ext uri="{FF2B5EF4-FFF2-40B4-BE49-F238E27FC236}">
                <a16:creationId xmlns:a16="http://schemas.microsoft.com/office/drawing/2014/main" id="{BEBABF0C-BF55-A47A-3D1B-C6058DC64DB9}"/>
              </a:ext>
            </a:extLst>
          </p:cNvPr>
          <p:cNvSpPr>
            <a:spLocks noGrp="1"/>
          </p:cNvSpPr>
          <p:nvPr>
            <p:ph type="pic" sz="quarter" idx="20" hasCustomPrompt="1"/>
          </p:nvPr>
        </p:nvSpPr>
        <p:spPr>
          <a:xfrm>
            <a:off x="7890345" y="158012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9" name="Footer Placeholder 4">
            <a:extLst>
              <a:ext uri="{FF2B5EF4-FFF2-40B4-BE49-F238E27FC236}">
                <a16:creationId xmlns:a16="http://schemas.microsoft.com/office/drawing/2014/main" id="{5FC3F418-984F-34B5-177E-8627BDF2A5B1}"/>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51007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pictures with caption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4869487"/>
            <a:ext cx="3579086" cy="1304325"/>
          </a:xfrm>
        </p:spPr>
        <p:txBody>
          <a:bodyPr/>
          <a:lstStyle>
            <a:lvl1pPr>
              <a:spcBef>
                <a:spcPts val="0"/>
              </a:spcBef>
              <a:spcAft>
                <a:spcPts val="600"/>
              </a:spcAft>
              <a:defRPr sz="1300" b="1" i="0">
                <a:solidFill>
                  <a:schemeClr val="tx1"/>
                </a:solidFill>
                <a:latin typeface="Ringside Narrow" panose="02000500000000000000" pitchFamily="2" charset="0"/>
              </a:defRPr>
            </a:lvl1pPr>
            <a:lvl2pPr marL="9525" indent="0">
              <a:spcBef>
                <a:spcPts val="0"/>
              </a:spcBef>
              <a:spcAft>
                <a:spcPts val="600"/>
              </a:spcAft>
              <a:buNone/>
              <a:tabLst/>
              <a:defRPr sz="1100">
                <a:solidFill>
                  <a:schemeClr val="tx1"/>
                </a:solidFill>
              </a:defRPr>
            </a:lvl2pPr>
            <a:lvl3pPr>
              <a:spcBef>
                <a:spcPts val="0"/>
              </a:spcBef>
              <a:spcAft>
                <a:spcPts val="600"/>
              </a:spcAft>
              <a:defRPr sz="1300"/>
            </a:lvl3pPr>
            <a:lvl4pPr>
              <a:spcBef>
                <a:spcPts val="0"/>
              </a:spcBef>
              <a:spcAft>
                <a:spcPts val="600"/>
              </a:spcAft>
              <a:defRPr sz="1300"/>
            </a:lvl4pPr>
            <a:lvl5pPr>
              <a:spcBef>
                <a:spcPts val="0"/>
              </a:spcBef>
              <a:spcAft>
                <a:spcPts val="600"/>
              </a:spcAft>
              <a:defRPr sz="13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15" name="Picture Placeholder 14">
            <a:extLst>
              <a:ext uri="{FF2B5EF4-FFF2-40B4-BE49-F238E27FC236}">
                <a16:creationId xmlns:a16="http://schemas.microsoft.com/office/drawing/2014/main" id="{2B24DA2B-C19B-7C57-7DE0-D3AF1AAE2D3C}"/>
              </a:ext>
            </a:extLst>
          </p:cNvPr>
          <p:cNvSpPr>
            <a:spLocks noGrp="1"/>
          </p:cNvSpPr>
          <p:nvPr>
            <p:ph type="pic" sz="quarter" idx="17" hasCustomPrompt="1"/>
          </p:nvPr>
        </p:nvSpPr>
        <p:spPr>
          <a:xfrm>
            <a:off x="292608" y="1601788"/>
            <a:ext cx="3560544" cy="3160712"/>
          </a:xfrm>
        </p:spPr>
        <p:txBody>
          <a:bodyPr/>
          <a:lstStyle>
            <a:lvl1pPr>
              <a:defRPr>
                <a:solidFill>
                  <a:schemeClr val="tx1"/>
                </a:solidFill>
              </a:defRPr>
            </a:lvl1pPr>
          </a:lstStyle>
          <a:p>
            <a:r>
              <a:rPr lang="en-US"/>
              <a:t>Click icon to insert picture</a:t>
            </a:r>
          </a:p>
        </p:txBody>
      </p:sp>
      <p:sp>
        <p:nvSpPr>
          <p:cNvPr id="16" name="Picture Placeholder 14">
            <a:extLst>
              <a:ext uri="{FF2B5EF4-FFF2-40B4-BE49-F238E27FC236}">
                <a16:creationId xmlns:a16="http://schemas.microsoft.com/office/drawing/2014/main" id="{475C2FE4-C044-8C37-D3E0-2E6BA00A6189}"/>
              </a:ext>
            </a:extLst>
          </p:cNvPr>
          <p:cNvSpPr>
            <a:spLocks noGrp="1"/>
          </p:cNvSpPr>
          <p:nvPr>
            <p:ph type="pic" sz="quarter" idx="18" hasCustomPrompt="1"/>
          </p:nvPr>
        </p:nvSpPr>
        <p:spPr>
          <a:xfrm>
            <a:off x="4172211" y="1601788"/>
            <a:ext cx="3560544" cy="3160712"/>
          </a:xfrm>
        </p:spPr>
        <p:txBody>
          <a:bodyPr/>
          <a:lstStyle>
            <a:lvl1pPr>
              <a:defRPr>
                <a:solidFill>
                  <a:schemeClr val="tx1"/>
                </a:solidFill>
              </a:defRPr>
            </a:lvl1pPr>
          </a:lstStyle>
          <a:p>
            <a:r>
              <a:rPr lang="en-US"/>
              <a:t>Click icon to insert picture</a:t>
            </a:r>
          </a:p>
        </p:txBody>
      </p:sp>
      <p:sp>
        <p:nvSpPr>
          <p:cNvPr id="17" name="Picture Placeholder 14">
            <a:extLst>
              <a:ext uri="{FF2B5EF4-FFF2-40B4-BE49-F238E27FC236}">
                <a16:creationId xmlns:a16="http://schemas.microsoft.com/office/drawing/2014/main" id="{7C3FBE99-E600-F08E-AB09-9E70728E8DC6}"/>
              </a:ext>
            </a:extLst>
          </p:cNvPr>
          <p:cNvSpPr>
            <a:spLocks noGrp="1"/>
          </p:cNvSpPr>
          <p:nvPr>
            <p:ph type="pic" sz="quarter" idx="19" hasCustomPrompt="1"/>
          </p:nvPr>
        </p:nvSpPr>
        <p:spPr>
          <a:xfrm>
            <a:off x="8033272" y="1601788"/>
            <a:ext cx="3560544" cy="3160712"/>
          </a:xfrm>
        </p:spPr>
        <p:txBody>
          <a:bodyPr/>
          <a:lstStyle>
            <a:lvl1pPr>
              <a:defRPr>
                <a:solidFill>
                  <a:schemeClr val="tx1"/>
                </a:solidFill>
              </a:defRPr>
            </a:lvl1pPr>
          </a:lstStyle>
          <a:p>
            <a:r>
              <a:rPr lang="en-US"/>
              <a:t>Click icon to insert picture</a:t>
            </a:r>
          </a:p>
        </p:txBody>
      </p:sp>
      <p:sp>
        <p:nvSpPr>
          <p:cNvPr id="18" name="Text Placeholder 7">
            <a:extLst>
              <a:ext uri="{FF2B5EF4-FFF2-40B4-BE49-F238E27FC236}">
                <a16:creationId xmlns:a16="http://schemas.microsoft.com/office/drawing/2014/main" id="{8F293675-FD02-DEDF-10A0-495342AADB60}"/>
              </a:ext>
            </a:extLst>
          </p:cNvPr>
          <p:cNvSpPr>
            <a:spLocks noGrp="1"/>
          </p:cNvSpPr>
          <p:nvPr>
            <p:ph type="body" sz="quarter" idx="20"/>
          </p:nvPr>
        </p:nvSpPr>
        <p:spPr>
          <a:xfrm>
            <a:off x="4172211" y="4869487"/>
            <a:ext cx="3579086" cy="1304325"/>
          </a:xfrm>
        </p:spPr>
        <p:txBody>
          <a:bodyPr/>
          <a:lstStyle>
            <a:lvl1pPr>
              <a:spcBef>
                <a:spcPts val="0"/>
              </a:spcBef>
              <a:spcAft>
                <a:spcPts val="600"/>
              </a:spcAft>
              <a:defRPr sz="1300" b="1" i="0">
                <a:solidFill>
                  <a:schemeClr val="tx1"/>
                </a:solidFill>
                <a:latin typeface="Ringside Narrow" panose="02000500000000000000" pitchFamily="2" charset="0"/>
              </a:defRPr>
            </a:lvl1pPr>
            <a:lvl2pPr marL="9525" indent="0">
              <a:spcBef>
                <a:spcPts val="0"/>
              </a:spcBef>
              <a:spcAft>
                <a:spcPts val="600"/>
              </a:spcAft>
              <a:buNone/>
              <a:tabLst/>
              <a:defRPr sz="1100">
                <a:solidFill>
                  <a:schemeClr val="tx1"/>
                </a:solidFill>
              </a:defRPr>
            </a:lvl2pPr>
            <a:lvl3pPr>
              <a:spcBef>
                <a:spcPts val="0"/>
              </a:spcBef>
              <a:spcAft>
                <a:spcPts val="600"/>
              </a:spcAft>
              <a:defRPr sz="1300"/>
            </a:lvl3pPr>
            <a:lvl4pPr>
              <a:spcBef>
                <a:spcPts val="0"/>
              </a:spcBef>
              <a:spcAft>
                <a:spcPts val="600"/>
              </a:spcAft>
              <a:defRPr sz="1300"/>
            </a:lvl4pPr>
            <a:lvl5pPr>
              <a:spcBef>
                <a:spcPts val="0"/>
              </a:spcBef>
              <a:spcAft>
                <a:spcPts val="600"/>
              </a:spcAft>
              <a:defRPr sz="1300"/>
            </a:lvl5pPr>
          </a:lstStyle>
          <a:p>
            <a:pPr lvl="0"/>
            <a:r>
              <a:rPr lang="en-US"/>
              <a:t>Click to edit Master text styles</a:t>
            </a:r>
          </a:p>
          <a:p>
            <a:pPr lvl="1"/>
            <a:r>
              <a:rPr lang="en-US"/>
              <a:t>Second level</a:t>
            </a:r>
          </a:p>
        </p:txBody>
      </p:sp>
      <p:sp>
        <p:nvSpPr>
          <p:cNvPr id="19" name="Text Placeholder 7">
            <a:extLst>
              <a:ext uri="{FF2B5EF4-FFF2-40B4-BE49-F238E27FC236}">
                <a16:creationId xmlns:a16="http://schemas.microsoft.com/office/drawing/2014/main" id="{0057AD31-D21D-4A4C-940D-EF07467A0217}"/>
              </a:ext>
            </a:extLst>
          </p:cNvPr>
          <p:cNvSpPr>
            <a:spLocks noGrp="1"/>
          </p:cNvSpPr>
          <p:nvPr>
            <p:ph type="body" sz="quarter" idx="21"/>
          </p:nvPr>
        </p:nvSpPr>
        <p:spPr>
          <a:xfrm>
            <a:off x="8033272" y="4869487"/>
            <a:ext cx="3579086" cy="1304325"/>
          </a:xfrm>
        </p:spPr>
        <p:txBody>
          <a:bodyPr/>
          <a:lstStyle>
            <a:lvl1pPr>
              <a:spcBef>
                <a:spcPts val="0"/>
              </a:spcBef>
              <a:spcAft>
                <a:spcPts val="600"/>
              </a:spcAft>
              <a:defRPr sz="1300" b="1" i="0">
                <a:solidFill>
                  <a:schemeClr val="tx1"/>
                </a:solidFill>
                <a:latin typeface="Ringside Narrow" panose="02000500000000000000" pitchFamily="2" charset="0"/>
              </a:defRPr>
            </a:lvl1pPr>
            <a:lvl2pPr marL="9525" indent="0">
              <a:spcBef>
                <a:spcPts val="0"/>
              </a:spcBef>
              <a:spcAft>
                <a:spcPts val="600"/>
              </a:spcAft>
              <a:buNone/>
              <a:tabLst/>
              <a:defRPr sz="1100">
                <a:solidFill>
                  <a:schemeClr val="tx1"/>
                </a:solidFill>
              </a:defRPr>
            </a:lvl2pPr>
            <a:lvl3pPr>
              <a:spcBef>
                <a:spcPts val="0"/>
              </a:spcBef>
              <a:spcAft>
                <a:spcPts val="600"/>
              </a:spcAft>
              <a:defRPr sz="1300"/>
            </a:lvl3pPr>
            <a:lvl4pPr>
              <a:spcBef>
                <a:spcPts val="0"/>
              </a:spcBef>
              <a:spcAft>
                <a:spcPts val="600"/>
              </a:spcAft>
              <a:defRPr sz="1300"/>
            </a:lvl4pPr>
            <a:lvl5pPr>
              <a:spcBef>
                <a:spcPts val="0"/>
              </a:spcBef>
              <a:spcAft>
                <a:spcPts val="600"/>
              </a:spcAft>
              <a:defRPr sz="1300"/>
            </a:lvl5pPr>
          </a:lstStyle>
          <a:p>
            <a:pPr lvl="0"/>
            <a:r>
              <a:rPr lang="en-US"/>
              <a:t>Click to edit Master text styles</a:t>
            </a:r>
          </a:p>
          <a:p>
            <a:pPr lvl="1"/>
            <a:r>
              <a:rPr lang="en-US"/>
              <a:t>Second level</a:t>
            </a:r>
          </a:p>
        </p:txBody>
      </p:sp>
      <p:sp>
        <p:nvSpPr>
          <p:cNvPr id="3" name="Footer Placeholder 4">
            <a:extLst>
              <a:ext uri="{FF2B5EF4-FFF2-40B4-BE49-F238E27FC236}">
                <a16:creationId xmlns:a16="http://schemas.microsoft.com/office/drawing/2014/main" id="{908E72AD-1994-845B-463E-B2569A880C2D}"/>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6281233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ictures with caption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4425950"/>
            <a:ext cx="2602992" cy="1747863"/>
          </a:xfrm>
        </p:spPr>
        <p:txBody>
          <a:bodyPr/>
          <a:lstStyle>
            <a:lvl1pPr>
              <a:spcBef>
                <a:spcPts val="0"/>
              </a:spcBef>
              <a:spcAft>
                <a:spcPts val="600"/>
              </a:spcAft>
              <a:defRPr sz="1100" b="0" i="0">
                <a:solidFill>
                  <a:schemeClr val="tx1"/>
                </a:solidFill>
                <a:latin typeface="Ringside Narrow Book" panose="02000500000000000000" pitchFamily="2" charset="0"/>
              </a:defRPr>
            </a:lvl1pPr>
            <a:lvl2pPr marL="9525" indent="0">
              <a:spcBef>
                <a:spcPts val="0"/>
              </a:spcBef>
              <a:spcAft>
                <a:spcPts val="600"/>
              </a:spcAft>
              <a:buNone/>
              <a:tabLst/>
              <a:defRPr sz="1100" b="0" i="0">
                <a:solidFill>
                  <a:schemeClr val="tx1"/>
                </a:solidFill>
                <a:latin typeface="Ringside Narrow Book" panose="02000500000000000000" pitchFamily="2" charset="0"/>
              </a:defRPr>
            </a:lvl2pPr>
            <a:lvl3pPr>
              <a:spcBef>
                <a:spcPts val="0"/>
              </a:spcBef>
              <a:spcAft>
                <a:spcPts val="600"/>
              </a:spcAft>
              <a:defRPr sz="1300"/>
            </a:lvl3pPr>
            <a:lvl4pPr>
              <a:spcBef>
                <a:spcPts val="0"/>
              </a:spcBef>
              <a:spcAft>
                <a:spcPts val="600"/>
              </a:spcAft>
              <a:defRPr sz="1300"/>
            </a:lvl4pPr>
            <a:lvl5pPr>
              <a:spcBef>
                <a:spcPts val="0"/>
              </a:spcBef>
              <a:spcAft>
                <a:spcPts val="600"/>
              </a:spcAft>
              <a:defRPr sz="13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15" name="Picture Placeholder 14">
            <a:extLst>
              <a:ext uri="{FF2B5EF4-FFF2-40B4-BE49-F238E27FC236}">
                <a16:creationId xmlns:a16="http://schemas.microsoft.com/office/drawing/2014/main" id="{2B24DA2B-C19B-7C57-7DE0-D3AF1AAE2D3C}"/>
              </a:ext>
            </a:extLst>
          </p:cNvPr>
          <p:cNvSpPr>
            <a:spLocks noGrp="1"/>
          </p:cNvSpPr>
          <p:nvPr>
            <p:ph type="pic" sz="quarter" idx="17" hasCustomPrompt="1"/>
          </p:nvPr>
        </p:nvSpPr>
        <p:spPr>
          <a:xfrm>
            <a:off x="292608" y="1601788"/>
            <a:ext cx="2602992" cy="2695892"/>
          </a:xfrm>
        </p:spPr>
        <p:txBody>
          <a:bodyPr/>
          <a:lstStyle>
            <a:lvl1pPr>
              <a:defRPr>
                <a:solidFill>
                  <a:schemeClr val="tx1"/>
                </a:solidFill>
              </a:defRPr>
            </a:lvl1pPr>
          </a:lstStyle>
          <a:p>
            <a:r>
              <a:rPr lang="en-US"/>
              <a:t>Click icon to insert picture</a:t>
            </a:r>
          </a:p>
        </p:txBody>
      </p:sp>
      <p:sp>
        <p:nvSpPr>
          <p:cNvPr id="4" name="Text Placeholder 7">
            <a:extLst>
              <a:ext uri="{FF2B5EF4-FFF2-40B4-BE49-F238E27FC236}">
                <a16:creationId xmlns:a16="http://schemas.microsoft.com/office/drawing/2014/main" id="{8D07A0BE-66B3-4EDD-8EE7-AC3A0EE9B3B6}"/>
              </a:ext>
            </a:extLst>
          </p:cNvPr>
          <p:cNvSpPr>
            <a:spLocks noGrp="1"/>
          </p:cNvSpPr>
          <p:nvPr>
            <p:ph type="body" sz="quarter" idx="18"/>
          </p:nvPr>
        </p:nvSpPr>
        <p:spPr>
          <a:xfrm>
            <a:off x="3190324" y="4425950"/>
            <a:ext cx="2602992" cy="1747863"/>
          </a:xfrm>
        </p:spPr>
        <p:txBody>
          <a:bodyPr/>
          <a:lstStyle>
            <a:lvl1pPr>
              <a:spcBef>
                <a:spcPts val="0"/>
              </a:spcBef>
              <a:spcAft>
                <a:spcPts val="600"/>
              </a:spcAft>
              <a:defRPr sz="1100" b="0" i="0">
                <a:solidFill>
                  <a:schemeClr val="tx1"/>
                </a:solidFill>
                <a:latin typeface="Ringside Narrow Book" panose="02000500000000000000" pitchFamily="2" charset="0"/>
              </a:defRPr>
            </a:lvl1pPr>
            <a:lvl2pPr marL="9525" indent="0">
              <a:spcBef>
                <a:spcPts val="0"/>
              </a:spcBef>
              <a:spcAft>
                <a:spcPts val="600"/>
              </a:spcAft>
              <a:buNone/>
              <a:tabLst/>
              <a:defRPr sz="1100" b="0" i="0">
                <a:solidFill>
                  <a:schemeClr val="tx1"/>
                </a:solidFill>
                <a:latin typeface="Ringside Narrow Book" panose="02000500000000000000" pitchFamily="2" charset="0"/>
              </a:defRPr>
            </a:lvl2pPr>
            <a:lvl3pPr>
              <a:spcBef>
                <a:spcPts val="0"/>
              </a:spcBef>
              <a:spcAft>
                <a:spcPts val="600"/>
              </a:spcAft>
              <a:defRPr sz="1300"/>
            </a:lvl3pPr>
            <a:lvl4pPr>
              <a:spcBef>
                <a:spcPts val="0"/>
              </a:spcBef>
              <a:spcAft>
                <a:spcPts val="600"/>
              </a:spcAft>
              <a:defRPr sz="1300"/>
            </a:lvl4pPr>
            <a:lvl5pPr>
              <a:spcBef>
                <a:spcPts val="0"/>
              </a:spcBef>
              <a:spcAft>
                <a:spcPts val="600"/>
              </a:spcAft>
              <a:defRPr sz="1300"/>
            </a:lvl5pPr>
          </a:lstStyle>
          <a:p>
            <a:pPr lvl="0"/>
            <a:r>
              <a:rPr lang="en-US"/>
              <a:t>Click to edit Master text styles</a:t>
            </a:r>
          </a:p>
          <a:p>
            <a:pPr lvl="1"/>
            <a:r>
              <a:rPr lang="en-US"/>
              <a:t>Second level</a:t>
            </a:r>
          </a:p>
        </p:txBody>
      </p:sp>
      <p:sp>
        <p:nvSpPr>
          <p:cNvPr id="9" name="Picture Placeholder 14">
            <a:extLst>
              <a:ext uri="{FF2B5EF4-FFF2-40B4-BE49-F238E27FC236}">
                <a16:creationId xmlns:a16="http://schemas.microsoft.com/office/drawing/2014/main" id="{350B179C-7EE9-366F-B439-9B68F2EB3570}"/>
              </a:ext>
            </a:extLst>
          </p:cNvPr>
          <p:cNvSpPr>
            <a:spLocks noGrp="1"/>
          </p:cNvSpPr>
          <p:nvPr>
            <p:ph type="pic" sz="quarter" idx="19" hasCustomPrompt="1"/>
          </p:nvPr>
        </p:nvSpPr>
        <p:spPr>
          <a:xfrm>
            <a:off x="3190324" y="1601788"/>
            <a:ext cx="2602992" cy="2695892"/>
          </a:xfrm>
        </p:spPr>
        <p:txBody>
          <a:bodyPr/>
          <a:lstStyle>
            <a:lvl1pPr>
              <a:defRPr>
                <a:solidFill>
                  <a:schemeClr val="tx1"/>
                </a:solidFill>
              </a:defRPr>
            </a:lvl1pPr>
          </a:lstStyle>
          <a:p>
            <a:r>
              <a:rPr lang="en-US"/>
              <a:t>Click icon to insert picture</a:t>
            </a:r>
          </a:p>
        </p:txBody>
      </p:sp>
      <p:sp>
        <p:nvSpPr>
          <p:cNvPr id="10" name="Text Placeholder 7">
            <a:extLst>
              <a:ext uri="{FF2B5EF4-FFF2-40B4-BE49-F238E27FC236}">
                <a16:creationId xmlns:a16="http://schemas.microsoft.com/office/drawing/2014/main" id="{B135451F-9FD7-5B55-0984-AFB8142FE11B}"/>
              </a:ext>
            </a:extLst>
          </p:cNvPr>
          <p:cNvSpPr>
            <a:spLocks noGrp="1"/>
          </p:cNvSpPr>
          <p:nvPr>
            <p:ph type="body" sz="quarter" idx="20"/>
          </p:nvPr>
        </p:nvSpPr>
        <p:spPr>
          <a:xfrm>
            <a:off x="6088040" y="4425950"/>
            <a:ext cx="2602992" cy="1747863"/>
          </a:xfrm>
        </p:spPr>
        <p:txBody>
          <a:bodyPr/>
          <a:lstStyle>
            <a:lvl1pPr>
              <a:spcBef>
                <a:spcPts val="0"/>
              </a:spcBef>
              <a:spcAft>
                <a:spcPts val="600"/>
              </a:spcAft>
              <a:defRPr sz="1100" b="0" i="0">
                <a:solidFill>
                  <a:schemeClr val="tx1"/>
                </a:solidFill>
                <a:latin typeface="Ringside Narrow Book" panose="02000500000000000000" pitchFamily="2" charset="0"/>
              </a:defRPr>
            </a:lvl1pPr>
            <a:lvl2pPr marL="9525" indent="0">
              <a:spcBef>
                <a:spcPts val="0"/>
              </a:spcBef>
              <a:spcAft>
                <a:spcPts val="600"/>
              </a:spcAft>
              <a:buNone/>
              <a:tabLst/>
              <a:defRPr sz="1100" b="0" i="0">
                <a:solidFill>
                  <a:schemeClr val="tx1"/>
                </a:solidFill>
                <a:latin typeface="Ringside Narrow Book" panose="02000500000000000000" pitchFamily="2" charset="0"/>
              </a:defRPr>
            </a:lvl2pPr>
            <a:lvl3pPr>
              <a:spcBef>
                <a:spcPts val="0"/>
              </a:spcBef>
              <a:spcAft>
                <a:spcPts val="600"/>
              </a:spcAft>
              <a:defRPr sz="1300"/>
            </a:lvl3pPr>
            <a:lvl4pPr>
              <a:spcBef>
                <a:spcPts val="0"/>
              </a:spcBef>
              <a:spcAft>
                <a:spcPts val="600"/>
              </a:spcAft>
              <a:defRPr sz="1300"/>
            </a:lvl4pPr>
            <a:lvl5pPr>
              <a:spcBef>
                <a:spcPts val="0"/>
              </a:spcBef>
              <a:spcAft>
                <a:spcPts val="600"/>
              </a:spcAft>
              <a:defRPr sz="1300"/>
            </a:lvl5pPr>
          </a:lstStyle>
          <a:p>
            <a:pPr lvl="0"/>
            <a:r>
              <a:rPr lang="en-US"/>
              <a:t>Click to edit Master text styles</a:t>
            </a:r>
          </a:p>
          <a:p>
            <a:pPr lvl="1"/>
            <a:r>
              <a:rPr lang="en-US"/>
              <a:t>Second level</a:t>
            </a:r>
          </a:p>
        </p:txBody>
      </p:sp>
      <p:sp>
        <p:nvSpPr>
          <p:cNvPr id="11" name="Picture Placeholder 14">
            <a:extLst>
              <a:ext uri="{FF2B5EF4-FFF2-40B4-BE49-F238E27FC236}">
                <a16:creationId xmlns:a16="http://schemas.microsoft.com/office/drawing/2014/main" id="{58DA6276-012E-91CE-6D3F-59CFF4B0B137}"/>
              </a:ext>
            </a:extLst>
          </p:cNvPr>
          <p:cNvSpPr>
            <a:spLocks noGrp="1"/>
          </p:cNvSpPr>
          <p:nvPr>
            <p:ph type="pic" sz="quarter" idx="21" hasCustomPrompt="1"/>
          </p:nvPr>
        </p:nvSpPr>
        <p:spPr>
          <a:xfrm>
            <a:off x="6088040" y="1601788"/>
            <a:ext cx="2602992" cy="2695892"/>
          </a:xfrm>
        </p:spPr>
        <p:txBody>
          <a:bodyPr/>
          <a:lstStyle>
            <a:lvl1pPr>
              <a:defRPr>
                <a:solidFill>
                  <a:schemeClr val="tx1"/>
                </a:solidFill>
              </a:defRPr>
            </a:lvl1pPr>
          </a:lstStyle>
          <a:p>
            <a:r>
              <a:rPr lang="en-US"/>
              <a:t>Click icon to insert picture</a:t>
            </a:r>
          </a:p>
        </p:txBody>
      </p:sp>
      <p:sp>
        <p:nvSpPr>
          <p:cNvPr id="12" name="Text Placeholder 7">
            <a:extLst>
              <a:ext uri="{FF2B5EF4-FFF2-40B4-BE49-F238E27FC236}">
                <a16:creationId xmlns:a16="http://schemas.microsoft.com/office/drawing/2014/main" id="{F9EEF77D-0DE8-7487-4DDF-DA8ADDF6E205}"/>
              </a:ext>
            </a:extLst>
          </p:cNvPr>
          <p:cNvSpPr>
            <a:spLocks noGrp="1"/>
          </p:cNvSpPr>
          <p:nvPr>
            <p:ph type="body" sz="quarter" idx="22"/>
          </p:nvPr>
        </p:nvSpPr>
        <p:spPr>
          <a:xfrm>
            <a:off x="8985757" y="4425950"/>
            <a:ext cx="2602992" cy="1747863"/>
          </a:xfrm>
        </p:spPr>
        <p:txBody>
          <a:bodyPr/>
          <a:lstStyle>
            <a:lvl1pPr>
              <a:spcBef>
                <a:spcPts val="0"/>
              </a:spcBef>
              <a:spcAft>
                <a:spcPts val="600"/>
              </a:spcAft>
              <a:defRPr sz="1100" b="0" i="0">
                <a:solidFill>
                  <a:schemeClr val="tx1"/>
                </a:solidFill>
                <a:latin typeface="Ringside Narrow Book" panose="02000500000000000000" pitchFamily="2" charset="0"/>
              </a:defRPr>
            </a:lvl1pPr>
            <a:lvl2pPr marL="9525" indent="0">
              <a:spcBef>
                <a:spcPts val="0"/>
              </a:spcBef>
              <a:spcAft>
                <a:spcPts val="600"/>
              </a:spcAft>
              <a:buNone/>
              <a:tabLst/>
              <a:defRPr sz="1100" b="0" i="0">
                <a:solidFill>
                  <a:schemeClr val="tx1"/>
                </a:solidFill>
                <a:latin typeface="Ringside Narrow Book" panose="02000500000000000000" pitchFamily="2" charset="0"/>
              </a:defRPr>
            </a:lvl2pPr>
            <a:lvl3pPr>
              <a:spcBef>
                <a:spcPts val="0"/>
              </a:spcBef>
              <a:spcAft>
                <a:spcPts val="600"/>
              </a:spcAft>
              <a:defRPr sz="1300"/>
            </a:lvl3pPr>
            <a:lvl4pPr>
              <a:spcBef>
                <a:spcPts val="0"/>
              </a:spcBef>
              <a:spcAft>
                <a:spcPts val="600"/>
              </a:spcAft>
              <a:defRPr sz="1300"/>
            </a:lvl4pPr>
            <a:lvl5pPr>
              <a:spcBef>
                <a:spcPts val="0"/>
              </a:spcBef>
              <a:spcAft>
                <a:spcPts val="600"/>
              </a:spcAft>
              <a:defRPr sz="1300"/>
            </a:lvl5pPr>
          </a:lstStyle>
          <a:p>
            <a:pPr lvl="0"/>
            <a:r>
              <a:rPr lang="en-US"/>
              <a:t>Click to edit Master text styles</a:t>
            </a:r>
          </a:p>
          <a:p>
            <a:pPr lvl="1"/>
            <a:r>
              <a:rPr lang="en-US"/>
              <a:t>Second level</a:t>
            </a:r>
          </a:p>
        </p:txBody>
      </p:sp>
      <p:sp>
        <p:nvSpPr>
          <p:cNvPr id="13" name="Picture Placeholder 14">
            <a:extLst>
              <a:ext uri="{FF2B5EF4-FFF2-40B4-BE49-F238E27FC236}">
                <a16:creationId xmlns:a16="http://schemas.microsoft.com/office/drawing/2014/main" id="{1664DFBD-AAF4-3729-0337-6EDCF65DC199}"/>
              </a:ext>
            </a:extLst>
          </p:cNvPr>
          <p:cNvSpPr>
            <a:spLocks noGrp="1"/>
          </p:cNvSpPr>
          <p:nvPr>
            <p:ph type="pic" sz="quarter" idx="23" hasCustomPrompt="1"/>
          </p:nvPr>
        </p:nvSpPr>
        <p:spPr>
          <a:xfrm>
            <a:off x="8985757" y="1601788"/>
            <a:ext cx="2602992" cy="2695892"/>
          </a:xfrm>
        </p:spPr>
        <p:txBody>
          <a:bodyPr/>
          <a:lstStyle>
            <a:lvl1pPr>
              <a:defRPr>
                <a:solidFill>
                  <a:schemeClr val="tx1"/>
                </a:solidFill>
              </a:defRPr>
            </a:lvl1pPr>
          </a:lstStyle>
          <a:p>
            <a:r>
              <a:rPr lang="en-US"/>
              <a:t>Click icon to insert picture</a:t>
            </a:r>
          </a:p>
        </p:txBody>
      </p:sp>
      <p:sp>
        <p:nvSpPr>
          <p:cNvPr id="3" name="Footer Placeholder 4">
            <a:extLst>
              <a:ext uri="{FF2B5EF4-FFF2-40B4-BE49-F238E27FC236}">
                <a16:creationId xmlns:a16="http://schemas.microsoft.com/office/drawing/2014/main" id="{CB941B22-60A2-CB5E-F0AD-6EFB7A9C023B}"/>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8500722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text">
    <p:bg>
      <p:bgRef idx="1001">
        <a:schemeClr val="bg2"/>
      </p:bgRef>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1423555" y="1548246"/>
            <a:ext cx="9092045" cy="3426980"/>
          </a:xfrm>
        </p:spPr>
        <p:txBody>
          <a:bodyPr/>
          <a:lstStyle>
            <a:lvl1pPr>
              <a:defRPr sz="2200">
                <a:solidFill>
                  <a:schemeClr val="tx1"/>
                </a:solidFill>
              </a:defRPr>
            </a:lvl1pPr>
            <a:lvl2pPr>
              <a:defRPr sz="2500">
                <a:solidFill>
                  <a:schemeClr val="tx2"/>
                </a:solidFill>
              </a:defRPr>
            </a:lvl2pPr>
            <a:lvl3pPr>
              <a:defRPr sz="2500">
                <a:solidFill>
                  <a:schemeClr val="tx2"/>
                </a:solidFill>
              </a:defRPr>
            </a:lvl3pPr>
            <a:lvl4pPr>
              <a:defRPr sz="2500">
                <a:solidFill>
                  <a:schemeClr val="tx2"/>
                </a:solidFill>
              </a:defRPr>
            </a:lvl4pPr>
            <a:lvl5pPr>
              <a:defRPr sz="2500">
                <a:solidFill>
                  <a:schemeClr val="tx2"/>
                </a:solidFill>
              </a:defRPr>
            </a:lvl5pPr>
          </a:lstStyle>
          <a:p>
            <a:pPr lvl="0"/>
            <a:r>
              <a:rPr lang="en-US"/>
              <a:t>Click to edit Master text styles</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2" name="Footer Placeholder 4">
            <a:extLst>
              <a:ext uri="{FF2B5EF4-FFF2-40B4-BE49-F238E27FC236}">
                <a16:creationId xmlns:a16="http://schemas.microsoft.com/office/drawing/2014/main" id="{E95F3929-1DCD-B59D-D897-FF7013DACA7E}"/>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914617723"/>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rge text-Laurel">
    <p:bg>
      <p:bgPr>
        <a:solidFill>
          <a:schemeClr val="accent3"/>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1423555" y="1548246"/>
            <a:ext cx="9092045" cy="3426980"/>
          </a:xfrm>
        </p:spPr>
        <p:txBody>
          <a:bodyPr/>
          <a:lstStyle>
            <a:lvl1pPr marL="118872" indent="-118872">
              <a:defRPr sz="2200" b="0" i="0">
                <a:solidFill>
                  <a:schemeClr val="accent5"/>
                </a:solidFill>
                <a:latin typeface="Ringside Narrow Book" panose="02000500000000000000" pitchFamily="2" charset="0"/>
                <a:cs typeface="Sentinel Book" panose="02060603060506030203" pitchFamily="18" charset="0"/>
              </a:defRPr>
            </a:lvl1pPr>
            <a:lvl2pPr>
              <a:defRPr sz="2500">
                <a:solidFill>
                  <a:schemeClr val="tx2"/>
                </a:solidFill>
              </a:defRPr>
            </a:lvl2pPr>
            <a:lvl3pPr>
              <a:defRPr sz="2500">
                <a:solidFill>
                  <a:schemeClr val="tx2"/>
                </a:solidFill>
              </a:defRPr>
            </a:lvl3pPr>
            <a:lvl4pPr>
              <a:defRPr sz="2500">
                <a:solidFill>
                  <a:schemeClr val="tx2"/>
                </a:solidFill>
              </a:defRPr>
            </a:lvl4pPr>
            <a:lvl5pPr>
              <a:defRPr sz="2500">
                <a:solidFill>
                  <a:schemeClr val="tx2"/>
                </a:solidFill>
              </a:defRPr>
            </a:lvl5pPr>
          </a:lstStyle>
          <a:p>
            <a:pPr lvl="0"/>
            <a:r>
              <a:rPr lang="en-US"/>
              <a:t>Click to edit Master text styles</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accent5"/>
                </a:solidFill>
              </a:defRPr>
            </a:lvl1pPr>
          </a:lstStyle>
          <a:p>
            <a:fld id="{E5B12101-DB11-214A-81F9-2D258DBE057F}" type="slidenum">
              <a:rPr lang="en-US" smtClean="0"/>
              <a:pPr/>
              <a:t>‹#›</a:t>
            </a:fld>
            <a:endParaRPr lang="en-US"/>
          </a:p>
        </p:txBody>
      </p:sp>
      <p:sp>
        <p:nvSpPr>
          <p:cNvPr id="2" name="Footer Placeholder 4">
            <a:extLst>
              <a:ext uri="{FF2B5EF4-FFF2-40B4-BE49-F238E27FC236}">
                <a16:creationId xmlns:a16="http://schemas.microsoft.com/office/drawing/2014/main" id="{AD6D878A-22C7-E125-7F43-16740AE413F8}"/>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accent5"/>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9557488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rge text–Clarity">
    <p:bg>
      <p:bgPr>
        <a:solidFill>
          <a:schemeClr val="accent2"/>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1423555" y="2015836"/>
            <a:ext cx="9092045" cy="2959390"/>
          </a:xfrm>
        </p:spPr>
        <p:txBody>
          <a:bodyPr/>
          <a:lstStyle>
            <a:lvl1pPr>
              <a:defRPr sz="3200" b="0" i="0">
                <a:solidFill>
                  <a:schemeClr val="tx1"/>
                </a:solidFill>
                <a:latin typeface="Sentinel Book" panose="02060603060506030203" pitchFamily="18" charset="0"/>
                <a:cs typeface="Sentinel Book" panose="02060603060506030203" pitchFamily="18" charset="0"/>
              </a:defRPr>
            </a:lvl1pPr>
            <a:lvl2pPr>
              <a:defRPr sz="2500">
                <a:solidFill>
                  <a:schemeClr val="tx2"/>
                </a:solidFill>
              </a:defRPr>
            </a:lvl2pPr>
            <a:lvl3pPr>
              <a:defRPr sz="2500">
                <a:solidFill>
                  <a:schemeClr val="tx2"/>
                </a:solidFill>
              </a:defRPr>
            </a:lvl3pPr>
            <a:lvl4pPr>
              <a:defRPr sz="2500">
                <a:solidFill>
                  <a:schemeClr val="tx2"/>
                </a:solidFill>
              </a:defRPr>
            </a:lvl4pPr>
            <a:lvl5pPr>
              <a:defRPr sz="2500">
                <a:solidFill>
                  <a:schemeClr val="tx2"/>
                </a:solidFill>
              </a:defRPr>
            </a:lvl5pPr>
          </a:lstStyle>
          <a:p>
            <a:pPr lvl="0"/>
            <a:r>
              <a:rPr lang="en-US"/>
              <a:t>Click to edit Master text styles</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4" name="Text Placeholder 9">
            <a:extLst>
              <a:ext uri="{FF2B5EF4-FFF2-40B4-BE49-F238E27FC236}">
                <a16:creationId xmlns:a16="http://schemas.microsoft.com/office/drawing/2014/main" id="{20AA4302-7D02-0959-4FD0-92C5B7E2F07C}"/>
              </a:ext>
            </a:extLst>
          </p:cNvPr>
          <p:cNvSpPr>
            <a:spLocks noGrp="1"/>
          </p:cNvSpPr>
          <p:nvPr>
            <p:ph type="body" sz="quarter" idx="15" hasCustomPrompt="1"/>
          </p:nvPr>
        </p:nvSpPr>
        <p:spPr>
          <a:xfrm>
            <a:off x="1423555" y="1522412"/>
            <a:ext cx="5635625" cy="155575"/>
          </a:xfrm>
        </p:spPr>
        <p:txBody>
          <a:bodyPr/>
          <a:lstStyle>
            <a:lvl1pPr>
              <a:defRPr sz="1000" b="1" i="0">
                <a:solidFill>
                  <a:schemeClr val="tx1"/>
                </a:solidFill>
                <a:latin typeface="Ringside Narrow" panose="02000500000000000000" pitchFamily="2" charset="0"/>
              </a:defRPr>
            </a:lvl1pPr>
          </a:lstStyle>
          <a:p>
            <a:pPr lvl="0"/>
            <a:r>
              <a:rPr lang="en-US"/>
              <a:t>CLICK TO EDIT MASTER TEXT STYLES</a:t>
            </a:r>
          </a:p>
        </p:txBody>
      </p:sp>
      <p:sp>
        <p:nvSpPr>
          <p:cNvPr id="2" name="Footer Placeholder 4">
            <a:extLst>
              <a:ext uri="{FF2B5EF4-FFF2-40B4-BE49-F238E27FC236}">
                <a16:creationId xmlns:a16="http://schemas.microsoft.com/office/drawing/2014/main" id="{32B3DFDA-B53A-31C1-0EE4-904199AC70A5}"/>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8710792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tatement-Union">
    <p:bg>
      <p:bgPr>
        <a:solidFill>
          <a:schemeClr val="tx1"/>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1423555" y="1579419"/>
            <a:ext cx="9092045" cy="3426980"/>
          </a:xfrm>
        </p:spPr>
        <p:txBody>
          <a:bodyPr/>
          <a:lstStyle>
            <a:lvl1pPr>
              <a:defRPr sz="6000" b="1" i="0">
                <a:solidFill>
                  <a:schemeClr val="bg1"/>
                </a:solidFill>
                <a:latin typeface="TIAA Challenger Semibold" pitchFamily="2" charset="77"/>
              </a:defRPr>
            </a:lvl1pPr>
            <a:lvl2pPr>
              <a:defRPr sz="2500">
                <a:solidFill>
                  <a:schemeClr val="tx2"/>
                </a:solidFill>
              </a:defRPr>
            </a:lvl2pPr>
            <a:lvl3pPr>
              <a:defRPr sz="2500">
                <a:solidFill>
                  <a:schemeClr val="tx2"/>
                </a:solidFill>
              </a:defRPr>
            </a:lvl3pPr>
            <a:lvl4pPr>
              <a:defRPr sz="2500">
                <a:solidFill>
                  <a:schemeClr val="tx2"/>
                </a:solidFill>
              </a:defRPr>
            </a:lvl4pPr>
            <a:lvl5pPr>
              <a:defRPr sz="2500">
                <a:solidFill>
                  <a:schemeClr val="tx2"/>
                </a:solidFill>
              </a:defRPr>
            </a:lvl5pPr>
          </a:lstStyle>
          <a:p>
            <a:pPr lvl="0"/>
            <a:r>
              <a:rPr lang="en-US"/>
              <a:t>Click to edit Master text styles</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bg1"/>
                </a:solidFill>
              </a:defRPr>
            </a:lvl1pPr>
          </a:lstStyle>
          <a:p>
            <a:fld id="{E5B12101-DB11-214A-81F9-2D258DBE057F}" type="slidenum">
              <a:rPr lang="en-US" smtClean="0"/>
              <a:pPr/>
              <a:t>‹#›</a:t>
            </a:fld>
            <a:endParaRPr lang="en-US"/>
          </a:p>
        </p:txBody>
      </p:sp>
      <p:sp>
        <p:nvSpPr>
          <p:cNvPr id="2" name="Footer Placeholder 4">
            <a:extLst>
              <a:ext uri="{FF2B5EF4-FFF2-40B4-BE49-F238E27FC236}">
                <a16:creationId xmlns:a16="http://schemas.microsoft.com/office/drawing/2014/main" id="{DE1C0EFE-5D9D-0155-8FD5-2FEB5293E620}"/>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bg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9356827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ement-Nest Egg">
    <p:bg>
      <p:bgPr>
        <a:solidFill>
          <a:schemeClr val="accent5"/>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1423555" y="1579418"/>
            <a:ext cx="9092045" cy="3426980"/>
          </a:xfrm>
        </p:spPr>
        <p:txBody>
          <a:bodyPr/>
          <a:lstStyle>
            <a:lvl1pPr>
              <a:lnSpc>
                <a:spcPct val="90000"/>
              </a:lnSpc>
              <a:defRPr sz="6000" b="0" i="0">
                <a:solidFill>
                  <a:schemeClr val="tx1"/>
                </a:solidFill>
                <a:latin typeface="Sentinel Book" panose="02060603060506030203" pitchFamily="18" charset="0"/>
                <a:cs typeface="Sentinel Book" panose="02060603060506030203" pitchFamily="18" charset="0"/>
              </a:defRPr>
            </a:lvl1pPr>
            <a:lvl2pPr>
              <a:defRPr sz="2500">
                <a:solidFill>
                  <a:schemeClr val="tx2"/>
                </a:solidFill>
              </a:defRPr>
            </a:lvl2pPr>
            <a:lvl3pPr>
              <a:defRPr sz="2500">
                <a:solidFill>
                  <a:schemeClr val="tx2"/>
                </a:solidFill>
              </a:defRPr>
            </a:lvl3pPr>
            <a:lvl4pPr>
              <a:defRPr sz="2500">
                <a:solidFill>
                  <a:schemeClr val="tx2"/>
                </a:solidFill>
              </a:defRPr>
            </a:lvl4pPr>
            <a:lvl5pPr>
              <a:defRPr sz="2500">
                <a:solidFill>
                  <a:schemeClr val="tx2"/>
                </a:solidFill>
              </a:defRPr>
            </a:lvl5pPr>
          </a:lstStyle>
          <a:p>
            <a:pPr lvl="0"/>
            <a:r>
              <a:rPr lang="en-US"/>
              <a:t>Click to edit Master text styles</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2" name="Footer Placeholder 4">
            <a:extLst>
              <a:ext uri="{FF2B5EF4-FFF2-40B4-BE49-F238E27FC236}">
                <a16:creationId xmlns:a16="http://schemas.microsoft.com/office/drawing/2014/main" id="{EBE7063D-7534-6B99-18ED-5642078618D4}"/>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3756300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11" name="Text Placeholder 9">
            <a:extLst>
              <a:ext uri="{FF2B5EF4-FFF2-40B4-BE49-F238E27FC236}">
                <a16:creationId xmlns:a16="http://schemas.microsoft.com/office/drawing/2014/main" id="{F85BC913-0679-BFAC-6CD5-2F27BDF63EEE}"/>
              </a:ext>
            </a:extLst>
          </p:cNvPr>
          <p:cNvSpPr>
            <a:spLocks noGrp="1"/>
          </p:cNvSpPr>
          <p:nvPr>
            <p:ph type="body" sz="quarter" idx="15"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7" name="Picture Placeholder 6">
            <a:extLst>
              <a:ext uri="{FF2B5EF4-FFF2-40B4-BE49-F238E27FC236}">
                <a16:creationId xmlns:a16="http://schemas.microsoft.com/office/drawing/2014/main" id="{A8FF0B60-A926-79C2-15F6-38B3D8F4B7AF}"/>
              </a:ext>
            </a:extLst>
          </p:cNvPr>
          <p:cNvSpPr>
            <a:spLocks noGrp="1"/>
          </p:cNvSpPr>
          <p:nvPr>
            <p:ph type="pic" sz="quarter" idx="16" hasCustomPrompt="1"/>
          </p:nvPr>
        </p:nvSpPr>
        <p:spPr>
          <a:xfrm>
            <a:off x="320039" y="1597025"/>
            <a:ext cx="11262359" cy="4940300"/>
          </a:xfrm>
        </p:spPr>
        <p:txBody>
          <a:bodyPr/>
          <a:lstStyle>
            <a:lvl1pPr>
              <a:defRPr>
                <a:solidFill>
                  <a:schemeClr val="tx1"/>
                </a:solidFill>
              </a:defRPr>
            </a:lvl1pPr>
          </a:lstStyle>
          <a:p>
            <a:r>
              <a:rPr lang="en-US"/>
              <a:t>Click icon to insert picture</a:t>
            </a:r>
          </a:p>
        </p:txBody>
      </p:sp>
      <p:sp>
        <p:nvSpPr>
          <p:cNvPr id="3" name="Footer Placeholder 4">
            <a:extLst>
              <a:ext uri="{FF2B5EF4-FFF2-40B4-BE49-F238E27FC236}">
                <a16:creationId xmlns:a16="http://schemas.microsoft.com/office/drawing/2014/main" id="{6590C590-03BB-ABC8-6EBD-B8F6C5F7A0C6}"/>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632988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Colorblock Half">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97D3C0-FF00-B250-9685-DF0530291D95}"/>
              </a:ext>
            </a:extLst>
          </p:cNvPr>
          <p:cNvSpPr/>
          <p:nvPr userDrawn="1"/>
        </p:nvSpPr>
        <p:spPr>
          <a:xfrm>
            <a:off x="5789612" y="-1"/>
            <a:ext cx="6402387" cy="68580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a:extLst>
              <a:ext uri="{FF2B5EF4-FFF2-40B4-BE49-F238E27FC236}">
                <a16:creationId xmlns:a16="http://schemas.microsoft.com/office/drawing/2014/main" id="{99CD7F7E-B98E-3FBD-78AD-5DE8B9CE4879}"/>
              </a:ext>
            </a:extLst>
          </p:cNvPr>
          <p:cNvSpPr/>
          <p:nvPr userDrawn="1"/>
        </p:nvSpPr>
        <p:spPr>
          <a:xfrm>
            <a:off x="0" y="-1"/>
            <a:ext cx="5789611" cy="1140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a:extLst>
              <a:ext uri="{FF2B5EF4-FFF2-40B4-BE49-F238E27FC236}">
                <a16:creationId xmlns:a16="http://schemas.microsoft.com/office/drawing/2014/main" id="{80133798-ED93-93A1-AAFA-90B90DA64CBA}"/>
              </a:ext>
            </a:extLst>
          </p:cNvPr>
          <p:cNvSpPr/>
          <p:nvPr userDrawn="1"/>
        </p:nvSpPr>
        <p:spPr>
          <a:xfrm>
            <a:off x="5789612" y="-3"/>
            <a:ext cx="6402388" cy="11400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649D3109-04E6-D98F-C0A9-5755F3F2E254}"/>
              </a:ext>
            </a:extLst>
          </p:cNvPr>
          <p:cNvSpPr>
            <a:spLocks noGrp="1"/>
          </p:cNvSpPr>
          <p:nvPr>
            <p:ph type="ctrTitle"/>
          </p:nvPr>
        </p:nvSpPr>
        <p:spPr>
          <a:xfrm>
            <a:off x="6096000" y="1656834"/>
            <a:ext cx="5293360" cy="1300163"/>
          </a:xfrm>
        </p:spPr>
        <p:txBody>
          <a:bodyPr anchor="b"/>
          <a:lstStyle>
            <a:lvl1pPr algn="l">
              <a:defRPr sz="40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83094AAA-F848-E54C-F9D0-F17072427738}"/>
              </a:ext>
            </a:extLst>
          </p:cNvPr>
          <p:cNvSpPr>
            <a:spLocks noGrp="1"/>
          </p:cNvSpPr>
          <p:nvPr>
            <p:ph type="subTitle" idx="1"/>
          </p:nvPr>
        </p:nvSpPr>
        <p:spPr>
          <a:xfrm>
            <a:off x="6096000" y="3074473"/>
            <a:ext cx="5293360" cy="763133"/>
          </a:xfrm>
        </p:spPr>
        <p:txBody>
          <a:bodyPr/>
          <a:lstStyle>
            <a:lvl1pPr marL="0" indent="0" algn="l">
              <a:buNone/>
              <a:defRPr sz="2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F04F4342-2613-B3FE-BFC8-2720D2FA5E56}"/>
              </a:ext>
            </a:extLst>
          </p:cNvPr>
          <p:cNvSpPr>
            <a:spLocks noGrp="1"/>
          </p:cNvSpPr>
          <p:nvPr>
            <p:ph type="sldNum" sz="quarter" idx="12"/>
          </p:nvPr>
        </p:nvSpPr>
        <p:spPr>
          <a:xfrm>
            <a:off x="11706436" y="6484937"/>
            <a:ext cx="361527" cy="161925"/>
          </a:xfrm>
        </p:spPr>
        <p:txBody>
          <a:bodyPr/>
          <a:lstStyle>
            <a:lvl1pPr>
              <a:defRPr>
                <a:solidFill>
                  <a:schemeClr val="tx1"/>
                </a:solidFill>
              </a:defRPr>
            </a:lvl1pPr>
          </a:lstStyle>
          <a:p>
            <a:fld id="{E5B12101-DB11-214A-81F9-2D258DBE057F}" type="slidenum">
              <a:rPr lang="en-US" smtClean="0"/>
              <a:pPr/>
              <a:t>‹#›</a:t>
            </a:fld>
            <a:endParaRPr lang="en-US"/>
          </a:p>
        </p:txBody>
      </p:sp>
      <p:sp>
        <p:nvSpPr>
          <p:cNvPr id="17" name="Text Placeholder 16">
            <a:extLst>
              <a:ext uri="{FF2B5EF4-FFF2-40B4-BE49-F238E27FC236}">
                <a16:creationId xmlns:a16="http://schemas.microsoft.com/office/drawing/2014/main" id="{CB5F76B6-550B-0FDD-F634-35FB3C780FE5}"/>
              </a:ext>
            </a:extLst>
          </p:cNvPr>
          <p:cNvSpPr>
            <a:spLocks noGrp="1"/>
          </p:cNvSpPr>
          <p:nvPr>
            <p:ph type="body" sz="quarter" idx="15" hasCustomPrompt="1"/>
          </p:nvPr>
        </p:nvSpPr>
        <p:spPr>
          <a:xfrm>
            <a:off x="6112974" y="6472236"/>
            <a:ext cx="3573463" cy="161925"/>
          </a:xfrm>
        </p:spPr>
        <p:txBody>
          <a:bodyPr/>
          <a:lstStyle>
            <a:lvl1pPr>
              <a:defRPr sz="1000" b="1" i="0">
                <a:solidFill>
                  <a:schemeClr val="tx1"/>
                </a:solidFill>
                <a:latin typeface="Ringside Narrow" panose="02000500000000000000" pitchFamily="2" charset="0"/>
              </a:defRPr>
            </a:lvl1pPr>
          </a:lstStyle>
          <a:p>
            <a:pPr lvl="0"/>
            <a:r>
              <a:rPr lang="en-US"/>
              <a:t>CLICK TO EDIT MASTER TEXT STYLES</a:t>
            </a:r>
          </a:p>
        </p:txBody>
      </p:sp>
      <p:sp>
        <p:nvSpPr>
          <p:cNvPr id="16" name="Picture Placeholder 15">
            <a:extLst>
              <a:ext uri="{FF2B5EF4-FFF2-40B4-BE49-F238E27FC236}">
                <a16:creationId xmlns:a16="http://schemas.microsoft.com/office/drawing/2014/main" id="{BAF422C6-5E12-C3A3-5F4A-9DDF120C63C1}"/>
              </a:ext>
            </a:extLst>
          </p:cNvPr>
          <p:cNvSpPr>
            <a:spLocks noGrp="1"/>
          </p:cNvSpPr>
          <p:nvPr>
            <p:ph type="pic" sz="quarter" idx="16"/>
          </p:nvPr>
        </p:nvSpPr>
        <p:spPr>
          <a:xfrm>
            <a:off x="304927" y="1452563"/>
            <a:ext cx="5171948" cy="3678237"/>
          </a:xfrm>
        </p:spPr>
        <p:txBody>
          <a:bodyPr/>
          <a:lstStyle>
            <a:lvl1pPr algn="ctr">
              <a:defRPr>
                <a:solidFill>
                  <a:schemeClr val="tx1"/>
                </a:solidFill>
              </a:defRPr>
            </a:lvl1pPr>
          </a:lstStyle>
          <a:p>
            <a:r>
              <a:rPr lang="en-US"/>
              <a:t>Click icon to add picture</a:t>
            </a:r>
          </a:p>
        </p:txBody>
      </p:sp>
      <p:pic>
        <p:nvPicPr>
          <p:cNvPr id="18" name="Graphic 17">
            <a:extLst>
              <a:ext uri="{FF2B5EF4-FFF2-40B4-BE49-F238E27FC236}">
                <a16:creationId xmlns:a16="http://schemas.microsoft.com/office/drawing/2014/main" id="{267CE331-266B-5CBA-F641-70B6120E2B38}"/>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04927" y="6268915"/>
            <a:ext cx="1339141" cy="322385"/>
          </a:xfrm>
          <a:prstGeom prst="rect">
            <a:avLst/>
          </a:prstGeom>
        </p:spPr>
      </p:pic>
      <p:sp>
        <p:nvSpPr>
          <p:cNvPr id="7" name="Footer Placeholder 4">
            <a:extLst>
              <a:ext uri="{FF2B5EF4-FFF2-40B4-BE49-F238E27FC236}">
                <a16:creationId xmlns:a16="http://schemas.microsoft.com/office/drawing/2014/main" id="{1E7A8594-70A2-D3E3-D185-B7B26800B435}"/>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2" name="Text Placeholder 12">
            <a:extLst>
              <a:ext uri="{FF2B5EF4-FFF2-40B4-BE49-F238E27FC236}">
                <a16:creationId xmlns:a16="http://schemas.microsoft.com/office/drawing/2014/main" id="{72445DEF-7B48-9C50-0D40-3C80F6B63824}"/>
              </a:ext>
            </a:extLst>
          </p:cNvPr>
          <p:cNvSpPr>
            <a:spLocks noGrp="1"/>
          </p:cNvSpPr>
          <p:nvPr>
            <p:ph type="body" sz="quarter" idx="20" hasCustomPrompt="1"/>
          </p:nvPr>
        </p:nvSpPr>
        <p:spPr>
          <a:xfrm>
            <a:off x="6111558" y="5129290"/>
            <a:ext cx="3573463" cy="132955"/>
          </a:xfrm>
        </p:spPr>
        <p:txBody>
          <a:bodyPr/>
          <a:lstStyle>
            <a:lvl1pPr>
              <a:spcBef>
                <a:spcPts val="0"/>
              </a:spcBef>
              <a:spcAft>
                <a:spcPts val="200"/>
              </a:spcAft>
              <a:defRPr sz="800" b="1" i="0">
                <a:solidFill>
                  <a:schemeClr val="tx1"/>
                </a:solidFill>
                <a:latin typeface="Ringside Narrow" panose="02000500000000000000" pitchFamily="2" charset="0"/>
              </a:defRPr>
            </a:lvl1pPr>
            <a:lvl2pPr marL="0" indent="0">
              <a:spcBef>
                <a:spcPts val="0"/>
              </a:spcBef>
              <a:spcAft>
                <a:spcPts val="200"/>
              </a:spcAft>
              <a:buNone/>
              <a:defRPr sz="2500" b="0" i="0">
                <a:solidFill>
                  <a:schemeClr val="bg2"/>
                </a:solidFill>
                <a:latin typeface="Sentinel Book" panose="02060603060506030203" pitchFamily="18"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13" name="Text Placeholder 12">
            <a:extLst>
              <a:ext uri="{FF2B5EF4-FFF2-40B4-BE49-F238E27FC236}">
                <a16:creationId xmlns:a16="http://schemas.microsoft.com/office/drawing/2014/main" id="{2DC46160-8F3F-A36A-0E4B-1E382E17F41A}"/>
              </a:ext>
            </a:extLst>
          </p:cNvPr>
          <p:cNvSpPr>
            <a:spLocks noGrp="1"/>
          </p:cNvSpPr>
          <p:nvPr>
            <p:ph type="body" sz="quarter" idx="21" hasCustomPrompt="1"/>
          </p:nvPr>
        </p:nvSpPr>
        <p:spPr>
          <a:xfrm>
            <a:off x="6111558" y="5278515"/>
            <a:ext cx="3573463" cy="361522"/>
          </a:xfrm>
        </p:spPr>
        <p:txBody>
          <a:bodyPr/>
          <a:lstStyle>
            <a:lvl1pPr>
              <a:spcBef>
                <a:spcPts val="0"/>
              </a:spcBef>
              <a:spcAft>
                <a:spcPts val="200"/>
              </a:spcAft>
              <a:defRPr sz="2500" b="0" i="0">
                <a:solidFill>
                  <a:schemeClr val="tx1"/>
                </a:solidFill>
                <a:latin typeface="Sentinel Book" panose="02060603060506030203" pitchFamily="18" charset="0"/>
                <a:cs typeface="Sentinel Book" panose="02060603060506030203" pitchFamily="18" charset="0"/>
              </a:defRPr>
            </a:lvl1pPr>
            <a:lvl2pPr marL="0" indent="0">
              <a:spcBef>
                <a:spcPts val="0"/>
              </a:spcBef>
              <a:spcAft>
                <a:spcPts val="200"/>
              </a:spcAft>
              <a:buNone/>
              <a:defRPr sz="1300" b="0" i="0">
                <a:solidFill>
                  <a:schemeClr val="bg1"/>
                </a:solidFill>
                <a:latin typeface="Ringside Narrow Book" panose="02000500000000000000" pitchFamily="2"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20" name="Text Placeholder 12">
            <a:extLst>
              <a:ext uri="{FF2B5EF4-FFF2-40B4-BE49-F238E27FC236}">
                <a16:creationId xmlns:a16="http://schemas.microsoft.com/office/drawing/2014/main" id="{37FEDBA7-A823-6A67-C96B-C5CA622D86B3}"/>
              </a:ext>
            </a:extLst>
          </p:cNvPr>
          <p:cNvSpPr>
            <a:spLocks noGrp="1"/>
          </p:cNvSpPr>
          <p:nvPr>
            <p:ph type="body" sz="quarter" idx="24" hasCustomPrompt="1"/>
          </p:nvPr>
        </p:nvSpPr>
        <p:spPr>
          <a:xfrm>
            <a:off x="6111558" y="5684520"/>
            <a:ext cx="3579812" cy="292100"/>
          </a:xfrm>
        </p:spPr>
        <p:txBody>
          <a:bodyPr/>
          <a:lstStyle>
            <a:lvl1pPr>
              <a:defRPr sz="13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text styles</a:t>
            </a:r>
          </a:p>
        </p:txBody>
      </p:sp>
    </p:spTree>
    <p:extLst>
      <p:ext uri="{BB962C8B-B14F-4D97-AF65-F5344CB8AC3E}">
        <p14:creationId xmlns:p14="http://schemas.microsoft.com/office/powerpoint/2010/main" val="12508081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10940995" cy="1058497"/>
          </a:xfr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11" name="Text Placeholder 9">
            <a:extLst>
              <a:ext uri="{FF2B5EF4-FFF2-40B4-BE49-F238E27FC236}">
                <a16:creationId xmlns:a16="http://schemas.microsoft.com/office/drawing/2014/main" id="{F85BC913-0679-BFAC-6CD5-2F27BDF63EEE}"/>
              </a:ext>
            </a:extLst>
          </p:cNvPr>
          <p:cNvSpPr>
            <a:spLocks noGrp="1"/>
          </p:cNvSpPr>
          <p:nvPr>
            <p:ph type="body" sz="quarter" idx="15"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7" name="Picture Placeholder 6">
            <a:extLst>
              <a:ext uri="{FF2B5EF4-FFF2-40B4-BE49-F238E27FC236}">
                <a16:creationId xmlns:a16="http://schemas.microsoft.com/office/drawing/2014/main" id="{A8FF0B60-A926-79C2-15F6-38B3D8F4B7AF}"/>
              </a:ext>
            </a:extLst>
          </p:cNvPr>
          <p:cNvSpPr>
            <a:spLocks noGrp="1"/>
          </p:cNvSpPr>
          <p:nvPr>
            <p:ph type="pic" sz="quarter" idx="16" hasCustomPrompt="1"/>
          </p:nvPr>
        </p:nvSpPr>
        <p:spPr>
          <a:xfrm>
            <a:off x="320039" y="1986455"/>
            <a:ext cx="2251711" cy="4550870"/>
          </a:xfrm>
        </p:spPr>
        <p:txBody>
          <a:bodyPr/>
          <a:lstStyle>
            <a:lvl1pPr algn="l">
              <a:defRPr sz="1400">
                <a:solidFill>
                  <a:schemeClr val="tx1"/>
                </a:solidFill>
              </a:defRPr>
            </a:lvl1pPr>
          </a:lstStyle>
          <a:p>
            <a:r>
              <a:rPr lang="en-US"/>
              <a:t>Click icon to insert picture</a:t>
            </a:r>
          </a:p>
        </p:txBody>
      </p:sp>
      <p:sp>
        <p:nvSpPr>
          <p:cNvPr id="5" name="Picture Placeholder 6">
            <a:extLst>
              <a:ext uri="{FF2B5EF4-FFF2-40B4-BE49-F238E27FC236}">
                <a16:creationId xmlns:a16="http://schemas.microsoft.com/office/drawing/2014/main" id="{8FDE5941-FE28-F417-5E5A-FAA7B477099A}"/>
              </a:ext>
            </a:extLst>
          </p:cNvPr>
          <p:cNvSpPr>
            <a:spLocks noGrp="1"/>
          </p:cNvSpPr>
          <p:nvPr>
            <p:ph type="pic" sz="quarter" idx="17" hasCustomPrompt="1"/>
          </p:nvPr>
        </p:nvSpPr>
        <p:spPr>
          <a:xfrm>
            <a:off x="2564350" y="1986454"/>
            <a:ext cx="2249424" cy="2286000"/>
          </a:xfrm>
        </p:spPr>
        <p:txBody>
          <a:bodyPr/>
          <a:lstStyle>
            <a:lvl1pPr algn="l">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
                <a:schemeClr val="tx2"/>
              </a:buClr>
              <a:buSzTx/>
              <a:buFont typeface="Arial" panose="020B0604020202020204" pitchFamily="34" charset="0"/>
              <a:buNone/>
              <a:tabLst/>
              <a:defRPr/>
            </a:pPr>
            <a:r>
              <a:rPr lang="en-US"/>
              <a:t>Click icon to insert picture</a:t>
            </a:r>
          </a:p>
        </p:txBody>
      </p:sp>
      <p:sp>
        <p:nvSpPr>
          <p:cNvPr id="8" name="Picture Placeholder 6">
            <a:extLst>
              <a:ext uri="{FF2B5EF4-FFF2-40B4-BE49-F238E27FC236}">
                <a16:creationId xmlns:a16="http://schemas.microsoft.com/office/drawing/2014/main" id="{84D8A8DB-D11B-7DA0-F503-38AA7E54E1D0}"/>
              </a:ext>
            </a:extLst>
          </p:cNvPr>
          <p:cNvSpPr>
            <a:spLocks noGrp="1"/>
          </p:cNvSpPr>
          <p:nvPr>
            <p:ph type="pic" sz="quarter" idx="18" hasCustomPrompt="1"/>
          </p:nvPr>
        </p:nvSpPr>
        <p:spPr>
          <a:xfrm>
            <a:off x="4808661" y="1986455"/>
            <a:ext cx="2251711" cy="4550870"/>
          </a:xfrm>
        </p:spPr>
        <p:txBody>
          <a:bodyPr/>
          <a:lstStyle>
            <a:lvl1pPr algn="l">
              <a:defRPr sz="1400">
                <a:solidFill>
                  <a:schemeClr val="tx1"/>
                </a:solidFill>
              </a:defRPr>
            </a:lvl1pPr>
          </a:lstStyle>
          <a:p>
            <a:r>
              <a:rPr lang="en-US"/>
              <a:t>Click icon to insert picture</a:t>
            </a:r>
          </a:p>
        </p:txBody>
      </p:sp>
      <p:sp>
        <p:nvSpPr>
          <p:cNvPr id="10" name="Picture Placeholder 6">
            <a:extLst>
              <a:ext uri="{FF2B5EF4-FFF2-40B4-BE49-F238E27FC236}">
                <a16:creationId xmlns:a16="http://schemas.microsoft.com/office/drawing/2014/main" id="{E316E216-408C-AAE0-0041-1DEA52FD2750}"/>
              </a:ext>
            </a:extLst>
          </p:cNvPr>
          <p:cNvSpPr>
            <a:spLocks noGrp="1"/>
          </p:cNvSpPr>
          <p:nvPr>
            <p:ph type="pic" sz="quarter" idx="19" hasCustomPrompt="1"/>
          </p:nvPr>
        </p:nvSpPr>
        <p:spPr>
          <a:xfrm>
            <a:off x="7052972" y="1986454"/>
            <a:ext cx="2249424" cy="2286000"/>
          </a:xfrm>
        </p:spPr>
        <p:txBody>
          <a:bodyPr/>
          <a:lstStyle>
            <a:lvl1pPr algn="l">
              <a:defRPr sz="1400">
                <a:solidFill>
                  <a:schemeClr val="tx1"/>
                </a:solidFill>
              </a:defRPr>
            </a:lvl1pPr>
          </a:lstStyle>
          <a:p>
            <a:r>
              <a:rPr lang="en-US"/>
              <a:t>Click icon to insert picture</a:t>
            </a:r>
          </a:p>
        </p:txBody>
      </p:sp>
      <p:sp>
        <p:nvSpPr>
          <p:cNvPr id="12" name="Picture Placeholder 6">
            <a:extLst>
              <a:ext uri="{FF2B5EF4-FFF2-40B4-BE49-F238E27FC236}">
                <a16:creationId xmlns:a16="http://schemas.microsoft.com/office/drawing/2014/main" id="{6E801462-4DE3-CF37-7FE1-F3AC94F527D4}"/>
              </a:ext>
            </a:extLst>
          </p:cNvPr>
          <p:cNvSpPr>
            <a:spLocks noGrp="1"/>
          </p:cNvSpPr>
          <p:nvPr>
            <p:ph type="pic" sz="quarter" idx="20" hasCustomPrompt="1"/>
          </p:nvPr>
        </p:nvSpPr>
        <p:spPr>
          <a:xfrm>
            <a:off x="9297282" y="1986455"/>
            <a:ext cx="2291736" cy="4550870"/>
          </a:xfrm>
        </p:spPr>
        <p:txBody>
          <a:bodyPr/>
          <a:lstStyle>
            <a:lvl1pPr algn="l">
              <a:defRPr sz="1400">
                <a:solidFill>
                  <a:schemeClr val="tx1"/>
                </a:solidFill>
              </a:defRPr>
            </a:lvl1pPr>
          </a:lstStyle>
          <a:p>
            <a:r>
              <a:rPr lang="en-US"/>
              <a:t>Click icon to insert picture</a:t>
            </a:r>
          </a:p>
        </p:txBody>
      </p:sp>
      <p:sp>
        <p:nvSpPr>
          <p:cNvPr id="13" name="Picture Placeholder 6">
            <a:extLst>
              <a:ext uri="{FF2B5EF4-FFF2-40B4-BE49-F238E27FC236}">
                <a16:creationId xmlns:a16="http://schemas.microsoft.com/office/drawing/2014/main" id="{8B939F61-DF3D-AC0A-98D1-DF9F5A9E9AB8}"/>
              </a:ext>
            </a:extLst>
          </p:cNvPr>
          <p:cNvSpPr>
            <a:spLocks noGrp="1"/>
          </p:cNvSpPr>
          <p:nvPr>
            <p:ph type="pic" sz="quarter" idx="21" hasCustomPrompt="1"/>
          </p:nvPr>
        </p:nvSpPr>
        <p:spPr>
          <a:xfrm>
            <a:off x="2564350" y="4253404"/>
            <a:ext cx="2249424" cy="2286000"/>
          </a:xfrm>
        </p:spPr>
        <p:txBody>
          <a:bodyPr/>
          <a:lstStyle>
            <a:lvl1pPr algn="l">
              <a:defRPr sz="1400">
                <a:solidFill>
                  <a:schemeClr val="tx1"/>
                </a:solidFill>
              </a:defRPr>
            </a:lvl1pPr>
          </a:lstStyle>
          <a:p>
            <a:r>
              <a:rPr lang="en-US"/>
              <a:t>Click icon to insert picture</a:t>
            </a:r>
          </a:p>
        </p:txBody>
      </p:sp>
      <p:sp>
        <p:nvSpPr>
          <p:cNvPr id="14" name="Picture Placeholder 6">
            <a:extLst>
              <a:ext uri="{FF2B5EF4-FFF2-40B4-BE49-F238E27FC236}">
                <a16:creationId xmlns:a16="http://schemas.microsoft.com/office/drawing/2014/main" id="{80091492-3FEF-52B5-2321-8719B364A199}"/>
              </a:ext>
            </a:extLst>
          </p:cNvPr>
          <p:cNvSpPr>
            <a:spLocks noGrp="1"/>
          </p:cNvSpPr>
          <p:nvPr>
            <p:ph type="pic" sz="quarter" idx="22" hasCustomPrompt="1"/>
          </p:nvPr>
        </p:nvSpPr>
        <p:spPr>
          <a:xfrm>
            <a:off x="7052972" y="4253404"/>
            <a:ext cx="2249424" cy="2286000"/>
          </a:xfrm>
        </p:spPr>
        <p:txBody>
          <a:bodyPr/>
          <a:lstStyle>
            <a:lvl1pPr algn="l">
              <a:defRPr sz="1400">
                <a:solidFill>
                  <a:schemeClr val="tx1"/>
                </a:solidFill>
              </a:defRPr>
            </a:lvl1pPr>
          </a:lstStyle>
          <a:p>
            <a:r>
              <a:rPr lang="en-US"/>
              <a:t>Click icon to insert picture</a:t>
            </a:r>
          </a:p>
        </p:txBody>
      </p:sp>
      <p:sp>
        <p:nvSpPr>
          <p:cNvPr id="3" name="Footer Placeholder 4">
            <a:extLst>
              <a:ext uri="{FF2B5EF4-FFF2-40B4-BE49-F238E27FC236}">
                <a16:creationId xmlns:a16="http://schemas.microsoft.com/office/drawing/2014/main" id="{223D9819-089E-16D0-507E-C9D7C7A5408A}"/>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6436521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5" name="Text Placeholder 9">
            <a:extLst>
              <a:ext uri="{FF2B5EF4-FFF2-40B4-BE49-F238E27FC236}">
                <a16:creationId xmlns:a16="http://schemas.microsoft.com/office/drawing/2014/main" id="{5065D0BB-57F7-14DA-09CB-9F75C308D7EA}"/>
              </a:ext>
            </a:extLst>
          </p:cNvPr>
          <p:cNvSpPr>
            <a:spLocks noGrp="1"/>
          </p:cNvSpPr>
          <p:nvPr>
            <p:ph type="body" sz="quarter" idx="15"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5629ABA2-E82A-2D05-00B8-203C428531A9}"/>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7" name="Text Placeholder 13">
            <a:extLst>
              <a:ext uri="{FF2B5EF4-FFF2-40B4-BE49-F238E27FC236}">
                <a16:creationId xmlns:a16="http://schemas.microsoft.com/office/drawing/2014/main" id="{BBA49677-CE01-6EBB-0011-5FA781FC2000}"/>
              </a:ext>
            </a:extLst>
          </p:cNvPr>
          <p:cNvSpPr>
            <a:spLocks noGrp="1"/>
          </p:cNvSpPr>
          <p:nvPr>
            <p:ph type="body" sz="quarter" idx="16" hasCustomPrompt="1"/>
          </p:nvPr>
        </p:nvSpPr>
        <p:spPr>
          <a:xfrm>
            <a:off x="0" y="1584534"/>
            <a:ext cx="1435099" cy="1079377"/>
          </a:xfrm>
          <a:solidFill>
            <a:schemeClr val="accent2"/>
          </a:solidFill>
        </p:spPr>
        <p:txBody>
          <a:bodyPr lIns="0" tIns="0" rIns="0" bIns="0" anchor="ctr"/>
          <a:lstStyle>
            <a:lvl1pPr algn="ctr">
              <a:defRPr sz="3200" b="1" i="0">
                <a:solidFill>
                  <a:schemeClr val="tx2"/>
                </a:solidFill>
                <a:latin typeface="TIAA Challenger Black" pitchFamily="2" charset="77"/>
              </a:defRPr>
            </a:lvl1pPr>
          </a:lstStyle>
          <a:p>
            <a:pPr lvl="0"/>
            <a:r>
              <a:rPr lang="en-US"/>
              <a:t>YYYY</a:t>
            </a:r>
          </a:p>
        </p:txBody>
      </p:sp>
      <p:sp>
        <p:nvSpPr>
          <p:cNvPr id="8" name="Picture Placeholder 11">
            <a:extLst>
              <a:ext uri="{FF2B5EF4-FFF2-40B4-BE49-F238E27FC236}">
                <a16:creationId xmlns:a16="http://schemas.microsoft.com/office/drawing/2014/main" id="{70ECDBE0-2CAD-A30D-0BB3-2DA990FC32F9}"/>
              </a:ext>
            </a:extLst>
          </p:cNvPr>
          <p:cNvSpPr>
            <a:spLocks noGrp="1"/>
          </p:cNvSpPr>
          <p:nvPr>
            <p:ph type="pic" sz="quarter" idx="18" hasCustomPrompt="1"/>
          </p:nvPr>
        </p:nvSpPr>
        <p:spPr>
          <a:xfrm>
            <a:off x="304800" y="3018913"/>
            <a:ext cx="660913" cy="660912"/>
          </a:xfrm>
        </p:spPr>
        <p:txBody>
          <a:bodyPr/>
          <a:lstStyle>
            <a:lvl1pPr algn="ctr">
              <a:lnSpc>
                <a:spcPct val="80000"/>
              </a:lnSpc>
              <a:buClr>
                <a:schemeClr val="bg2"/>
              </a:buClr>
              <a:defRPr sz="1000">
                <a:solidFill>
                  <a:schemeClr val="tx1"/>
                </a:solidFill>
              </a:defRPr>
            </a:lvl1pPr>
          </a:lstStyle>
          <a:p>
            <a:r>
              <a:rPr lang="en-US"/>
              <a:t>Click to add Picture</a:t>
            </a:r>
          </a:p>
        </p:txBody>
      </p:sp>
      <p:sp>
        <p:nvSpPr>
          <p:cNvPr id="9" name="Text Placeholder 13">
            <a:extLst>
              <a:ext uri="{FF2B5EF4-FFF2-40B4-BE49-F238E27FC236}">
                <a16:creationId xmlns:a16="http://schemas.microsoft.com/office/drawing/2014/main" id="{6157C659-1158-2163-4118-E6D8DAF433D8}"/>
              </a:ext>
            </a:extLst>
          </p:cNvPr>
          <p:cNvSpPr>
            <a:spLocks noGrp="1"/>
          </p:cNvSpPr>
          <p:nvPr>
            <p:ph type="body" sz="quarter" idx="19" hasCustomPrompt="1"/>
          </p:nvPr>
        </p:nvSpPr>
        <p:spPr>
          <a:xfrm>
            <a:off x="2866898" y="1584534"/>
            <a:ext cx="1435099" cy="1079377"/>
          </a:xfrm>
          <a:solidFill>
            <a:schemeClr val="tx2"/>
          </a:solidFill>
        </p:spPr>
        <p:txBody>
          <a:bodyPr lIns="0" tIns="0" rIns="0" bIns="0" anchor="ctr"/>
          <a:lstStyle>
            <a:lvl1pPr algn="ctr">
              <a:defRPr sz="3200" b="1" i="0">
                <a:solidFill>
                  <a:schemeClr val="accent2"/>
                </a:solidFill>
                <a:latin typeface="TIAA Challenger Black" pitchFamily="2" charset="77"/>
              </a:defRPr>
            </a:lvl1pPr>
          </a:lstStyle>
          <a:p>
            <a:pPr lvl="0"/>
            <a:r>
              <a:rPr lang="en-US"/>
              <a:t>YYYY</a:t>
            </a:r>
          </a:p>
        </p:txBody>
      </p:sp>
      <p:sp>
        <p:nvSpPr>
          <p:cNvPr id="10" name="Text Placeholder 13">
            <a:extLst>
              <a:ext uri="{FF2B5EF4-FFF2-40B4-BE49-F238E27FC236}">
                <a16:creationId xmlns:a16="http://schemas.microsoft.com/office/drawing/2014/main" id="{A6BEABD5-B829-A3FA-6248-D8DEFDD35AC5}"/>
              </a:ext>
            </a:extLst>
          </p:cNvPr>
          <p:cNvSpPr>
            <a:spLocks noGrp="1"/>
          </p:cNvSpPr>
          <p:nvPr>
            <p:ph type="body" sz="quarter" idx="20" hasCustomPrompt="1"/>
          </p:nvPr>
        </p:nvSpPr>
        <p:spPr>
          <a:xfrm>
            <a:off x="1433449" y="1584534"/>
            <a:ext cx="1435099" cy="1079377"/>
          </a:xfrm>
          <a:solidFill>
            <a:schemeClr val="accent1"/>
          </a:solidFill>
        </p:spPr>
        <p:txBody>
          <a:bodyPr lIns="0" tIns="0" rIns="0" bIns="0" anchor="ctr"/>
          <a:lstStyle>
            <a:lvl1pPr algn="ctr">
              <a:defRPr sz="3200" b="1" i="0">
                <a:solidFill>
                  <a:schemeClr val="tx1"/>
                </a:solidFill>
                <a:latin typeface="TIAA Challenger Black" pitchFamily="2" charset="77"/>
              </a:defRPr>
            </a:lvl1pPr>
          </a:lstStyle>
          <a:p>
            <a:pPr lvl="0"/>
            <a:r>
              <a:rPr lang="en-US"/>
              <a:t>YYYY</a:t>
            </a:r>
          </a:p>
        </p:txBody>
      </p:sp>
      <p:sp>
        <p:nvSpPr>
          <p:cNvPr id="15" name="Text Placeholder 13">
            <a:extLst>
              <a:ext uri="{FF2B5EF4-FFF2-40B4-BE49-F238E27FC236}">
                <a16:creationId xmlns:a16="http://schemas.microsoft.com/office/drawing/2014/main" id="{0E6E23D3-000C-B73C-B7FD-E32947C30C6E}"/>
              </a:ext>
            </a:extLst>
          </p:cNvPr>
          <p:cNvSpPr>
            <a:spLocks noGrp="1"/>
          </p:cNvSpPr>
          <p:nvPr>
            <p:ph type="body" sz="quarter" idx="21" hasCustomPrompt="1"/>
          </p:nvPr>
        </p:nvSpPr>
        <p:spPr>
          <a:xfrm>
            <a:off x="4300347" y="1584534"/>
            <a:ext cx="1435099" cy="1079377"/>
          </a:xfrm>
          <a:solidFill>
            <a:schemeClr val="tx1"/>
          </a:solidFill>
        </p:spPr>
        <p:txBody>
          <a:bodyPr lIns="0" tIns="0" rIns="0" bIns="0" anchor="ctr"/>
          <a:lstStyle>
            <a:lvl1pPr algn="ctr">
              <a:defRPr sz="3200" b="1" i="0">
                <a:solidFill>
                  <a:schemeClr val="accent1"/>
                </a:solidFill>
                <a:latin typeface="TIAA Challenger Black" pitchFamily="2" charset="77"/>
              </a:defRPr>
            </a:lvl1pPr>
          </a:lstStyle>
          <a:p>
            <a:pPr lvl="0"/>
            <a:r>
              <a:rPr lang="en-US"/>
              <a:t>YYYY</a:t>
            </a:r>
          </a:p>
        </p:txBody>
      </p:sp>
      <p:sp>
        <p:nvSpPr>
          <p:cNvPr id="16" name="Text Placeholder 13">
            <a:extLst>
              <a:ext uri="{FF2B5EF4-FFF2-40B4-BE49-F238E27FC236}">
                <a16:creationId xmlns:a16="http://schemas.microsoft.com/office/drawing/2014/main" id="{93E1B1A5-0899-7B40-258E-459ECA4DFBFA}"/>
              </a:ext>
            </a:extLst>
          </p:cNvPr>
          <p:cNvSpPr>
            <a:spLocks noGrp="1"/>
          </p:cNvSpPr>
          <p:nvPr>
            <p:ph type="body" sz="quarter" idx="22" hasCustomPrompt="1"/>
          </p:nvPr>
        </p:nvSpPr>
        <p:spPr>
          <a:xfrm>
            <a:off x="5733796" y="1584534"/>
            <a:ext cx="1435099" cy="1079377"/>
          </a:xfrm>
          <a:solidFill>
            <a:schemeClr val="accent2"/>
          </a:solidFill>
        </p:spPr>
        <p:txBody>
          <a:bodyPr lIns="0" tIns="0" rIns="0" bIns="0" anchor="ctr"/>
          <a:lstStyle>
            <a:lvl1pPr algn="ctr">
              <a:defRPr sz="3200" b="1" i="0">
                <a:solidFill>
                  <a:schemeClr val="tx2"/>
                </a:solidFill>
                <a:latin typeface="TIAA Challenger Black" pitchFamily="2" charset="77"/>
              </a:defRPr>
            </a:lvl1pPr>
          </a:lstStyle>
          <a:p>
            <a:pPr lvl="0"/>
            <a:r>
              <a:rPr lang="en-US"/>
              <a:t>YYYY</a:t>
            </a:r>
          </a:p>
        </p:txBody>
      </p:sp>
      <p:sp>
        <p:nvSpPr>
          <p:cNvPr id="17" name="Text Placeholder 13">
            <a:extLst>
              <a:ext uri="{FF2B5EF4-FFF2-40B4-BE49-F238E27FC236}">
                <a16:creationId xmlns:a16="http://schemas.microsoft.com/office/drawing/2014/main" id="{1970F247-FB5F-6902-AB19-FB7E12128D1C}"/>
              </a:ext>
            </a:extLst>
          </p:cNvPr>
          <p:cNvSpPr>
            <a:spLocks noGrp="1"/>
          </p:cNvSpPr>
          <p:nvPr>
            <p:ph type="body" sz="quarter" idx="23" hasCustomPrompt="1"/>
          </p:nvPr>
        </p:nvSpPr>
        <p:spPr>
          <a:xfrm>
            <a:off x="8600694" y="1584534"/>
            <a:ext cx="1435099" cy="1079377"/>
          </a:xfrm>
          <a:solidFill>
            <a:schemeClr val="tx2"/>
          </a:solidFill>
        </p:spPr>
        <p:txBody>
          <a:bodyPr lIns="0" tIns="0" rIns="0" bIns="0" anchor="ctr"/>
          <a:lstStyle>
            <a:lvl1pPr algn="ctr">
              <a:defRPr sz="3200" b="1" i="0">
                <a:solidFill>
                  <a:schemeClr val="accent2"/>
                </a:solidFill>
                <a:latin typeface="TIAA Challenger Black" pitchFamily="2" charset="77"/>
              </a:defRPr>
            </a:lvl1pPr>
          </a:lstStyle>
          <a:p>
            <a:pPr lvl="0"/>
            <a:r>
              <a:rPr lang="en-US"/>
              <a:t>YYYY</a:t>
            </a:r>
          </a:p>
        </p:txBody>
      </p:sp>
      <p:sp>
        <p:nvSpPr>
          <p:cNvPr id="18" name="Text Placeholder 13">
            <a:extLst>
              <a:ext uri="{FF2B5EF4-FFF2-40B4-BE49-F238E27FC236}">
                <a16:creationId xmlns:a16="http://schemas.microsoft.com/office/drawing/2014/main" id="{2A681EA5-9ED5-C373-B3A3-134470F64A8D}"/>
              </a:ext>
            </a:extLst>
          </p:cNvPr>
          <p:cNvSpPr>
            <a:spLocks noGrp="1"/>
          </p:cNvSpPr>
          <p:nvPr>
            <p:ph type="body" sz="quarter" idx="24" hasCustomPrompt="1"/>
          </p:nvPr>
        </p:nvSpPr>
        <p:spPr>
          <a:xfrm>
            <a:off x="7167245" y="1584534"/>
            <a:ext cx="1435099" cy="1079377"/>
          </a:xfrm>
          <a:solidFill>
            <a:schemeClr val="accent1"/>
          </a:solidFill>
        </p:spPr>
        <p:txBody>
          <a:bodyPr lIns="0" tIns="0" rIns="0" bIns="0" anchor="ctr"/>
          <a:lstStyle>
            <a:lvl1pPr algn="ctr">
              <a:defRPr sz="3200" b="1" i="0">
                <a:solidFill>
                  <a:schemeClr val="tx1"/>
                </a:solidFill>
                <a:latin typeface="TIAA Challenger Black" pitchFamily="2" charset="77"/>
              </a:defRPr>
            </a:lvl1pPr>
          </a:lstStyle>
          <a:p>
            <a:pPr lvl="0"/>
            <a:r>
              <a:rPr lang="en-US"/>
              <a:t>YYYY</a:t>
            </a:r>
          </a:p>
        </p:txBody>
      </p:sp>
      <p:sp>
        <p:nvSpPr>
          <p:cNvPr id="19" name="Text Placeholder 13">
            <a:extLst>
              <a:ext uri="{FF2B5EF4-FFF2-40B4-BE49-F238E27FC236}">
                <a16:creationId xmlns:a16="http://schemas.microsoft.com/office/drawing/2014/main" id="{A53CCE0A-8E83-814D-C3DB-2A922F4A843D}"/>
              </a:ext>
            </a:extLst>
          </p:cNvPr>
          <p:cNvSpPr>
            <a:spLocks noGrp="1"/>
          </p:cNvSpPr>
          <p:nvPr>
            <p:ph type="body" sz="quarter" idx="25" hasCustomPrompt="1"/>
          </p:nvPr>
        </p:nvSpPr>
        <p:spPr>
          <a:xfrm>
            <a:off x="10034143" y="1584534"/>
            <a:ext cx="1435099" cy="1079377"/>
          </a:xfrm>
          <a:solidFill>
            <a:schemeClr val="tx1"/>
          </a:solidFill>
        </p:spPr>
        <p:txBody>
          <a:bodyPr lIns="0" tIns="0" rIns="0" bIns="0" anchor="ctr"/>
          <a:lstStyle>
            <a:lvl1pPr algn="ctr">
              <a:defRPr sz="3200" b="1" i="0">
                <a:solidFill>
                  <a:schemeClr val="accent1"/>
                </a:solidFill>
                <a:latin typeface="TIAA Challenger Black" pitchFamily="2" charset="77"/>
              </a:defRPr>
            </a:lvl1pPr>
          </a:lstStyle>
          <a:p>
            <a:pPr lvl="0"/>
            <a:r>
              <a:rPr lang="en-US"/>
              <a:t>YYYY</a:t>
            </a:r>
          </a:p>
        </p:txBody>
      </p:sp>
      <p:sp>
        <p:nvSpPr>
          <p:cNvPr id="20" name="Text Placeholder 7">
            <a:extLst>
              <a:ext uri="{FF2B5EF4-FFF2-40B4-BE49-F238E27FC236}">
                <a16:creationId xmlns:a16="http://schemas.microsoft.com/office/drawing/2014/main" id="{37AD82F0-9AA9-F219-7A9A-9E86AEA6096D}"/>
              </a:ext>
            </a:extLst>
          </p:cNvPr>
          <p:cNvSpPr>
            <a:spLocks noGrp="1"/>
          </p:cNvSpPr>
          <p:nvPr>
            <p:ph type="body" sz="quarter" idx="26"/>
          </p:nvPr>
        </p:nvSpPr>
        <p:spPr>
          <a:xfrm>
            <a:off x="298450" y="3736975"/>
            <a:ext cx="1165225" cy="673100"/>
          </a:xfrm>
        </p:spPr>
        <p:txBody>
          <a:bodyPr/>
          <a:lstStyle>
            <a:lvl1pPr>
              <a:defRPr sz="800">
                <a:solidFill>
                  <a:schemeClr val="tx1"/>
                </a:solidFill>
              </a:defRPr>
            </a:lvl1pPr>
            <a:lvl2pPr>
              <a:defRPr sz="800">
                <a:solidFill>
                  <a:schemeClr val="bg2"/>
                </a:solidFill>
              </a:defRPr>
            </a:lvl2pPr>
            <a:lvl3pPr>
              <a:defRPr sz="1100"/>
            </a:lvl3pPr>
            <a:lvl4pPr>
              <a:defRPr sz="1100"/>
            </a:lvl4pPr>
            <a:lvl5pPr>
              <a:defRPr sz="1100"/>
            </a:lvl5pPr>
          </a:lstStyle>
          <a:p>
            <a:pPr lvl="0"/>
            <a:r>
              <a:rPr lang="en-US"/>
              <a:t>Click to edit Master text styles</a:t>
            </a:r>
          </a:p>
        </p:txBody>
      </p:sp>
      <p:sp>
        <p:nvSpPr>
          <p:cNvPr id="21" name="Picture Placeholder 11">
            <a:extLst>
              <a:ext uri="{FF2B5EF4-FFF2-40B4-BE49-F238E27FC236}">
                <a16:creationId xmlns:a16="http://schemas.microsoft.com/office/drawing/2014/main" id="{6B74F6A5-47E6-49A4-3E92-B7EE4C9D96DF}"/>
              </a:ext>
            </a:extLst>
          </p:cNvPr>
          <p:cNvSpPr>
            <a:spLocks noGrp="1"/>
          </p:cNvSpPr>
          <p:nvPr>
            <p:ph type="pic" sz="quarter" idx="27" hasCustomPrompt="1"/>
          </p:nvPr>
        </p:nvSpPr>
        <p:spPr>
          <a:xfrm>
            <a:off x="1757589" y="3018913"/>
            <a:ext cx="660913" cy="660912"/>
          </a:xfrm>
        </p:spPr>
        <p:txBody>
          <a:bodyPr/>
          <a:lstStyle>
            <a:lvl1pPr algn="ctr">
              <a:lnSpc>
                <a:spcPct val="80000"/>
              </a:lnSpc>
              <a:buClr>
                <a:schemeClr val="bg2"/>
              </a:buClr>
              <a:defRPr sz="1000">
                <a:solidFill>
                  <a:schemeClr val="tx1"/>
                </a:solidFill>
              </a:defRPr>
            </a:lvl1pPr>
          </a:lstStyle>
          <a:p>
            <a:r>
              <a:rPr lang="en-US"/>
              <a:t>Click to add Picture</a:t>
            </a:r>
          </a:p>
        </p:txBody>
      </p:sp>
      <p:sp>
        <p:nvSpPr>
          <p:cNvPr id="22" name="Text Placeholder 7">
            <a:extLst>
              <a:ext uri="{FF2B5EF4-FFF2-40B4-BE49-F238E27FC236}">
                <a16:creationId xmlns:a16="http://schemas.microsoft.com/office/drawing/2014/main" id="{736F6C47-6E90-D3FD-E45D-7706FD0D857C}"/>
              </a:ext>
            </a:extLst>
          </p:cNvPr>
          <p:cNvSpPr>
            <a:spLocks noGrp="1"/>
          </p:cNvSpPr>
          <p:nvPr>
            <p:ph type="body" sz="quarter" idx="28"/>
          </p:nvPr>
        </p:nvSpPr>
        <p:spPr>
          <a:xfrm>
            <a:off x="1751239" y="3736975"/>
            <a:ext cx="1165225" cy="673100"/>
          </a:xfrm>
        </p:spPr>
        <p:txBody>
          <a:bodyPr/>
          <a:lstStyle>
            <a:lvl1pPr>
              <a:defRPr sz="800">
                <a:solidFill>
                  <a:schemeClr val="tx1"/>
                </a:solidFill>
              </a:defRPr>
            </a:lvl1pPr>
            <a:lvl2pPr>
              <a:defRPr sz="800">
                <a:solidFill>
                  <a:schemeClr val="bg2"/>
                </a:solidFill>
              </a:defRPr>
            </a:lvl2pPr>
            <a:lvl3pPr>
              <a:defRPr sz="1100"/>
            </a:lvl3pPr>
            <a:lvl4pPr>
              <a:defRPr sz="1100"/>
            </a:lvl4pPr>
            <a:lvl5pPr>
              <a:defRPr sz="1100"/>
            </a:lvl5pPr>
          </a:lstStyle>
          <a:p>
            <a:pPr lvl="0"/>
            <a:r>
              <a:rPr lang="en-US"/>
              <a:t>Click to edit Master text styles</a:t>
            </a:r>
          </a:p>
        </p:txBody>
      </p:sp>
      <p:sp>
        <p:nvSpPr>
          <p:cNvPr id="23" name="Picture Placeholder 11">
            <a:extLst>
              <a:ext uri="{FF2B5EF4-FFF2-40B4-BE49-F238E27FC236}">
                <a16:creationId xmlns:a16="http://schemas.microsoft.com/office/drawing/2014/main" id="{490CD54C-2549-3344-F01C-F46FC61DCACD}"/>
              </a:ext>
            </a:extLst>
          </p:cNvPr>
          <p:cNvSpPr>
            <a:spLocks noGrp="1"/>
          </p:cNvSpPr>
          <p:nvPr>
            <p:ph type="pic" sz="quarter" idx="29" hasCustomPrompt="1"/>
          </p:nvPr>
        </p:nvSpPr>
        <p:spPr>
          <a:xfrm>
            <a:off x="3210378" y="3018913"/>
            <a:ext cx="660913" cy="660912"/>
          </a:xfrm>
        </p:spPr>
        <p:txBody>
          <a:bodyPr/>
          <a:lstStyle>
            <a:lvl1pPr algn="ctr">
              <a:lnSpc>
                <a:spcPct val="80000"/>
              </a:lnSpc>
              <a:buClr>
                <a:schemeClr val="bg2"/>
              </a:buClr>
              <a:defRPr sz="1000">
                <a:solidFill>
                  <a:schemeClr val="tx1"/>
                </a:solidFill>
              </a:defRPr>
            </a:lvl1pPr>
          </a:lstStyle>
          <a:p>
            <a:r>
              <a:rPr lang="en-US"/>
              <a:t>Click to add Picture</a:t>
            </a:r>
          </a:p>
        </p:txBody>
      </p:sp>
      <p:sp>
        <p:nvSpPr>
          <p:cNvPr id="24" name="Text Placeholder 7">
            <a:extLst>
              <a:ext uri="{FF2B5EF4-FFF2-40B4-BE49-F238E27FC236}">
                <a16:creationId xmlns:a16="http://schemas.microsoft.com/office/drawing/2014/main" id="{3233678A-B06D-9F7C-9F6E-23DA0E1E1694}"/>
              </a:ext>
            </a:extLst>
          </p:cNvPr>
          <p:cNvSpPr>
            <a:spLocks noGrp="1"/>
          </p:cNvSpPr>
          <p:nvPr>
            <p:ph type="body" sz="quarter" idx="30"/>
          </p:nvPr>
        </p:nvSpPr>
        <p:spPr>
          <a:xfrm>
            <a:off x="3204028" y="3736975"/>
            <a:ext cx="1165225" cy="673100"/>
          </a:xfrm>
        </p:spPr>
        <p:txBody>
          <a:bodyPr/>
          <a:lstStyle>
            <a:lvl1pPr>
              <a:defRPr sz="800">
                <a:solidFill>
                  <a:schemeClr val="tx1"/>
                </a:solidFill>
              </a:defRPr>
            </a:lvl1pPr>
            <a:lvl2pPr>
              <a:defRPr sz="800">
                <a:solidFill>
                  <a:schemeClr val="bg2"/>
                </a:solidFill>
              </a:defRPr>
            </a:lvl2pPr>
            <a:lvl3pPr>
              <a:defRPr sz="1100"/>
            </a:lvl3pPr>
            <a:lvl4pPr>
              <a:defRPr sz="1100"/>
            </a:lvl4pPr>
            <a:lvl5pPr>
              <a:defRPr sz="1100"/>
            </a:lvl5pPr>
          </a:lstStyle>
          <a:p>
            <a:pPr lvl="0"/>
            <a:r>
              <a:rPr lang="en-US"/>
              <a:t>Click to edit Master text styles</a:t>
            </a:r>
          </a:p>
        </p:txBody>
      </p:sp>
      <p:sp>
        <p:nvSpPr>
          <p:cNvPr id="25" name="Picture Placeholder 11">
            <a:extLst>
              <a:ext uri="{FF2B5EF4-FFF2-40B4-BE49-F238E27FC236}">
                <a16:creationId xmlns:a16="http://schemas.microsoft.com/office/drawing/2014/main" id="{BDDD55B0-89FC-D54D-F7F0-24F653420916}"/>
              </a:ext>
            </a:extLst>
          </p:cNvPr>
          <p:cNvSpPr>
            <a:spLocks noGrp="1"/>
          </p:cNvSpPr>
          <p:nvPr>
            <p:ph type="pic" sz="quarter" idx="31" hasCustomPrompt="1"/>
          </p:nvPr>
        </p:nvSpPr>
        <p:spPr>
          <a:xfrm>
            <a:off x="4663167" y="3018913"/>
            <a:ext cx="660913" cy="660912"/>
          </a:xfrm>
        </p:spPr>
        <p:txBody>
          <a:bodyPr/>
          <a:lstStyle>
            <a:lvl1pPr algn="ctr">
              <a:lnSpc>
                <a:spcPct val="80000"/>
              </a:lnSpc>
              <a:buClr>
                <a:schemeClr val="bg2"/>
              </a:buClr>
              <a:defRPr sz="1000">
                <a:solidFill>
                  <a:schemeClr val="tx1"/>
                </a:solidFill>
              </a:defRPr>
            </a:lvl1pPr>
          </a:lstStyle>
          <a:p>
            <a:r>
              <a:rPr lang="en-US"/>
              <a:t>Click to add Picture</a:t>
            </a:r>
          </a:p>
        </p:txBody>
      </p:sp>
      <p:sp>
        <p:nvSpPr>
          <p:cNvPr id="26" name="Text Placeholder 7">
            <a:extLst>
              <a:ext uri="{FF2B5EF4-FFF2-40B4-BE49-F238E27FC236}">
                <a16:creationId xmlns:a16="http://schemas.microsoft.com/office/drawing/2014/main" id="{E95B100A-D7D2-63D0-4E32-9A92A062577E}"/>
              </a:ext>
            </a:extLst>
          </p:cNvPr>
          <p:cNvSpPr>
            <a:spLocks noGrp="1"/>
          </p:cNvSpPr>
          <p:nvPr>
            <p:ph type="body" sz="quarter" idx="32"/>
          </p:nvPr>
        </p:nvSpPr>
        <p:spPr>
          <a:xfrm>
            <a:off x="4656817" y="3736975"/>
            <a:ext cx="1165225" cy="673100"/>
          </a:xfrm>
        </p:spPr>
        <p:txBody>
          <a:bodyPr/>
          <a:lstStyle>
            <a:lvl1pPr>
              <a:defRPr sz="800">
                <a:solidFill>
                  <a:schemeClr val="tx1"/>
                </a:solidFill>
              </a:defRPr>
            </a:lvl1pPr>
            <a:lvl2pPr>
              <a:defRPr sz="800">
                <a:solidFill>
                  <a:schemeClr val="bg2"/>
                </a:solidFill>
              </a:defRPr>
            </a:lvl2pPr>
            <a:lvl3pPr>
              <a:defRPr sz="1100"/>
            </a:lvl3pPr>
            <a:lvl4pPr>
              <a:defRPr sz="1100"/>
            </a:lvl4pPr>
            <a:lvl5pPr>
              <a:defRPr sz="1100"/>
            </a:lvl5pPr>
          </a:lstStyle>
          <a:p>
            <a:pPr lvl="0"/>
            <a:r>
              <a:rPr lang="en-US"/>
              <a:t>Click to edit Master text styles</a:t>
            </a:r>
          </a:p>
        </p:txBody>
      </p:sp>
      <p:sp>
        <p:nvSpPr>
          <p:cNvPr id="27" name="Picture Placeholder 11">
            <a:extLst>
              <a:ext uri="{FF2B5EF4-FFF2-40B4-BE49-F238E27FC236}">
                <a16:creationId xmlns:a16="http://schemas.microsoft.com/office/drawing/2014/main" id="{0D68DFAD-5569-E7E0-9E2F-996FE71CE7AE}"/>
              </a:ext>
            </a:extLst>
          </p:cNvPr>
          <p:cNvSpPr>
            <a:spLocks noGrp="1"/>
          </p:cNvSpPr>
          <p:nvPr>
            <p:ph type="pic" sz="quarter" idx="33" hasCustomPrompt="1"/>
          </p:nvPr>
        </p:nvSpPr>
        <p:spPr>
          <a:xfrm>
            <a:off x="6115956" y="3018913"/>
            <a:ext cx="660913" cy="660912"/>
          </a:xfrm>
        </p:spPr>
        <p:txBody>
          <a:bodyPr/>
          <a:lstStyle>
            <a:lvl1pPr algn="ctr">
              <a:lnSpc>
                <a:spcPct val="80000"/>
              </a:lnSpc>
              <a:buClr>
                <a:schemeClr val="bg2"/>
              </a:buClr>
              <a:defRPr sz="1000">
                <a:solidFill>
                  <a:schemeClr val="tx1"/>
                </a:solidFill>
              </a:defRPr>
            </a:lvl1pPr>
          </a:lstStyle>
          <a:p>
            <a:r>
              <a:rPr lang="en-US"/>
              <a:t>Click to add Picture</a:t>
            </a:r>
          </a:p>
        </p:txBody>
      </p:sp>
      <p:sp>
        <p:nvSpPr>
          <p:cNvPr id="28" name="Text Placeholder 7">
            <a:extLst>
              <a:ext uri="{FF2B5EF4-FFF2-40B4-BE49-F238E27FC236}">
                <a16:creationId xmlns:a16="http://schemas.microsoft.com/office/drawing/2014/main" id="{6C91EC48-B41E-27E7-82C4-0BCE2A7E48E9}"/>
              </a:ext>
            </a:extLst>
          </p:cNvPr>
          <p:cNvSpPr>
            <a:spLocks noGrp="1"/>
          </p:cNvSpPr>
          <p:nvPr>
            <p:ph type="body" sz="quarter" idx="34"/>
          </p:nvPr>
        </p:nvSpPr>
        <p:spPr>
          <a:xfrm>
            <a:off x="6109606" y="3736975"/>
            <a:ext cx="1165225" cy="673100"/>
          </a:xfrm>
        </p:spPr>
        <p:txBody>
          <a:bodyPr/>
          <a:lstStyle>
            <a:lvl1pPr>
              <a:defRPr sz="800">
                <a:solidFill>
                  <a:schemeClr val="tx1"/>
                </a:solidFill>
              </a:defRPr>
            </a:lvl1pPr>
            <a:lvl2pPr>
              <a:defRPr sz="800">
                <a:solidFill>
                  <a:schemeClr val="bg2"/>
                </a:solidFill>
              </a:defRPr>
            </a:lvl2pPr>
            <a:lvl3pPr>
              <a:defRPr sz="1100"/>
            </a:lvl3pPr>
            <a:lvl4pPr>
              <a:defRPr sz="1100"/>
            </a:lvl4pPr>
            <a:lvl5pPr>
              <a:defRPr sz="1100"/>
            </a:lvl5pPr>
          </a:lstStyle>
          <a:p>
            <a:pPr lvl="0"/>
            <a:r>
              <a:rPr lang="en-US"/>
              <a:t>Click to edit Master text styles</a:t>
            </a:r>
          </a:p>
        </p:txBody>
      </p:sp>
      <p:sp>
        <p:nvSpPr>
          <p:cNvPr id="29" name="Picture Placeholder 11">
            <a:extLst>
              <a:ext uri="{FF2B5EF4-FFF2-40B4-BE49-F238E27FC236}">
                <a16:creationId xmlns:a16="http://schemas.microsoft.com/office/drawing/2014/main" id="{48C10890-2F1A-BD4D-1FF9-20C17182A8F2}"/>
              </a:ext>
            </a:extLst>
          </p:cNvPr>
          <p:cNvSpPr>
            <a:spLocks noGrp="1"/>
          </p:cNvSpPr>
          <p:nvPr>
            <p:ph type="pic" sz="quarter" idx="35" hasCustomPrompt="1"/>
          </p:nvPr>
        </p:nvSpPr>
        <p:spPr>
          <a:xfrm>
            <a:off x="7568745" y="3018913"/>
            <a:ext cx="660913" cy="660912"/>
          </a:xfrm>
        </p:spPr>
        <p:txBody>
          <a:bodyPr/>
          <a:lstStyle>
            <a:lvl1pPr algn="ctr">
              <a:lnSpc>
                <a:spcPct val="80000"/>
              </a:lnSpc>
              <a:buClr>
                <a:schemeClr val="bg2"/>
              </a:buClr>
              <a:defRPr sz="1000">
                <a:solidFill>
                  <a:schemeClr val="tx1"/>
                </a:solidFill>
              </a:defRPr>
            </a:lvl1pPr>
          </a:lstStyle>
          <a:p>
            <a:r>
              <a:rPr lang="en-US"/>
              <a:t>Click to add Picture</a:t>
            </a:r>
          </a:p>
        </p:txBody>
      </p:sp>
      <p:sp>
        <p:nvSpPr>
          <p:cNvPr id="30" name="Text Placeholder 7">
            <a:extLst>
              <a:ext uri="{FF2B5EF4-FFF2-40B4-BE49-F238E27FC236}">
                <a16:creationId xmlns:a16="http://schemas.microsoft.com/office/drawing/2014/main" id="{CE53D4A2-7D0B-4C43-8D39-E09983CDC22A}"/>
              </a:ext>
            </a:extLst>
          </p:cNvPr>
          <p:cNvSpPr>
            <a:spLocks noGrp="1"/>
          </p:cNvSpPr>
          <p:nvPr>
            <p:ph type="body" sz="quarter" idx="36"/>
          </p:nvPr>
        </p:nvSpPr>
        <p:spPr>
          <a:xfrm>
            <a:off x="7562395" y="3736975"/>
            <a:ext cx="1165225" cy="673100"/>
          </a:xfrm>
        </p:spPr>
        <p:txBody>
          <a:bodyPr/>
          <a:lstStyle>
            <a:lvl1pPr>
              <a:defRPr sz="800">
                <a:solidFill>
                  <a:schemeClr val="tx1"/>
                </a:solidFill>
              </a:defRPr>
            </a:lvl1pPr>
            <a:lvl2pPr>
              <a:defRPr sz="800">
                <a:solidFill>
                  <a:schemeClr val="bg2"/>
                </a:solidFill>
              </a:defRPr>
            </a:lvl2pPr>
            <a:lvl3pPr>
              <a:defRPr sz="1100"/>
            </a:lvl3pPr>
            <a:lvl4pPr>
              <a:defRPr sz="1100"/>
            </a:lvl4pPr>
            <a:lvl5pPr>
              <a:defRPr sz="1100"/>
            </a:lvl5pPr>
          </a:lstStyle>
          <a:p>
            <a:pPr lvl="0"/>
            <a:r>
              <a:rPr lang="en-US"/>
              <a:t>Click to edit Master text styles</a:t>
            </a:r>
          </a:p>
        </p:txBody>
      </p:sp>
      <p:sp>
        <p:nvSpPr>
          <p:cNvPr id="31" name="Picture Placeholder 11">
            <a:extLst>
              <a:ext uri="{FF2B5EF4-FFF2-40B4-BE49-F238E27FC236}">
                <a16:creationId xmlns:a16="http://schemas.microsoft.com/office/drawing/2014/main" id="{3F78ADC8-9BCF-3353-C4C0-16E2E8807A93}"/>
              </a:ext>
            </a:extLst>
          </p:cNvPr>
          <p:cNvSpPr>
            <a:spLocks noGrp="1"/>
          </p:cNvSpPr>
          <p:nvPr>
            <p:ph type="pic" sz="quarter" idx="37" hasCustomPrompt="1"/>
          </p:nvPr>
        </p:nvSpPr>
        <p:spPr>
          <a:xfrm>
            <a:off x="9021534" y="3018913"/>
            <a:ext cx="660913" cy="660912"/>
          </a:xfrm>
        </p:spPr>
        <p:txBody>
          <a:bodyPr/>
          <a:lstStyle>
            <a:lvl1pPr algn="ctr">
              <a:lnSpc>
                <a:spcPct val="80000"/>
              </a:lnSpc>
              <a:buClr>
                <a:schemeClr val="bg2"/>
              </a:buClr>
              <a:defRPr sz="1000">
                <a:solidFill>
                  <a:schemeClr val="tx1"/>
                </a:solidFill>
              </a:defRPr>
            </a:lvl1pPr>
          </a:lstStyle>
          <a:p>
            <a:r>
              <a:rPr lang="en-US"/>
              <a:t>Click to add Picture</a:t>
            </a:r>
          </a:p>
        </p:txBody>
      </p:sp>
      <p:sp>
        <p:nvSpPr>
          <p:cNvPr id="32" name="Text Placeholder 7">
            <a:extLst>
              <a:ext uri="{FF2B5EF4-FFF2-40B4-BE49-F238E27FC236}">
                <a16:creationId xmlns:a16="http://schemas.microsoft.com/office/drawing/2014/main" id="{05A8B9EF-BDB9-0C47-72CF-7F6116AE92B4}"/>
              </a:ext>
            </a:extLst>
          </p:cNvPr>
          <p:cNvSpPr>
            <a:spLocks noGrp="1"/>
          </p:cNvSpPr>
          <p:nvPr>
            <p:ph type="body" sz="quarter" idx="38"/>
          </p:nvPr>
        </p:nvSpPr>
        <p:spPr>
          <a:xfrm>
            <a:off x="9015184" y="3736975"/>
            <a:ext cx="1165225" cy="673100"/>
          </a:xfrm>
        </p:spPr>
        <p:txBody>
          <a:bodyPr/>
          <a:lstStyle>
            <a:lvl1pPr>
              <a:defRPr sz="800">
                <a:solidFill>
                  <a:schemeClr val="tx1"/>
                </a:solidFill>
              </a:defRPr>
            </a:lvl1pPr>
            <a:lvl2pPr>
              <a:defRPr sz="800">
                <a:solidFill>
                  <a:schemeClr val="bg2"/>
                </a:solidFill>
              </a:defRPr>
            </a:lvl2pPr>
            <a:lvl3pPr>
              <a:defRPr sz="1100"/>
            </a:lvl3pPr>
            <a:lvl4pPr>
              <a:defRPr sz="1100"/>
            </a:lvl4pPr>
            <a:lvl5pPr>
              <a:defRPr sz="1100"/>
            </a:lvl5pPr>
          </a:lstStyle>
          <a:p>
            <a:pPr lvl="0"/>
            <a:r>
              <a:rPr lang="en-US"/>
              <a:t>Click to edit Master text styles</a:t>
            </a:r>
          </a:p>
        </p:txBody>
      </p:sp>
      <p:sp>
        <p:nvSpPr>
          <p:cNvPr id="33" name="Picture Placeholder 11">
            <a:extLst>
              <a:ext uri="{FF2B5EF4-FFF2-40B4-BE49-F238E27FC236}">
                <a16:creationId xmlns:a16="http://schemas.microsoft.com/office/drawing/2014/main" id="{0B9A73D2-EC5A-3BB4-9490-26475F6AA44A}"/>
              </a:ext>
            </a:extLst>
          </p:cNvPr>
          <p:cNvSpPr>
            <a:spLocks noGrp="1"/>
          </p:cNvSpPr>
          <p:nvPr>
            <p:ph type="pic" sz="quarter" idx="39" hasCustomPrompt="1"/>
          </p:nvPr>
        </p:nvSpPr>
        <p:spPr>
          <a:xfrm>
            <a:off x="10474325" y="3018913"/>
            <a:ext cx="660913" cy="660912"/>
          </a:xfrm>
        </p:spPr>
        <p:txBody>
          <a:bodyPr/>
          <a:lstStyle>
            <a:lvl1pPr algn="ctr">
              <a:lnSpc>
                <a:spcPct val="80000"/>
              </a:lnSpc>
              <a:buClr>
                <a:schemeClr val="bg2"/>
              </a:buClr>
              <a:defRPr sz="1000">
                <a:solidFill>
                  <a:schemeClr val="tx1"/>
                </a:solidFill>
              </a:defRPr>
            </a:lvl1pPr>
          </a:lstStyle>
          <a:p>
            <a:r>
              <a:rPr lang="en-US"/>
              <a:t>Click to add Picture</a:t>
            </a:r>
          </a:p>
        </p:txBody>
      </p:sp>
      <p:sp>
        <p:nvSpPr>
          <p:cNvPr id="34" name="Text Placeholder 7">
            <a:extLst>
              <a:ext uri="{FF2B5EF4-FFF2-40B4-BE49-F238E27FC236}">
                <a16:creationId xmlns:a16="http://schemas.microsoft.com/office/drawing/2014/main" id="{359FE351-0DF7-819A-AE28-4719D854BCF9}"/>
              </a:ext>
            </a:extLst>
          </p:cNvPr>
          <p:cNvSpPr>
            <a:spLocks noGrp="1"/>
          </p:cNvSpPr>
          <p:nvPr>
            <p:ph type="body" sz="quarter" idx="40"/>
          </p:nvPr>
        </p:nvSpPr>
        <p:spPr>
          <a:xfrm>
            <a:off x="10467975" y="3736975"/>
            <a:ext cx="1165225" cy="673100"/>
          </a:xfrm>
        </p:spPr>
        <p:txBody>
          <a:bodyPr/>
          <a:lstStyle>
            <a:lvl1pPr>
              <a:defRPr sz="800">
                <a:solidFill>
                  <a:schemeClr val="tx1"/>
                </a:solidFill>
              </a:defRPr>
            </a:lvl1pPr>
            <a:lvl2pPr>
              <a:defRPr sz="800">
                <a:solidFill>
                  <a:schemeClr val="bg2"/>
                </a:solidFill>
              </a:defRPr>
            </a:lvl2pPr>
            <a:lvl3pPr>
              <a:defRPr sz="1100"/>
            </a:lvl3pPr>
            <a:lvl4pPr>
              <a:defRPr sz="1100"/>
            </a:lvl4pPr>
            <a:lvl5pPr>
              <a:defRPr sz="1100"/>
            </a:lvl5pPr>
          </a:lstStyle>
          <a:p>
            <a:pPr lvl="0"/>
            <a:r>
              <a:rPr lang="en-US"/>
              <a:t>Click to edit Master text styles</a:t>
            </a:r>
          </a:p>
        </p:txBody>
      </p:sp>
    </p:spTree>
    <p:extLst>
      <p:ext uri="{BB962C8B-B14F-4D97-AF65-F5344CB8AC3E}">
        <p14:creationId xmlns:p14="http://schemas.microsoft.com/office/powerpoint/2010/main" val="27531092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7" name="Chart Placeholder 6">
            <a:extLst>
              <a:ext uri="{FF2B5EF4-FFF2-40B4-BE49-F238E27FC236}">
                <a16:creationId xmlns:a16="http://schemas.microsoft.com/office/drawing/2014/main" id="{86DC0B9D-9883-546B-ACC3-365E0B39B70D}"/>
              </a:ext>
            </a:extLst>
          </p:cNvPr>
          <p:cNvSpPr>
            <a:spLocks noGrp="1"/>
          </p:cNvSpPr>
          <p:nvPr>
            <p:ph type="chart" sz="quarter" idx="14" hasCustomPrompt="1"/>
          </p:nvPr>
        </p:nvSpPr>
        <p:spPr>
          <a:xfrm>
            <a:off x="304800" y="1587500"/>
            <a:ext cx="11264900" cy="4594225"/>
          </a:xfrm>
        </p:spPr>
        <p:txBody>
          <a:bodyPr/>
          <a:lstStyle>
            <a:lvl1pPr>
              <a:defRPr>
                <a:solidFill>
                  <a:schemeClr val="tx1"/>
                </a:solidFill>
              </a:defRPr>
            </a:lvl1pPr>
          </a:lstStyle>
          <a:p>
            <a:r>
              <a:rPr lang="en-US"/>
              <a:t>Click icon to insert chart</a:t>
            </a:r>
          </a:p>
        </p:txBody>
      </p:sp>
      <p:sp>
        <p:nvSpPr>
          <p:cNvPr id="10" name="Text Placeholder 9">
            <a:extLst>
              <a:ext uri="{FF2B5EF4-FFF2-40B4-BE49-F238E27FC236}">
                <a16:creationId xmlns:a16="http://schemas.microsoft.com/office/drawing/2014/main" id="{06E6CBBA-5B13-2BBA-16DE-DE5825C03DED}"/>
              </a:ext>
            </a:extLst>
          </p:cNvPr>
          <p:cNvSpPr>
            <a:spLocks noGrp="1"/>
          </p:cNvSpPr>
          <p:nvPr>
            <p:ph type="body" sz="quarter" idx="15"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46627A33-D204-B9A0-48B4-E812F2693933}"/>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1235473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with Sidebar">
    <p:spTree>
      <p:nvGrpSpPr>
        <p:cNvPr id="1" name=""/>
        <p:cNvGrpSpPr/>
        <p:nvPr/>
      </p:nvGrpSpPr>
      <p:grpSpPr>
        <a:xfrm>
          <a:off x="0" y="0"/>
          <a:ext cx="0" cy="0"/>
          <a:chOff x="0" y="0"/>
          <a:chExt cx="0" cy="0"/>
        </a:xfrm>
      </p:grpSpPr>
      <p:sp>
        <p:nvSpPr>
          <p:cNvPr id="5" name="Text Placeholder 7">
            <a:extLst>
              <a:ext uri="{FF2B5EF4-FFF2-40B4-BE49-F238E27FC236}">
                <a16:creationId xmlns:a16="http://schemas.microsoft.com/office/drawing/2014/main" id="{D62DF121-E6A9-DE45-9627-D3E2F0EFB690}"/>
              </a:ext>
            </a:extLst>
          </p:cNvPr>
          <p:cNvSpPr>
            <a:spLocks noGrp="1"/>
          </p:cNvSpPr>
          <p:nvPr>
            <p:ph type="body" sz="quarter" idx="16"/>
          </p:nvPr>
        </p:nvSpPr>
        <p:spPr>
          <a:xfrm>
            <a:off x="8999034" y="1549401"/>
            <a:ext cx="2516590" cy="4632324"/>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100" y="612648"/>
            <a:ext cx="8082466"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10" name="Text Placeholder 9">
            <a:extLst>
              <a:ext uri="{FF2B5EF4-FFF2-40B4-BE49-F238E27FC236}">
                <a16:creationId xmlns:a16="http://schemas.microsoft.com/office/drawing/2014/main" id="{06E6CBBA-5B13-2BBA-16DE-DE5825C03DED}"/>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5" name="Table Placeholder 13">
            <a:extLst>
              <a:ext uri="{FF2B5EF4-FFF2-40B4-BE49-F238E27FC236}">
                <a16:creationId xmlns:a16="http://schemas.microsoft.com/office/drawing/2014/main" id="{39A312AD-FCD8-3D0E-8AEC-FC169745591A}"/>
              </a:ext>
            </a:extLst>
          </p:cNvPr>
          <p:cNvSpPr>
            <a:spLocks noGrp="1"/>
          </p:cNvSpPr>
          <p:nvPr>
            <p:ph type="tbl" sz="quarter" idx="18" hasCustomPrompt="1"/>
          </p:nvPr>
        </p:nvSpPr>
        <p:spPr>
          <a:xfrm>
            <a:off x="298450" y="1587500"/>
            <a:ext cx="8075613" cy="4594225"/>
          </a:xfrm>
        </p:spPr>
        <p:txBody>
          <a:bodyPr/>
          <a:lstStyle>
            <a:lvl1pPr>
              <a:buClr>
                <a:schemeClr val="tx1"/>
              </a:buClr>
              <a:defRPr>
                <a:solidFill>
                  <a:schemeClr val="tx1"/>
                </a:solidFill>
              </a:defRPr>
            </a:lvl1pPr>
          </a:lstStyle>
          <a:p>
            <a:r>
              <a:rPr lang="en-US"/>
              <a:t>Click icon to insert table</a:t>
            </a:r>
          </a:p>
        </p:txBody>
      </p:sp>
      <p:sp>
        <p:nvSpPr>
          <p:cNvPr id="3" name="Footer Placeholder 4">
            <a:extLst>
              <a:ext uri="{FF2B5EF4-FFF2-40B4-BE49-F238E27FC236}">
                <a16:creationId xmlns:a16="http://schemas.microsoft.com/office/drawing/2014/main" id="{D6F05958-4C04-4F6C-1E25-DABD3833FC3E}"/>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4312308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hart with Sideba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9073820-7AA8-D689-A467-49AD1670FD4B}"/>
              </a:ext>
            </a:extLst>
          </p:cNvPr>
          <p:cNvSpPr/>
          <p:nvPr userDrawn="1"/>
        </p:nvSpPr>
        <p:spPr>
          <a:xfrm>
            <a:off x="8656983" y="0"/>
            <a:ext cx="3535017" cy="6858000"/>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buClr>
                <a:schemeClr val="tx1"/>
              </a:buClr>
            </a:pPr>
            <a:endParaRPr lang="en-US">
              <a:solidFill>
                <a:schemeClr val="tx1"/>
              </a:solidFill>
            </a:endParaRPr>
          </a:p>
        </p:txBody>
      </p:sp>
      <p:sp>
        <p:nvSpPr>
          <p:cNvPr id="5" name="Text Placeholder 7">
            <a:extLst>
              <a:ext uri="{FF2B5EF4-FFF2-40B4-BE49-F238E27FC236}">
                <a16:creationId xmlns:a16="http://schemas.microsoft.com/office/drawing/2014/main" id="{D62DF121-E6A9-DE45-9627-D3E2F0EFB690}"/>
              </a:ext>
            </a:extLst>
          </p:cNvPr>
          <p:cNvSpPr>
            <a:spLocks noGrp="1"/>
          </p:cNvSpPr>
          <p:nvPr>
            <p:ph type="body" sz="quarter" idx="16"/>
          </p:nvPr>
        </p:nvSpPr>
        <p:spPr>
          <a:xfrm>
            <a:off x="8999034" y="3124200"/>
            <a:ext cx="2516590" cy="3057524"/>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100" y="612648"/>
            <a:ext cx="8082466"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10" name="Text Placeholder 9">
            <a:extLst>
              <a:ext uri="{FF2B5EF4-FFF2-40B4-BE49-F238E27FC236}">
                <a16:creationId xmlns:a16="http://schemas.microsoft.com/office/drawing/2014/main" id="{06E6CBBA-5B13-2BBA-16DE-DE5825C03DED}"/>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9" name="Chart Placeholder 7">
            <a:extLst>
              <a:ext uri="{FF2B5EF4-FFF2-40B4-BE49-F238E27FC236}">
                <a16:creationId xmlns:a16="http://schemas.microsoft.com/office/drawing/2014/main" id="{3ABF1E41-7105-82EE-B2ED-F3D0AAF1836E}"/>
              </a:ext>
            </a:extLst>
          </p:cNvPr>
          <p:cNvSpPr>
            <a:spLocks noGrp="1"/>
          </p:cNvSpPr>
          <p:nvPr>
            <p:ph type="chart" sz="quarter" idx="19" hasCustomPrompt="1"/>
          </p:nvPr>
        </p:nvSpPr>
        <p:spPr>
          <a:xfrm>
            <a:off x="292100" y="1587500"/>
            <a:ext cx="8074152" cy="4594225"/>
          </a:xfrm>
        </p:spPr>
        <p:txBody>
          <a:bodyPr/>
          <a:lstStyle>
            <a:lvl1pPr>
              <a:buClr>
                <a:schemeClr val="tx1"/>
              </a:buClr>
              <a:defRPr>
                <a:solidFill>
                  <a:schemeClr val="tx1"/>
                </a:solidFill>
              </a:defRPr>
            </a:lvl1pPr>
          </a:lstStyle>
          <a:p>
            <a:r>
              <a:rPr lang="en-US"/>
              <a:t>Click icon to insert chart</a:t>
            </a:r>
          </a:p>
        </p:txBody>
      </p:sp>
      <p:sp>
        <p:nvSpPr>
          <p:cNvPr id="12" name="Text Placeholder 7">
            <a:extLst>
              <a:ext uri="{FF2B5EF4-FFF2-40B4-BE49-F238E27FC236}">
                <a16:creationId xmlns:a16="http://schemas.microsoft.com/office/drawing/2014/main" id="{5CFCA4C3-3F5D-A226-08F0-6E7A0D474F4B}"/>
              </a:ext>
            </a:extLst>
          </p:cNvPr>
          <p:cNvSpPr>
            <a:spLocks noGrp="1"/>
          </p:cNvSpPr>
          <p:nvPr>
            <p:ph type="body" sz="quarter" idx="18"/>
          </p:nvPr>
        </p:nvSpPr>
        <p:spPr>
          <a:xfrm>
            <a:off x="10341428" y="612647"/>
            <a:ext cx="1455330" cy="627573"/>
          </a:xfrm>
        </p:spPr>
        <p:txBody>
          <a:bodyPr/>
          <a:lstStyle>
            <a:lvl1pPr>
              <a:buClr>
                <a:schemeClr val="tx1"/>
              </a:buClr>
              <a:defRPr sz="1500" b="1" i="0">
                <a:solidFill>
                  <a:schemeClr val="tx1"/>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Master text styles</a:t>
            </a:r>
          </a:p>
        </p:txBody>
      </p:sp>
      <p:sp>
        <p:nvSpPr>
          <p:cNvPr id="13" name="Text Placeholder 7">
            <a:extLst>
              <a:ext uri="{FF2B5EF4-FFF2-40B4-BE49-F238E27FC236}">
                <a16:creationId xmlns:a16="http://schemas.microsoft.com/office/drawing/2014/main" id="{EDE01445-C6C8-67D2-7076-C92980810564}"/>
              </a:ext>
            </a:extLst>
          </p:cNvPr>
          <p:cNvSpPr>
            <a:spLocks noGrp="1"/>
          </p:cNvSpPr>
          <p:nvPr>
            <p:ph type="body" sz="quarter" idx="20" hasCustomPrompt="1"/>
          </p:nvPr>
        </p:nvSpPr>
        <p:spPr>
          <a:xfrm>
            <a:off x="8966376" y="568352"/>
            <a:ext cx="1304005" cy="627573"/>
          </a:xfrm>
        </p:spPr>
        <p:txBody>
          <a:bodyPr/>
          <a:lstStyle>
            <a:lvl1pPr>
              <a:buClr>
                <a:schemeClr val="tx1"/>
              </a:buClr>
              <a:defRPr sz="4000" b="1" i="0">
                <a:solidFill>
                  <a:schemeClr val="tx1"/>
                </a:solidFill>
                <a:latin typeface="TIAA Challenger Black"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000%</a:t>
            </a:r>
          </a:p>
        </p:txBody>
      </p:sp>
      <p:sp>
        <p:nvSpPr>
          <p:cNvPr id="14" name="Text Placeholder 7">
            <a:extLst>
              <a:ext uri="{FF2B5EF4-FFF2-40B4-BE49-F238E27FC236}">
                <a16:creationId xmlns:a16="http://schemas.microsoft.com/office/drawing/2014/main" id="{AFE85981-2B02-1362-39BD-213BBF0D7FBB}"/>
              </a:ext>
            </a:extLst>
          </p:cNvPr>
          <p:cNvSpPr>
            <a:spLocks noGrp="1"/>
          </p:cNvSpPr>
          <p:nvPr>
            <p:ph type="body" sz="quarter" idx="21" hasCustomPrompt="1"/>
          </p:nvPr>
        </p:nvSpPr>
        <p:spPr>
          <a:xfrm>
            <a:off x="8966376" y="1319269"/>
            <a:ext cx="1304005" cy="627573"/>
          </a:xfrm>
        </p:spPr>
        <p:txBody>
          <a:bodyPr/>
          <a:lstStyle>
            <a:lvl1pPr>
              <a:buClr>
                <a:schemeClr val="tx1"/>
              </a:buClr>
              <a:defRPr sz="4000" b="1" i="0">
                <a:solidFill>
                  <a:schemeClr val="tx1"/>
                </a:solidFill>
                <a:latin typeface="TIAA Challenger Black"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000%</a:t>
            </a:r>
          </a:p>
        </p:txBody>
      </p:sp>
      <p:sp>
        <p:nvSpPr>
          <p:cNvPr id="16" name="Text Placeholder 7">
            <a:extLst>
              <a:ext uri="{FF2B5EF4-FFF2-40B4-BE49-F238E27FC236}">
                <a16:creationId xmlns:a16="http://schemas.microsoft.com/office/drawing/2014/main" id="{9CA94754-9191-2737-DD43-5B3A7903A3FE}"/>
              </a:ext>
            </a:extLst>
          </p:cNvPr>
          <p:cNvSpPr>
            <a:spLocks noGrp="1"/>
          </p:cNvSpPr>
          <p:nvPr>
            <p:ph type="body" sz="quarter" idx="22" hasCustomPrompt="1"/>
          </p:nvPr>
        </p:nvSpPr>
        <p:spPr>
          <a:xfrm>
            <a:off x="8966376" y="2070186"/>
            <a:ext cx="1304005" cy="627573"/>
          </a:xfrm>
        </p:spPr>
        <p:txBody>
          <a:bodyPr/>
          <a:lstStyle>
            <a:lvl1pPr>
              <a:buClr>
                <a:schemeClr val="tx1"/>
              </a:buClr>
              <a:defRPr sz="4000" b="1" i="0">
                <a:solidFill>
                  <a:schemeClr val="tx1"/>
                </a:solidFill>
                <a:latin typeface="TIAA Challenger Black"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000%</a:t>
            </a:r>
          </a:p>
        </p:txBody>
      </p:sp>
      <p:sp>
        <p:nvSpPr>
          <p:cNvPr id="17" name="Text Placeholder 7">
            <a:extLst>
              <a:ext uri="{FF2B5EF4-FFF2-40B4-BE49-F238E27FC236}">
                <a16:creationId xmlns:a16="http://schemas.microsoft.com/office/drawing/2014/main" id="{E6C156AA-FBAB-5260-62C6-CBE01B071A0D}"/>
              </a:ext>
            </a:extLst>
          </p:cNvPr>
          <p:cNvSpPr>
            <a:spLocks noGrp="1"/>
          </p:cNvSpPr>
          <p:nvPr>
            <p:ph type="body" sz="quarter" idx="23"/>
          </p:nvPr>
        </p:nvSpPr>
        <p:spPr>
          <a:xfrm>
            <a:off x="10341428" y="1367949"/>
            <a:ext cx="1455330" cy="627573"/>
          </a:xfrm>
        </p:spPr>
        <p:txBody>
          <a:bodyPr/>
          <a:lstStyle>
            <a:lvl1pPr>
              <a:buClr>
                <a:schemeClr val="tx1"/>
              </a:buClr>
              <a:defRPr sz="1500" b="1" i="0">
                <a:solidFill>
                  <a:schemeClr val="tx1"/>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Master text styles</a:t>
            </a:r>
          </a:p>
        </p:txBody>
      </p:sp>
      <p:sp>
        <p:nvSpPr>
          <p:cNvPr id="18" name="Text Placeholder 7">
            <a:extLst>
              <a:ext uri="{FF2B5EF4-FFF2-40B4-BE49-F238E27FC236}">
                <a16:creationId xmlns:a16="http://schemas.microsoft.com/office/drawing/2014/main" id="{89F1977D-4A36-7C31-9640-6593CB8ECBE9}"/>
              </a:ext>
            </a:extLst>
          </p:cNvPr>
          <p:cNvSpPr>
            <a:spLocks noGrp="1"/>
          </p:cNvSpPr>
          <p:nvPr>
            <p:ph type="body" sz="quarter" idx="24"/>
          </p:nvPr>
        </p:nvSpPr>
        <p:spPr>
          <a:xfrm>
            <a:off x="10341428" y="2123251"/>
            <a:ext cx="1455330" cy="627573"/>
          </a:xfrm>
        </p:spPr>
        <p:txBody>
          <a:bodyPr/>
          <a:lstStyle>
            <a:lvl1pPr>
              <a:buClr>
                <a:schemeClr val="tx1"/>
              </a:buClr>
              <a:defRPr sz="1500" b="1" i="0">
                <a:solidFill>
                  <a:schemeClr val="tx1"/>
                </a:solidFill>
                <a:latin typeface="TIAA Challenger Semibold" pitchFamily="2" charset="77"/>
              </a:defRPr>
            </a:lvl1pPr>
            <a:lvl2pPr marL="338328" indent="0">
              <a:buNone/>
              <a:defRPr sz="1100" b="1" i="0">
                <a:solidFill>
                  <a:schemeClr val="accent5"/>
                </a:solidFill>
                <a:latin typeface="TIAA Challenger Semibold" pitchFamily="2" charset="77"/>
              </a:defRPr>
            </a:lvl2pPr>
            <a:lvl3pPr>
              <a:defRPr sz="1100"/>
            </a:lvl3pPr>
            <a:lvl4pPr>
              <a:defRPr sz="1100"/>
            </a:lvl4pPr>
            <a:lvl5pPr>
              <a:defRPr sz="1100"/>
            </a:lvl5pPr>
          </a:lstStyle>
          <a:p>
            <a:pPr lvl="0"/>
            <a:r>
              <a:rPr lang="en-US"/>
              <a:t>Click to edit Master text styles</a:t>
            </a:r>
          </a:p>
        </p:txBody>
      </p:sp>
      <p:sp>
        <p:nvSpPr>
          <p:cNvPr id="3" name="Footer Placeholder 4">
            <a:extLst>
              <a:ext uri="{FF2B5EF4-FFF2-40B4-BE49-F238E27FC236}">
                <a16:creationId xmlns:a16="http://schemas.microsoft.com/office/drawing/2014/main" id="{FC9CE4C2-7159-F204-2539-5E86B2F749DE}"/>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7" name="Footer Placeholder 4">
            <a:extLst>
              <a:ext uri="{FF2B5EF4-FFF2-40B4-BE49-F238E27FC236}">
                <a16:creationId xmlns:a16="http://schemas.microsoft.com/office/drawing/2014/main" id="{170C3A09-6793-ECEE-AF0E-73DC093DA92F}"/>
              </a:ext>
            </a:extLst>
          </p:cNvPr>
          <p:cNvSpPr txBox="1">
            <a:spLocks/>
          </p:cNvSpPr>
          <p:nvPr userDrawn="1"/>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9223444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atrix with Sideba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9073820-7AA8-D689-A467-49AD1670FD4B}"/>
              </a:ext>
            </a:extLst>
          </p:cNvPr>
          <p:cNvSpPr/>
          <p:nvPr userDrawn="1"/>
        </p:nvSpPr>
        <p:spPr>
          <a:xfrm>
            <a:off x="8656983" y="0"/>
            <a:ext cx="3535017" cy="6858000"/>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buClr>
                <a:schemeClr val="tx1"/>
              </a:buClr>
            </a:pPr>
            <a:endParaRPr lang="en-US">
              <a:solidFill>
                <a:schemeClr val="tx1"/>
              </a:solidFill>
            </a:endParaRP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100" y="612648"/>
            <a:ext cx="8082466"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10" name="Text Placeholder 9">
            <a:extLst>
              <a:ext uri="{FF2B5EF4-FFF2-40B4-BE49-F238E27FC236}">
                <a16:creationId xmlns:a16="http://schemas.microsoft.com/office/drawing/2014/main" id="{06E6CBBA-5B13-2BBA-16DE-DE5825C03DED}"/>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9" name="Chart Placeholder 7">
            <a:extLst>
              <a:ext uri="{FF2B5EF4-FFF2-40B4-BE49-F238E27FC236}">
                <a16:creationId xmlns:a16="http://schemas.microsoft.com/office/drawing/2014/main" id="{3ABF1E41-7105-82EE-B2ED-F3D0AAF1836E}"/>
              </a:ext>
            </a:extLst>
          </p:cNvPr>
          <p:cNvSpPr>
            <a:spLocks noGrp="1"/>
          </p:cNvSpPr>
          <p:nvPr>
            <p:ph type="chart" sz="quarter" idx="19" hasCustomPrompt="1"/>
          </p:nvPr>
        </p:nvSpPr>
        <p:spPr>
          <a:xfrm>
            <a:off x="292100" y="1587500"/>
            <a:ext cx="8074152" cy="4594225"/>
          </a:xfrm>
        </p:spPr>
        <p:txBody>
          <a:bodyPr/>
          <a:lstStyle>
            <a:lvl1pPr>
              <a:buClr>
                <a:schemeClr val="tx1"/>
              </a:buClr>
              <a:defRPr>
                <a:solidFill>
                  <a:schemeClr val="tx1"/>
                </a:solidFill>
              </a:defRPr>
            </a:lvl1pPr>
          </a:lstStyle>
          <a:p>
            <a:r>
              <a:rPr lang="en-US"/>
              <a:t>Click icon to insert chart</a:t>
            </a:r>
          </a:p>
        </p:txBody>
      </p:sp>
      <p:sp>
        <p:nvSpPr>
          <p:cNvPr id="3" name="Footer Placeholder 4">
            <a:extLst>
              <a:ext uri="{FF2B5EF4-FFF2-40B4-BE49-F238E27FC236}">
                <a16:creationId xmlns:a16="http://schemas.microsoft.com/office/drawing/2014/main" id="{FC9CE4C2-7159-F204-2539-5E86B2F749DE}"/>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7" name="Text Placeholder 7">
            <a:extLst>
              <a:ext uri="{FF2B5EF4-FFF2-40B4-BE49-F238E27FC236}">
                <a16:creationId xmlns:a16="http://schemas.microsoft.com/office/drawing/2014/main" id="{E4A94B5A-BE9D-EA18-C810-C51204E8AB5D}"/>
              </a:ext>
            </a:extLst>
          </p:cNvPr>
          <p:cNvSpPr>
            <a:spLocks noGrp="1"/>
          </p:cNvSpPr>
          <p:nvPr>
            <p:ph type="body" sz="quarter" idx="16"/>
          </p:nvPr>
        </p:nvSpPr>
        <p:spPr>
          <a:xfrm>
            <a:off x="8999034" y="1549401"/>
            <a:ext cx="2516590" cy="4632324"/>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333257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With Content On Lef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9" y="1545336"/>
            <a:ext cx="2461742" cy="5056780"/>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099" y="612648"/>
            <a:ext cx="8547101"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9" name="Text Placeholder 9">
            <a:extLst>
              <a:ext uri="{FF2B5EF4-FFF2-40B4-BE49-F238E27FC236}">
                <a16:creationId xmlns:a16="http://schemas.microsoft.com/office/drawing/2014/main" id="{CA9629F9-6CF9-6C84-FC4C-11477E1EE9C9}"/>
              </a:ext>
            </a:extLst>
          </p:cNvPr>
          <p:cNvSpPr>
            <a:spLocks noGrp="1"/>
          </p:cNvSpPr>
          <p:nvPr>
            <p:ph type="body" sz="quarter" idx="17"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1" name="Chart Placeholder 6">
            <a:extLst>
              <a:ext uri="{FF2B5EF4-FFF2-40B4-BE49-F238E27FC236}">
                <a16:creationId xmlns:a16="http://schemas.microsoft.com/office/drawing/2014/main" id="{590D9C2E-362E-4CA5-7FFD-3FDAE2D56EC6}"/>
              </a:ext>
            </a:extLst>
          </p:cNvPr>
          <p:cNvSpPr>
            <a:spLocks noGrp="1"/>
          </p:cNvSpPr>
          <p:nvPr>
            <p:ph type="chart" sz="quarter" idx="14" hasCustomPrompt="1"/>
          </p:nvPr>
        </p:nvSpPr>
        <p:spPr>
          <a:xfrm>
            <a:off x="3046960" y="1587500"/>
            <a:ext cx="8522740" cy="5014616"/>
          </a:xfrm>
        </p:spPr>
        <p:txBody>
          <a:bodyPr/>
          <a:lstStyle>
            <a:lvl1pPr>
              <a:buClr>
                <a:schemeClr val="tx1"/>
              </a:buClr>
              <a:defRPr>
                <a:solidFill>
                  <a:schemeClr val="tx1"/>
                </a:solidFill>
              </a:defRPr>
            </a:lvl1pPr>
          </a:lstStyle>
          <a:p>
            <a:r>
              <a:rPr lang="en-US"/>
              <a:t>Click icon to insert chart</a:t>
            </a:r>
          </a:p>
        </p:txBody>
      </p:sp>
      <p:sp>
        <p:nvSpPr>
          <p:cNvPr id="3" name="Footer Placeholder 4">
            <a:extLst>
              <a:ext uri="{FF2B5EF4-FFF2-40B4-BE49-F238E27FC236}">
                <a16:creationId xmlns:a16="http://schemas.microsoft.com/office/drawing/2014/main" id="{3952140C-B26A-04E0-A4E5-E6172A05D763}"/>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5868582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hart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4631436"/>
            <a:ext cx="3377317" cy="1546225"/>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4631436"/>
            <a:ext cx="3377317" cy="1546225"/>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4631436"/>
            <a:ext cx="3377317" cy="1546225"/>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1" name="Chart Placeholder 10">
            <a:extLst>
              <a:ext uri="{FF2B5EF4-FFF2-40B4-BE49-F238E27FC236}">
                <a16:creationId xmlns:a16="http://schemas.microsoft.com/office/drawing/2014/main" id="{A254A9EE-CEE0-3358-48C9-CC7695318CCF}"/>
              </a:ext>
            </a:extLst>
          </p:cNvPr>
          <p:cNvSpPr>
            <a:spLocks noGrp="1"/>
          </p:cNvSpPr>
          <p:nvPr>
            <p:ph type="chart" sz="quarter" idx="17" hasCustomPrompt="1"/>
          </p:nvPr>
        </p:nvSpPr>
        <p:spPr>
          <a:xfrm>
            <a:off x="292099" y="1593097"/>
            <a:ext cx="3378201" cy="2742453"/>
          </a:xfrm>
        </p:spPr>
        <p:txBody>
          <a:bodyPr/>
          <a:lstStyle>
            <a:lvl1pPr>
              <a:buClr>
                <a:schemeClr val="tx1"/>
              </a:buClr>
              <a:defRPr sz="1600">
                <a:solidFill>
                  <a:schemeClr val="tx1"/>
                </a:solidFill>
              </a:defRPr>
            </a:lvl1pPr>
          </a:lstStyle>
          <a:p>
            <a:r>
              <a:rPr lang="en-US"/>
              <a:t>Click icon to insert chart</a:t>
            </a:r>
          </a:p>
        </p:txBody>
      </p:sp>
      <p:sp>
        <p:nvSpPr>
          <p:cNvPr id="12" name="Chart Placeholder 10">
            <a:extLst>
              <a:ext uri="{FF2B5EF4-FFF2-40B4-BE49-F238E27FC236}">
                <a16:creationId xmlns:a16="http://schemas.microsoft.com/office/drawing/2014/main" id="{C3D07F48-34D1-EE5D-EDEF-871B197C71A9}"/>
              </a:ext>
            </a:extLst>
          </p:cNvPr>
          <p:cNvSpPr>
            <a:spLocks noGrp="1"/>
          </p:cNvSpPr>
          <p:nvPr>
            <p:ph type="chart" sz="quarter" idx="18" hasCustomPrompt="1"/>
          </p:nvPr>
        </p:nvSpPr>
        <p:spPr>
          <a:xfrm>
            <a:off x="4091476" y="1593097"/>
            <a:ext cx="3378201" cy="2742453"/>
          </a:xfrm>
        </p:spPr>
        <p:txBody>
          <a:bodyPr/>
          <a:lstStyle>
            <a:lvl1pPr>
              <a:buClr>
                <a:schemeClr val="tx1"/>
              </a:buClr>
              <a:defRPr sz="1600">
                <a:solidFill>
                  <a:schemeClr val="tx1"/>
                </a:solidFill>
              </a:defRPr>
            </a:lvl1pPr>
          </a:lstStyle>
          <a:p>
            <a:r>
              <a:rPr lang="en-US"/>
              <a:t>Click icon to insert chart</a:t>
            </a:r>
          </a:p>
        </p:txBody>
      </p:sp>
      <p:sp>
        <p:nvSpPr>
          <p:cNvPr id="13" name="Chart Placeholder 10">
            <a:extLst>
              <a:ext uri="{FF2B5EF4-FFF2-40B4-BE49-F238E27FC236}">
                <a16:creationId xmlns:a16="http://schemas.microsoft.com/office/drawing/2014/main" id="{474219F2-95FF-0680-DA3E-B4B56EAE0281}"/>
              </a:ext>
            </a:extLst>
          </p:cNvPr>
          <p:cNvSpPr>
            <a:spLocks noGrp="1"/>
          </p:cNvSpPr>
          <p:nvPr>
            <p:ph type="chart" sz="quarter" idx="19" hasCustomPrompt="1"/>
          </p:nvPr>
        </p:nvSpPr>
        <p:spPr>
          <a:xfrm>
            <a:off x="7890345" y="1593097"/>
            <a:ext cx="3378201" cy="2742453"/>
          </a:xfrm>
        </p:spPr>
        <p:txBody>
          <a:bodyPr/>
          <a:lstStyle>
            <a:lvl1pPr>
              <a:buClr>
                <a:schemeClr val="tx1"/>
              </a:buClr>
              <a:defRPr sz="1600">
                <a:solidFill>
                  <a:schemeClr val="tx1"/>
                </a:solidFill>
              </a:defRPr>
            </a:lvl1pPr>
          </a:lstStyle>
          <a:p>
            <a:r>
              <a:rPr lang="en-US"/>
              <a:t>Click icon to insert chart</a:t>
            </a:r>
          </a:p>
        </p:txBody>
      </p:sp>
      <p:sp>
        <p:nvSpPr>
          <p:cNvPr id="9" name="Footer Placeholder 4">
            <a:extLst>
              <a:ext uri="{FF2B5EF4-FFF2-40B4-BE49-F238E27FC236}">
                <a16:creationId xmlns:a16="http://schemas.microsoft.com/office/drawing/2014/main" id="{F64B22A7-8D6B-F763-F0CF-376595BB4E0F}"/>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4398788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ar Graph and Photo">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4851665"/>
            <a:ext cx="5156421" cy="1330059"/>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10947623"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6111241" y="4851665"/>
            <a:ext cx="5156422" cy="1330059"/>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a:extLst>
              <a:ext uri="{FF2B5EF4-FFF2-40B4-BE49-F238E27FC236}">
                <a16:creationId xmlns:a16="http://schemas.microsoft.com/office/drawing/2014/main" id="{79E38FA8-7A2E-5259-574E-0D7D28E8B607}"/>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4" name="Footer Placeholder 4">
            <a:extLst>
              <a:ext uri="{FF2B5EF4-FFF2-40B4-BE49-F238E27FC236}">
                <a16:creationId xmlns:a16="http://schemas.microsoft.com/office/drawing/2014/main" id="{5D62BE64-B766-F3C2-4AD4-6A08C21ABE7F}"/>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0" name="Picture Placeholder 9">
            <a:extLst>
              <a:ext uri="{FF2B5EF4-FFF2-40B4-BE49-F238E27FC236}">
                <a16:creationId xmlns:a16="http://schemas.microsoft.com/office/drawing/2014/main" id="{5307E2A9-91D8-C99E-92D6-E276392493EC}"/>
              </a:ext>
            </a:extLst>
          </p:cNvPr>
          <p:cNvSpPr>
            <a:spLocks noGrp="1"/>
          </p:cNvSpPr>
          <p:nvPr>
            <p:ph type="pic" sz="quarter" idx="16" hasCustomPrompt="1"/>
          </p:nvPr>
        </p:nvSpPr>
        <p:spPr>
          <a:xfrm>
            <a:off x="6096000" y="1587499"/>
            <a:ext cx="5499100" cy="3163888"/>
          </a:xfrm>
        </p:spPr>
        <p:txBody>
          <a:bodyPr/>
          <a:lstStyle>
            <a:lvl1pPr>
              <a:buClr>
                <a:schemeClr val="tx1"/>
              </a:buClr>
              <a:defRPr>
                <a:solidFill>
                  <a:schemeClr val="tx1"/>
                </a:solidFill>
              </a:defRPr>
            </a:lvl1pPr>
          </a:lstStyle>
          <a:p>
            <a:r>
              <a:rPr lang="en-US"/>
              <a:t>Click icon to insert picture</a:t>
            </a:r>
          </a:p>
        </p:txBody>
      </p:sp>
      <p:sp>
        <p:nvSpPr>
          <p:cNvPr id="12" name="Chart Placeholder 11">
            <a:extLst>
              <a:ext uri="{FF2B5EF4-FFF2-40B4-BE49-F238E27FC236}">
                <a16:creationId xmlns:a16="http://schemas.microsoft.com/office/drawing/2014/main" id="{39D48B7B-6AD9-F3AE-668D-9624642CD9B9}"/>
              </a:ext>
            </a:extLst>
          </p:cNvPr>
          <p:cNvSpPr>
            <a:spLocks noGrp="1"/>
          </p:cNvSpPr>
          <p:nvPr>
            <p:ph type="chart" sz="quarter" idx="17" hasCustomPrompt="1"/>
          </p:nvPr>
        </p:nvSpPr>
        <p:spPr>
          <a:xfrm>
            <a:off x="292606" y="1587498"/>
            <a:ext cx="5495544" cy="3162301"/>
          </a:xfrm>
        </p:spPr>
        <p:txBody>
          <a:bodyPr/>
          <a:lstStyle>
            <a:lvl1pPr>
              <a:buClr>
                <a:schemeClr val="tx1"/>
              </a:buClr>
              <a:defRPr>
                <a:solidFill>
                  <a:schemeClr val="tx1"/>
                </a:solidFill>
              </a:defRPr>
            </a:lvl1pPr>
          </a:lstStyle>
          <a:p>
            <a:r>
              <a:rPr lang="en-US"/>
              <a:t>Click icon to insert chart</a:t>
            </a:r>
          </a:p>
        </p:txBody>
      </p:sp>
    </p:spTree>
    <p:extLst>
      <p:ext uri="{BB962C8B-B14F-4D97-AF65-F5344CB8AC3E}">
        <p14:creationId xmlns:p14="http://schemas.microsoft.com/office/powerpoint/2010/main" val="24307121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content, color spli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D21AE7-BE25-B6EC-FA1A-A64DDCAA11AC}"/>
              </a:ext>
            </a:extLst>
          </p:cNvPr>
          <p:cNvSpPr/>
          <p:nvPr userDrawn="1"/>
        </p:nvSpPr>
        <p:spPr>
          <a:xfrm>
            <a:off x="6073671" y="0"/>
            <a:ext cx="6118329" cy="6858000"/>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buClr>
                <a:schemeClr val="tx1"/>
              </a:buClr>
            </a:pPr>
            <a:endParaRPr lang="en-US">
              <a:solidFill>
                <a:schemeClr val="tx1"/>
              </a:solidFill>
            </a:endParaRPr>
          </a:p>
        </p:txBody>
      </p:sp>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1545336"/>
            <a:ext cx="5480051" cy="4639527"/>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5480051"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bg1"/>
                </a:solidFill>
              </a:defRPr>
            </a:lvl1pPr>
          </a:lstStyle>
          <a:p>
            <a:fld id="{E5B12101-DB11-214A-81F9-2D258DBE057F}" type="slidenum">
              <a:rPr lang="en-US" smtClean="0"/>
              <a:pPr/>
              <a:t>‹#›</a:t>
            </a:fld>
            <a:endParaRPr lang="en-US"/>
          </a:p>
        </p:txBody>
      </p:sp>
      <p:sp>
        <p:nvSpPr>
          <p:cNvPr id="9" name="Text Placeholder 9">
            <a:extLst>
              <a:ext uri="{FF2B5EF4-FFF2-40B4-BE49-F238E27FC236}">
                <a16:creationId xmlns:a16="http://schemas.microsoft.com/office/drawing/2014/main" id="{79E38FA8-7A2E-5259-574E-0D7D28E8B607}"/>
              </a:ext>
            </a:extLst>
          </p:cNvPr>
          <p:cNvSpPr>
            <a:spLocks noGrp="1"/>
          </p:cNvSpPr>
          <p:nvPr>
            <p:ph type="body" sz="quarter" idx="15" hasCustomPrompt="1"/>
          </p:nvPr>
        </p:nvSpPr>
        <p:spPr>
          <a:xfrm>
            <a:off x="298450" y="379412"/>
            <a:ext cx="5480051"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F7B35F12-27DC-CC70-4512-4195B29269EA}"/>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bg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22635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Colorblock 3/4">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97D3C0-FF00-B250-9685-DF0530291D95}"/>
              </a:ext>
            </a:extLst>
          </p:cNvPr>
          <p:cNvSpPr/>
          <p:nvPr userDrawn="1"/>
        </p:nvSpPr>
        <p:spPr>
          <a:xfrm>
            <a:off x="3197226" y="1140030"/>
            <a:ext cx="8994774" cy="571796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a:extLst>
              <a:ext uri="{FF2B5EF4-FFF2-40B4-BE49-F238E27FC236}">
                <a16:creationId xmlns:a16="http://schemas.microsoft.com/office/drawing/2014/main" id="{99CD7F7E-B98E-3FBD-78AD-5DE8B9CE4879}"/>
              </a:ext>
            </a:extLst>
          </p:cNvPr>
          <p:cNvSpPr/>
          <p:nvPr userDrawn="1"/>
        </p:nvSpPr>
        <p:spPr>
          <a:xfrm>
            <a:off x="0" y="-1"/>
            <a:ext cx="3197225" cy="1140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a:extLst>
              <a:ext uri="{FF2B5EF4-FFF2-40B4-BE49-F238E27FC236}">
                <a16:creationId xmlns:a16="http://schemas.microsoft.com/office/drawing/2014/main" id="{80133798-ED93-93A1-AAFA-90B90DA64CBA}"/>
              </a:ext>
            </a:extLst>
          </p:cNvPr>
          <p:cNvSpPr/>
          <p:nvPr userDrawn="1"/>
        </p:nvSpPr>
        <p:spPr>
          <a:xfrm>
            <a:off x="3197226" y="-3"/>
            <a:ext cx="8994774" cy="11400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649D3109-04E6-D98F-C0A9-5755F3F2E254}"/>
              </a:ext>
            </a:extLst>
          </p:cNvPr>
          <p:cNvSpPr>
            <a:spLocks noGrp="1"/>
          </p:cNvSpPr>
          <p:nvPr>
            <p:ph type="ctrTitle"/>
          </p:nvPr>
        </p:nvSpPr>
        <p:spPr>
          <a:xfrm>
            <a:off x="3561080" y="1656834"/>
            <a:ext cx="5293360" cy="1300163"/>
          </a:xfrm>
        </p:spPr>
        <p:txBody>
          <a:bodyPr anchor="b"/>
          <a:lstStyle>
            <a:lvl1pPr algn="l">
              <a:defRPr sz="40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83094AAA-F848-E54C-F9D0-F17072427738}"/>
              </a:ext>
            </a:extLst>
          </p:cNvPr>
          <p:cNvSpPr>
            <a:spLocks noGrp="1"/>
          </p:cNvSpPr>
          <p:nvPr>
            <p:ph type="subTitle" idx="1"/>
          </p:nvPr>
        </p:nvSpPr>
        <p:spPr>
          <a:xfrm>
            <a:off x="3561080" y="3074473"/>
            <a:ext cx="5293360" cy="763133"/>
          </a:xfrm>
        </p:spPr>
        <p:txBody>
          <a:bodyPr/>
          <a:lstStyle>
            <a:lvl1pPr marL="0" indent="0" algn="l">
              <a:buNone/>
              <a:defRPr sz="2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F04F4342-2613-B3FE-BFC8-2720D2FA5E56}"/>
              </a:ext>
            </a:extLst>
          </p:cNvPr>
          <p:cNvSpPr>
            <a:spLocks noGrp="1"/>
          </p:cNvSpPr>
          <p:nvPr>
            <p:ph type="sldNum" sz="quarter" idx="12"/>
          </p:nvPr>
        </p:nvSpPr>
        <p:spPr>
          <a:xfrm>
            <a:off x="11706436" y="6484937"/>
            <a:ext cx="361527" cy="161925"/>
          </a:xfrm>
        </p:spPr>
        <p:txBody>
          <a:bodyPr/>
          <a:lstStyle>
            <a:lvl1pPr>
              <a:defRPr>
                <a:solidFill>
                  <a:schemeClr val="tx1"/>
                </a:solidFill>
              </a:defRPr>
            </a:lvl1pPr>
          </a:lstStyle>
          <a:p>
            <a:fld id="{E5B12101-DB11-214A-81F9-2D258DBE057F}" type="slidenum">
              <a:rPr lang="en-US" smtClean="0"/>
              <a:pPr/>
              <a:t>‹#›</a:t>
            </a:fld>
            <a:endParaRPr lang="en-US"/>
          </a:p>
        </p:txBody>
      </p:sp>
      <p:sp>
        <p:nvSpPr>
          <p:cNvPr id="17" name="Text Placeholder 16">
            <a:extLst>
              <a:ext uri="{FF2B5EF4-FFF2-40B4-BE49-F238E27FC236}">
                <a16:creationId xmlns:a16="http://schemas.microsoft.com/office/drawing/2014/main" id="{CB5F76B6-550B-0FDD-F634-35FB3C780FE5}"/>
              </a:ext>
            </a:extLst>
          </p:cNvPr>
          <p:cNvSpPr>
            <a:spLocks noGrp="1"/>
          </p:cNvSpPr>
          <p:nvPr>
            <p:ph type="body" sz="quarter" idx="15" hasCustomPrompt="1"/>
          </p:nvPr>
        </p:nvSpPr>
        <p:spPr>
          <a:xfrm>
            <a:off x="3561080" y="6471661"/>
            <a:ext cx="3573463" cy="161925"/>
          </a:xfrm>
        </p:spPr>
        <p:txBody>
          <a:bodyPr/>
          <a:lstStyle>
            <a:lvl1pPr>
              <a:defRPr sz="1000" b="1" i="0">
                <a:solidFill>
                  <a:schemeClr val="tx1"/>
                </a:solidFill>
                <a:latin typeface="Ringside Narrow" panose="02000500000000000000" pitchFamily="2" charset="0"/>
              </a:defRPr>
            </a:lvl1pPr>
          </a:lstStyle>
          <a:p>
            <a:pPr lvl="0"/>
            <a:r>
              <a:rPr lang="en-US"/>
              <a:t>CLICK TO EDIT MASTER TEXT STYLES</a:t>
            </a:r>
          </a:p>
        </p:txBody>
      </p:sp>
      <p:pic>
        <p:nvPicPr>
          <p:cNvPr id="10" name="Graphic 9">
            <a:extLst>
              <a:ext uri="{FF2B5EF4-FFF2-40B4-BE49-F238E27FC236}">
                <a16:creationId xmlns:a16="http://schemas.microsoft.com/office/drawing/2014/main" id="{C907C4EB-7F8C-3710-EDA5-103FA5CF5E8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04927" y="6268915"/>
            <a:ext cx="1339141" cy="322385"/>
          </a:xfrm>
          <a:prstGeom prst="rect">
            <a:avLst/>
          </a:prstGeom>
        </p:spPr>
      </p:pic>
      <p:sp>
        <p:nvSpPr>
          <p:cNvPr id="16" name="Picture Placeholder 15">
            <a:extLst>
              <a:ext uri="{FF2B5EF4-FFF2-40B4-BE49-F238E27FC236}">
                <a16:creationId xmlns:a16="http://schemas.microsoft.com/office/drawing/2014/main" id="{BAF422C6-5E12-C3A3-5F4A-9DDF120C63C1}"/>
              </a:ext>
            </a:extLst>
          </p:cNvPr>
          <p:cNvSpPr>
            <a:spLocks noGrp="1"/>
          </p:cNvSpPr>
          <p:nvPr>
            <p:ph type="pic" sz="quarter" idx="16"/>
          </p:nvPr>
        </p:nvSpPr>
        <p:spPr>
          <a:xfrm>
            <a:off x="304927" y="1452563"/>
            <a:ext cx="2590673" cy="3678237"/>
          </a:xfrm>
        </p:spPr>
        <p:txBody>
          <a:bodyPr/>
          <a:lstStyle>
            <a:lvl1pPr algn="ctr">
              <a:defRPr>
                <a:solidFill>
                  <a:schemeClr val="tx1"/>
                </a:solidFill>
              </a:defRPr>
            </a:lvl1pPr>
          </a:lstStyle>
          <a:p>
            <a:r>
              <a:rPr lang="en-US"/>
              <a:t>Click icon to add picture</a:t>
            </a:r>
          </a:p>
        </p:txBody>
      </p:sp>
      <p:sp>
        <p:nvSpPr>
          <p:cNvPr id="7" name="Footer Placeholder 4">
            <a:extLst>
              <a:ext uri="{FF2B5EF4-FFF2-40B4-BE49-F238E27FC236}">
                <a16:creationId xmlns:a16="http://schemas.microsoft.com/office/drawing/2014/main" id="{865B6E46-CABF-27D6-B7B9-67C91876C306}"/>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3" name="Text Placeholder 12">
            <a:extLst>
              <a:ext uri="{FF2B5EF4-FFF2-40B4-BE49-F238E27FC236}">
                <a16:creationId xmlns:a16="http://schemas.microsoft.com/office/drawing/2014/main" id="{74200B57-33F5-B8A9-F6F9-E1069609350B}"/>
              </a:ext>
            </a:extLst>
          </p:cNvPr>
          <p:cNvSpPr>
            <a:spLocks noGrp="1"/>
          </p:cNvSpPr>
          <p:nvPr>
            <p:ph type="body" sz="quarter" idx="23" hasCustomPrompt="1"/>
          </p:nvPr>
        </p:nvSpPr>
        <p:spPr>
          <a:xfrm>
            <a:off x="3577534" y="5129290"/>
            <a:ext cx="3573463" cy="132955"/>
          </a:xfrm>
        </p:spPr>
        <p:txBody>
          <a:bodyPr/>
          <a:lstStyle>
            <a:lvl1pPr>
              <a:spcBef>
                <a:spcPts val="0"/>
              </a:spcBef>
              <a:spcAft>
                <a:spcPts val="200"/>
              </a:spcAft>
              <a:defRPr sz="800" b="1" i="0">
                <a:solidFill>
                  <a:schemeClr val="tx1"/>
                </a:solidFill>
                <a:latin typeface="Ringside Narrow" panose="02000500000000000000" pitchFamily="2" charset="0"/>
              </a:defRPr>
            </a:lvl1pPr>
            <a:lvl2pPr marL="0" indent="0">
              <a:spcBef>
                <a:spcPts val="0"/>
              </a:spcBef>
              <a:spcAft>
                <a:spcPts val="200"/>
              </a:spcAft>
              <a:buNone/>
              <a:defRPr sz="2500" b="0" i="0">
                <a:solidFill>
                  <a:schemeClr val="bg2"/>
                </a:solidFill>
                <a:latin typeface="Sentinel Book" panose="02060603060506030203" pitchFamily="18"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14" name="Text Placeholder 12">
            <a:extLst>
              <a:ext uri="{FF2B5EF4-FFF2-40B4-BE49-F238E27FC236}">
                <a16:creationId xmlns:a16="http://schemas.microsoft.com/office/drawing/2014/main" id="{8CB3702F-54E1-7B73-7828-0989F889A47B}"/>
              </a:ext>
            </a:extLst>
          </p:cNvPr>
          <p:cNvSpPr>
            <a:spLocks noGrp="1"/>
          </p:cNvSpPr>
          <p:nvPr>
            <p:ph type="body" sz="quarter" idx="21" hasCustomPrompt="1"/>
          </p:nvPr>
        </p:nvSpPr>
        <p:spPr>
          <a:xfrm>
            <a:off x="3577534" y="5278515"/>
            <a:ext cx="3573463" cy="361522"/>
          </a:xfrm>
        </p:spPr>
        <p:txBody>
          <a:bodyPr/>
          <a:lstStyle>
            <a:lvl1pPr>
              <a:spcBef>
                <a:spcPts val="0"/>
              </a:spcBef>
              <a:spcAft>
                <a:spcPts val="200"/>
              </a:spcAft>
              <a:defRPr sz="2500" b="0" i="0">
                <a:solidFill>
                  <a:schemeClr val="tx1"/>
                </a:solidFill>
                <a:latin typeface="Sentinel Book" panose="02060603060506030203" pitchFamily="18" charset="0"/>
                <a:cs typeface="Sentinel Book" panose="02060603060506030203" pitchFamily="18" charset="0"/>
              </a:defRPr>
            </a:lvl1pPr>
            <a:lvl2pPr marL="0" indent="0">
              <a:spcBef>
                <a:spcPts val="0"/>
              </a:spcBef>
              <a:spcAft>
                <a:spcPts val="200"/>
              </a:spcAft>
              <a:buNone/>
              <a:defRPr sz="1300" b="0" i="0">
                <a:solidFill>
                  <a:schemeClr val="bg1"/>
                </a:solidFill>
                <a:latin typeface="Ringside Narrow Book" panose="02000500000000000000" pitchFamily="2"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20" name="Text Placeholder 12">
            <a:extLst>
              <a:ext uri="{FF2B5EF4-FFF2-40B4-BE49-F238E27FC236}">
                <a16:creationId xmlns:a16="http://schemas.microsoft.com/office/drawing/2014/main" id="{954BA1E0-FAD1-5508-DA08-54F333446CC4}"/>
              </a:ext>
            </a:extLst>
          </p:cNvPr>
          <p:cNvSpPr>
            <a:spLocks noGrp="1"/>
          </p:cNvSpPr>
          <p:nvPr>
            <p:ph type="body" sz="quarter" idx="24" hasCustomPrompt="1"/>
          </p:nvPr>
        </p:nvSpPr>
        <p:spPr>
          <a:xfrm>
            <a:off x="3577534" y="5684520"/>
            <a:ext cx="3579812" cy="292100"/>
          </a:xfrm>
        </p:spPr>
        <p:txBody>
          <a:bodyPr/>
          <a:lstStyle>
            <a:lvl1pPr>
              <a:defRPr sz="13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text styles</a:t>
            </a:r>
          </a:p>
        </p:txBody>
      </p:sp>
    </p:spTree>
    <p:extLst>
      <p:ext uri="{BB962C8B-B14F-4D97-AF65-F5344CB8AC3E}">
        <p14:creationId xmlns:p14="http://schemas.microsoft.com/office/powerpoint/2010/main" val="39013677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content, color spli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1545336"/>
            <a:ext cx="5480051" cy="4639527"/>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5480051"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bg1"/>
                </a:solidFill>
              </a:defRPr>
            </a:lvl1pPr>
          </a:lstStyle>
          <a:p>
            <a:fld id="{E5B12101-DB11-214A-81F9-2D258DBE057F}" type="slidenum">
              <a:rPr lang="en-US" smtClean="0"/>
              <a:pPr/>
              <a:t>‹#›</a:t>
            </a:fld>
            <a:endParaRPr lang="en-US"/>
          </a:p>
        </p:txBody>
      </p:sp>
      <p:sp>
        <p:nvSpPr>
          <p:cNvPr id="9" name="Text Placeholder 9">
            <a:extLst>
              <a:ext uri="{FF2B5EF4-FFF2-40B4-BE49-F238E27FC236}">
                <a16:creationId xmlns:a16="http://schemas.microsoft.com/office/drawing/2014/main" id="{79E38FA8-7A2E-5259-574E-0D7D28E8B607}"/>
              </a:ext>
            </a:extLst>
          </p:cNvPr>
          <p:cNvSpPr>
            <a:spLocks noGrp="1"/>
          </p:cNvSpPr>
          <p:nvPr>
            <p:ph type="body" sz="quarter" idx="15" hasCustomPrompt="1"/>
          </p:nvPr>
        </p:nvSpPr>
        <p:spPr>
          <a:xfrm>
            <a:off x="298450" y="379412"/>
            <a:ext cx="5480051"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F7B35F12-27DC-CC70-4512-4195B29269EA}"/>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bg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094384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content, color split with boxe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D21AE7-BE25-B6EC-FA1A-A64DDCAA11AC}"/>
              </a:ext>
            </a:extLst>
          </p:cNvPr>
          <p:cNvSpPr/>
          <p:nvPr userDrawn="1"/>
        </p:nvSpPr>
        <p:spPr>
          <a:xfrm>
            <a:off x="6073671" y="0"/>
            <a:ext cx="6118329" cy="6858000"/>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buClr>
                <a:schemeClr val="tx1"/>
              </a:buClr>
            </a:pPr>
            <a:endParaRPr lang="en-US">
              <a:solidFill>
                <a:schemeClr val="tx1"/>
              </a:solidFill>
            </a:endParaRPr>
          </a:p>
        </p:txBody>
      </p:sp>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1545337"/>
            <a:ext cx="5480051" cy="1022766"/>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5480051"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bg1"/>
                </a:solidFill>
              </a:defRPr>
            </a:lvl1pPr>
          </a:lstStyle>
          <a:p>
            <a:fld id="{E5B12101-DB11-214A-81F9-2D258DBE057F}" type="slidenum">
              <a:rPr lang="en-US" smtClean="0"/>
              <a:pPr/>
              <a:t>‹#›</a:t>
            </a:fld>
            <a:endParaRPr lang="en-US"/>
          </a:p>
        </p:txBody>
      </p:sp>
      <p:sp>
        <p:nvSpPr>
          <p:cNvPr id="9" name="Text Placeholder 9">
            <a:extLst>
              <a:ext uri="{FF2B5EF4-FFF2-40B4-BE49-F238E27FC236}">
                <a16:creationId xmlns:a16="http://schemas.microsoft.com/office/drawing/2014/main" id="{79E38FA8-7A2E-5259-574E-0D7D28E8B607}"/>
              </a:ext>
            </a:extLst>
          </p:cNvPr>
          <p:cNvSpPr>
            <a:spLocks noGrp="1"/>
          </p:cNvSpPr>
          <p:nvPr>
            <p:ph type="body" sz="quarter" idx="15" hasCustomPrompt="1"/>
          </p:nvPr>
        </p:nvSpPr>
        <p:spPr>
          <a:xfrm>
            <a:off x="298450" y="379412"/>
            <a:ext cx="5480051"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F7B35F12-27DC-CC70-4512-4195B29269EA}"/>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bg1"/>
                </a:solidFill>
                <a:latin typeface="Ringside Narrow" panose="02000500000000000000" pitchFamily="2" charset="0"/>
              </a:defRPr>
            </a:lvl1pPr>
          </a:lstStyle>
          <a:p>
            <a:r>
              <a:rPr lang="en-US"/>
              <a:t>TIAA – CONFIDENTIAL. NOT FOR USE WITH OR DISTRIBUTION TO THE PUBLIC.</a:t>
            </a:r>
          </a:p>
        </p:txBody>
      </p:sp>
      <p:sp>
        <p:nvSpPr>
          <p:cNvPr id="7" name="Text Placeholder 13">
            <a:extLst>
              <a:ext uri="{FF2B5EF4-FFF2-40B4-BE49-F238E27FC236}">
                <a16:creationId xmlns:a16="http://schemas.microsoft.com/office/drawing/2014/main" id="{7414DA8E-77F2-58A9-2923-33ED75CFE1A7}"/>
              </a:ext>
            </a:extLst>
          </p:cNvPr>
          <p:cNvSpPr>
            <a:spLocks noGrp="1"/>
          </p:cNvSpPr>
          <p:nvPr>
            <p:ph type="body" sz="quarter" idx="23"/>
          </p:nvPr>
        </p:nvSpPr>
        <p:spPr>
          <a:xfrm>
            <a:off x="306190" y="2839609"/>
            <a:ext cx="5466944" cy="1304374"/>
          </a:xfrm>
          <a:solidFill>
            <a:schemeClr val="bg2"/>
          </a:solidFill>
        </p:spPr>
        <p:txBody>
          <a:bodyPr lIns="1005840" tIns="164592" rIns="91440" bIns="164592"/>
          <a:lstStyle>
            <a:lvl1pPr>
              <a:buClr>
                <a:schemeClr val="tx1"/>
              </a:buClr>
              <a:defRPr sz="1100">
                <a:solidFill>
                  <a:schemeClr val="tx1"/>
                </a:solidFill>
              </a:defRPr>
            </a:lvl1pPr>
          </a:lstStyle>
          <a:p>
            <a:pPr lvl="0"/>
            <a:r>
              <a:rPr lang="en-US"/>
              <a:t>Click to edit Master text styles</a:t>
            </a:r>
          </a:p>
        </p:txBody>
      </p:sp>
      <p:sp>
        <p:nvSpPr>
          <p:cNvPr id="10" name="Picture Placeholder 11">
            <a:extLst>
              <a:ext uri="{FF2B5EF4-FFF2-40B4-BE49-F238E27FC236}">
                <a16:creationId xmlns:a16="http://schemas.microsoft.com/office/drawing/2014/main" id="{D697A17E-6B02-659A-A4FD-EA767A88BF49}"/>
              </a:ext>
            </a:extLst>
          </p:cNvPr>
          <p:cNvSpPr>
            <a:spLocks noGrp="1"/>
          </p:cNvSpPr>
          <p:nvPr>
            <p:ph type="pic" sz="quarter" idx="24" hasCustomPrompt="1"/>
          </p:nvPr>
        </p:nvSpPr>
        <p:spPr>
          <a:xfrm>
            <a:off x="442648" y="3036862"/>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
        <p:nvSpPr>
          <p:cNvPr id="11" name="Text Placeholder 13">
            <a:extLst>
              <a:ext uri="{FF2B5EF4-FFF2-40B4-BE49-F238E27FC236}">
                <a16:creationId xmlns:a16="http://schemas.microsoft.com/office/drawing/2014/main" id="{B8355D82-438B-9D0C-3B9F-8B2CECEEC9CE}"/>
              </a:ext>
            </a:extLst>
          </p:cNvPr>
          <p:cNvSpPr>
            <a:spLocks noGrp="1"/>
          </p:cNvSpPr>
          <p:nvPr>
            <p:ph type="body" sz="quarter" idx="25"/>
          </p:nvPr>
        </p:nvSpPr>
        <p:spPr>
          <a:xfrm>
            <a:off x="306190" y="4268075"/>
            <a:ext cx="5466944" cy="1968952"/>
          </a:xfrm>
          <a:solidFill>
            <a:schemeClr val="bg2"/>
          </a:solidFill>
        </p:spPr>
        <p:txBody>
          <a:bodyPr lIns="1005840" tIns="164592" rIns="91440" bIns="164592"/>
          <a:lstStyle>
            <a:lvl1pPr>
              <a:buClr>
                <a:schemeClr val="tx1"/>
              </a:buClr>
              <a:defRPr sz="1100">
                <a:solidFill>
                  <a:schemeClr val="tx1"/>
                </a:solidFill>
              </a:defRPr>
            </a:lvl1pPr>
          </a:lstStyle>
          <a:p>
            <a:pPr lvl="0"/>
            <a:r>
              <a:rPr lang="en-US"/>
              <a:t>Click to edit Master text styles</a:t>
            </a:r>
          </a:p>
        </p:txBody>
      </p:sp>
      <p:sp>
        <p:nvSpPr>
          <p:cNvPr id="12" name="Picture Placeholder 11">
            <a:extLst>
              <a:ext uri="{FF2B5EF4-FFF2-40B4-BE49-F238E27FC236}">
                <a16:creationId xmlns:a16="http://schemas.microsoft.com/office/drawing/2014/main" id="{DEFB447D-35FD-FF1A-54C2-DE0CCFEE50D4}"/>
              </a:ext>
            </a:extLst>
          </p:cNvPr>
          <p:cNvSpPr>
            <a:spLocks noGrp="1"/>
          </p:cNvSpPr>
          <p:nvPr>
            <p:ph type="pic" sz="quarter" idx="26" hasCustomPrompt="1"/>
          </p:nvPr>
        </p:nvSpPr>
        <p:spPr>
          <a:xfrm>
            <a:off x="442648" y="4465328"/>
            <a:ext cx="669365" cy="669364"/>
          </a:xfrm>
        </p:spPr>
        <p:txBody>
          <a:bodyPr/>
          <a:lstStyle>
            <a:lvl1pPr algn="ctr">
              <a:lnSpc>
                <a:spcPct val="80000"/>
              </a:lnSpc>
              <a:buClr>
                <a:schemeClr val="tx1"/>
              </a:buClr>
              <a:defRPr sz="1000">
                <a:solidFill>
                  <a:schemeClr val="tx1"/>
                </a:solidFill>
              </a:defRPr>
            </a:lvl1pPr>
          </a:lstStyle>
          <a:p>
            <a:r>
              <a:rPr lang="en-US"/>
              <a:t>Click to </a:t>
            </a:r>
            <a:br>
              <a:rPr lang="en-US"/>
            </a:br>
            <a:r>
              <a:rPr lang="en-US"/>
              <a:t>add icon</a:t>
            </a:r>
          </a:p>
        </p:txBody>
      </p:sp>
    </p:spTree>
    <p:extLst>
      <p:ext uri="{BB962C8B-B14F-4D97-AF65-F5344CB8AC3E}">
        <p14:creationId xmlns:p14="http://schemas.microsoft.com/office/powerpoint/2010/main" val="40448225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tatement with 3 Chart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2508442"/>
            <a:ext cx="3377317" cy="808009"/>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2508442"/>
            <a:ext cx="3377317" cy="808009"/>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2508442"/>
            <a:ext cx="3377317" cy="808009"/>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1" name="Chart Placeholder 10">
            <a:extLst>
              <a:ext uri="{FF2B5EF4-FFF2-40B4-BE49-F238E27FC236}">
                <a16:creationId xmlns:a16="http://schemas.microsoft.com/office/drawing/2014/main" id="{A254A9EE-CEE0-3358-48C9-CC7695318CCF}"/>
              </a:ext>
            </a:extLst>
          </p:cNvPr>
          <p:cNvSpPr>
            <a:spLocks noGrp="1"/>
          </p:cNvSpPr>
          <p:nvPr>
            <p:ph type="chart" sz="quarter" idx="17" hasCustomPrompt="1"/>
          </p:nvPr>
        </p:nvSpPr>
        <p:spPr>
          <a:xfrm>
            <a:off x="292099" y="3445095"/>
            <a:ext cx="3378201" cy="2444495"/>
          </a:xfrm>
        </p:spPr>
        <p:txBody>
          <a:bodyPr/>
          <a:lstStyle>
            <a:lvl1pPr>
              <a:buClr>
                <a:schemeClr val="tx1"/>
              </a:buClr>
              <a:defRPr sz="1600">
                <a:solidFill>
                  <a:schemeClr val="tx1"/>
                </a:solidFill>
              </a:defRPr>
            </a:lvl1pPr>
          </a:lstStyle>
          <a:p>
            <a:r>
              <a:rPr lang="en-US"/>
              <a:t>Click icon to insert chart</a:t>
            </a:r>
          </a:p>
        </p:txBody>
      </p:sp>
      <p:sp>
        <p:nvSpPr>
          <p:cNvPr id="12" name="Chart Placeholder 10">
            <a:extLst>
              <a:ext uri="{FF2B5EF4-FFF2-40B4-BE49-F238E27FC236}">
                <a16:creationId xmlns:a16="http://schemas.microsoft.com/office/drawing/2014/main" id="{C3D07F48-34D1-EE5D-EDEF-871B197C71A9}"/>
              </a:ext>
            </a:extLst>
          </p:cNvPr>
          <p:cNvSpPr>
            <a:spLocks noGrp="1"/>
          </p:cNvSpPr>
          <p:nvPr>
            <p:ph type="chart" sz="quarter" idx="18" hasCustomPrompt="1"/>
          </p:nvPr>
        </p:nvSpPr>
        <p:spPr>
          <a:xfrm>
            <a:off x="4091476" y="3445095"/>
            <a:ext cx="3378201" cy="2444495"/>
          </a:xfrm>
        </p:spPr>
        <p:txBody>
          <a:bodyPr/>
          <a:lstStyle>
            <a:lvl1pPr>
              <a:buClr>
                <a:schemeClr val="tx1"/>
              </a:buClr>
              <a:defRPr sz="1600">
                <a:solidFill>
                  <a:schemeClr val="tx1"/>
                </a:solidFill>
              </a:defRPr>
            </a:lvl1pPr>
          </a:lstStyle>
          <a:p>
            <a:r>
              <a:rPr lang="en-US"/>
              <a:t>Click icon to insert chart</a:t>
            </a:r>
          </a:p>
        </p:txBody>
      </p:sp>
      <p:sp>
        <p:nvSpPr>
          <p:cNvPr id="13" name="Chart Placeholder 10">
            <a:extLst>
              <a:ext uri="{FF2B5EF4-FFF2-40B4-BE49-F238E27FC236}">
                <a16:creationId xmlns:a16="http://schemas.microsoft.com/office/drawing/2014/main" id="{474219F2-95FF-0680-DA3E-B4B56EAE0281}"/>
              </a:ext>
            </a:extLst>
          </p:cNvPr>
          <p:cNvSpPr>
            <a:spLocks noGrp="1"/>
          </p:cNvSpPr>
          <p:nvPr>
            <p:ph type="chart" sz="quarter" idx="19" hasCustomPrompt="1"/>
          </p:nvPr>
        </p:nvSpPr>
        <p:spPr>
          <a:xfrm>
            <a:off x="7890345" y="3445095"/>
            <a:ext cx="3378201" cy="2444495"/>
          </a:xfrm>
        </p:spPr>
        <p:txBody>
          <a:bodyPr/>
          <a:lstStyle>
            <a:lvl1pPr>
              <a:buClr>
                <a:schemeClr val="tx1"/>
              </a:buClr>
              <a:defRPr sz="1600">
                <a:solidFill>
                  <a:schemeClr val="tx1"/>
                </a:solidFill>
              </a:defRPr>
            </a:lvl1pPr>
          </a:lstStyle>
          <a:p>
            <a:r>
              <a:rPr lang="en-US"/>
              <a:t>Click icon to insert chart</a:t>
            </a:r>
          </a:p>
        </p:txBody>
      </p:sp>
      <p:sp>
        <p:nvSpPr>
          <p:cNvPr id="9" name="Footer Placeholder 4">
            <a:extLst>
              <a:ext uri="{FF2B5EF4-FFF2-40B4-BE49-F238E27FC236}">
                <a16:creationId xmlns:a16="http://schemas.microsoft.com/office/drawing/2014/main" id="{F64B22A7-8D6B-F763-F0CF-376595BB4E0F}"/>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6" name="Text Placeholder 7">
            <a:extLst>
              <a:ext uri="{FF2B5EF4-FFF2-40B4-BE49-F238E27FC236}">
                <a16:creationId xmlns:a16="http://schemas.microsoft.com/office/drawing/2014/main" id="{911266BC-FD07-444B-5E5A-145EA1CCC8AD}"/>
              </a:ext>
            </a:extLst>
          </p:cNvPr>
          <p:cNvSpPr>
            <a:spLocks noGrp="1"/>
          </p:cNvSpPr>
          <p:nvPr>
            <p:ph type="body" sz="quarter" idx="23"/>
          </p:nvPr>
        </p:nvSpPr>
        <p:spPr>
          <a:xfrm>
            <a:off x="292608" y="1551734"/>
            <a:ext cx="10975054" cy="808008"/>
          </a:xfrm>
        </p:spPr>
        <p:txBody>
          <a:bodyPr/>
          <a:lstStyle>
            <a:lvl1pPr>
              <a:buClr>
                <a:schemeClr val="tx1"/>
              </a:buClr>
              <a:defRPr sz="2200">
                <a:solidFill>
                  <a:schemeClr val="tx1"/>
                </a:solidFill>
              </a:defRPr>
            </a:lvl1pPr>
            <a:lvl2pPr>
              <a:defRPr sz="2500">
                <a:solidFill>
                  <a:schemeClr val="accent6"/>
                </a:solidFill>
              </a:defRPr>
            </a:lvl2pPr>
            <a:lvl3pPr>
              <a:defRPr sz="2500">
                <a:solidFill>
                  <a:schemeClr val="accent6"/>
                </a:solidFill>
              </a:defRPr>
            </a:lvl3pPr>
            <a:lvl4pPr>
              <a:defRPr sz="2500">
                <a:solidFill>
                  <a:schemeClr val="accent6"/>
                </a:solidFill>
              </a:defRPr>
            </a:lvl4pPr>
            <a:lvl5pPr>
              <a:defRPr sz="2500">
                <a:solidFill>
                  <a:schemeClr val="accent6"/>
                </a:solidFill>
              </a:defRPr>
            </a:lvl5pPr>
          </a:lstStyle>
          <a:p>
            <a:pPr lvl="0"/>
            <a:r>
              <a:rPr lang="en-US"/>
              <a:t>Click to edit Master text styles</a:t>
            </a:r>
          </a:p>
        </p:txBody>
      </p:sp>
    </p:spTree>
    <p:extLst>
      <p:ext uri="{BB962C8B-B14F-4D97-AF65-F5344CB8AC3E}">
        <p14:creationId xmlns:p14="http://schemas.microsoft.com/office/powerpoint/2010/main" val="17762247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Charts with Conten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5425440"/>
            <a:ext cx="3377317" cy="752221"/>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7890345" y="5425440"/>
            <a:ext cx="3377317" cy="752221"/>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4091476" y="5425440"/>
            <a:ext cx="3377317" cy="752221"/>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7" name="Text Placeholder 9">
            <a:extLst>
              <a:ext uri="{FF2B5EF4-FFF2-40B4-BE49-F238E27FC236}">
                <a16:creationId xmlns:a16="http://schemas.microsoft.com/office/drawing/2014/main" id="{C315A683-9F45-CC66-9D57-FBEF24C7E7E7}"/>
              </a:ext>
            </a:extLst>
          </p:cNvPr>
          <p:cNvSpPr>
            <a:spLocks noGrp="1"/>
          </p:cNvSpPr>
          <p:nvPr>
            <p:ph type="body" sz="quarter" idx="16"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1" name="Chart Placeholder 10">
            <a:extLst>
              <a:ext uri="{FF2B5EF4-FFF2-40B4-BE49-F238E27FC236}">
                <a16:creationId xmlns:a16="http://schemas.microsoft.com/office/drawing/2014/main" id="{A254A9EE-CEE0-3358-48C9-CC7695318CCF}"/>
              </a:ext>
            </a:extLst>
          </p:cNvPr>
          <p:cNvSpPr>
            <a:spLocks noGrp="1"/>
          </p:cNvSpPr>
          <p:nvPr>
            <p:ph type="chart" sz="quarter" idx="17" hasCustomPrompt="1"/>
          </p:nvPr>
        </p:nvSpPr>
        <p:spPr>
          <a:xfrm>
            <a:off x="292099" y="1613646"/>
            <a:ext cx="3378201" cy="2337452"/>
          </a:xfrm>
        </p:spPr>
        <p:txBody>
          <a:bodyPr/>
          <a:lstStyle>
            <a:lvl1pPr>
              <a:buClr>
                <a:schemeClr val="tx1"/>
              </a:buClr>
              <a:defRPr sz="1600">
                <a:solidFill>
                  <a:schemeClr val="tx1"/>
                </a:solidFill>
              </a:defRPr>
            </a:lvl1pPr>
          </a:lstStyle>
          <a:p>
            <a:r>
              <a:rPr lang="en-US"/>
              <a:t>Click icon to insert chart</a:t>
            </a:r>
          </a:p>
        </p:txBody>
      </p:sp>
      <p:sp>
        <p:nvSpPr>
          <p:cNvPr id="12" name="Chart Placeholder 10">
            <a:extLst>
              <a:ext uri="{FF2B5EF4-FFF2-40B4-BE49-F238E27FC236}">
                <a16:creationId xmlns:a16="http://schemas.microsoft.com/office/drawing/2014/main" id="{C3D07F48-34D1-EE5D-EDEF-871B197C71A9}"/>
              </a:ext>
            </a:extLst>
          </p:cNvPr>
          <p:cNvSpPr>
            <a:spLocks noGrp="1"/>
          </p:cNvSpPr>
          <p:nvPr>
            <p:ph type="chart" sz="quarter" idx="18" hasCustomPrompt="1"/>
          </p:nvPr>
        </p:nvSpPr>
        <p:spPr>
          <a:xfrm>
            <a:off x="4091476" y="1613646"/>
            <a:ext cx="3378201" cy="2337452"/>
          </a:xfrm>
        </p:spPr>
        <p:txBody>
          <a:bodyPr/>
          <a:lstStyle>
            <a:lvl1pPr>
              <a:buClr>
                <a:schemeClr val="tx1"/>
              </a:buClr>
              <a:defRPr sz="1600">
                <a:solidFill>
                  <a:schemeClr val="tx1"/>
                </a:solidFill>
              </a:defRPr>
            </a:lvl1pPr>
          </a:lstStyle>
          <a:p>
            <a:r>
              <a:rPr lang="en-US"/>
              <a:t>Click icon to insert chart</a:t>
            </a:r>
          </a:p>
        </p:txBody>
      </p:sp>
      <p:sp>
        <p:nvSpPr>
          <p:cNvPr id="13" name="Chart Placeholder 10">
            <a:extLst>
              <a:ext uri="{FF2B5EF4-FFF2-40B4-BE49-F238E27FC236}">
                <a16:creationId xmlns:a16="http://schemas.microsoft.com/office/drawing/2014/main" id="{474219F2-95FF-0680-DA3E-B4B56EAE0281}"/>
              </a:ext>
            </a:extLst>
          </p:cNvPr>
          <p:cNvSpPr>
            <a:spLocks noGrp="1"/>
          </p:cNvSpPr>
          <p:nvPr>
            <p:ph type="chart" sz="quarter" idx="19" hasCustomPrompt="1"/>
          </p:nvPr>
        </p:nvSpPr>
        <p:spPr>
          <a:xfrm>
            <a:off x="7890345" y="1613646"/>
            <a:ext cx="3378201" cy="2337452"/>
          </a:xfrm>
        </p:spPr>
        <p:txBody>
          <a:bodyPr/>
          <a:lstStyle>
            <a:lvl1pPr>
              <a:buClr>
                <a:schemeClr val="tx1"/>
              </a:buClr>
              <a:defRPr sz="1600">
                <a:solidFill>
                  <a:schemeClr val="tx1"/>
                </a:solidFill>
              </a:defRPr>
            </a:lvl1pPr>
          </a:lstStyle>
          <a:p>
            <a:r>
              <a:rPr lang="en-US"/>
              <a:t>Click icon to insert chart</a:t>
            </a:r>
          </a:p>
        </p:txBody>
      </p:sp>
      <p:sp>
        <p:nvSpPr>
          <p:cNvPr id="9" name="Footer Placeholder 4">
            <a:extLst>
              <a:ext uri="{FF2B5EF4-FFF2-40B4-BE49-F238E27FC236}">
                <a16:creationId xmlns:a16="http://schemas.microsoft.com/office/drawing/2014/main" id="{F64B22A7-8D6B-F763-F0CF-376595BB4E0F}"/>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0" name="Text Placeholder 7">
            <a:extLst>
              <a:ext uri="{FF2B5EF4-FFF2-40B4-BE49-F238E27FC236}">
                <a16:creationId xmlns:a16="http://schemas.microsoft.com/office/drawing/2014/main" id="{6B748446-5E83-B098-3FE0-F3547AC678A0}"/>
              </a:ext>
            </a:extLst>
          </p:cNvPr>
          <p:cNvSpPr>
            <a:spLocks noGrp="1"/>
          </p:cNvSpPr>
          <p:nvPr>
            <p:ph type="body" sz="quarter" idx="20"/>
          </p:nvPr>
        </p:nvSpPr>
        <p:spPr>
          <a:xfrm>
            <a:off x="292608" y="3972054"/>
            <a:ext cx="3377317" cy="1262776"/>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stStyle>
          <a:p>
            <a:pPr lvl="0"/>
            <a:r>
              <a:rPr lang="en-US"/>
              <a:t>Click to edit Master text styles</a:t>
            </a:r>
          </a:p>
          <a:p>
            <a:pPr lvl="1"/>
            <a:r>
              <a:rPr lang="en-US"/>
              <a:t>Second level</a:t>
            </a:r>
          </a:p>
          <a:p>
            <a:pPr lvl="2"/>
            <a:r>
              <a:rPr lang="en-US"/>
              <a:t>Third level</a:t>
            </a:r>
          </a:p>
        </p:txBody>
      </p:sp>
      <p:sp>
        <p:nvSpPr>
          <p:cNvPr id="14" name="Text Placeholder 7">
            <a:extLst>
              <a:ext uri="{FF2B5EF4-FFF2-40B4-BE49-F238E27FC236}">
                <a16:creationId xmlns:a16="http://schemas.microsoft.com/office/drawing/2014/main" id="{6777482A-8A55-E3F8-4020-5342C635C57C}"/>
              </a:ext>
            </a:extLst>
          </p:cNvPr>
          <p:cNvSpPr>
            <a:spLocks noGrp="1"/>
          </p:cNvSpPr>
          <p:nvPr>
            <p:ph type="body" sz="quarter" idx="21"/>
          </p:nvPr>
        </p:nvSpPr>
        <p:spPr>
          <a:xfrm>
            <a:off x="7890345" y="3976118"/>
            <a:ext cx="3377317" cy="1262776"/>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stStyle>
          <a:p>
            <a:pPr lvl="0"/>
            <a:r>
              <a:rPr lang="en-US"/>
              <a:t>Click to edit Master text styles</a:t>
            </a:r>
          </a:p>
          <a:p>
            <a:pPr lvl="1"/>
            <a:r>
              <a:rPr lang="en-US"/>
              <a:t>Second level</a:t>
            </a:r>
          </a:p>
          <a:p>
            <a:pPr lvl="2"/>
            <a:r>
              <a:rPr lang="en-US"/>
              <a:t>Third level</a:t>
            </a:r>
          </a:p>
        </p:txBody>
      </p:sp>
      <p:sp>
        <p:nvSpPr>
          <p:cNvPr id="15" name="Text Placeholder 7">
            <a:extLst>
              <a:ext uri="{FF2B5EF4-FFF2-40B4-BE49-F238E27FC236}">
                <a16:creationId xmlns:a16="http://schemas.microsoft.com/office/drawing/2014/main" id="{E4AAA9F5-FC74-24CB-2BC6-FBE89C8B4A5B}"/>
              </a:ext>
            </a:extLst>
          </p:cNvPr>
          <p:cNvSpPr>
            <a:spLocks noGrp="1"/>
          </p:cNvSpPr>
          <p:nvPr>
            <p:ph type="body" sz="quarter" idx="22"/>
          </p:nvPr>
        </p:nvSpPr>
        <p:spPr>
          <a:xfrm>
            <a:off x="4091476" y="3976118"/>
            <a:ext cx="3377317" cy="1262776"/>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33806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with 3 Chart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9" y="1545336"/>
            <a:ext cx="2461742" cy="4110746"/>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099" y="612648"/>
            <a:ext cx="8547101"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9" name="Text Placeholder 9">
            <a:extLst>
              <a:ext uri="{FF2B5EF4-FFF2-40B4-BE49-F238E27FC236}">
                <a16:creationId xmlns:a16="http://schemas.microsoft.com/office/drawing/2014/main" id="{CA9629F9-6CF9-6C84-FC4C-11477E1EE9C9}"/>
              </a:ext>
            </a:extLst>
          </p:cNvPr>
          <p:cNvSpPr>
            <a:spLocks noGrp="1"/>
          </p:cNvSpPr>
          <p:nvPr>
            <p:ph type="body" sz="quarter" idx="17"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1" name="Chart Placeholder 6">
            <a:extLst>
              <a:ext uri="{FF2B5EF4-FFF2-40B4-BE49-F238E27FC236}">
                <a16:creationId xmlns:a16="http://schemas.microsoft.com/office/drawing/2014/main" id="{590D9C2E-362E-4CA5-7FFD-3FDAE2D56EC6}"/>
              </a:ext>
            </a:extLst>
          </p:cNvPr>
          <p:cNvSpPr>
            <a:spLocks noGrp="1"/>
          </p:cNvSpPr>
          <p:nvPr>
            <p:ph type="chart" sz="quarter" idx="14" hasCustomPrompt="1"/>
          </p:nvPr>
        </p:nvSpPr>
        <p:spPr>
          <a:xfrm>
            <a:off x="3222621" y="1545336"/>
            <a:ext cx="2254352" cy="3022207"/>
          </a:xfrm>
        </p:spPr>
        <p:txBody>
          <a:bodyPr/>
          <a:lstStyle>
            <a:lvl1pPr>
              <a:buClr>
                <a:schemeClr val="tx1"/>
              </a:buClr>
              <a:defRPr>
                <a:solidFill>
                  <a:schemeClr val="tx1"/>
                </a:solidFill>
              </a:defRPr>
            </a:lvl1pPr>
          </a:lstStyle>
          <a:p>
            <a:r>
              <a:rPr lang="en-US"/>
              <a:t>Click icon to insert chart</a:t>
            </a:r>
          </a:p>
        </p:txBody>
      </p:sp>
      <p:sp>
        <p:nvSpPr>
          <p:cNvPr id="3" name="Footer Placeholder 4">
            <a:extLst>
              <a:ext uri="{FF2B5EF4-FFF2-40B4-BE49-F238E27FC236}">
                <a16:creationId xmlns:a16="http://schemas.microsoft.com/office/drawing/2014/main" id="{3952140C-B26A-04E0-A4E5-E6172A05D763}"/>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5" name="Text Placeholder 7">
            <a:extLst>
              <a:ext uri="{FF2B5EF4-FFF2-40B4-BE49-F238E27FC236}">
                <a16:creationId xmlns:a16="http://schemas.microsoft.com/office/drawing/2014/main" id="{0C4CBB0B-DBEF-3931-71BC-A8272E8234F2}"/>
              </a:ext>
            </a:extLst>
          </p:cNvPr>
          <p:cNvSpPr>
            <a:spLocks noGrp="1"/>
          </p:cNvSpPr>
          <p:nvPr>
            <p:ph type="body" sz="quarter" idx="18"/>
          </p:nvPr>
        </p:nvSpPr>
        <p:spPr>
          <a:xfrm>
            <a:off x="3222621" y="4985309"/>
            <a:ext cx="2254351" cy="752221"/>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7" name="Chart Placeholder 6">
            <a:extLst>
              <a:ext uri="{FF2B5EF4-FFF2-40B4-BE49-F238E27FC236}">
                <a16:creationId xmlns:a16="http://schemas.microsoft.com/office/drawing/2014/main" id="{48D7420D-B90A-119B-23AC-CC12D47659C1}"/>
              </a:ext>
            </a:extLst>
          </p:cNvPr>
          <p:cNvSpPr>
            <a:spLocks noGrp="1"/>
          </p:cNvSpPr>
          <p:nvPr>
            <p:ph type="chart" sz="quarter" idx="19" hasCustomPrompt="1"/>
          </p:nvPr>
        </p:nvSpPr>
        <p:spPr>
          <a:xfrm>
            <a:off x="6096000" y="1545336"/>
            <a:ext cx="2254352" cy="3022207"/>
          </a:xfrm>
        </p:spPr>
        <p:txBody>
          <a:bodyPr/>
          <a:lstStyle>
            <a:lvl1pPr>
              <a:buClr>
                <a:schemeClr val="tx1"/>
              </a:buClr>
              <a:defRPr>
                <a:solidFill>
                  <a:schemeClr val="tx1"/>
                </a:solidFill>
              </a:defRPr>
            </a:lvl1pPr>
          </a:lstStyle>
          <a:p>
            <a:r>
              <a:rPr lang="en-US"/>
              <a:t>Click icon to insert chart</a:t>
            </a:r>
          </a:p>
        </p:txBody>
      </p:sp>
      <p:sp>
        <p:nvSpPr>
          <p:cNvPr id="10" name="Text Placeholder 7">
            <a:extLst>
              <a:ext uri="{FF2B5EF4-FFF2-40B4-BE49-F238E27FC236}">
                <a16:creationId xmlns:a16="http://schemas.microsoft.com/office/drawing/2014/main" id="{88FBAAD8-11D5-F83D-DF62-2A42B568FBC5}"/>
              </a:ext>
            </a:extLst>
          </p:cNvPr>
          <p:cNvSpPr>
            <a:spLocks noGrp="1"/>
          </p:cNvSpPr>
          <p:nvPr>
            <p:ph type="body" sz="quarter" idx="20"/>
          </p:nvPr>
        </p:nvSpPr>
        <p:spPr>
          <a:xfrm>
            <a:off x="6096000" y="4985309"/>
            <a:ext cx="2254351" cy="752221"/>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12" name="Chart Placeholder 6">
            <a:extLst>
              <a:ext uri="{FF2B5EF4-FFF2-40B4-BE49-F238E27FC236}">
                <a16:creationId xmlns:a16="http://schemas.microsoft.com/office/drawing/2014/main" id="{96B1E6A7-129E-46CE-C21E-C60F836FEB4D}"/>
              </a:ext>
            </a:extLst>
          </p:cNvPr>
          <p:cNvSpPr>
            <a:spLocks noGrp="1"/>
          </p:cNvSpPr>
          <p:nvPr>
            <p:ph type="chart" sz="quarter" idx="21" hasCustomPrompt="1"/>
          </p:nvPr>
        </p:nvSpPr>
        <p:spPr>
          <a:xfrm>
            <a:off x="8988655" y="1545336"/>
            <a:ext cx="2254352" cy="3022207"/>
          </a:xfrm>
        </p:spPr>
        <p:txBody>
          <a:bodyPr/>
          <a:lstStyle>
            <a:lvl1pPr>
              <a:buClr>
                <a:schemeClr val="tx1"/>
              </a:buClr>
              <a:defRPr>
                <a:solidFill>
                  <a:schemeClr val="tx1"/>
                </a:solidFill>
              </a:defRPr>
            </a:lvl1pPr>
          </a:lstStyle>
          <a:p>
            <a:r>
              <a:rPr lang="en-US"/>
              <a:t>Click icon to insert chart</a:t>
            </a:r>
          </a:p>
        </p:txBody>
      </p:sp>
      <p:sp>
        <p:nvSpPr>
          <p:cNvPr id="13" name="Text Placeholder 7">
            <a:extLst>
              <a:ext uri="{FF2B5EF4-FFF2-40B4-BE49-F238E27FC236}">
                <a16:creationId xmlns:a16="http://schemas.microsoft.com/office/drawing/2014/main" id="{EA131FE4-BB90-458C-1CBB-7F6A2C421FBA}"/>
              </a:ext>
            </a:extLst>
          </p:cNvPr>
          <p:cNvSpPr>
            <a:spLocks noGrp="1"/>
          </p:cNvSpPr>
          <p:nvPr>
            <p:ph type="body" sz="quarter" idx="22"/>
          </p:nvPr>
        </p:nvSpPr>
        <p:spPr>
          <a:xfrm>
            <a:off x="8988655" y="4985309"/>
            <a:ext cx="2254351" cy="752221"/>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6261997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rtArt with 4-col conten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9" y="3024886"/>
            <a:ext cx="2441886" cy="315277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Text Placeholder 7">
            <a:extLst>
              <a:ext uri="{FF2B5EF4-FFF2-40B4-BE49-F238E27FC236}">
                <a16:creationId xmlns:a16="http://schemas.microsoft.com/office/drawing/2014/main" id="{6151C925-7146-34E0-B7C8-9F46989EE77E}"/>
              </a:ext>
            </a:extLst>
          </p:cNvPr>
          <p:cNvSpPr>
            <a:spLocks noGrp="1"/>
          </p:cNvSpPr>
          <p:nvPr>
            <p:ph type="body" sz="quarter" idx="14"/>
          </p:nvPr>
        </p:nvSpPr>
        <p:spPr>
          <a:xfrm>
            <a:off x="9031043" y="3028951"/>
            <a:ext cx="2441885" cy="315277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7">
            <a:extLst>
              <a:ext uri="{FF2B5EF4-FFF2-40B4-BE49-F238E27FC236}">
                <a16:creationId xmlns:a16="http://schemas.microsoft.com/office/drawing/2014/main" id="{D63F23BC-63B0-7C75-716D-27D7C28BCFBA}"/>
              </a:ext>
            </a:extLst>
          </p:cNvPr>
          <p:cNvSpPr>
            <a:spLocks noGrp="1"/>
          </p:cNvSpPr>
          <p:nvPr>
            <p:ph type="body" sz="quarter" idx="15"/>
          </p:nvPr>
        </p:nvSpPr>
        <p:spPr>
          <a:xfrm>
            <a:off x="3205421" y="3028951"/>
            <a:ext cx="2441885" cy="315277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a:extLst>
              <a:ext uri="{FF2B5EF4-FFF2-40B4-BE49-F238E27FC236}">
                <a16:creationId xmlns:a16="http://schemas.microsoft.com/office/drawing/2014/main" id="{8D2DAF62-E13F-E551-38D2-4175EDE7BBE7}"/>
              </a:ext>
            </a:extLst>
          </p:cNvPr>
          <p:cNvSpPr>
            <a:spLocks noGrp="1"/>
          </p:cNvSpPr>
          <p:nvPr>
            <p:ph type="body" sz="quarter" idx="16"/>
          </p:nvPr>
        </p:nvSpPr>
        <p:spPr>
          <a:xfrm>
            <a:off x="6118232" y="3028951"/>
            <a:ext cx="2441885" cy="3152774"/>
          </a:xfrm>
        </p:spPr>
        <p:txBody>
          <a:bodyPr/>
          <a:lstStyle>
            <a:lvl1pPr>
              <a:buClr>
                <a:schemeClr val="tx1"/>
              </a:buClr>
              <a:defRPr sz="1100">
                <a:solidFill>
                  <a:schemeClr val="tx1"/>
                </a:solidFill>
              </a:defRPr>
            </a:lvl1pPr>
            <a:lvl2pPr>
              <a:buClr>
                <a:schemeClr val="tx1"/>
              </a:buClr>
              <a:defRPr sz="1100">
                <a:solidFill>
                  <a:schemeClr val="tx1"/>
                </a:solidFill>
              </a:defRPr>
            </a:lvl2pPr>
            <a:lvl3pPr>
              <a:buClr>
                <a:schemeClr val="tx1"/>
              </a:buClr>
              <a:defRPr sz="1100">
                <a:solidFill>
                  <a:schemeClr val="tx1"/>
                </a:solidFill>
              </a:defRPr>
            </a:lvl3pPr>
            <a:lvl4pPr>
              <a:buClr>
                <a:schemeClr val="tx1"/>
              </a:buClr>
              <a:defRPr sz="1100">
                <a:solidFill>
                  <a:schemeClr val="tx1"/>
                </a:solidFill>
              </a:defRPr>
            </a:lvl4pPr>
            <a:lvl5pPr>
              <a:buClr>
                <a:schemeClr val="tx1"/>
              </a:buClr>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a:extLst>
              <a:ext uri="{FF2B5EF4-FFF2-40B4-BE49-F238E27FC236}">
                <a16:creationId xmlns:a16="http://schemas.microsoft.com/office/drawing/2014/main" id="{CA9629F9-6CF9-6C84-FC4C-11477E1EE9C9}"/>
              </a:ext>
            </a:extLst>
          </p:cNvPr>
          <p:cNvSpPr>
            <a:spLocks noGrp="1"/>
          </p:cNvSpPr>
          <p:nvPr>
            <p:ph type="body" sz="quarter" idx="17"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10" name="Footer Placeholder 4">
            <a:extLst>
              <a:ext uri="{FF2B5EF4-FFF2-40B4-BE49-F238E27FC236}">
                <a16:creationId xmlns:a16="http://schemas.microsoft.com/office/drawing/2014/main" id="{A3885C08-91DB-32DD-B51C-53B909D3E027}"/>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12" name="SmartArt Placeholder 11">
            <a:extLst>
              <a:ext uri="{FF2B5EF4-FFF2-40B4-BE49-F238E27FC236}">
                <a16:creationId xmlns:a16="http://schemas.microsoft.com/office/drawing/2014/main" id="{8F7D0D6B-D613-8843-8884-B4E4AC1B8D80}"/>
              </a:ext>
            </a:extLst>
          </p:cNvPr>
          <p:cNvSpPr>
            <a:spLocks noGrp="1"/>
          </p:cNvSpPr>
          <p:nvPr>
            <p:ph type="dgm" sz="quarter" idx="18" hasCustomPrompt="1"/>
          </p:nvPr>
        </p:nvSpPr>
        <p:spPr>
          <a:xfrm>
            <a:off x="292100" y="1569424"/>
            <a:ext cx="11180763" cy="1079508"/>
          </a:xfrm>
        </p:spPr>
        <p:txBody>
          <a:bodyPr/>
          <a:lstStyle>
            <a:lvl1pPr>
              <a:buClr>
                <a:schemeClr val="tx1"/>
              </a:buClr>
              <a:defRPr>
                <a:solidFill>
                  <a:schemeClr val="tx1"/>
                </a:solidFill>
              </a:defRPr>
            </a:lvl1pPr>
          </a:lstStyle>
          <a:p>
            <a:r>
              <a:rPr lang="en-US"/>
              <a:t>Click icon to insert SmartArt graphic</a:t>
            </a:r>
          </a:p>
        </p:txBody>
      </p:sp>
    </p:spTree>
    <p:extLst>
      <p:ext uri="{BB962C8B-B14F-4D97-AF65-F5344CB8AC3E}">
        <p14:creationId xmlns:p14="http://schemas.microsoft.com/office/powerpoint/2010/main" val="18908382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io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3008376"/>
            <a:ext cx="10940995" cy="3170167"/>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11" name="Text Placeholder 9">
            <a:extLst>
              <a:ext uri="{FF2B5EF4-FFF2-40B4-BE49-F238E27FC236}">
                <a16:creationId xmlns:a16="http://schemas.microsoft.com/office/drawing/2014/main" id="{F85BC913-0679-BFAC-6CD5-2F27BDF63EEE}"/>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5" name="Text Placeholder 7">
            <a:extLst>
              <a:ext uri="{FF2B5EF4-FFF2-40B4-BE49-F238E27FC236}">
                <a16:creationId xmlns:a16="http://schemas.microsoft.com/office/drawing/2014/main" id="{1DBD2DA4-465E-4619-384E-A668FEB56B26}"/>
              </a:ext>
            </a:extLst>
          </p:cNvPr>
          <p:cNvSpPr>
            <a:spLocks noGrp="1"/>
          </p:cNvSpPr>
          <p:nvPr>
            <p:ph type="body" sz="quarter" idx="16"/>
          </p:nvPr>
        </p:nvSpPr>
        <p:spPr>
          <a:xfrm>
            <a:off x="1768639" y="1547435"/>
            <a:ext cx="4171785" cy="1180464"/>
          </a:xfrm>
        </p:spPr>
        <p:txBody>
          <a:bodyPr/>
          <a:lstStyle>
            <a:lvl1pPr>
              <a:spcAft>
                <a:spcPts val="1000"/>
              </a:spcAft>
              <a:buClr>
                <a:schemeClr val="tx1"/>
              </a:buClr>
              <a:defRPr sz="1800" b="1" i="0">
                <a:solidFill>
                  <a:schemeClr val="tx1"/>
                </a:solidFill>
                <a:latin typeface="Ringside Narrow" panose="02000500000000000000" pitchFamily="2" charset="0"/>
              </a:defRPr>
            </a:lvl1pPr>
            <a:lvl2pPr marL="0" indent="0">
              <a:spcBef>
                <a:spcPts val="0"/>
              </a:spcBef>
              <a:buClr>
                <a:schemeClr val="tx1"/>
              </a:buClr>
              <a:buNone/>
              <a:defRPr>
                <a:solidFill>
                  <a:schemeClr val="tx1"/>
                </a:solidFill>
              </a:defRPr>
            </a:lvl2pPr>
          </a:lstStyle>
          <a:p>
            <a:pPr lvl="0"/>
            <a:r>
              <a:rPr lang="en-US"/>
              <a:t>Click to edit Master text styles</a:t>
            </a:r>
          </a:p>
          <a:p>
            <a:pPr lvl="1"/>
            <a:r>
              <a:rPr lang="en-US"/>
              <a:t>Second level</a:t>
            </a:r>
          </a:p>
        </p:txBody>
      </p:sp>
      <p:sp>
        <p:nvSpPr>
          <p:cNvPr id="10" name="Picture Placeholder 9">
            <a:extLst>
              <a:ext uri="{FF2B5EF4-FFF2-40B4-BE49-F238E27FC236}">
                <a16:creationId xmlns:a16="http://schemas.microsoft.com/office/drawing/2014/main" id="{F628E436-F0D6-3248-3ED4-9F6409A885C1}"/>
              </a:ext>
            </a:extLst>
          </p:cNvPr>
          <p:cNvSpPr>
            <a:spLocks noGrp="1"/>
          </p:cNvSpPr>
          <p:nvPr>
            <p:ph type="pic" sz="quarter" idx="17" hasCustomPrompt="1"/>
          </p:nvPr>
        </p:nvSpPr>
        <p:spPr>
          <a:xfrm>
            <a:off x="307975" y="1588073"/>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sp>
        <p:nvSpPr>
          <p:cNvPr id="3" name="Footer Placeholder 4">
            <a:extLst>
              <a:ext uri="{FF2B5EF4-FFF2-40B4-BE49-F238E27FC236}">
                <a16:creationId xmlns:a16="http://schemas.microsoft.com/office/drawing/2014/main" id="{E7CA53B1-1CF8-3B44-6212-C30A85C1AA0B}"/>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1098061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io (2)">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4343399" y="1547436"/>
            <a:ext cx="6895864" cy="1522336"/>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11" name="Text Placeholder 9">
            <a:extLst>
              <a:ext uri="{FF2B5EF4-FFF2-40B4-BE49-F238E27FC236}">
                <a16:creationId xmlns:a16="http://schemas.microsoft.com/office/drawing/2014/main" id="{F85BC913-0679-BFAC-6CD5-2F27BDF63EEE}"/>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5" name="Text Placeholder 7">
            <a:extLst>
              <a:ext uri="{FF2B5EF4-FFF2-40B4-BE49-F238E27FC236}">
                <a16:creationId xmlns:a16="http://schemas.microsoft.com/office/drawing/2014/main" id="{1DBD2DA4-465E-4619-384E-A668FEB56B26}"/>
              </a:ext>
            </a:extLst>
          </p:cNvPr>
          <p:cNvSpPr>
            <a:spLocks noGrp="1"/>
          </p:cNvSpPr>
          <p:nvPr>
            <p:ph type="body" sz="quarter" idx="16"/>
          </p:nvPr>
        </p:nvSpPr>
        <p:spPr>
          <a:xfrm>
            <a:off x="1768640" y="1547435"/>
            <a:ext cx="2063132" cy="1180464"/>
          </a:xfrm>
        </p:spPr>
        <p:txBody>
          <a:bodyPr/>
          <a:lstStyle>
            <a:lvl1pPr>
              <a:spcBef>
                <a:spcPts val="0"/>
              </a:spcBef>
              <a:spcAft>
                <a:spcPts val="1000"/>
              </a:spcAft>
              <a:buClr>
                <a:schemeClr val="tx1"/>
              </a:buClr>
              <a:defRPr sz="1300" b="1" i="0">
                <a:solidFill>
                  <a:schemeClr val="tx1"/>
                </a:solidFill>
                <a:latin typeface="Ringside Narrow" panose="02000500000000000000" pitchFamily="2" charset="0"/>
              </a:defRPr>
            </a:lvl1pPr>
            <a:lvl2pPr marL="0" indent="0">
              <a:spcBef>
                <a:spcPts val="0"/>
              </a:spcBef>
              <a:spcAft>
                <a:spcPts val="0"/>
              </a:spcAft>
              <a:buClr>
                <a:schemeClr val="tx1"/>
              </a:buClr>
              <a:buNone/>
              <a:defRPr sz="1100">
                <a:solidFill>
                  <a:schemeClr val="tx1"/>
                </a:solidFill>
              </a:defRPr>
            </a:lvl2pPr>
          </a:lstStyle>
          <a:p>
            <a:pPr lvl="0"/>
            <a:r>
              <a:rPr lang="en-US"/>
              <a:t>Click to edit Master text styles</a:t>
            </a:r>
          </a:p>
          <a:p>
            <a:pPr lvl="1"/>
            <a:r>
              <a:rPr lang="en-US"/>
              <a:t>Second level</a:t>
            </a:r>
          </a:p>
        </p:txBody>
      </p:sp>
      <p:sp>
        <p:nvSpPr>
          <p:cNvPr id="10" name="Picture Placeholder 9">
            <a:extLst>
              <a:ext uri="{FF2B5EF4-FFF2-40B4-BE49-F238E27FC236}">
                <a16:creationId xmlns:a16="http://schemas.microsoft.com/office/drawing/2014/main" id="{F628E436-F0D6-3248-3ED4-9F6409A885C1}"/>
              </a:ext>
            </a:extLst>
          </p:cNvPr>
          <p:cNvSpPr>
            <a:spLocks noGrp="1"/>
          </p:cNvSpPr>
          <p:nvPr>
            <p:ph type="pic" sz="quarter" idx="17" hasCustomPrompt="1"/>
          </p:nvPr>
        </p:nvSpPr>
        <p:spPr>
          <a:xfrm>
            <a:off x="309336" y="1588073"/>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sp>
        <p:nvSpPr>
          <p:cNvPr id="13" name="Text Placeholder 7">
            <a:extLst>
              <a:ext uri="{FF2B5EF4-FFF2-40B4-BE49-F238E27FC236}">
                <a16:creationId xmlns:a16="http://schemas.microsoft.com/office/drawing/2014/main" id="{AC9B8159-D166-29D8-CE5A-FF9814AE4972}"/>
              </a:ext>
            </a:extLst>
          </p:cNvPr>
          <p:cNvSpPr>
            <a:spLocks noGrp="1"/>
          </p:cNvSpPr>
          <p:nvPr>
            <p:ph type="body" sz="quarter" idx="18"/>
          </p:nvPr>
        </p:nvSpPr>
        <p:spPr>
          <a:xfrm>
            <a:off x="4343399" y="3775088"/>
            <a:ext cx="6895864" cy="1522336"/>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14" name="Text Placeholder 7">
            <a:extLst>
              <a:ext uri="{FF2B5EF4-FFF2-40B4-BE49-F238E27FC236}">
                <a16:creationId xmlns:a16="http://schemas.microsoft.com/office/drawing/2014/main" id="{73CCAF15-9B69-CF7B-8DBF-DEE58A6947BE}"/>
              </a:ext>
            </a:extLst>
          </p:cNvPr>
          <p:cNvSpPr>
            <a:spLocks noGrp="1"/>
          </p:cNvSpPr>
          <p:nvPr>
            <p:ph type="body" sz="quarter" idx="19"/>
          </p:nvPr>
        </p:nvSpPr>
        <p:spPr>
          <a:xfrm>
            <a:off x="1768640" y="3775087"/>
            <a:ext cx="2063132" cy="1180464"/>
          </a:xfrm>
        </p:spPr>
        <p:txBody>
          <a:bodyPr/>
          <a:lstStyle>
            <a:lvl1pPr>
              <a:spcBef>
                <a:spcPts val="0"/>
              </a:spcBef>
              <a:spcAft>
                <a:spcPts val="1000"/>
              </a:spcAft>
              <a:buClr>
                <a:schemeClr val="tx1"/>
              </a:buClr>
              <a:defRPr sz="1300" b="1" i="0">
                <a:solidFill>
                  <a:schemeClr val="tx1"/>
                </a:solidFill>
                <a:latin typeface="Ringside Narrow" panose="02000500000000000000" pitchFamily="2" charset="0"/>
              </a:defRPr>
            </a:lvl1pPr>
            <a:lvl2pPr marL="0" indent="0">
              <a:spcBef>
                <a:spcPts val="0"/>
              </a:spcBef>
              <a:spcAft>
                <a:spcPts val="0"/>
              </a:spcAft>
              <a:buClr>
                <a:schemeClr val="tx1"/>
              </a:buClr>
              <a:buNone/>
              <a:defRPr sz="1100">
                <a:solidFill>
                  <a:schemeClr val="tx1"/>
                </a:solidFill>
              </a:defRPr>
            </a:lvl2pPr>
          </a:lstStyle>
          <a:p>
            <a:pPr lvl="0"/>
            <a:r>
              <a:rPr lang="en-US"/>
              <a:t>Click to edit Master text styles</a:t>
            </a:r>
          </a:p>
          <a:p>
            <a:pPr lvl="1"/>
            <a:r>
              <a:rPr lang="en-US"/>
              <a:t>Second level</a:t>
            </a:r>
          </a:p>
        </p:txBody>
      </p:sp>
      <p:sp>
        <p:nvSpPr>
          <p:cNvPr id="15" name="Picture Placeholder 9">
            <a:extLst>
              <a:ext uri="{FF2B5EF4-FFF2-40B4-BE49-F238E27FC236}">
                <a16:creationId xmlns:a16="http://schemas.microsoft.com/office/drawing/2014/main" id="{52335156-2DB5-B05C-C775-202EB80243FA}"/>
              </a:ext>
            </a:extLst>
          </p:cNvPr>
          <p:cNvSpPr>
            <a:spLocks noGrp="1"/>
          </p:cNvSpPr>
          <p:nvPr>
            <p:ph type="pic" sz="quarter" idx="20" hasCustomPrompt="1"/>
          </p:nvPr>
        </p:nvSpPr>
        <p:spPr>
          <a:xfrm>
            <a:off x="309336" y="3815725"/>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cxnSp>
        <p:nvCxnSpPr>
          <p:cNvPr id="17" name="Straight Connector 16">
            <a:extLst>
              <a:ext uri="{FF2B5EF4-FFF2-40B4-BE49-F238E27FC236}">
                <a16:creationId xmlns:a16="http://schemas.microsoft.com/office/drawing/2014/main" id="{99A0C022-94BC-C6F3-7889-E4EAA7BC08E9}"/>
              </a:ext>
            </a:extLst>
          </p:cNvPr>
          <p:cNvCxnSpPr>
            <a:cxnSpLocks/>
          </p:cNvCxnSpPr>
          <p:nvPr userDrawn="1"/>
        </p:nvCxnSpPr>
        <p:spPr>
          <a:xfrm>
            <a:off x="320040" y="3429000"/>
            <a:ext cx="10940995" cy="0"/>
          </a:xfrm>
          <a:prstGeom prst="line">
            <a:avLst/>
          </a:prstGeom>
          <a:ln w="12700">
            <a:solidFill>
              <a:srgbClr val="6D779F"/>
            </a:solidFill>
          </a:ln>
        </p:spPr>
        <p:style>
          <a:lnRef idx="1">
            <a:schemeClr val="accent1"/>
          </a:lnRef>
          <a:fillRef idx="0">
            <a:schemeClr val="accent1"/>
          </a:fillRef>
          <a:effectRef idx="0">
            <a:schemeClr val="accent1"/>
          </a:effectRef>
          <a:fontRef idx="minor">
            <a:schemeClr val="tx1"/>
          </a:fontRef>
        </p:style>
      </p:cxnSp>
      <p:sp>
        <p:nvSpPr>
          <p:cNvPr id="3" name="Footer Placeholder 4">
            <a:extLst>
              <a:ext uri="{FF2B5EF4-FFF2-40B4-BE49-F238E27FC236}">
                <a16:creationId xmlns:a16="http://schemas.microsoft.com/office/drawing/2014/main" id="{D7A6514D-E8EC-92A2-3722-F91D2E2DA20F}"/>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39163237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o (3-6)">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1767585" y="2077278"/>
            <a:ext cx="3706801" cy="864705"/>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11" name="Text Placeholder 9">
            <a:extLst>
              <a:ext uri="{FF2B5EF4-FFF2-40B4-BE49-F238E27FC236}">
                <a16:creationId xmlns:a16="http://schemas.microsoft.com/office/drawing/2014/main" id="{F85BC913-0679-BFAC-6CD5-2F27BDF63EEE}"/>
              </a:ext>
            </a:extLst>
          </p:cNvPr>
          <p:cNvSpPr>
            <a:spLocks noGrp="1"/>
          </p:cNvSpPr>
          <p:nvPr>
            <p:ph type="body" sz="quarter" idx="15" hasCustomPrompt="1"/>
          </p:nvPr>
        </p:nvSpPr>
        <p:spPr>
          <a:xfrm>
            <a:off x="298450" y="379412"/>
            <a:ext cx="5635625" cy="155575"/>
          </a:xfrm>
        </p:spPr>
        <p:txBody>
          <a:bodyPr/>
          <a:lstStyle>
            <a:lvl1pPr>
              <a:buClr>
                <a:schemeClr val="tx1"/>
              </a:buClr>
              <a:defRPr sz="1000" b="1" i="0">
                <a:solidFill>
                  <a:schemeClr val="tx1"/>
                </a:solidFill>
                <a:latin typeface="Ringside Narrow" panose="02000500000000000000" pitchFamily="2" charset="0"/>
              </a:defRPr>
            </a:lvl1pPr>
          </a:lstStyle>
          <a:p>
            <a:pPr lvl="0"/>
            <a:r>
              <a:rPr lang="en-US"/>
              <a:t>OPTIONAL EYEBROW</a:t>
            </a:r>
          </a:p>
        </p:txBody>
      </p:sp>
      <p:sp>
        <p:nvSpPr>
          <p:cNvPr id="5" name="Text Placeholder 7">
            <a:extLst>
              <a:ext uri="{FF2B5EF4-FFF2-40B4-BE49-F238E27FC236}">
                <a16:creationId xmlns:a16="http://schemas.microsoft.com/office/drawing/2014/main" id="{1DBD2DA4-465E-4619-384E-A668FEB56B26}"/>
              </a:ext>
            </a:extLst>
          </p:cNvPr>
          <p:cNvSpPr>
            <a:spLocks noGrp="1"/>
          </p:cNvSpPr>
          <p:nvPr>
            <p:ph type="body" sz="quarter" idx="16"/>
          </p:nvPr>
        </p:nvSpPr>
        <p:spPr>
          <a:xfrm>
            <a:off x="1767584" y="1547435"/>
            <a:ext cx="3706793" cy="440391"/>
          </a:xfrm>
        </p:spPr>
        <p:txBody>
          <a:bodyPr/>
          <a:lstStyle>
            <a:lvl1pPr>
              <a:spcBef>
                <a:spcPts val="0"/>
              </a:spcBef>
              <a:spcAft>
                <a:spcPts val="0"/>
              </a:spcAft>
              <a:buClr>
                <a:schemeClr val="tx1"/>
              </a:buClr>
              <a:defRPr sz="1300" b="1" i="0">
                <a:solidFill>
                  <a:schemeClr val="tx1"/>
                </a:solidFill>
                <a:latin typeface="Ringside Narrow" panose="02000500000000000000" pitchFamily="2" charset="0"/>
              </a:defRPr>
            </a:lvl1pPr>
            <a:lvl2pPr marL="0" indent="0">
              <a:spcBef>
                <a:spcPts val="0"/>
              </a:spcBef>
              <a:spcAft>
                <a:spcPts val="0"/>
              </a:spcAft>
              <a:buClr>
                <a:schemeClr val="tx1"/>
              </a:buClr>
              <a:buNone/>
              <a:defRPr sz="1100">
                <a:solidFill>
                  <a:schemeClr val="tx1"/>
                </a:solidFill>
              </a:defRPr>
            </a:lvl2pPr>
          </a:lstStyle>
          <a:p>
            <a:pPr lvl="0"/>
            <a:r>
              <a:rPr lang="en-US"/>
              <a:t>Click to edit Master text styles</a:t>
            </a:r>
          </a:p>
          <a:p>
            <a:pPr lvl="1"/>
            <a:r>
              <a:rPr lang="en-US"/>
              <a:t>Second level</a:t>
            </a:r>
          </a:p>
        </p:txBody>
      </p:sp>
      <p:sp>
        <p:nvSpPr>
          <p:cNvPr id="10" name="Picture Placeholder 9">
            <a:extLst>
              <a:ext uri="{FF2B5EF4-FFF2-40B4-BE49-F238E27FC236}">
                <a16:creationId xmlns:a16="http://schemas.microsoft.com/office/drawing/2014/main" id="{F628E436-F0D6-3248-3ED4-9F6409A885C1}"/>
              </a:ext>
            </a:extLst>
          </p:cNvPr>
          <p:cNvSpPr>
            <a:spLocks noGrp="1"/>
          </p:cNvSpPr>
          <p:nvPr>
            <p:ph type="pic" sz="quarter" idx="17" hasCustomPrompt="1"/>
          </p:nvPr>
        </p:nvSpPr>
        <p:spPr>
          <a:xfrm>
            <a:off x="308898" y="1588073"/>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cxnSp>
        <p:nvCxnSpPr>
          <p:cNvPr id="7" name="Straight Connector 6">
            <a:extLst>
              <a:ext uri="{FF2B5EF4-FFF2-40B4-BE49-F238E27FC236}">
                <a16:creationId xmlns:a16="http://schemas.microsoft.com/office/drawing/2014/main" id="{42E29D91-CB37-5E85-FE21-AB6514109A66}"/>
              </a:ext>
            </a:extLst>
          </p:cNvPr>
          <p:cNvCxnSpPr/>
          <p:nvPr userDrawn="1"/>
        </p:nvCxnSpPr>
        <p:spPr>
          <a:xfrm>
            <a:off x="5798916" y="1551007"/>
            <a:ext cx="0" cy="4614381"/>
          </a:xfrm>
          <a:prstGeom prst="line">
            <a:avLst/>
          </a:prstGeom>
          <a:ln w="12700">
            <a:solidFill>
              <a:srgbClr val="6D779F"/>
            </a:solidFill>
          </a:ln>
        </p:spPr>
        <p:style>
          <a:lnRef idx="1">
            <a:schemeClr val="accent1"/>
          </a:lnRef>
          <a:fillRef idx="0">
            <a:schemeClr val="accent1"/>
          </a:fillRef>
          <a:effectRef idx="0">
            <a:schemeClr val="accent1"/>
          </a:effectRef>
          <a:fontRef idx="minor">
            <a:schemeClr val="tx1"/>
          </a:fontRef>
        </p:style>
      </p:cxnSp>
      <p:sp>
        <p:nvSpPr>
          <p:cNvPr id="19" name="Text Placeholder 7">
            <a:extLst>
              <a:ext uri="{FF2B5EF4-FFF2-40B4-BE49-F238E27FC236}">
                <a16:creationId xmlns:a16="http://schemas.microsoft.com/office/drawing/2014/main" id="{CF9A0EBA-5BD1-9918-76E6-C965924B6EE4}"/>
              </a:ext>
            </a:extLst>
          </p:cNvPr>
          <p:cNvSpPr>
            <a:spLocks noGrp="1"/>
          </p:cNvSpPr>
          <p:nvPr>
            <p:ph type="body" sz="quarter" idx="18"/>
          </p:nvPr>
        </p:nvSpPr>
        <p:spPr>
          <a:xfrm>
            <a:off x="1767585" y="3705809"/>
            <a:ext cx="3706801" cy="864705"/>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0" name="Text Placeholder 7">
            <a:extLst>
              <a:ext uri="{FF2B5EF4-FFF2-40B4-BE49-F238E27FC236}">
                <a16:creationId xmlns:a16="http://schemas.microsoft.com/office/drawing/2014/main" id="{CE9CA568-6C81-FF14-E97A-A3F8FB10DB28}"/>
              </a:ext>
            </a:extLst>
          </p:cNvPr>
          <p:cNvSpPr>
            <a:spLocks noGrp="1"/>
          </p:cNvSpPr>
          <p:nvPr>
            <p:ph type="body" sz="quarter" idx="19"/>
          </p:nvPr>
        </p:nvSpPr>
        <p:spPr>
          <a:xfrm>
            <a:off x="1767584" y="3175966"/>
            <a:ext cx="3706793" cy="440391"/>
          </a:xfrm>
        </p:spPr>
        <p:txBody>
          <a:bodyPr/>
          <a:lstStyle>
            <a:lvl1pPr>
              <a:spcBef>
                <a:spcPts val="0"/>
              </a:spcBef>
              <a:spcAft>
                <a:spcPts val="0"/>
              </a:spcAft>
              <a:buClr>
                <a:schemeClr val="tx1"/>
              </a:buClr>
              <a:defRPr sz="1300" b="1" i="0">
                <a:solidFill>
                  <a:schemeClr val="tx1"/>
                </a:solidFill>
                <a:latin typeface="Ringside Narrow" panose="02000500000000000000" pitchFamily="2" charset="0"/>
              </a:defRPr>
            </a:lvl1pPr>
            <a:lvl2pPr marL="0" indent="0">
              <a:spcBef>
                <a:spcPts val="0"/>
              </a:spcBef>
              <a:spcAft>
                <a:spcPts val="0"/>
              </a:spcAft>
              <a:buClr>
                <a:schemeClr val="tx1"/>
              </a:buClr>
              <a:buNone/>
              <a:defRPr sz="1100">
                <a:solidFill>
                  <a:schemeClr val="tx1"/>
                </a:solidFill>
              </a:defRPr>
            </a:lvl2pPr>
          </a:lstStyle>
          <a:p>
            <a:pPr lvl="0"/>
            <a:r>
              <a:rPr lang="en-US"/>
              <a:t>Click to edit Master text styles</a:t>
            </a:r>
          </a:p>
          <a:p>
            <a:pPr lvl="1"/>
            <a:r>
              <a:rPr lang="en-US"/>
              <a:t>Second level</a:t>
            </a:r>
          </a:p>
        </p:txBody>
      </p:sp>
      <p:sp>
        <p:nvSpPr>
          <p:cNvPr id="21" name="Picture Placeholder 9">
            <a:extLst>
              <a:ext uri="{FF2B5EF4-FFF2-40B4-BE49-F238E27FC236}">
                <a16:creationId xmlns:a16="http://schemas.microsoft.com/office/drawing/2014/main" id="{3279B90A-8B37-9C32-86D9-E2599EABF289}"/>
              </a:ext>
            </a:extLst>
          </p:cNvPr>
          <p:cNvSpPr>
            <a:spLocks noGrp="1"/>
          </p:cNvSpPr>
          <p:nvPr>
            <p:ph type="pic" sz="quarter" idx="20" hasCustomPrompt="1"/>
          </p:nvPr>
        </p:nvSpPr>
        <p:spPr>
          <a:xfrm>
            <a:off x="308898" y="3216604"/>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sp>
        <p:nvSpPr>
          <p:cNvPr id="22" name="Text Placeholder 7">
            <a:extLst>
              <a:ext uri="{FF2B5EF4-FFF2-40B4-BE49-F238E27FC236}">
                <a16:creationId xmlns:a16="http://schemas.microsoft.com/office/drawing/2014/main" id="{8DDC85E9-4F93-CA84-762F-E22B4597F1EA}"/>
              </a:ext>
            </a:extLst>
          </p:cNvPr>
          <p:cNvSpPr>
            <a:spLocks noGrp="1"/>
          </p:cNvSpPr>
          <p:nvPr>
            <p:ph type="body" sz="quarter" idx="21"/>
          </p:nvPr>
        </p:nvSpPr>
        <p:spPr>
          <a:xfrm>
            <a:off x="1767585" y="5340406"/>
            <a:ext cx="3706801" cy="864705"/>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3" name="Text Placeholder 7">
            <a:extLst>
              <a:ext uri="{FF2B5EF4-FFF2-40B4-BE49-F238E27FC236}">
                <a16:creationId xmlns:a16="http://schemas.microsoft.com/office/drawing/2014/main" id="{4FC2957E-6634-7F03-75D7-C03A9A1CCEDD}"/>
              </a:ext>
            </a:extLst>
          </p:cNvPr>
          <p:cNvSpPr>
            <a:spLocks noGrp="1"/>
          </p:cNvSpPr>
          <p:nvPr>
            <p:ph type="body" sz="quarter" idx="22"/>
          </p:nvPr>
        </p:nvSpPr>
        <p:spPr>
          <a:xfrm>
            <a:off x="1767584" y="4810563"/>
            <a:ext cx="3706793" cy="440391"/>
          </a:xfrm>
        </p:spPr>
        <p:txBody>
          <a:bodyPr/>
          <a:lstStyle>
            <a:lvl1pPr>
              <a:spcBef>
                <a:spcPts val="0"/>
              </a:spcBef>
              <a:spcAft>
                <a:spcPts val="0"/>
              </a:spcAft>
              <a:buClr>
                <a:schemeClr val="tx1"/>
              </a:buClr>
              <a:defRPr sz="1300" b="1" i="0">
                <a:solidFill>
                  <a:schemeClr val="tx1"/>
                </a:solidFill>
                <a:latin typeface="Ringside Narrow" panose="02000500000000000000" pitchFamily="2" charset="0"/>
              </a:defRPr>
            </a:lvl1pPr>
            <a:lvl2pPr marL="0" indent="0">
              <a:spcBef>
                <a:spcPts val="0"/>
              </a:spcBef>
              <a:spcAft>
                <a:spcPts val="0"/>
              </a:spcAft>
              <a:buClr>
                <a:schemeClr val="tx1"/>
              </a:buClr>
              <a:buNone/>
              <a:defRPr sz="1100">
                <a:solidFill>
                  <a:schemeClr val="tx1"/>
                </a:solidFill>
              </a:defRPr>
            </a:lvl2pPr>
          </a:lstStyle>
          <a:p>
            <a:pPr lvl="0"/>
            <a:r>
              <a:rPr lang="en-US"/>
              <a:t>Click to edit Master text styles</a:t>
            </a:r>
          </a:p>
          <a:p>
            <a:pPr lvl="1"/>
            <a:r>
              <a:rPr lang="en-US"/>
              <a:t>Second level</a:t>
            </a:r>
          </a:p>
        </p:txBody>
      </p:sp>
      <p:sp>
        <p:nvSpPr>
          <p:cNvPr id="24" name="Picture Placeholder 9">
            <a:extLst>
              <a:ext uri="{FF2B5EF4-FFF2-40B4-BE49-F238E27FC236}">
                <a16:creationId xmlns:a16="http://schemas.microsoft.com/office/drawing/2014/main" id="{6D3558F0-E721-347D-74BF-D2A39892A6C8}"/>
              </a:ext>
            </a:extLst>
          </p:cNvPr>
          <p:cNvSpPr>
            <a:spLocks noGrp="1"/>
          </p:cNvSpPr>
          <p:nvPr>
            <p:ph type="pic" sz="quarter" idx="23" hasCustomPrompt="1"/>
          </p:nvPr>
        </p:nvSpPr>
        <p:spPr>
          <a:xfrm>
            <a:off x="308898" y="4851201"/>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sp>
        <p:nvSpPr>
          <p:cNvPr id="25" name="Text Placeholder 7">
            <a:extLst>
              <a:ext uri="{FF2B5EF4-FFF2-40B4-BE49-F238E27FC236}">
                <a16:creationId xmlns:a16="http://schemas.microsoft.com/office/drawing/2014/main" id="{679EE614-7B28-7230-D92C-4F1AA317A149}"/>
              </a:ext>
            </a:extLst>
          </p:cNvPr>
          <p:cNvSpPr>
            <a:spLocks noGrp="1"/>
          </p:cNvSpPr>
          <p:nvPr>
            <p:ph type="body" sz="quarter" idx="24"/>
          </p:nvPr>
        </p:nvSpPr>
        <p:spPr>
          <a:xfrm>
            <a:off x="7554687" y="2076403"/>
            <a:ext cx="3706801" cy="864705"/>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6" name="Text Placeholder 7">
            <a:extLst>
              <a:ext uri="{FF2B5EF4-FFF2-40B4-BE49-F238E27FC236}">
                <a16:creationId xmlns:a16="http://schemas.microsoft.com/office/drawing/2014/main" id="{0E10C01C-FC0D-8135-33F2-46DD85549B25}"/>
              </a:ext>
            </a:extLst>
          </p:cNvPr>
          <p:cNvSpPr>
            <a:spLocks noGrp="1"/>
          </p:cNvSpPr>
          <p:nvPr>
            <p:ph type="body" sz="quarter" idx="25"/>
          </p:nvPr>
        </p:nvSpPr>
        <p:spPr>
          <a:xfrm>
            <a:off x="7554686" y="1546560"/>
            <a:ext cx="3706791" cy="440391"/>
          </a:xfrm>
        </p:spPr>
        <p:txBody>
          <a:bodyPr/>
          <a:lstStyle>
            <a:lvl1pPr>
              <a:spcBef>
                <a:spcPts val="0"/>
              </a:spcBef>
              <a:spcAft>
                <a:spcPts val="0"/>
              </a:spcAft>
              <a:buClr>
                <a:schemeClr val="tx1"/>
              </a:buClr>
              <a:defRPr sz="1300" b="1" i="0">
                <a:solidFill>
                  <a:schemeClr val="tx1"/>
                </a:solidFill>
                <a:latin typeface="Ringside Narrow" panose="02000500000000000000" pitchFamily="2" charset="0"/>
              </a:defRPr>
            </a:lvl1pPr>
            <a:lvl2pPr marL="0" indent="0">
              <a:spcBef>
                <a:spcPts val="0"/>
              </a:spcBef>
              <a:spcAft>
                <a:spcPts val="0"/>
              </a:spcAft>
              <a:buClr>
                <a:schemeClr val="tx1"/>
              </a:buClr>
              <a:buNone/>
              <a:defRPr sz="1100">
                <a:solidFill>
                  <a:schemeClr val="tx1"/>
                </a:solidFill>
              </a:defRPr>
            </a:lvl2pPr>
          </a:lstStyle>
          <a:p>
            <a:pPr lvl="0"/>
            <a:r>
              <a:rPr lang="en-US"/>
              <a:t>Click to edit Master text styles</a:t>
            </a:r>
          </a:p>
          <a:p>
            <a:pPr lvl="1"/>
            <a:r>
              <a:rPr lang="en-US"/>
              <a:t>Second level</a:t>
            </a:r>
          </a:p>
        </p:txBody>
      </p:sp>
      <p:sp>
        <p:nvSpPr>
          <p:cNvPr id="27" name="Picture Placeholder 9">
            <a:extLst>
              <a:ext uri="{FF2B5EF4-FFF2-40B4-BE49-F238E27FC236}">
                <a16:creationId xmlns:a16="http://schemas.microsoft.com/office/drawing/2014/main" id="{0BDC5AD2-70A8-1402-41B4-D9ABBA09A902}"/>
              </a:ext>
            </a:extLst>
          </p:cNvPr>
          <p:cNvSpPr>
            <a:spLocks noGrp="1"/>
          </p:cNvSpPr>
          <p:nvPr>
            <p:ph type="pic" sz="quarter" idx="26" hasCustomPrompt="1"/>
          </p:nvPr>
        </p:nvSpPr>
        <p:spPr>
          <a:xfrm>
            <a:off x="6096000" y="1587198"/>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sp>
        <p:nvSpPr>
          <p:cNvPr id="28" name="Text Placeholder 7">
            <a:extLst>
              <a:ext uri="{FF2B5EF4-FFF2-40B4-BE49-F238E27FC236}">
                <a16:creationId xmlns:a16="http://schemas.microsoft.com/office/drawing/2014/main" id="{E228A929-F1CF-4BF3-8FA8-DB42E9AA6B29}"/>
              </a:ext>
            </a:extLst>
          </p:cNvPr>
          <p:cNvSpPr>
            <a:spLocks noGrp="1"/>
          </p:cNvSpPr>
          <p:nvPr>
            <p:ph type="body" sz="quarter" idx="27"/>
          </p:nvPr>
        </p:nvSpPr>
        <p:spPr>
          <a:xfrm>
            <a:off x="7554687" y="3704934"/>
            <a:ext cx="3706801" cy="864705"/>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29" name="Text Placeholder 7">
            <a:extLst>
              <a:ext uri="{FF2B5EF4-FFF2-40B4-BE49-F238E27FC236}">
                <a16:creationId xmlns:a16="http://schemas.microsoft.com/office/drawing/2014/main" id="{67C93D75-F0C1-8D0C-9E97-457EBA0721E6}"/>
              </a:ext>
            </a:extLst>
          </p:cNvPr>
          <p:cNvSpPr>
            <a:spLocks noGrp="1"/>
          </p:cNvSpPr>
          <p:nvPr>
            <p:ph type="body" sz="quarter" idx="28"/>
          </p:nvPr>
        </p:nvSpPr>
        <p:spPr>
          <a:xfrm>
            <a:off x="7554686" y="3175091"/>
            <a:ext cx="3706791" cy="440391"/>
          </a:xfrm>
        </p:spPr>
        <p:txBody>
          <a:bodyPr/>
          <a:lstStyle>
            <a:lvl1pPr>
              <a:spcBef>
                <a:spcPts val="0"/>
              </a:spcBef>
              <a:spcAft>
                <a:spcPts val="0"/>
              </a:spcAft>
              <a:buClr>
                <a:schemeClr val="tx1"/>
              </a:buClr>
              <a:defRPr sz="1300" b="1" i="0">
                <a:solidFill>
                  <a:schemeClr val="tx1"/>
                </a:solidFill>
                <a:latin typeface="Ringside Narrow" panose="02000500000000000000" pitchFamily="2" charset="0"/>
              </a:defRPr>
            </a:lvl1pPr>
            <a:lvl2pPr marL="0" indent="0">
              <a:spcBef>
                <a:spcPts val="0"/>
              </a:spcBef>
              <a:spcAft>
                <a:spcPts val="0"/>
              </a:spcAft>
              <a:buClr>
                <a:schemeClr val="tx1"/>
              </a:buClr>
              <a:buNone/>
              <a:defRPr sz="1100">
                <a:solidFill>
                  <a:schemeClr val="tx1"/>
                </a:solidFill>
              </a:defRPr>
            </a:lvl2pPr>
          </a:lstStyle>
          <a:p>
            <a:pPr lvl="0"/>
            <a:r>
              <a:rPr lang="en-US"/>
              <a:t>Click to edit Master text styles</a:t>
            </a:r>
          </a:p>
          <a:p>
            <a:pPr lvl="1"/>
            <a:r>
              <a:rPr lang="en-US"/>
              <a:t>Second level</a:t>
            </a:r>
          </a:p>
        </p:txBody>
      </p:sp>
      <p:sp>
        <p:nvSpPr>
          <p:cNvPr id="30" name="Picture Placeholder 9">
            <a:extLst>
              <a:ext uri="{FF2B5EF4-FFF2-40B4-BE49-F238E27FC236}">
                <a16:creationId xmlns:a16="http://schemas.microsoft.com/office/drawing/2014/main" id="{13D7E1D1-419F-F6B6-5FA1-6310C91EAFCF}"/>
              </a:ext>
            </a:extLst>
          </p:cNvPr>
          <p:cNvSpPr>
            <a:spLocks noGrp="1"/>
          </p:cNvSpPr>
          <p:nvPr>
            <p:ph type="pic" sz="quarter" idx="29" hasCustomPrompt="1"/>
          </p:nvPr>
        </p:nvSpPr>
        <p:spPr>
          <a:xfrm>
            <a:off x="6096000" y="3215729"/>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sp>
        <p:nvSpPr>
          <p:cNvPr id="31" name="Text Placeholder 7">
            <a:extLst>
              <a:ext uri="{FF2B5EF4-FFF2-40B4-BE49-F238E27FC236}">
                <a16:creationId xmlns:a16="http://schemas.microsoft.com/office/drawing/2014/main" id="{7E7228F6-0102-E307-14D6-1103C706E310}"/>
              </a:ext>
            </a:extLst>
          </p:cNvPr>
          <p:cNvSpPr>
            <a:spLocks noGrp="1"/>
          </p:cNvSpPr>
          <p:nvPr>
            <p:ph type="body" sz="quarter" idx="30"/>
          </p:nvPr>
        </p:nvSpPr>
        <p:spPr>
          <a:xfrm>
            <a:off x="7554687" y="5339531"/>
            <a:ext cx="3706801" cy="864705"/>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32" name="Text Placeholder 7">
            <a:extLst>
              <a:ext uri="{FF2B5EF4-FFF2-40B4-BE49-F238E27FC236}">
                <a16:creationId xmlns:a16="http://schemas.microsoft.com/office/drawing/2014/main" id="{40EDA772-6CB3-D6EC-C23E-8115EE5C3F29}"/>
              </a:ext>
            </a:extLst>
          </p:cNvPr>
          <p:cNvSpPr>
            <a:spLocks noGrp="1"/>
          </p:cNvSpPr>
          <p:nvPr>
            <p:ph type="body" sz="quarter" idx="31"/>
          </p:nvPr>
        </p:nvSpPr>
        <p:spPr>
          <a:xfrm>
            <a:off x="7554686" y="4809688"/>
            <a:ext cx="3706791" cy="440391"/>
          </a:xfrm>
        </p:spPr>
        <p:txBody>
          <a:bodyPr/>
          <a:lstStyle>
            <a:lvl1pPr>
              <a:spcBef>
                <a:spcPts val="0"/>
              </a:spcBef>
              <a:spcAft>
                <a:spcPts val="0"/>
              </a:spcAft>
              <a:buClr>
                <a:schemeClr val="tx1"/>
              </a:buClr>
              <a:defRPr sz="1300" b="1" i="0">
                <a:solidFill>
                  <a:schemeClr val="tx1"/>
                </a:solidFill>
                <a:latin typeface="Ringside Narrow" panose="02000500000000000000" pitchFamily="2" charset="0"/>
              </a:defRPr>
            </a:lvl1pPr>
            <a:lvl2pPr marL="0" indent="0">
              <a:spcBef>
                <a:spcPts val="0"/>
              </a:spcBef>
              <a:spcAft>
                <a:spcPts val="0"/>
              </a:spcAft>
              <a:buClr>
                <a:schemeClr val="tx1"/>
              </a:buClr>
              <a:buNone/>
              <a:defRPr sz="1100">
                <a:solidFill>
                  <a:schemeClr val="tx1"/>
                </a:solidFill>
              </a:defRPr>
            </a:lvl2pPr>
          </a:lstStyle>
          <a:p>
            <a:pPr lvl="0"/>
            <a:r>
              <a:rPr lang="en-US"/>
              <a:t>Click to edit Master text styles</a:t>
            </a:r>
          </a:p>
          <a:p>
            <a:pPr lvl="1"/>
            <a:r>
              <a:rPr lang="en-US"/>
              <a:t>Second level</a:t>
            </a:r>
          </a:p>
        </p:txBody>
      </p:sp>
      <p:sp>
        <p:nvSpPr>
          <p:cNvPr id="33" name="Picture Placeholder 9">
            <a:extLst>
              <a:ext uri="{FF2B5EF4-FFF2-40B4-BE49-F238E27FC236}">
                <a16:creationId xmlns:a16="http://schemas.microsoft.com/office/drawing/2014/main" id="{0E1DFB72-1FFC-8AC7-CFDA-94714A21ED89}"/>
              </a:ext>
            </a:extLst>
          </p:cNvPr>
          <p:cNvSpPr>
            <a:spLocks noGrp="1"/>
          </p:cNvSpPr>
          <p:nvPr>
            <p:ph type="pic" sz="quarter" idx="32" hasCustomPrompt="1"/>
          </p:nvPr>
        </p:nvSpPr>
        <p:spPr>
          <a:xfrm>
            <a:off x="6096000" y="4850326"/>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sp>
        <p:nvSpPr>
          <p:cNvPr id="3" name="Footer Placeholder 4">
            <a:extLst>
              <a:ext uri="{FF2B5EF4-FFF2-40B4-BE49-F238E27FC236}">
                <a16:creationId xmlns:a16="http://schemas.microsoft.com/office/drawing/2014/main" id="{93F6D55E-99F8-4885-45A8-F8427BD8EC5D}"/>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81834584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Org chart with Headsho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5" name="Text Placeholder 9">
            <a:extLst>
              <a:ext uri="{FF2B5EF4-FFF2-40B4-BE49-F238E27FC236}">
                <a16:creationId xmlns:a16="http://schemas.microsoft.com/office/drawing/2014/main" id="{5065D0BB-57F7-14DA-09CB-9F75C308D7EA}"/>
              </a:ext>
            </a:extLst>
          </p:cNvPr>
          <p:cNvSpPr>
            <a:spLocks noGrp="1"/>
          </p:cNvSpPr>
          <p:nvPr>
            <p:ph type="body" sz="quarter" idx="15"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5629ABA2-E82A-2D05-00B8-203C428531A9}"/>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7" name="Text Placeholder 7">
            <a:extLst>
              <a:ext uri="{FF2B5EF4-FFF2-40B4-BE49-F238E27FC236}">
                <a16:creationId xmlns:a16="http://schemas.microsoft.com/office/drawing/2014/main" id="{DF790AC2-7717-7A5D-1CB3-9E8852654344}"/>
              </a:ext>
            </a:extLst>
          </p:cNvPr>
          <p:cNvSpPr>
            <a:spLocks noGrp="1"/>
          </p:cNvSpPr>
          <p:nvPr>
            <p:ph type="body" sz="quarter" idx="13"/>
          </p:nvPr>
        </p:nvSpPr>
        <p:spPr>
          <a:xfrm>
            <a:off x="1623206" y="1827021"/>
            <a:ext cx="2775539" cy="1349316"/>
          </a:xfrm>
        </p:spPr>
        <p:txBody>
          <a:bodyPr/>
          <a:lstStyle>
            <a:lvl1pPr>
              <a:spcAft>
                <a:spcPts val="300"/>
              </a:spcAft>
              <a:buClr>
                <a:schemeClr val="tx1"/>
              </a:buClr>
              <a:defRPr sz="900">
                <a:solidFill>
                  <a:schemeClr val="tx1"/>
                </a:solidFill>
              </a:defRPr>
            </a:lvl1pPr>
            <a:lvl2pPr>
              <a:spcAft>
                <a:spcPts val="300"/>
              </a:spcAft>
              <a:buClr>
                <a:schemeClr val="tx1"/>
              </a:buClr>
              <a:defRPr sz="9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9" name="Picture Placeholder 9">
            <a:extLst>
              <a:ext uri="{FF2B5EF4-FFF2-40B4-BE49-F238E27FC236}">
                <a16:creationId xmlns:a16="http://schemas.microsoft.com/office/drawing/2014/main" id="{AF49AFAB-36E1-90E5-2ABF-38F5BE36D4D5}"/>
              </a:ext>
            </a:extLst>
          </p:cNvPr>
          <p:cNvSpPr>
            <a:spLocks noGrp="1"/>
          </p:cNvSpPr>
          <p:nvPr>
            <p:ph type="pic" sz="quarter" idx="17" hasCustomPrompt="1"/>
          </p:nvPr>
        </p:nvSpPr>
        <p:spPr>
          <a:xfrm>
            <a:off x="308898" y="1588073"/>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sp>
        <p:nvSpPr>
          <p:cNvPr id="10" name="Text Placeholder 7">
            <a:extLst>
              <a:ext uri="{FF2B5EF4-FFF2-40B4-BE49-F238E27FC236}">
                <a16:creationId xmlns:a16="http://schemas.microsoft.com/office/drawing/2014/main" id="{5090FB0D-1055-4A5D-8738-DF960A4BCE3F}"/>
              </a:ext>
            </a:extLst>
          </p:cNvPr>
          <p:cNvSpPr>
            <a:spLocks noGrp="1"/>
          </p:cNvSpPr>
          <p:nvPr>
            <p:ph type="body" sz="quarter" idx="18"/>
          </p:nvPr>
        </p:nvSpPr>
        <p:spPr>
          <a:xfrm>
            <a:off x="6597863" y="1835042"/>
            <a:ext cx="2775539" cy="1349316"/>
          </a:xfrm>
        </p:spPr>
        <p:txBody>
          <a:bodyPr/>
          <a:lstStyle>
            <a:lvl1pPr>
              <a:spcAft>
                <a:spcPts val="300"/>
              </a:spcAft>
              <a:buClr>
                <a:schemeClr val="tx1"/>
              </a:buClr>
              <a:defRPr sz="900">
                <a:solidFill>
                  <a:schemeClr val="tx1"/>
                </a:solidFill>
              </a:defRPr>
            </a:lvl1pPr>
            <a:lvl2pPr>
              <a:spcAft>
                <a:spcPts val="300"/>
              </a:spcAft>
              <a:buClr>
                <a:schemeClr val="tx1"/>
              </a:buClr>
              <a:defRPr sz="900">
                <a:solidFill>
                  <a:schemeClr val="tx1"/>
                </a:solidFill>
              </a:defRPr>
            </a:lvl2pPr>
            <a:lvl3pPr>
              <a:defRPr sz="1100"/>
            </a:lvl3pPr>
            <a:lvl4pPr>
              <a:defRPr sz="1100"/>
            </a:lvl4pPr>
            <a:lvl5pPr>
              <a:defRPr sz="1100"/>
            </a:lvl5pPr>
          </a:lstStyle>
          <a:p>
            <a:pPr lvl="0"/>
            <a:r>
              <a:rPr lang="en-US"/>
              <a:t>Click to edit Master text styles</a:t>
            </a:r>
          </a:p>
          <a:p>
            <a:pPr lvl="1"/>
            <a:r>
              <a:rPr lang="en-US"/>
              <a:t>Second level</a:t>
            </a:r>
          </a:p>
        </p:txBody>
      </p:sp>
      <p:sp>
        <p:nvSpPr>
          <p:cNvPr id="11" name="Picture Placeholder 9">
            <a:extLst>
              <a:ext uri="{FF2B5EF4-FFF2-40B4-BE49-F238E27FC236}">
                <a16:creationId xmlns:a16="http://schemas.microsoft.com/office/drawing/2014/main" id="{BEE980CD-6609-0E5A-EF88-97A1446893E5}"/>
              </a:ext>
            </a:extLst>
          </p:cNvPr>
          <p:cNvSpPr>
            <a:spLocks noGrp="1"/>
          </p:cNvSpPr>
          <p:nvPr>
            <p:ph type="pic" sz="quarter" idx="19" hasCustomPrompt="1"/>
          </p:nvPr>
        </p:nvSpPr>
        <p:spPr>
          <a:xfrm>
            <a:off x="5283555" y="1596094"/>
            <a:ext cx="1149350" cy="1123950"/>
          </a:xfrm>
        </p:spPr>
        <p:txBody>
          <a:bodyPr/>
          <a:lstStyle>
            <a:lvl1pPr algn="ctr">
              <a:buClr>
                <a:schemeClr val="tx1"/>
              </a:buClr>
              <a:defRPr sz="1200">
                <a:solidFill>
                  <a:schemeClr val="tx1"/>
                </a:solidFill>
              </a:defRPr>
            </a:lvl1pPr>
          </a:lstStyle>
          <a:p>
            <a:r>
              <a:rPr lang="en-US"/>
              <a:t>Click icon to </a:t>
            </a:r>
            <a:br>
              <a:rPr lang="en-US"/>
            </a:br>
            <a:r>
              <a:rPr lang="en-US"/>
              <a:t>insert picture</a:t>
            </a:r>
          </a:p>
        </p:txBody>
      </p:sp>
    </p:spTree>
    <p:extLst>
      <p:ext uri="{BB962C8B-B14F-4D97-AF65-F5344CB8AC3E}">
        <p14:creationId xmlns:p14="http://schemas.microsoft.com/office/powerpoint/2010/main" val="547219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Divider-Un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B68C0-E205-AF16-1E88-F124D12975DF}"/>
              </a:ext>
            </a:extLst>
          </p:cNvPr>
          <p:cNvSpPr>
            <a:spLocks noGrp="1"/>
          </p:cNvSpPr>
          <p:nvPr>
            <p:ph type="title"/>
          </p:nvPr>
        </p:nvSpPr>
        <p:spPr>
          <a:xfrm>
            <a:off x="279400" y="1481328"/>
            <a:ext cx="8531352" cy="1298448"/>
          </a:xfrm>
        </p:spPr>
        <p:txBody>
          <a:bodyPr anchor="b"/>
          <a:lstStyle>
            <a:lvl1pPr>
              <a:defRPr sz="4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8E3BA2F2-FB1E-D181-0997-658FFE87EA31}"/>
              </a:ext>
            </a:extLst>
          </p:cNvPr>
          <p:cNvSpPr>
            <a:spLocks noGrp="1"/>
          </p:cNvSpPr>
          <p:nvPr>
            <p:ph type="body" idx="1"/>
          </p:nvPr>
        </p:nvSpPr>
        <p:spPr>
          <a:xfrm>
            <a:off x="279400" y="2898648"/>
            <a:ext cx="8531352" cy="768096"/>
          </a:xfrm>
        </p:spPr>
        <p:txBody>
          <a:bodyPr/>
          <a:lstStyle>
            <a:lvl1pPr marL="0" indent="0">
              <a:buNone/>
              <a:defRPr sz="25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C1F22AF-91F2-7398-8C72-24ADB3A41804}"/>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4" name="Footer Placeholder 4">
            <a:extLst>
              <a:ext uri="{FF2B5EF4-FFF2-40B4-BE49-F238E27FC236}">
                <a16:creationId xmlns:a16="http://schemas.microsoft.com/office/drawing/2014/main" id="{D7C48DC1-0E61-2C28-B7D2-FFA5037BD54A}"/>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980653252"/>
      </p:ext>
    </p:extLst>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5" name="Text Placeholder 9">
            <a:extLst>
              <a:ext uri="{FF2B5EF4-FFF2-40B4-BE49-F238E27FC236}">
                <a16:creationId xmlns:a16="http://schemas.microsoft.com/office/drawing/2014/main" id="{5065D0BB-57F7-14DA-09CB-9F75C308D7EA}"/>
              </a:ext>
            </a:extLst>
          </p:cNvPr>
          <p:cNvSpPr>
            <a:spLocks noGrp="1"/>
          </p:cNvSpPr>
          <p:nvPr>
            <p:ph type="body" sz="quarter" idx="15"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5629ABA2-E82A-2D05-00B8-203C428531A9}"/>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11519303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only_Un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5" name="Text Placeholder 9">
            <a:extLst>
              <a:ext uri="{FF2B5EF4-FFF2-40B4-BE49-F238E27FC236}">
                <a16:creationId xmlns:a16="http://schemas.microsoft.com/office/drawing/2014/main" id="{5065D0BB-57F7-14DA-09CB-9F75C308D7EA}"/>
              </a:ext>
            </a:extLst>
          </p:cNvPr>
          <p:cNvSpPr>
            <a:spLocks noGrp="1"/>
          </p:cNvSpPr>
          <p:nvPr>
            <p:ph type="body" sz="quarter" idx="15"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BFCB23A3-F7AF-D9B1-EDC7-51F3C245052A}"/>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44365180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2" name="Footer Placeholder 4">
            <a:extLst>
              <a:ext uri="{FF2B5EF4-FFF2-40B4-BE49-F238E27FC236}">
                <a16:creationId xmlns:a16="http://schemas.microsoft.com/office/drawing/2014/main" id="{65E8D143-9A4E-B9A3-8AE4-D58F279E17AF}"/>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0642907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989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 library on Un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099" y="387223"/>
            <a:ext cx="10940995" cy="346357"/>
          </a:xfrm>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3" name="Footer Placeholder 4">
            <a:extLst>
              <a:ext uri="{FF2B5EF4-FFF2-40B4-BE49-F238E27FC236}">
                <a16:creationId xmlns:a16="http://schemas.microsoft.com/office/drawing/2014/main" id="{5629ABA2-E82A-2D05-00B8-203C428531A9}"/>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4" name="TextBox 3">
            <a:extLst>
              <a:ext uri="{FF2B5EF4-FFF2-40B4-BE49-F238E27FC236}">
                <a16:creationId xmlns:a16="http://schemas.microsoft.com/office/drawing/2014/main" id="{260852D0-1E0B-7DCD-5B08-B3F503CCFEC1}"/>
              </a:ext>
            </a:extLst>
          </p:cNvPr>
          <p:cNvSpPr txBox="1"/>
          <p:nvPr userDrawn="1"/>
        </p:nvSpPr>
        <p:spPr>
          <a:xfrm>
            <a:off x="416424" y="850818"/>
            <a:ext cx="828675"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CURRENCY</a:t>
            </a:r>
          </a:p>
        </p:txBody>
      </p:sp>
      <p:sp>
        <p:nvSpPr>
          <p:cNvPr id="7" name="TextBox 6">
            <a:extLst>
              <a:ext uri="{FF2B5EF4-FFF2-40B4-BE49-F238E27FC236}">
                <a16:creationId xmlns:a16="http://schemas.microsoft.com/office/drawing/2014/main" id="{EE6E24C3-47DF-B764-2124-C4C8DCE08D29}"/>
              </a:ext>
            </a:extLst>
          </p:cNvPr>
          <p:cNvSpPr txBox="1"/>
          <p:nvPr userDrawn="1"/>
        </p:nvSpPr>
        <p:spPr>
          <a:xfrm>
            <a:off x="298044"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CURRENCY COINS</a:t>
            </a:r>
          </a:p>
        </p:txBody>
      </p:sp>
      <p:sp>
        <p:nvSpPr>
          <p:cNvPr id="8" name="TextBox 7">
            <a:extLst>
              <a:ext uri="{FF2B5EF4-FFF2-40B4-BE49-F238E27FC236}">
                <a16:creationId xmlns:a16="http://schemas.microsoft.com/office/drawing/2014/main" id="{ECDCAF1F-0464-E8BC-D9B5-9978DEC5DA5E}"/>
              </a:ext>
            </a:extLst>
          </p:cNvPr>
          <p:cNvSpPr txBox="1"/>
          <p:nvPr userDrawn="1"/>
        </p:nvSpPr>
        <p:spPr>
          <a:xfrm>
            <a:off x="882811" y="1511151"/>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CURRENCY DOLLARS</a:t>
            </a:r>
          </a:p>
        </p:txBody>
      </p:sp>
      <p:sp>
        <p:nvSpPr>
          <p:cNvPr id="9" name="TextBox 8">
            <a:extLst>
              <a:ext uri="{FF2B5EF4-FFF2-40B4-BE49-F238E27FC236}">
                <a16:creationId xmlns:a16="http://schemas.microsoft.com/office/drawing/2014/main" id="{CBFCB567-F5BD-92F9-30B4-6E7202A58D3A}"/>
              </a:ext>
            </a:extLst>
          </p:cNvPr>
          <p:cNvSpPr txBox="1"/>
          <p:nvPr userDrawn="1"/>
        </p:nvSpPr>
        <p:spPr>
          <a:xfrm>
            <a:off x="1467578"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CURRENCY EURO</a:t>
            </a:r>
          </a:p>
        </p:txBody>
      </p:sp>
      <p:sp>
        <p:nvSpPr>
          <p:cNvPr id="10" name="TextBox 9">
            <a:extLst>
              <a:ext uri="{FF2B5EF4-FFF2-40B4-BE49-F238E27FC236}">
                <a16:creationId xmlns:a16="http://schemas.microsoft.com/office/drawing/2014/main" id="{1674E003-2361-684D-3651-FFC584464865}"/>
              </a:ext>
            </a:extLst>
          </p:cNvPr>
          <p:cNvSpPr txBox="1"/>
          <p:nvPr userDrawn="1"/>
        </p:nvSpPr>
        <p:spPr>
          <a:xfrm>
            <a:off x="2052345"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HAND COIN</a:t>
            </a:r>
          </a:p>
        </p:txBody>
      </p:sp>
      <p:sp>
        <p:nvSpPr>
          <p:cNvPr id="11" name="TextBox 10">
            <a:extLst>
              <a:ext uri="{FF2B5EF4-FFF2-40B4-BE49-F238E27FC236}">
                <a16:creationId xmlns:a16="http://schemas.microsoft.com/office/drawing/2014/main" id="{7DE8F792-339F-E149-CED0-4B254DD41BB7}"/>
              </a:ext>
            </a:extLst>
          </p:cNvPr>
          <p:cNvSpPr txBox="1"/>
          <p:nvPr userDrawn="1"/>
        </p:nvSpPr>
        <p:spPr>
          <a:xfrm>
            <a:off x="2637112"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HAND DOLLAR</a:t>
            </a:r>
          </a:p>
        </p:txBody>
      </p:sp>
      <p:sp>
        <p:nvSpPr>
          <p:cNvPr id="12" name="TextBox 11">
            <a:extLst>
              <a:ext uri="{FF2B5EF4-FFF2-40B4-BE49-F238E27FC236}">
                <a16:creationId xmlns:a16="http://schemas.microsoft.com/office/drawing/2014/main" id="{0EB89446-BA20-D662-F29B-D1F535A0FC24}"/>
              </a:ext>
            </a:extLst>
          </p:cNvPr>
          <p:cNvSpPr txBox="1"/>
          <p:nvPr userDrawn="1"/>
        </p:nvSpPr>
        <p:spPr>
          <a:xfrm>
            <a:off x="3221879"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CURRENCY INFLOW</a:t>
            </a:r>
          </a:p>
        </p:txBody>
      </p:sp>
      <p:sp>
        <p:nvSpPr>
          <p:cNvPr id="13" name="TextBox 12">
            <a:extLst>
              <a:ext uri="{FF2B5EF4-FFF2-40B4-BE49-F238E27FC236}">
                <a16:creationId xmlns:a16="http://schemas.microsoft.com/office/drawing/2014/main" id="{E8DDB1F8-FECA-8F82-B867-D966BAA6B8CE}"/>
              </a:ext>
            </a:extLst>
          </p:cNvPr>
          <p:cNvSpPr txBox="1"/>
          <p:nvPr userDrawn="1"/>
        </p:nvSpPr>
        <p:spPr>
          <a:xfrm>
            <a:off x="3806646" y="1511151"/>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CURRENCY OUTFLOW</a:t>
            </a:r>
          </a:p>
        </p:txBody>
      </p:sp>
      <p:sp>
        <p:nvSpPr>
          <p:cNvPr id="14" name="TextBox 13">
            <a:extLst>
              <a:ext uri="{FF2B5EF4-FFF2-40B4-BE49-F238E27FC236}">
                <a16:creationId xmlns:a16="http://schemas.microsoft.com/office/drawing/2014/main" id="{A10BD4C8-28C4-EC1A-5F14-2DFEA18E5E29}"/>
              </a:ext>
            </a:extLst>
          </p:cNvPr>
          <p:cNvSpPr txBox="1"/>
          <p:nvPr userDrawn="1"/>
        </p:nvSpPr>
        <p:spPr>
          <a:xfrm>
            <a:off x="4391413" y="1511151"/>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CURRENCY SAVINGS</a:t>
            </a:r>
          </a:p>
        </p:txBody>
      </p:sp>
      <p:sp>
        <p:nvSpPr>
          <p:cNvPr id="15" name="TextBox 14">
            <a:extLst>
              <a:ext uri="{FF2B5EF4-FFF2-40B4-BE49-F238E27FC236}">
                <a16:creationId xmlns:a16="http://schemas.microsoft.com/office/drawing/2014/main" id="{74F0C0C0-BEDB-69D4-A7F1-FE5132942403}"/>
              </a:ext>
            </a:extLst>
          </p:cNvPr>
          <p:cNvSpPr txBox="1"/>
          <p:nvPr userDrawn="1"/>
        </p:nvSpPr>
        <p:spPr>
          <a:xfrm>
            <a:off x="298044" y="2506439"/>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COMPUTER DESKTOP</a:t>
            </a:r>
          </a:p>
        </p:txBody>
      </p:sp>
      <p:sp>
        <p:nvSpPr>
          <p:cNvPr id="16" name="TextBox 15">
            <a:extLst>
              <a:ext uri="{FF2B5EF4-FFF2-40B4-BE49-F238E27FC236}">
                <a16:creationId xmlns:a16="http://schemas.microsoft.com/office/drawing/2014/main" id="{7CB1EC02-94CF-C5CE-18DD-F88D20D08DC0}"/>
              </a:ext>
            </a:extLst>
          </p:cNvPr>
          <p:cNvSpPr txBox="1"/>
          <p:nvPr userDrawn="1"/>
        </p:nvSpPr>
        <p:spPr>
          <a:xfrm>
            <a:off x="877607" y="2506439"/>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COMPUTER </a:t>
            </a:r>
            <a:br>
              <a:rPr lang="en-US" sz="400" spc="40">
                <a:latin typeface="Ringside Narrow Book" panose="02000500000000000000" pitchFamily="2" charset="0"/>
              </a:rPr>
            </a:br>
            <a:r>
              <a:rPr lang="en-US" sz="400" spc="40">
                <a:latin typeface="Ringside Narrow Book" panose="02000500000000000000" pitchFamily="2" charset="0"/>
              </a:rPr>
              <a:t>LAPTOP</a:t>
            </a:r>
          </a:p>
        </p:txBody>
      </p:sp>
      <p:sp>
        <p:nvSpPr>
          <p:cNvPr id="17" name="TextBox 16">
            <a:extLst>
              <a:ext uri="{FF2B5EF4-FFF2-40B4-BE49-F238E27FC236}">
                <a16:creationId xmlns:a16="http://schemas.microsoft.com/office/drawing/2014/main" id="{6C33EFF3-1ED7-A84E-110B-E28EAF977E6C}"/>
              </a:ext>
            </a:extLst>
          </p:cNvPr>
          <p:cNvSpPr txBox="1"/>
          <p:nvPr userDrawn="1"/>
        </p:nvSpPr>
        <p:spPr>
          <a:xfrm>
            <a:off x="1457170"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PHONE MESSAGE</a:t>
            </a:r>
          </a:p>
        </p:txBody>
      </p:sp>
      <p:sp>
        <p:nvSpPr>
          <p:cNvPr id="18" name="TextBox 17">
            <a:extLst>
              <a:ext uri="{FF2B5EF4-FFF2-40B4-BE49-F238E27FC236}">
                <a16:creationId xmlns:a16="http://schemas.microsoft.com/office/drawing/2014/main" id="{EA90B9C0-9073-19B3-0CCF-34ECF5284A3F}"/>
              </a:ext>
            </a:extLst>
          </p:cNvPr>
          <p:cNvSpPr txBox="1"/>
          <p:nvPr userDrawn="1"/>
        </p:nvSpPr>
        <p:spPr>
          <a:xfrm>
            <a:off x="2036733"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PHONE MOBILE</a:t>
            </a:r>
          </a:p>
        </p:txBody>
      </p:sp>
      <p:sp>
        <p:nvSpPr>
          <p:cNvPr id="19" name="TextBox 18">
            <a:extLst>
              <a:ext uri="{FF2B5EF4-FFF2-40B4-BE49-F238E27FC236}">
                <a16:creationId xmlns:a16="http://schemas.microsoft.com/office/drawing/2014/main" id="{F05ECF32-B28B-465B-2A8C-D3E9A2EBF239}"/>
              </a:ext>
            </a:extLst>
          </p:cNvPr>
          <p:cNvSpPr txBox="1"/>
          <p:nvPr userDrawn="1"/>
        </p:nvSpPr>
        <p:spPr>
          <a:xfrm>
            <a:off x="2616296"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LANDLINE</a:t>
            </a:r>
          </a:p>
        </p:txBody>
      </p:sp>
      <p:sp>
        <p:nvSpPr>
          <p:cNvPr id="20" name="TextBox 19">
            <a:extLst>
              <a:ext uri="{FF2B5EF4-FFF2-40B4-BE49-F238E27FC236}">
                <a16:creationId xmlns:a16="http://schemas.microsoft.com/office/drawing/2014/main" id="{1D6FA024-D8B7-6A40-6331-09D524420574}"/>
              </a:ext>
            </a:extLst>
          </p:cNvPr>
          <p:cNvSpPr txBox="1"/>
          <p:nvPr userDrawn="1"/>
        </p:nvSpPr>
        <p:spPr>
          <a:xfrm>
            <a:off x="3195859"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PEOPLE DIALOGUE</a:t>
            </a:r>
          </a:p>
        </p:txBody>
      </p:sp>
      <p:sp>
        <p:nvSpPr>
          <p:cNvPr id="21" name="TextBox 20">
            <a:extLst>
              <a:ext uri="{FF2B5EF4-FFF2-40B4-BE49-F238E27FC236}">
                <a16:creationId xmlns:a16="http://schemas.microsoft.com/office/drawing/2014/main" id="{5EF51B2F-D7C1-E396-C82E-93BE8B504CF0}"/>
              </a:ext>
            </a:extLst>
          </p:cNvPr>
          <p:cNvSpPr txBox="1"/>
          <p:nvPr userDrawn="1"/>
        </p:nvSpPr>
        <p:spPr>
          <a:xfrm>
            <a:off x="3775422"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CHAT SINGLE</a:t>
            </a:r>
          </a:p>
        </p:txBody>
      </p:sp>
      <p:sp>
        <p:nvSpPr>
          <p:cNvPr id="22" name="TextBox 21">
            <a:extLst>
              <a:ext uri="{FF2B5EF4-FFF2-40B4-BE49-F238E27FC236}">
                <a16:creationId xmlns:a16="http://schemas.microsoft.com/office/drawing/2014/main" id="{EE02A340-55C5-D76B-142F-A95ED5CAA394}"/>
              </a:ext>
            </a:extLst>
          </p:cNvPr>
          <p:cNvSpPr txBox="1"/>
          <p:nvPr userDrawn="1"/>
        </p:nvSpPr>
        <p:spPr>
          <a:xfrm>
            <a:off x="4354985"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CHAT DOUBLE</a:t>
            </a:r>
          </a:p>
        </p:txBody>
      </p:sp>
      <p:sp>
        <p:nvSpPr>
          <p:cNvPr id="23" name="TextBox 22">
            <a:extLst>
              <a:ext uri="{FF2B5EF4-FFF2-40B4-BE49-F238E27FC236}">
                <a16:creationId xmlns:a16="http://schemas.microsoft.com/office/drawing/2014/main" id="{E00EB015-A017-9C56-0D91-A533A497CED2}"/>
              </a:ext>
            </a:extLst>
          </p:cNvPr>
          <p:cNvSpPr txBox="1"/>
          <p:nvPr userDrawn="1"/>
        </p:nvSpPr>
        <p:spPr>
          <a:xfrm>
            <a:off x="298044" y="349738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LIFECYCLE BABY</a:t>
            </a:r>
          </a:p>
        </p:txBody>
      </p:sp>
      <p:sp>
        <p:nvSpPr>
          <p:cNvPr id="24" name="TextBox 23">
            <a:extLst>
              <a:ext uri="{FF2B5EF4-FFF2-40B4-BE49-F238E27FC236}">
                <a16:creationId xmlns:a16="http://schemas.microsoft.com/office/drawing/2014/main" id="{C4F22000-8714-AF1E-4173-D65320DB42A6}"/>
              </a:ext>
            </a:extLst>
          </p:cNvPr>
          <p:cNvSpPr txBox="1"/>
          <p:nvPr userDrawn="1"/>
        </p:nvSpPr>
        <p:spPr>
          <a:xfrm>
            <a:off x="882697" y="3497380"/>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LIFECYCLE PARTNERSHIP</a:t>
            </a:r>
          </a:p>
        </p:txBody>
      </p:sp>
      <p:sp>
        <p:nvSpPr>
          <p:cNvPr id="25" name="TextBox 24">
            <a:extLst>
              <a:ext uri="{FF2B5EF4-FFF2-40B4-BE49-F238E27FC236}">
                <a16:creationId xmlns:a16="http://schemas.microsoft.com/office/drawing/2014/main" id="{1B7DFC6C-32F5-70C6-821F-E047F227A88C}"/>
              </a:ext>
            </a:extLst>
          </p:cNvPr>
          <p:cNvSpPr txBox="1"/>
          <p:nvPr userDrawn="1"/>
        </p:nvSpPr>
        <p:spPr>
          <a:xfrm>
            <a:off x="1467350" y="3497380"/>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LIFECYCLE DIVORCE</a:t>
            </a:r>
          </a:p>
        </p:txBody>
      </p:sp>
      <p:sp>
        <p:nvSpPr>
          <p:cNvPr id="26" name="TextBox 25">
            <a:extLst>
              <a:ext uri="{FF2B5EF4-FFF2-40B4-BE49-F238E27FC236}">
                <a16:creationId xmlns:a16="http://schemas.microsoft.com/office/drawing/2014/main" id="{7A33E52F-4BBB-B780-1076-19AD34DA8459}"/>
              </a:ext>
            </a:extLst>
          </p:cNvPr>
          <p:cNvSpPr txBox="1"/>
          <p:nvPr userDrawn="1"/>
        </p:nvSpPr>
        <p:spPr>
          <a:xfrm>
            <a:off x="2052003" y="3497380"/>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LIFECYCLE EDUCATION</a:t>
            </a:r>
          </a:p>
        </p:txBody>
      </p:sp>
      <p:sp>
        <p:nvSpPr>
          <p:cNvPr id="27" name="TextBox 26">
            <a:extLst>
              <a:ext uri="{FF2B5EF4-FFF2-40B4-BE49-F238E27FC236}">
                <a16:creationId xmlns:a16="http://schemas.microsoft.com/office/drawing/2014/main" id="{20719BDD-5EDB-D226-DFFF-E27C502BD02C}"/>
              </a:ext>
            </a:extLst>
          </p:cNvPr>
          <p:cNvSpPr txBox="1"/>
          <p:nvPr userDrawn="1"/>
        </p:nvSpPr>
        <p:spPr>
          <a:xfrm>
            <a:off x="2636656" y="3497380"/>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LIFECYCLE HEALTHCARE</a:t>
            </a:r>
          </a:p>
        </p:txBody>
      </p:sp>
      <p:sp>
        <p:nvSpPr>
          <p:cNvPr id="28" name="TextBox 27">
            <a:extLst>
              <a:ext uri="{FF2B5EF4-FFF2-40B4-BE49-F238E27FC236}">
                <a16:creationId xmlns:a16="http://schemas.microsoft.com/office/drawing/2014/main" id="{89AC85C8-09A2-96E0-BCEA-714B2A69EABF}"/>
              </a:ext>
            </a:extLst>
          </p:cNvPr>
          <p:cNvSpPr txBox="1"/>
          <p:nvPr userDrawn="1"/>
        </p:nvSpPr>
        <p:spPr>
          <a:xfrm>
            <a:off x="3221309" y="349738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BEACH</a:t>
            </a:r>
          </a:p>
        </p:txBody>
      </p:sp>
      <p:sp>
        <p:nvSpPr>
          <p:cNvPr id="29" name="TextBox 28">
            <a:extLst>
              <a:ext uri="{FF2B5EF4-FFF2-40B4-BE49-F238E27FC236}">
                <a16:creationId xmlns:a16="http://schemas.microsoft.com/office/drawing/2014/main" id="{B31C9CC1-5D09-4DB6-AA53-661DA4CFA8A6}"/>
              </a:ext>
            </a:extLst>
          </p:cNvPr>
          <p:cNvSpPr txBox="1"/>
          <p:nvPr userDrawn="1"/>
        </p:nvSpPr>
        <p:spPr>
          <a:xfrm>
            <a:off x="3805962" y="3497380"/>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LIFECYCLE HOUSE SIGN</a:t>
            </a:r>
          </a:p>
        </p:txBody>
      </p:sp>
      <p:sp>
        <p:nvSpPr>
          <p:cNvPr id="30" name="TextBox 29">
            <a:extLst>
              <a:ext uri="{FF2B5EF4-FFF2-40B4-BE49-F238E27FC236}">
                <a16:creationId xmlns:a16="http://schemas.microsoft.com/office/drawing/2014/main" id="{01D736CD-C7BD-0E4B-1137-4B76256C8FA8}"/>
              </a:ext>
            </a:extLst>
          </p:cNvPr>
          <p:cNvSpPr txBox="1"/>
          <p:nvPr userDrawn="1"/>
        </p:nvSpPr>
        <p:spPr>
          <a:xfrm>
            <a:off x="4390615" y="349738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HOUSE</a:t>
            </a:r>
          </a:p>
        </p:txBody>
      </p:sp>
      <p:sp>
        <p:nvSpPr>
          <p:cNvPr id="31" name="TextBox 30">
            <a:extLst>
              <a:ext uri="{FF2B5EF4-FFF2-40B4-BE49-F238E27FC236}">
                <a16:creationId xmlns:a16="http://schemas.microsoft.com/office/drawing/2014/main" id="{AEFBDAD2-3A7C-80BA-0550-ED8514E1DDA4}"/>
              </a:ext>
            </a:extLst>
          </p:cNvPr>
          <p:cNvSpPr txBox="1"/>
          <p:nvPr userDrawn="1"/>
        </p:nvSpPr>
        <p:spPr>
          <a:xfrm>
            <a:off x="298044" y="4483218"/>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ARROW NORTHEAST</a:t>
            </a:r>
          </a:p>
        </p:txBody>
      </p:sp>
      <p:sp>
        <p:nvSpPr>
          <p:cNvPr id="32" name="TextBox 31">
            <a:extLst>
              <a:ext uri="{FF2B5EF4-FFF2-40B4-BE49-F238E27FC236}">
                <a16:creationId xmlns:a16="http://schemas.microsoft.com/office/drawing/2014/main" id="{D06E385B-CA15-5725-138A-F281C636BD59}"/>
              </a:ext>
            </a:extLst>
          </p:cNvPr>
          <p:cNvSpPr txBox="1"/>
          <p:nvPr userDrawn="1"/>
        </p:nvSpPr>
        <p:spPr>
          <a:xfrm>
            <a:off x="881903"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ARROW RIGHT</a:t>
            </a:r>
          </a:p>
        </p:txBody>
      </p:sp>
      <p:sp>
        <p:nvSpPr>
          <p:cNvPr id="33" name="TextBox 32">
            <a:extLst>
              <a:ext uri="{FF2B5EF4-FFF2-40B4-BE49-F238E27FC236}">
                <a16:creationId xmlns:a16="http://schemas.microsoft.com/office/drawing/2014/main" id="{7239C1C0-ED87-1492-3E2B-12095C03E76C}"/>
              </a:ext>
            </a:extLst>
          </p:cNvPr>
          <p:cNvSpPr txBox="1"/>
          <p:nvPr userDrawn="1"/>
        </p:nvSpPr>
        <p:spPr>
          <a:xfrm>
            <a:off x="1465762"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ARROW UP</a:t>
            </a:r>
          </a:p>
        </p:txBody>
      </p:sp>
      <p:sp>
        <p:nvSpPr>
          <p:cNvPr id="34" name="TextBox 33">
            <a:extLst>
              <a:ext uri="{FF2B5EF4-FFF2-40B4-BE49-F238E27FC236}">
                <a16:creationId xmlns:a16="http://schemas.microsoft.com/office/drawing/2014/main" id="{4AA1EA64-87C2-D62B-EA3E-36DC9A15E382}"/>
              </a:ext>
            </a:extLst>
          </p:cNvPr>
          <p:cNvSpPr txBox="1"/>
          <p:nvPr userDrawn="1"/>
        </p:nvSpPr>
        <p:spPr>
          <a:xfrm>
            <a:off x="2049621"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LOCATION</a:t>
            </a:r>
          </a:p>
        </p:txBody>
      </p:sp>
      <p:sp>
        <p:nvSpPr>
          <p:cNvPr id="35" name="TextBox 34">
            <a:extLst>
              <a:ext uri="{FF2B5EF4-FFF2-40B4-BE49-F238E27FC236}">
                <a16:creationId xmlns:a16="http://schemas.microsoft.com/office/drawing/2014/main" id="{F1288968-CBD0-5484-CD86-815F784AA1E9}"/>
              </a:ext>
            </a:extLst>
          </p:cNvPr>
          <p:cNvSpPr txBox="1"/>
          <p:nvPr userDrawn="1"/>
        </p:nvSpPr>
        <p:spPr>
          <a:xfrm>
            <a:off x="2633480"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COMPASS</a:t>
            </a:r>
          </a:p>
        </p:txBody>
      </p:sp>
      <p:sp>
        <p:nvSpPr>
          <p:cNvPr id="36" name="TextBox 35">
            <a:extLst>
              <a:ext uri="{FF2B5EF4-FFF2-40B4-BE49-F238E27FC236}">
                <a16:creationId xmlns:a16="http://schemas.microsoft.com/office/drawing/2014/main" id="{33E26640-6FF1-953D-73BC-3FFCD8863AF2}"/>
              </a:ext>
            </a:extLst>
          </p:cNvPr>
          <p:cNvSpPr txBox="1"/>
          <p:nvPr userDrawn="1"/>
        </p:nvSpPr>
        <p:spPr>
          <a:xfrm>
            <a:off x="3217339"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SIGN DIRECTIONAL</a:t>
            </a:r>
          </a:p>
        </p:txBody>
      </p:sp>
      <p:sp>
        <p:nvSpPr>
          <p:cNvPr id="37" name="TextBox 36">
            <a:extLst>
              <a:ext uri="{FF2B5EF4-FFF2-40B4-BE49-F238E27FC236}">
                <a16:creationId xmlns:a16="http://schemas.microsoft.com/office/drawing/2014/main" id="{1D51C2FB-10B4-2A5A-612C-0F78C697B534}"/>
              </a:ext>
            </a:extLst>
          </p:cNvPr>
          <p:cNvSpPr txBox="1"/>
          <p:nvPr userDrawn="1"/>
        </p:nvSpPr>
        <p:spPr>
          <a:xfrm>
            <a:off x="3801198"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LOCATION MAP</a:t>
            </a:r>
          </a:p>
        </p:txBody>
      </p:sp>
      <p:sp>
        <p:nvSpPr>
          <p:cNvPr id="38" name="TextBox 37">
            <a:extLst>
              <a:ext uri="{FF2B5EF4-FFF2-40B4-BE49-F238E27FC236}">
                <a16:creationId xmlns:a16="http://schemas.microsoft.com/office/drawing/2014/main" id="{5FAC7190-EA65-E4CE-2E58-EA4BC6159588}"/>
              </a:ext>
            </a:extLst>
          </p:cNvPr>
          <p:cNvSpPr txBox="1"/>
          <p:nvPr userDrawn="1"/>
        </p:nvSpPr>
        <p:spPr>
          <a:xfrm>
            <a:off x="4385057"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TELESCOPE</a:t>
            </a:r>
          </a:p>
        </p:txBody>
      </p:sp>
      <p:sp>
        <p:nvSpPr>
          <p:cNvPr id="39" name="TextBox 38">
            <a:extLst>
              <a:ext uri="{FF2B5EF4-FFF2-40B4-BE49-F238E27FC236}">
                <a16:creationId xmlns:a16="http://schemas.microsoft.com/office/drawing/2014/main" id="{7C7939BC-D2DB-1EE1-A5FC-DBF4E02403FA}"/>
              </a:ext>
            </a:extLst>
          </p:cNvPr>
          <p:cNvSpPr txBox="1"/>
          <p:nvPr userDrawn="1"/>
        </p:nvSpPr>
        <p:spPr>
          <a:xfrm>
            <a:off x="298044" y="5473817"/>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BUILDINGS COMMUNITY</a:t>
            </a:r>
          </a:p>
        </p:txBody>
      </p:sp>
      <p:sp>
        <p:nvSpPr>
          <p:cNvPr id="40" name="TextBox 39">
            <a:extLst>
              <a:ext uri="{FF2B5EF4-FFF2-40B4-BE49-F238E27FC236}">
                <a16:creationId xmlns:a16="http://schemas.microsoft.com/office/drawing/2014/main" id="{F54F8742-ED82-5241-5D19-27742C47F4A6}"/>
              </a:ext>
            </a:extLst>
          </p:cNvPr>
          <p:cNvSpPr txBox="1"/>
          <p:nvPr userDrawn="1"/>
        </p:nvSpPr>
        <p:spPr>
          <a:xfrm>
            <a:off x="893244"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LOCATION GLOBAL</a:t>
            </a:r>
          </a:p>
        </p:txBody>
      </p:sp>
      <p:sp>
        <p:nvSpPr>
          <p:cNvPr id="41" name="TextBox 40">
            <a:extLst>
              <a:ext uri="{FF2B5EF4-FFF2-40B4-BE49-F238E27FC236}">
                <a16:creationId xmlns:a16="http://schemas.microsoft.com/office/drawing/2014/main" id="{A9253C1B-51BD-CE45-BF9E-13C4900DC152}"/>
              </a:ext>
            </a:extLst>
          </p:cNvPr>
          <p:cNvSpPr txBox="1"/>
          <p:nvPr userDrawn="1"/>
        </p:nvSpPr>
        <p:spPr>
          <a:xfrm>
            <a:off x="1488444" y="5473817"/>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BUILDINGS EDUCATION</a:t>
            </a:r>
          </a:p>
        </p:txBody>
      </p:sp>
      <p:sp>
        <p:nvSpPr>
          <p:cNvPr id="42" name="TextBox 41">
            <a:extLst>
              <a:ext uri="{FF2B5EF4-FFF2-40B4-BE49-F238E27FC236}">
                <a16:creationId xmlns:a16="http://schemas.microsoft.com/office/drawing/2014/main" id="{A6F76626-0539-2349-799D-A6E436DF2445}"/>
              </a:ext>
            </a:extLst>
          </p:cNvPr>
          <p:cNvSpPr txBox="1"/>
          <p:nvPr userDrawn="1"/>
        </p:nvSpPr>
        <p:spPr>
          <a:xfrm>
            <a:off x="2476777"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SUMMIT</a:t>
            </a:r>
          </a:p>
        </p:txBody>
      </p:sp>
      <p:sp>
        <p:nvSpPr>
          <p:cNvPr id="43" name="TextBox 42">
            <a:extLst>
              <a:ext uri="{FF2B5EF4-FFF2-40B4-BE49-F238E27FC236}">
                <a16:creationId xmlns:a16="http://schemas.microsoft.com/office/drawing/2014/main" id="{285B05EB-5670-4C18-81E8-8A9E67CA8093}"/>
              </a:ext>
            </a:extLst>
          </p:cNvPr>
          <p:cNvSpPr txBox="1"/>
          <p:nvPr userDrawn="1"/>
        </p:nvSpPr>
        <p:spPr>
          <a:xfrm>
            <a:off x="3050268"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CELEBRATION</a:t>
            </a:r>
          </a:p>
        </p:txBody>
      </p:sp>
      <p:sp>
        <p:nvSpPr>
          <p:cNvPr id="44" name="TextBox 43">
            <a:extLst>
              <a:ext uri="{FF2B5EF4-FFF2-40B4-BE49-F238E27FC236}">
                <a16:creationId xmlns:a16="http://schemas.microsoft.com/office/drawing/2014/main" id="{8A6C08F0-772D-A474-6097-AA887A2BBDD6}"/>
              </a:ext>
            </a:extLst>
          </p:cNvPr>
          <p:cNvSpPr txBox="1"/>
          <p:nvPr userDrawn="1"/>
        </p:nvSpPr>
        <p:spPr>
          <a:xfrm>
            <a:off x="3623759"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CIRCLE STAR</a:t>
            </a:r>
          </a:p>
        </p:txBody>
      </p:sp>
      <p:sp>
        <p:nvSpPr>
          <p:cNvPr id="45" name="TextBox 44">
            <a:extLst>
              <a:ext uri="{FF2B5EF4-FFF2-40B4-BE49-F238E27FC236}">
                <a16:creationId xmlns:a16="http://schemas.microsoft.com/office/drawing/2014/main" id="{6ED1A539-A241-2A51-C68A-56E7C2AE64C9}"/>
              </a:ext>
            </a:extLst>
          </p:cNvPr>
          <p:cNvSpPr txBox="1"/>
          <p:nvPr userDrawn="1"/>
        </p:nvSpPr>
        <p:spPr>
          <a:xfrm>
            <a:off x="4197250"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TROPHY</a:t>
            </a:r>
          </a:p>
        </p:txBody>
      </p:sp>
      <p:sp>
        <p:nvSpPr>
          <p:cNvPr id="46" name="TextBox 45">
            <a:extLst>
              <a:ext uri="{FF2B5EF4-FFF2-40B4-BE49-F238E27FC236}">
                <a16:creationId xmlns:a16="http://schemas.microsoft.com/office/drawing/2014/main" id="{2080CF6D-35F5-5CF9-65E3-23C4F8754493}"/>
              </a:ext>
            </a:extLst>
          </p:cNvPr>
          <p:cNvSpPr txBox="1"/>
          <p:nvPr userDrawn="1"/>
        </p:nvSpPr>
        <p:spPr>
          <a:xfrm>
            <a:off x="298044"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PEACE OF MIND</a:t>
            </a:r>
          </a:p>
        </p:txBody>
      </p:sp>
      <p:sp>
        <p:nvSpPr>
          <p:cNvPr id="47" name="TextBox 46">
            <a:extLst>
              <a:ext uri="{FF2B5EF4-FFF2-40B4-BE49-F238E27FC236}">
                <a16:creationId xmlns:a16="http://schemas.microsoft.com/office/drawing/2014/main" id="{1619D785-A475-19D2-0EB8-65830D3726A1}"/>
              </a:ext>
            </a:extLst>
          </p:cNvPr>
          <p:cNvSpPr txBox="1"/>
          <p:nvPr userDrawn="1"/>
        </p:nvSpPr>
        <p:spPr>
          <a:xfrm>
            <a:off x="882102"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LIGHTBULB</a:t>
            </a:r>
          </a:p>
        </p:txBody>
      </p:sp>
      <p:sp>
        <p:nvSpPr>
          <p:cNvPr id="48" name="TextBox 47">
            <a:extLst>
              <a:ext uri="{FF2B5EF4-FFF2-40B4-BE49-F238E27FC236}">
                <a16:creationId xmlns:a16="http://schemas.microsoft.com/office/drawing/2014/main" id="{1F87C356-EAC3-13AA-7B84-E690745EF86E}"/>
              </a:ext>
            </a:extLst>
          </p:cNvPr>
          <p:cNvSpPr txBox="1"/>
          <p:nvPr userDrawn="1"/>
        </p:nvSpPr>
        <p:spPr>
          <a:xfrm>
            <a:off x="1466160"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INSIGHT</a:t>
            </a:r>
          </a:p>
        </p:txBody>
      </p:sp>
      <p:sp>
        <p:nvSpPr>
          <p:cNvPr id="49" name="TextBox 48">
            <a:extLst>
              <a:ext uri="{FF2B5EF4-FFF2-40B4-BE49-F238E27FC236}">
                <a16:creationId xmlns:a16="http://schemas.microsoft.com/office/drawing/2014/main" id="{8AAE741F-A667-0F11-7251-EC5622693CD8}"/>
              </a:ext>
            </a:extLst>
          </p:cNvPr>
          <p:cNvSpPr txBox="1"/>
          <p:nvPr userDrawn="1"/>
        </p:nvSpPr>
        <p:spPr>
          <a:xfrm>
            <a:off x="2050218"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JUSTICE</a:t>
            </a:r>
          </a:p>
        </p:txBody>
      </p:sp>
      <p:sp>
        <p:nvSpPr>
          <p:cNvPr id="50" name="TextBox 49">
            <a:extLst>
              <a:ext uri="{FF2B5EF4-FFF2-40B4-BE49-F238E27FC236}">
                <a16:creationId xmlns:a16="http://schemas.microsoft.com/office/drawing/2014/main" id="{30AC808B-FE84-B4B9-565E-BFAA556CA641}"/>
              </a:ext>
            </a:extLst>
          </p:cNvPr>
          <p:cNvSpPr txBox="1"/>
          <p:nvPr userDrawn="1"/>
        </p:nvSpPr>
        <p:spPr>
          <a:xfrm>
            <a:off x="2634276"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EASE</a:t>
            </a:r>
          </a:p>
        </p:txBody>
      </p:sp>
      <p:sp>
        <p:nvSpPr>
          <p:cNvPr id="51" name="TextBox 50">
            <a:extLst>
              <a:ext uri="{FF2B5EF4-FFF2-40B4-BE49-F238E27FC236}">
                <a16:creationId xmlns:a16="http://schemas.microsoft.com/office/drawing/2014/main" id="{3F3D0B34-145D-3E08-3F6B-453B327A79C0}"/>
              </a:ext>
            </a:extLst>
          </p:cNvPr>
          <p:cNvSpPr txBox="1"/>
          <p:nvPr userDrawn="1"/>
        </p:nvSpPr>
        <p:spPr>
          <a:xfrm>
            <a:off x="3218334"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THINKING</a:t>
            </a:r>
          </a:p>
        </p:txBody>
      </p:sp>
      <p:sp>
        <p:nvSpPr>
          <p:cNvPr id="52" name="TextBox 51">
            <a:extLst>
              <a:ext uri="{FF2B5EF4-FFF2-40B4-BE49-F238E27FC236}">
                <a16:creationId xmlns:a16="http://schemas.microsoft.com/office/drawing/2014/main" id="{DEC4DCFB-894E-2408-F0B9-286D279BF1A4}"/>
              </a:ext>
            </a:extLst>
          </p:cNvPr>
          <p:cNvSpPr txBox="1"/>
          <p:nvPr userDrawn="1"/>
        </p:nvSpPr>
        <p:spPr>
          <a:xfrm>
            <a:off x="3802392"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KNOWLEDGE</a:t>
            </a:r>
          </a:p>
        </p:txBody>
      </p:sp>
      <p:sp>
        <p:nvSpPr>
          <p:cNvPr id="53" name="TextBox 52">
            <a:extLst>
              <a:ext uri="{FF2B5EF4-FFF2-40B4-BE49-F238E27FC236}">
                <a16:creationId xmlns:a16="http://schemas.microsoft.com/office/drawing/2014/main" id="{B7D265B6-B3F6-2F6C-5D43-F887869BCF62}"/>
              </a:ext>
            </a:extLst>
          </p:cNvPr>
          <p:cNvSpPr txBox="1"/>
          <p:nvPr userDrawn="1"/>
        </p:nvSpPr>
        <p:spPr>
          <a:xfrm>
            <a:off x="4386450"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BULLSEYE</a:t>
            </a:r>
          </a:p>
        </p:txBody>
      </p:sp>
      <p:sp>
        <p:nvSpPr>
          <p:cNvPr id="54" name="TextBox 53">
            <a:extLst>
              <a:ext uri="{FF2B5EF4-FFF2-40B4-BE49-F238E27FC236}">
                <a16:creationId xmlns:a16="http://schemas.microsoft.com/office/drawing/2014/main" id="{E8A62BDD-BFBA-94B1-EC76-E2D887E11EC3}"/>
              </a:ext>
            </a:extLst>
          </p:cNvPr>
          <p:cNvSpPr txBox="1"/>
          <p:nvPr userDrawn="1"/>
        </p:nvSpPr>
        <p:spPr>
          <a:xfrm>
            <a:off x="4934548" y="2506439"/>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MICROPHONE SPEECH</a:t>
            </a:r>
          </a:p>
        </p:txBody>
      </p:sp>
      <p:sp>
        <p:nvSpPr>
          <p:cNvPr id="55" name="TextBox 54">
            <a:extLst>
              <a:ext uri="{FF2B5EF4-FFF2-40B4-BE49-F238E27FC236}">
                <a16:creationId xmlns:a16="http://schemas.microsoft.com/office/drawing/2014/main" id="{5F810291-DB8C-2405-E0B3-F5A2BD6419D1}"/>
              </a:ext>
            </a:extLst>
          </p:cNvPr>
          <p:cNvSpPr txBox="1"/>
          <p:nvPr userDrawn="1"/>
        </p:nvSpPr>
        <p:spPr>
          <a:xfrm>
            <a:off x="5514115"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MAIL ENVELOPE</a:t>
            </a:r>
          </a:p>
        </p:txBody>
      </p:sp>
      <p:sp>
        <p:nvSpPr>
          <p:cNvPr id="56" name="TextBox 55">
            <a:extLst>
              <a:ext uri="{FF2B5EF4-FFF2-40B4-BE49-F238E27FC236}">
                <a16:creationId xmlns:a16="http://schemas.microsoft.com/office/drawing/2014/main" id="{81DDD1ED-2C24-CE45-FC33-1D7EAC02DB8A}"/>
              </a:ext>
            </a:extLst>
          </p:cNvPr>
          <p:cNvSpPr txBox="1"/>
          <p:nvPr userDrawn="1"/>
        </p:nvSpPr>
        <p:spPr>
          <a:xfrm>
            <a:off x="4975271" y="349738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BIRTHDAY</a:t>
            </a:r>
          </a:p>
        </p:txBody>
      </p:sp>
      <p:sp>
        <p:nvSpPr>
          <p:cNvPr id="57" name="TextBox 56">
            <a:extLst>
              <a:ext uri="{FF2B5EF4-FFF2-40B4-BE49-F238E27FC236}">
                <a16:creationId xmlns:a16="http://schemas.microsoft.com/office/drawing/2014/main" id="{D634BD36-9FB5-B0A3-0CA0-E86BED50386E}"/>
              </a:ext>
            </a:extLst>
          </p:cNvPr>
          <p:cNvSpPr txBox="1"/>
          <p:nvPr userDrawn="1"/>
        </p:nvSpPr>
        <p:spPr>
          <a:xfrm>
            <a:off x="4968919"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LIGHTHOUSE</a:t>
            </a:r>
          </a:p>
        </p:txBody>
      </p:sp>
      <p:sp>
        <p:nvSpPr>
          <p:cNvPr id="58" name="TextBox 57">
            <a:extLst>
              <a:ext uri="{FF2B5EF4-FFF2-40B4-BE49-F238E27FC236}">
                <a16:creationId xmlns:a16="http://schemas.microsoft.com/office/drawing/2014/main" id="{AE3BAD00-4A35-CC08-85D9-84FC0DF2519C}"/>
              </a:ext>
            </a:extLst>
          </p:cNvPr>
          <p:cNvSpPr txBox="1"/>
          <p:nvPr userDrawn="1"/>
        </p:nvSpPr>
        <p:spPr>
          <a:xfrm>
            <a:off x="4970509" y="6466520"/>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MAGNIFYING </a:t>
            </a:r>
            <a:br>
              <a:rPr lang="en-US" sz="400" spc="40">
                <a:latin typeface="Ringside Narrow Book" panose="02000500000000000000" pitchFamily="2" charset="0"/>
              </a:rPr>
            </a:br>
            <a:r>
              <a:rPr lang="en-US" sz="400" spc="40">
                <a:latin typeface="Ringside Narrow Book" panose="02000500000000000000" pitchFamily="2" charset="0"/>
              </a:rPr>
              <a:t>GLASS</a:t>
            </a:r>
          </a:p>
        </p:txBody>
      </p:sp>
      <p:sp>
        <p:nvSpPr>
          <p:cNvPr id="59" name="TextBox 58">
            <a:extLst>
              <a:ext uri="{FF2B5EF4-FFF2-40B4-BE49-F238E27FC236}">
                <a16:creationId xmlns:a16="http://schemas.microsoft.com/office/drawing/2014/main" id="{7E2C28E5-C1B9-151F-7F09-529ED1ABBE91}"/>
              </a:ext>
            </a:extLst>
          </p:cNvPr>
          <p:cNvSpPr txBox="1"/>
          <p:nvPr userDrawn="1"/>
        </p:nvSpPr>
        <p:spPr>
          <a:xfrm>
            <a:off x="4770741"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SEAL CHECKMARK</a:t>
            </a:r>
          </a:p>
        </p:txBody>
      </p:sp>
      <p:sp>
        <p:nvSpPr>
          <p:cNvPr id="60" name="TextBox 59">
            <a:extLst>
              <a:ext uri="{FF2B5EF4-FFF2-40B4-BE49-F238E27FC236}">
                <a16:creationId xmlns:a16="http://schemas.microsoft.com/office/drawing/2014/main" id="{14F32A44-4603-94C3-1288-2FC90AEB2C1C}"/>
              </a:ext>
            </a:extLst>
          </p:cNvPr>
          <p:cNvSpPr txBox="1"/>
          <p:nvPr userDrawn="1"/>
        </p:nvSpPr>
        <p:spPr>
          <a:xfrm>
            <a:off x="5344232"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AWARD RIBBON</a:t>
            </a:r>
          </a:p>
        </p:txBody>
      </p:sp>
      <p:sp>
        <p:nvSpPr>
          <p:cNvPr id="61" name="TextBox 60">
            <a:extLst>
              <a:ext uri="{FF2B5EF4-FFF2-40B4-BE49-F238E27FC236}">
                <a16:creationId xmlns:a16="http://schemas.microsoft.com/office/drawing/2014/main" id="{C16F206B-B913-290D-F688-6767FE0D2DF5}"/>
              </a:ext>
            </a:extLst>
          </p:cNvPr>
          <p:cNvSpPr txBox="1"/>
          <p:nvPr userDrawn="1"/>
        </p:nvSpPr>
        <p:spPr>
          <a:xfrm>
            <a:off x="5917723"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GIFT</a:t>
            </a:r>
          </a:p>
        </p:txBody>
      </p:sp>
      <p:sp>
        <p:nvSpPr>
          <p:cNvPr id="62" name="TextBox 61">
            <a:extLst>
              <a:ext uri="{FF2B5EF4-FFF2-40B4-BE49-F238E27FC236}">
                <a16:creationId xmlns:a16="http://schemas.microsoft.com/office/drawing/2014/main" id="{2C34FD43-5605-7D84-832C-BEB4A18BDC0E}"/>
              </a:ext>
            </a:extLst>
          </p:cNvPr>
          <p:cNvSpPr txBox="1"/>
          <p:nvPr userDrawn="1"/>
        </p:nvSpPr>
        <p:spPr>
          <a:xfrm>
            <a:off x="6491214"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HANDS RAISED</a:t>
            </a:r>
          </a:p>
        </p:txBody>
      </p:sp>
      <p:sp>
        <p:nvSpPr>
          <p:cNvPr id="63" name="TextBox 62">
            <a:extLst>
              <a:ext uri="{FF2B5EF4-FFF2-40B4-BE49-F238E27FC236}">
                <a16:creationId xmlns:a16="http://schemas.microsoft.com/office/drawing/2014/main" id="{FA61F6B5-43B1-7BC7-4A15-85430F6B2853}"/>
              </a:ext>
            </a:extLst>
          </p:cNvPr>
          <p:cNvSpPr txBox="1"/>
          <p:nvPr userDrawn="1"/>
        </p:nvSpPr>
        <p:spPr>
          <a:xfrm>
            <a:off x="7064705"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HORIZON SUN</a:t>
            </a:r>
          </a:p>
        </p:txBody>
      </p:sp>
      <p:sp>
        <p:nvSpPr>
          <p:cNvPr id="64" name="TextBox 63">
            <a:extLst>
              <a:ext uri="{FF2B5EF4-FFF2-40B4-BE49-F238E27FC236}">
                <a16:creationId xmlns:a16="http://schemas.microsoft.com/office/drawing/2014/main" id="{DC7C4E66-4A8A-A83E-412E-AFF6C4403478}"/>
              </a:ext>
            </a:extLst>
          </p:cNvPr>
          <p:cNvSpPr txBox="1"/>
          <p:nvPr userDrawn="1"/>
        </p:nvSpPr>
        <p:spPr>
          <a:xfrm>
            <a:off x="7638193"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CHECKED FLAG</a:t>
            </a:r>
          </a:p>
        </p:txBody>
      </p:sp>
      <p:sp>
        <p:nvSpPr>
          <p:cNvPr id="65" name="TextBox 64">
            <a:extLst>
              <a:ext uri="{FF2B5EF4-FFF2-40B4-BE49-F238E27FC236}">
                <a16:creationId xmlns:a16="http://schemas.microsoft.com/office/drawing/2014/main" id="{C9A9EF00-1FE5-A16F-5811-87F8DBA09CA1}"/>
              </a:ext>
            </a:extLst>
          </p:cNvPr>
          <p:cNvSpPr txBox="1"/>
          <p:nvPr userDrawn="1"/>
        </p:nvSpPr>
        <p:spPr>
          <a:xfrm>
            <a:off x="8670521"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TIME WATCH</a:t>
            </a:r>
          </a:p>
        </p:txBody>
      </p:sp>
      <p:sp>
        <p:nvSpPr>
          <p:cNvPr id="66" name="TextBox 65">
            <a:extLst>
              <a:ext uri="{FF2B5EF4-FFF2-40B4-BE49-F238E27FC236}">
                <a16:creationId xmlns:a16="http://schemas.microsoft.com/office/drawing/2014/main" id="{CD6B3C17-1240-CB2D-7F67-AEB984BF931A}"/>
              </a:ext>
            </a:extLst>
          </p:cNvPr>
          <p:cNvSpPr txBox="1"/>
          <p:nvPr userDrawn="1"/>
        </p:nvSpPr>
        <p:spPr>
          <a:xfrm>
            <a:off x="9251659"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TIME STOPWATCH</a:t>
            </a:r>
          </a:p>
        </p:txBody>
      </p:sp>
      <p:sp>
        <p:nvSpPr>
          <p:cNvPr id="67" name="TextBox 66">
            <a:extLst>
              <a:ext uri="{FF2B5EF4-FFF2-40B4-BE49-F238E27FC236}">
                <a16:creationId xmlns:a16="http://schemas.microsoft.com/office/drawing/2014/main" id="{AC4177D1-EF97-7BE9-563C-2621E607F4B8}"/>
              </a:ext>
            </a:extLst>
          </p:cNvPr>
          <p:cNvSpPr txBox="1"/>
          <p:nvPr userDrawn="1"/>
        </p:nvSpPr>
        <p:spPr>
          <a:xfrm>
            <a:off x="5948637"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TOOLS</a:t>
            </a:r>
          </a:p>
        </p:txBody>
      </p:sp>
      <p:sp>
        <p:nvSpPr>
          <p:cNvPr id="68" name="TextBox 67">
            <a:extLst>
              <a:ext uri="{FF2B5EF4-FFF2-40B4-BE49-F238E27FC236}">
                <a16:creationId xmlns:a16="http://schemas.microsoft.com/office/drawing/2014/main" id="{971EFA4A-CD20-75E4-1FD4-DE22517A7703}"/>
              </a:ext>
            </a:extLst>
          </p:cNvPr>
          <p:cNvSpPr txBox="1"/>
          <p:nvPr userDrawn="1"/>
        </p:nvSpPr>
        <p:spPr>
          <a:xfrm>
            <a:off x="6531589"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HELP</a:t>
            </a:r>
          </a:p>
        </p:txBody>
      </p:sp>
      <p:sp>
        <p:nvSpPr>
          <p:cNvPr id="69" name="TextBox 68">
            <a:extLst>
              <a:ext uri="{FF2B5EF4-FFF2-40B4-BE49-F238E27FC236}">
                <a16:creationId xmlns:a16="http://schemas.microsoft.com/office/drawing/2014/main" id="{BD608FFE-F94B-95C8-D9D1-C598B1C5EDBF}"/>
              </a:ext>
            </a:extLst>
          </p:cNvPr>
          <p:cNvSpPr txBox="1"/>
          <p:nvPr userDrawn="1"/>
        </p:nvSpPr>
        <p:spPr>
          <a:xfrm>
            <a:off x="7114541"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SERVICE BELL</a:t>
            </a:r>
          </a:p>
        </p:txBody>
      </p:sp>
      <p:sp>
        <p:nvSpPr>
          <p:cNvPr id="70" name="TextBox 69">
            <a:extLst>
              <a:ext uri="{FF2B5EF4-FFF2-40B4-BE49-F238E27FC236}">
                <a16:creationId xmlns:a16="http://schemas.microsoft.com/office/drawing/2014/main" id="{E621C439-9045-6A51-E223-5DD74D3BBE86}"/>
              </a:ext>
            </a:extLst>
          </p:cNvPr>
          <p:cNvSpPr txBox="1"/>
          <p:nvPr userDrawn="1"/>
        </p:nvSpPr>
        <p:spPr>
          <a:xfrm>
            <a:off x="7697493"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CALCULATOR</a:t>
            </a:r>
          </a:p>
        </p:txBody>
      </p:sp>
      <p:sp>
        <p:nvSpPr>
          <p:cNvPr id="71" name="TextBox 70">
            <a:extLst>
              <a:ext uri="{FF2B5EF4-FFF2-40B4-BE49-F238E27FC236}">
                <a16:creationId xmlns:a16="http://schemas.microsoft.com/office/drawing/2014/main" id="{EB737F61-8755-4554-FA86-A101044BE4FC}"/>
              </a:ext>
            </a:extLst>
          </p:cNvPr>
          <p:cNvSpPr txBox="1"/>
          <p:nvPr userDrawn="1"/>
        </p:nvSpPr>
        <p:spPr>
          <a:xfrm>
            <a:off x="8280446" y="646652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GEARS</a:t>
            </a:r>
          </a:p>
        </p:txBody>
      </p:sp>
      <p:sp>
        <p:nvSpPr>
          <p:cNvPr id="72" name="TextBox 71">
            <a:extLst>
              <a:ext uri="{FF2B5EF4-FFF2-40B4-BE49-F238E27FC236}">
                <a16:creationId xmlns:a16="http://schemas.microsoft.com/office/drawing/2014/main" id="{6E36FE63-B803-C653-A3FB-38A51CCA0467}"/>
              </a:ext>
            </a:extLst>
          </p:cNvPr>
          <p:cNvSpPr txBox="1"/>
          <p:nvPr userDrawn="1"/>
        </p:nvSpPr>
        <p:spPr>
          <a:xfrm>
            <a:off x="9832797"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CALENDAR</a:t>
            </a:r>
          </a:p>
        </p:txBody>
      </p:sp>
      <p:sp>
        <p:nvSpPr>
          <p:cNvPr id="73" name="TextBox 72">
            <a:extLst>
              <a:ext uri="{FF2B5EF4-FFF2-40B4-BE49-F238E27FC236}">
                <a16:creationId xmlns:a16="http://schemas.microsoft.com/office/drawing/2014/main" id="{406C7775-17F8-F560-DA39-2A73616B8578}"/>
              </a:ext>
            </a:extLst>
          </p:cNvPr>
          <p:cNvSpPr txBox="1"/>
          <p:nvPr userDrawn="1"/>
        </p:nvSpPr>
        <p:spPr>
          <a:xfrm>
            <a:off x="10413935"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TIME HOURGLASS</a:t>
            </a:r>
          </a:p>
        </p:txBody>
      </p:sp>
      <p:sp>
        <p:nvSpPr>
          <p:cNvPr id="74" name="TextBox 73">
            <a:extLst>
              <a:ext uri="{FF2B5EF4-FFF2-40B4-BE49-F238E27FC236}">
                <a16:creationId xmlns:a16="http://schemas.microsoft.com/office/drawing/2014/main" id="{77236002-7579-6E5A-D389-80E9890F65FC}"/>
              </a:ext>
            </a:extLst>
          </p:cNvPr>
          <p:cNvSpPr txBox="1"/>
          <p:nvPr userDrawn="1"/>
        </p:nvSpPr>
        <p:spPr>
          <a:xfrm>
            <a:off x="10995071" y="5473817"/>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SUN</a:t>
            </a:r>
          </a:p>
        </p:txBody>
      </p:sp>
      <p:sp>
        <p:nvSpPr>
          <p:cNvPr id="75" name="TextBox 74">
            <a:extLst>
              <a:ext uri="{FF2B5EF4-FFF2-40B4-BE49-F238E27FC236}">
                <a16:creationId xmlns:a16="http://schemas.microsoft.com/office/drawing/2014/main" id="{0D840281-34D9-5290-8DC3-6E3C75851574}"/>
              </a:ext>
            </a:extLst>
          </p:cNvPr>
          <p:cNvSpPr txBox="1"/>
          <p:nvPr userDrawn="1"/>
        </p:nvSpPr>
        <p:spPr>
          <a:xfrm>
            <a:off x="8665758"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LEAF ARROWS</a:t>
            </a:r>
          </a:p>
        </p:txBody>
      </p:sp>
      <p:sp>
        <p:nvSpPr>
          <p:cNvPr id="76" name="TextBox 75">
            <a:extLst>
              <a:ext uri="{FF2B5EF4-FFF2-40B4-BE49-F238E27FC236}">
                <a16:creationId xmlns:a16="http://schemas.microsoft.com/office/drawing/2014/main" id="{85D31E0A-794B-C361-179C-4AFD77CAD1E0}"/>
              </a:ext>
            </a:extLst>
          </p:cNvPr>
          <p:cNvSpPr txBox="1"/>
          <p:nvPr userDrawn="1"/>
        </p:nvSpPr>
        <p:spPr>
          <a:xfrm>
            <a:off x="9249277"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LEAF HOUSE</a:t>
            </a:r>
          </a:p>
        </p:txBody>
      </p:sp>
      <p:sp>
        <p:nvSpPr>
          <p:cNvPr id="77" name="TextBox 76">
            <a:extLst>
              <a:ext uri="{FF2B5EF4-FFF2-40B4-BE49-F238E27FC236}">
                <a16:creationId xmlns:a16="http://schemas.microsoft.com/office/drawing/2014/main" id="{BD60BDA4-B4AB-564F-082E-5379BD8A0421}"/>
              </a:ext>
            </a:extLst>
          </p:cNvPr>
          <p:cNvSpPr txBox="1"/>
          <p:nvPr userDrawn="1"/>
        </p:nvSpPr>
        <p:spPr>
          <a:xfrm>
            <a:off x="9832796"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HAND HEART</a:t>
            </a:r>
          </a:p>
        </p:txBody>
      </p:sp>
      <p:sp>
        <p:nvSpPr>
          <p:cNvPr id="78" name="TextBox 77">
            <a:extLst>
              <a:ext uri="{FF2B5EF4-FFF2-40B4-BE49-F238E27FC236}">
                <a16:creationId xmlns:a16="http://schemas.microsoft.com/office/drawing/2014/main" id="{97C4F4C5-669F-5CC1-A3C7-9074A313BC69}"/>
              </a:ext>
            </a:extLst>
          </p:cNvPr>
          <p:cNvSpPr txBox="1"/>
          <p:nvPr userDrawn="1"/>
        </p:nvSpPr>
        <p:spPr>
          <a:xfrm>
            <a:off x="10416315"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HAND LEAF</a:t>
            </a:r>
          </a:p>
        </p:txBody>
      </p:sp>
      <p:sp>
        <p:nvSpPr>
          <p:cNvPr id="79" name="TextBox 78">
            <a:extLst>
              <a:ext uri="{FF2B5EF4-FFF2-40B4-BE49-F238E27FC236}">
                <a16:creationId xmlns:a16="http://schemas.microsoft.com/office/drawing/2014/main" id="{E29B9B0D-5AB9-7411-87EE-9E7F17E9EF4E}"/>
              </a:ext>
            </a:extLst>
          </p:cNvPr>
          <p:cNvSpPr txBox="1"/>
          <p:nvPr userDrawn="1"/>
        </p:nvSpPr>
        <p:spPr>
          <a:xfrm>
            <a:off x="10999834" y="4483218"/>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STRATEGY </a:t>
            </a:r>
            <a:br>
              <a:rPr lang="en-US" sz="400" spc="40">
                <a:latin typeface="Ringside Narrow Book" panose="02000500000000000000" pitchFamily="2" charset="0"/>
              </a:rPr>
            </a:br>
            <a:r>
              <a:rPr lang="en-US" sz="400" spc="40">
                <a:latin typeface="Ringside Narrow Book" panose="02000500000000000000" pitchFamily="2" charset="0"/>
              </a:rPr>
              <a:t>MANAGE</a:t>
            </a:r>
          </a:p>
        </p:txBody>
      </p:sp>
      <p:sp>
        <p:nvSpPr>
          <p:cNvPr id="80" name="TextBox 79">
            <a:extLst>
              <a:ext uri="{FF2B5EF4-FFF2-40B4-BE49-F238E27FC236}">
                <a16:creationId xmlns:a16="http://schemas.microsoft.com/office/drawing/2014/main" id="{573CDB09-573F-CAE5-834E-3D960EF452BC}"/>
              </a:ext>
            </a:extLst>
          </p:cNvPr>
          <p:cNvSpPr txBox="1"/>
          <p:nvPr userDrawn="1"/>
        </p:nvSpPr>
        <p:spPr>
          <a:xfrm>
            <a:off x="5898745"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GRAPH BAR</a:t>
            </a:r>
          </a:p>
        </p:txBody>
      </p:sp>
      <p:sp>
        <p:nvSpPr>
          <p:cNvPr id="81" name="TextBox 80">
            <a:extLst>
              <a:ext uri="{FF2B5EF4-FFF2-40B4-BE49-F238E27FC236}">
                <a16:creationId xmlns:a16="http://schemas.microsoft.com/office/drawing/2014/main" id="{519144DE-7714-619D-9BC3-738168A22704}"/>
              </a:ext>
            </a:extLst>
          </p:cNvPr>
          <p:cNvSpPr txBox="1"/>
          <p:nvPr userDrawn="1"/>
        </p:nvSpPr>
        <p:spPr>
          <a:xfrm>
            <a:off x="6488088"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GRAPH PIE</a:t>
            </a:r>
          </a:p>
        </p:txBody>
      </p:sp>
      <p:sp>
        <p:nvSpPr>
          <p:cNvPr id="82" name="TextBox 81">
            <a:extLst>
              <a:ext uri="{FF2B5EF4-FFF2-40B4-BE49-F238E27FC236}">
                <a16:creationId xmlns:a16="http://schemas.microsoft.com/office/drawing/2014/main" id="{5803705B-C3E0-1D1A-0826-4F5DBBA0A6CD}"/>
              </a:ext>
            </a:extLst>
          </p:cNvPr>
          <p:cNvSpPr txBox="1"/>
          <p:nvPr userDrawn="1"/>
        </p:nvSpPr>
        <p:spPr>
          <a:xfrm>
            <a:off x="7077431" y="4483218"/>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GRAPH LINE</a:t>
            </a:r>
          </a:p>
        </p:txBody>
      </p:sp>
      <p:sp>
        <p:nvSpPr>
          <p:cNvPr id="83" name="TextBox 82">
            <a:extLst>
              <a:ext uri="{FF2B5EF4-FFF2-40B4-BE49-F238E27FC236}">
                <a16:creationId xmlns:a16="http://schemas.microsoft.com/office/drawing/2014/main" id="{5CFE5BED-971C-CFA2-A6EB-0422802FE587}"/>
              </a:ext>
            </a:extLst>
          </p:cNvPr>
          <p:cNvSpPr txBox="1"/>
          <p:nvPr userDrawn="1"/>
        </p:nvSpPr>
        <p:spPr>
          <a:xfrm>
            <a:off x="7666775" y="4483218"/>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CIRCLE PERCENTAGE</a:t>
            </a:r>
          </a:p>
        </p:txBody>
      </p:sp>
      <p:sp>
        <p:nvSpPr>
          <p:cNvPr id="84" name="TextBox 83">
            <a:extLst>
              <a:ext uri="{FF2B5EF4-FFF2-40B4-BE49-F238E27FC236}">
                <a16:creationId xmlns:a16="http://schemas.microsoft.com/office/drawing/2014/main" id="{1BA4D4A8-D7F5-081B-E02D-1878A1E4064C}"/>
              </a:ext>
            </a:extLst>
          </p:cNvPr>
          <p:cNvSpPr txBox="1"/>
          <p:nvPr userDrawn="1"/>
        </p:nvSpPr>
        <p:spPr>
          <a:xfrm>
            <a:off x="5888992" y="3497380"/>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PEOPLE PARTNERSHIP</a:t>
            </a:r>
          </a:p>
        </p:txBody>
      </p:sp>
      <p:sp>
        <p:nvSpPr>
          <p:cNvPr id="85" name="TextBox 84">
            <a:extLst>
              <a:ext uri="{FF2B5EF4-FFF2-40B4-BE49-F238E27FC236}">
                <a16:creationId xmlns:a16="http://schemas.microsoft.com/office/drawing/2014/main" id="{53DA7977-34E9-40A3-F8D6-D1CAED00AF8B}"/>
              </a:ext>
            </a:extLst>
          </p:cNvPr>
          <p:cNvSpPr txBox="1"/>
          <p:nvPr userDrawn="1"/>
        </p:nvSpPr>
        <p:spPr>
          <a:xfrm>
            <a:off x="6469336" y="349738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PEOPLE STANDING</a:t>
            </a:r>
          </a:p>
        </p:txBody>
      </p:sp>
      <p:sp>
        <p:nvSpPr>
          <p:cNvPr id="86" name="TextBox 85">
            <a:extLst>
              <a:ext uri="{FF2B5EF4-FFF2-40B4-BE49-F238E27FC236}">
                <a16:creationId xmlns:a16="http://schemas.microsoft.com/office/drawing/2014/main" id="{47BC1CA8-C48F-B233-098E-892F00535D4A}"/>
              </a:ext>
            </a:extLst>
          </p:cNvPr>
          <p:cNvSpPr txBox="1"/>
          <p:nvPr userDrawn="1"/>
        </p:nvSpPr>
        <p:spPr>
          <a:xfrm>
            <a:off x="7049680" y="349738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PEOPLE GROUP</a:t>
            </a:r>
          </a:p>
        </p:txBody>
      </p:sp>
      <p:sp>
        <p:nvSpPr>
          <p:cNvPr id="87" name="TextBox 86">
            <a:extLst>
              <a:ext uri="{FF2B5EF4-FFF2-40B4-BE49-F238E27FC236}">
                <a16:creationId xmlns:a16="http://schemas.microsoft.com/office/drawing/2014/main" id="{E54A6C9F-0609-4347-482C-007CAF9BBD22}"/>
              </a:ext>
            </a:extLst>
          </p:cNvPr>
          <p:cNvSpPr txBox="1"/>
          <p:nvPr userDrawn="1"/>
        </p:nvSpPr>
        <p:spPr>
          <a:xfrm>
            <a:off x="7630024" y="349738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PEOPLE FAMILY</a:t>
            </a:r>
          </a:p>
        </p:txBody>
      </p:sp>
      <p:sp>
        <p:nvSpPr>
          <p:cNvPr id="88" name="TextBox 87">
            <a:extLst>
              <a:ext uri="{FF2B5EF4-FFF2-40B4-BE49-F238E27FC236}">
                <a16:creationId xmlns:a16="http://schemas.microsoft.com/office/drawing/2014/main" id="{1803833D-1DBB-5654-63AC-77861D5D14A7}"/>
              </a:ext>
            </a:extLst>
          </p:cNvPr>
          <p:cNvSpPr txBox="1"/>
          <p:nvPr userDrawn="1"/>
        </p:nvSpPr>
        <p:spPr>
          <a:xfrm>
            <a:off x="8210368" y="349738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HANDSHAKE</a:t>
            </a:r>
          </a:p>
        </p:txBody>
      </p:sp>
      <p:sp>
        <p:nvSpPr>
          <p:cNvPr id="89" name="TextBox 88">
            <a:extLst>
              <a:ext uri="{FF2B5EF4-FFF2-40B4-BE49-F238E27FC236}">
                <a16:creationId xmlns:a16="http://schemas.microsoft.com/office/drawing/2014/main" id="{1E1B2CE8-75DC-7F83-68CF-FEACBEE87D66}"/>
              </a:ext>
            </a:extLst>
          </p:cNvPr>
          <p:cNvSpPr txBox="1"/>
          <p:nvPr userDrawn="1"/>
        </p:nvSpPr>
        <p:spPr>
          <a:xfrm>
            <a:off x="8790712" y="349738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MEGAPHONE</a:t>
            </a:r>
          </a:p>
        </p:txBody>
      </p:sp>
      <p:sp>
        <p:nvSpPr>
          <p:cNvPr id="90" name="TextBox 89">
            <a:extLst>
              <a:ext uri="{FF2B5EF4-FFF2-40B4-BE49-F238E27FC236}">
                <a16:creationId xmlns:a16="http://schemas.microsoft.com/office/drawing/2014/main" id="{EC972283-4E83-E7A8-28B1-98A8A8C3050F}"/>
              </a:ext>
            </a:extLst>
          </p:cNvPr>
          <p:cNvSpPr txBox="1"/>
          <p:nvPr userDrawn="1"/>
        </p:nvSpPr>
        <p:spPr>
          <a:xfrm>
            <a:off x="9371056" y="3497380"/>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EAR LISTENING</a:t>
            </a:r>
          </a:p>
        </p:txBody>
      </p:sp>
      <p:sp>
        <p:nvSpPr>
          <p:cNvPr id="91" name="TextBox 90">
            <a:extLst>
              <a:ext uri="{FF2B5EF4-FFF2-40B4-BE49-F238E27FC236}">
                <a16:creationId xmlns:a16="http://schemas.microsoft.com/office/drawing/2014/main" id="{049CC01A-D24A-B904-DE44-857DA3BA7549}"/>
              </a:ext>
            </a:extLst>
          </p:cNvPr>
          <p:cNvSpPr txBox="1"/>
          <p:nvPr userDrawn="1"/>
        </p:nvSpPr>
        <p:spPr>
          <a:xfrm>
            <a:off x="6555742"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CHECKBOX</a:t>
            </a:r>
          </a:p>
        </p:txBody>
      </p:sp>
      <p:sp>
        <p:nvSpPr>
          <p:cNvPr id="92" name="TextBox 91">
            <a:extLst>
              <a:ext uri="{FF2B5EF4-FFF2-40B4-BE49-F238E27FC236}">
                <a16:creationId xmlns:a16="http://schemas.microsoft.com/office/drawing/2014/main" id="{9E5AD91A-DE92-1D89-4228-5623DF8BFA89}"/>
              </a:ext>
            </a:extLst>
          </p:cNvPr>
          <p:cNvSpPr txBox="1"/>
          <p:nvPr userDrawn="1"/>
        </p:nvSpPr>
        <p:spPr>
          <a:xfrm>
            <a:off x="7132911"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CHECKLIST</a:t>
            </a:r>
          </a:p>
        </p:txBody>
      </p:sp>
      <p:sp>
        <p:nvSpPr>
          <p:cNvPr id="93" name="TextBox 92">
            <a:extLst>
              <a:ext uri="{FF2B5EF4-FFF2-40B4-BE49-F238E27FC236}">
                <a16:creationId xmlns:a16="http://schemas.microsoft.com/office/drawing/2014/main" id="{E684DC1D-7F23-1F4F-C631-B0F3A43E269D}"/>
              </a:ext>
            </a:extLst>
          </p:cNvPr>
          <p:cNvSpPr txBox="1"/>
          <p:nvPr userDrawn="1"/>
        </p:nvSpPr>
        <p:spPr>
          <a:xfrm>
            <a:off x="7710080" y="2506439"/>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DOCUMENT CHECKMARK</a:t>
            </a:r>
          </a:p>
        </p:txBody>
      </p:sp>
      <p:sp>
        <p:nvSpPr>
          <p:cNvPr id="94" name="TextBox 93">
            <a:extLst>
              <a:ext uri="{FF2B5EF4-FFF2-40B4-BE49-F238E27FC236}">
                <a16:creationId xmlns:a16="http://schemas.microsoft.com/office/drawing/2014/main" id="{898D098B-324E-AE2D-DDB1-3E18D40F7475}"/>
              </a:ext>
            </a:extLst>
          </p:cNvPr>
          <p:cNvSpPr txBox="1"/>
          <p:nvPr userDrawn="1"/>
        </p:nvSpPr>
        <p:spPr>
          <a:xfrm>
            <a:off x="8287249" y="2506439"/>
            <a:ext cx="530225" cy="123111"/>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DOCUMENT </a:t>
            </a:r>
            <a:br>
              <a:rPr lang="en-US" sz="400" spc="40">
                <a:latin typeface="Ringside Narrow Book" panose="02000500000000000000" pitchFamily="2" charset="0"/>
              </a:rPr>
            </a:br>
            <a:r>
              <a:rPr lang="en-US" sz="400" spc="40">
                <a:latin typeface="Ringside Narrow Book" panose="02000500000000000000" pitchFamily="2" charset="0"/>
              </a:rPr>
              <a:t>SCROLL</a:t>
            </a:r>
          </a:p>
        </p:txBody>
      </p:sp>
      <p:sp>
        <p:nvSpPr>
          <p:cNvPr id="95" name="TextBox 94">
            <a:extLst>
              <a:ext uri="{FF2B5EF4-FFF2-40B4-BE49-F238E27FC236}">
                <a16:creationId xmlns:a16="http://schemas.microsoft.com/office/drawing/2014/main" id="{782D6F32-9812-83F4-A163-2DA56571946F}"/>
              </a:ext>
            </a:extLst>
          </p:cNvPr>
          <p:cNvSpPr txBox="1"/>
          <p:nvPr userDrawn="1"/>
        </p:nvSpPr>
        <p:spPr>
          <a:xfrm>
            <a:off x="8864418"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DOCUMENT TEXT</a:t>
            </a:r>
          </a:p>
        </p:txBody>
      </p:sp>
      <p:sp>
        <p:nvSpPr>
          <p:cNvPr id="96" name="TextBox 95">
            <a:extLst>
              <a:ext uri="{FF2B5EF4-FFF2-40B4-BE49-F238E27FC236}">
                <a16:creationId xmlns:a16="http://schemas.microsoft.com/office/drawing/2014/main" id="{F1EB7CA5-FDAD-27EE-025F-2F62F1A98F1C}"/>
              </a:ext>
            </a:extLst>
          </p:cNvPr>
          <p:cNvSpPr txBox="1"/>
          <p:nvPr userDrawn="1"/>
        </p:nvSpPr>
        <p:spPr>
          <a:xfrm>
            <a:off x="9441587"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MAIL LETTER</a:t>
            </a:r>
          </a:p>
        </p:txBody>
      </p:sp>
      <p:sp>
        <p:nvSpPr>
          <p:cNvPr id="97" name="TextBox 96">
            <a:extLst>
              <a:ext uri="{FF2B5EF4-FFF2-40B4-BE49-F238E27FC236}">
                <a16:creationId xmlns:a16="http://schemas.microsoft.com/office/drawing/2014/main" id="{5B33F9E6-5456-4A9D-BC9B-A366AB44DC94}"/>
              </a:ext>
            </a:extLst>
          </p:cNvPr>
          <p:cNvSpPr txBox="1"/>
          <p:nvPr userDrawn="1"/>
        </p:nvSpPr>
        <p:spPr>
          <a:xfrm>
            <a:off x="10018754" y="2506439"/>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TAXES</a:t>
            </a:r>
          </a:p>
        </p:txBody>
      </p:sp>
      <p:sp>
        <p:nvSpPr>
          <p:cNvPr id="98" name="TextBox 97">
            <a:extLst>
              <a:ext uri="{FF2B5EF4-FFF2-40B4-BE49-F238E27FC236}">
                <a16:creationId xmlns:a16="http://schemas.microsoft.com/office/drawing/2014/main" id="{271540DF-DD69-9779-A149-0676DE0CDD2A}"/>
              </a:ext>
            </a:extLst>
          </p:cNvPr>
          <p:cNvSpPr txBox="1"/>
          <p:nvPr userDrawn="1"/>
        </p:nvSpPr>
        <p:spPr>
          <a:xfrm>
            <a:off x="5348318"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SHIELD</a:t>
            </a:r>
          </a:p>
        </p:txBody>
      </p:sp>
      <p:sp>
        <p:nvSpPr>
          <p:cNvPr id="99" name="TextBox 98">
            <a:extLst>
              <a:ext uri="{FF2B5EF4-FFF2-40B4-BE49-F238E27FC236}">
                <a16:creationId xmlns:a16="http://schemas.microsoft.com/office/drawing/2014/main" id="{3B7835E0-D26B-CE90-EADF-E43C625D1DC5}"/>
              </a:ext>
            </a:extLst>
          </p:cNvPr>
          <p:cNvSpPr txBox="1"/>
          <p:nvPr userDrawn="1"/>
        </p:nvSpPr>
        <p:spPr>
          <a:xfrm>
            <a:off x="5929501"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SHIELD DOLLAR</a:t>
            </a:r>
          </a:p>
        </p:txBody>
      </p:sp>
      <p:sp>
        <p:nvSpPr>
          <p:cNvPr id="100" name="TextBox 99">
            <a:extLst>
              <a:ext uri="{FF2B5EF4-FFF2-40B4-BE49-F238E27FC236}">
                <a16:creationId xmlns:a16="http://schemas.microsoft.com/office/drawing/2014/main" id="{31A14F8C-6D2D-3F71-F0B7-08653E8E703C}"/>
              </a:ext>
            </a:extLst>
          </p:cNvPr>
          <p:cNvSpPr txBox="1"/>
          <p:nvPr userDrawn="1"/>
        </p:nvSpPr>
        <p:spPr>
          <a:xfrm>
            <a:off x="6510684"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LOCK CLOSED</a:t>
            </a:r>
          </a:p>
        </p:txBody>
      </p:sp>
      <p:sp>
        <p:nvSpPr>
          <p:cNvPr id="101" name="TextBox 100">
            <a:extLst>
              <a:ext uri="{FF2B5EF4-FFF2-40B4-BE49-F238E27FC236}">
                <a16:creationId xmlns:a16="http://schemas.microsoft.com/office/drawing/2014/main" id="{E9D4CDC0-D62F-5A7E-09C2-3C532ADC2FE9}"/>
              </a:ext>
            </a:extLst>
          </p:cNvPr>
          <p:cNvSpPr txBox="1"/>
          <p:nvPr userDrawn="1"/>
        </p:nvSpPr>
        <p:spPr>
          <a:xfrm>
            <a:off x="7091867"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LOCK OPEN</a:t>
            </a:r>
          </a:p>
        </p:txBody>
      </p:sp>
      <p:sp>
        <p:nvSpPr>
          <p:cNvPr id="102" name="TextBox 101">
            <a:extLst>
              <a:ext uri="{FF2B5EF4-FFF2-40B4-BE49-F238E27FC236}">
                <a16:creationId xmlns:a16="http://schemas.microsoft.com/office/drawing/2014/main" id="{92E35FDF-13C1-E009-12FD-2C4B63F5B4B7}"/>
              </a:ext>
            </a:extLst>
          </p:cNvPr>
          <p:cNvSpPr txBox="1"/>
          <p:nvPr userDrawn="1"/>
        </p:nvSpPr>
        <p:spPr>
          <a:xfrm>
            <a:off x="7673050"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LIFESAVER</a:t>
            </a:r>
          </a:p>
        </p:txBody>
      </p:sp>
      <p:sp>
        <p:nvSpPr>
          <p:cNvPr id="103" name="TextBox 102">
            <a:extLst>
              <a:ext uri="{FF2B5EF4-FFF2-40B4-BE49-F238E27FC236}">
                <a16:creationId xmlns:a16="http://schemas.microsoft.com/office/drawing/2014/main" id="{F5300C5E-548E-474A-B8A0-5C45FE611D88}"/>
              </a:ext>
            </a:extLst>
          </p:cNvPr>
          <p:cNvSpPr txBox="1"/>
          <p:nvPr userDrawn="1"/>
        </p:nvSpPr>
        <p:spPr>
          <a:xfrm>
            <a:off x="8254233"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ANCHOR</a:t>
            </a:r>
          </a:p>
        </p:txBody>
      </p:sp>
      <p:sp>
        <p:nvSpPr>
          <p:cNvPr id="104" name="TextBox 103">
            <a:extLst>
              <a:ext uri="{FF2B5EF4-FFF2-40B4-BE49-F238E27FC236}">
                <a16:creationId xmlns:a16="http://schemas.microsoft.com/office/drawing/2014/main" id="{1B0647DA-B7B6-831B-B8C1-712FC773A2A3}"/>
              </a:ext>
            </a:extLst>
          </p:cNvPr>
          <p:cNvSpPr txBox="1"/>
          <p:nvPr userDrawn="1"/>
        </p:nvSpPr>
        <p:spPr>
          <a:xfrm>
            <a:off x="8835416"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VAULT</a:t>
            </a:r>
          </a:p>
        </p:txBody>
      </p:sp>
      <p:sp>
        <p:nvSpPr>
          <p:cNvPr id="105" name="TextBox 104">
            <a:extLst>
              <a:ext uri="{FF2B5EF4-FFF2-40B4-BE49-F238E27FC236}">
                <a16:creationId xmlns:a16="http://schemas.microsoft.com/office/drawing/2014/main" id="{F270CC93-0C5E-E088-C2B4-EB872E6027A9}"/>
              </a:ext>
            </a:extLst>
          </p:cNvPr>
          <p:cNvSpPr txBox="1"/>
          <p:nvPr userDrawn="1"/>
        </p:nvSpPr>
        <p:spPr>
          <a:xfrm>
            <a:off x="9416599"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STRENGTH</a:t>
            </a:r>
          </a:p>
        </p:txBody>
      </p:sp>
      <p:sp>
        <p:nvSpPr>
          <p:cNvPr id="106" name="TextBox 105">
            <a:extLst>
              <a:ext uri="{FF2B5EF4-FFF2-40B4-BE49-F238E27FC236}">
                <a16:creationId xmlns:a16="http://schemas.microsoft.com/office/drawing/2014/main" id="{56FC2076-8DA7-0FE2-4D23-9888C382EDB5}"/>
              </a:ext>
            </a:extLst>
          </p:cNvPr>
          <p:cNvSpPr txBox="1"/>
          <p:nvPr userDrawn="1"/>
        </p:nvSpPr>
        <p:spPr>
          <a:xfrm>
            <a:off x="9997784" y="1511151"/>
            <a:ext cx="530225" cy="61555"/>
          </a:xfrm>
          <a:prstGeom prst="rect">
            <a:avLst/>
          </a:prstGeom>
          <a:noFill/>
        </p:spPr>
        <p:txBody>
          <a:bodyPr wrap="square" lIns="0" tIns="0" rIns="0" bIns="0" rtlCol="0">
            <a:spAutoFit/>
          </a:bodyPr>
          <a:lstStyle/>
          <a:p>
            <a:pPr algn="ctr"/>
            <a:r>
              <a:rPr lang="en-US" sz="400" spc="40">
                <a:latin typeface="Ringside Narrow Book" panose="02000500000000000000" pitchFamily="2" charset="0"/>
              </a:rPr>
              <a:t>UMBRELLA</a:t>
            </a:r>
          </a:p>
        </p:txBody>
      </p:sp>
      <p:sp>
        <p:nvSpPr>
          <p:cNvPr id="107" name="TextBox 106">
            <a:extLst>
              <a:ext uri="{FF2B5EF4-FFF2-40B4-BE49-F238E27FC236}">
                <a16:creationId xmlns:a16="http://schemas.microsoft.com/office/drawing/2014/main" id="{69633B8F-91FE-4571-B74C-1F8176C732E3}"/>
              </a:ext>
            </a:extLst>
          </p:cNvPr>
          <p:cNvSpPr txBox="1"/>
          <p:nvPr userDrawn="1"/>
        </p:nvSpPr>
        <p:spPr>
          <a:xfrm>
            <a:off x="416424" y="2828144"/>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LIFE MILESTONES &amp; EXPENSES</a:t>
            </a:r>
          </a:p>
        </p:txBody>
      </p:sp>
      <p:sp>
        <p:nvSpPr>
          <p:cNvPr id="108" name="TextBox 107">
            <a:extLst>
              <a:ext uri="{FF2B5EF4-FFF2-40B4-BE49-F238E27FC236}">
                <a16:creationId xmlns:a16="http://schemas.microsoft.com/office/drawing/2014/main" id="{E6225CD5-034A-875C-EC49-86A43F7DDFB0}"/>
              </a:ext>
            </a:extLst>
          </p:cNvPr>
          <p:cNvSpPr txBox="1"/>
          <p:nvPr userDrawn="1"/>
        </p:nvSpPr>
        <p:spPr>
          <a:xfrm>
            <a:off x="416424" y="4809344"/>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PLACES &amp; SPACES</a:t>
            </a:r>
          </a:p>
        </p:txBody>
      </p:sp>
      <p:sp>
        <p:nvSpPr>
          <p:cNvPr id="109" name="TextBox 108">
            <a:extLst>
              <a:ext uri="{FF2B5EF4-FFF2-40B4-BE49-F238E27FC236}">
                <a16:creationId xmlns:a16="http://schemas.microsoft.com/office/drawing/2014/main" id="{E246DE46-8206-D8E8-A88F-8D12657BEB3A}"/>
              </a:ext>
            </a:extLst>
          </p:cNvPr>
          <p:cNvSpPr txBox="1"/>
          <p:nvPr userDrawn="1"/>
        </p:nvSpPr>
        <p:spPr>
          <a:xfrm>
            <a:off x="2562127" y="4809344"/>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CELEBRATION &amp; TRIUMPHS</a:t>
            </a:r>
          </a:p>
        </p:txBody>
      </p:sp>
      <p:sp>
        <p:nvSpPr>
          <p:cNvPr id="110" name="TextBox 109">
            <a:extLst>
              <a:ext uri="{FF2B5EF4-FFF2-40B4-BE49-F238E27FC236}">
                <a16:creationId xmlns:a16="http://schemas.microsoft.com/office/drawing/2014/main" id="{E47A554C-4B0B-3F75-DD48-26FBFA289506}"/>
              </a:ext>
            </a:extLst>
          </p:cNvPr>
          <p:cNvSpPr txBox="1"/>
          <p:nvPr userDrawn="1"/>
        </p:nvSpPr>
        <p:spPr>
          <a:xfrm>
            <a:off x="416424" y="5798653"/>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CONCEPTS</a:t>
            </a:r>
          </a:p>
        </p:txBody>
      </p:sp>
      <p:sp>
        <p:nvSpPr>
          <p:cNvPr id="111" name="TextBox 110">
            <a:extLst>
              <a:ext uri="{FF2B5EF4-FFF2-40B4-BE49-F238E27FC236}">
                <a16:creationId xmlns:a16="http://schemas.microsoft.com/office/drawing/2014/main" id="{1E9D77F1-F986-287F-A4BC-20837E3366A7}"/>
              </a:ext>
            </a:extLst>
          </p:cNvPr>
          <p:cNvSpPr txBox="1"/>
          <p:nvPr userDrawn="1"/>
        </p:nvSpPr>
        <p:spPr>
          <a:xfrm>
            <a:off x="5460310" y="850818"/>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SECURITY</a:t>
            </a:r>
          </a:p>
        </p:txBody>
      </p:sp>
      <p:sp>
        <p:nvSpPr>
          <p:cNvPr id="112" name="TextBox 111">
            <a:extLst>
              <a:ext uri="{FF2B5EF4-FFF2-40B4-BE49-F238E27FC236}">
                <a16:creationId xmlns:a16="http://schemas.microsoft.com/office/drawing/2014/main" id="{C8C70942-0F1C-694F-D8E3-D8229917C5E0}"/>
              </a:ext>
            </a:extLst>
          </p:cNvPr>
          <p:cNvSpPr txBox="1"/>
          <p:nvPr userDrawn="1"/>
        </p:nvSpPr>
        <p:spPr>
          <a:xfrm>
            <a:off x="5992418" y="2828144"/>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PEOPLE &amp; PARTNERSHIP</a:t>
            </a:r>
          </a:p>
        </p:txBody>
      </p:sp>
      <p:sp>
        <p:nvSpPr>
          <p:cNvPr id="113" name="TextBox 112">
            <a:extLst>
              <a:ext uri="{FF2B5EF4-FFF2-40B4-BE49-F238E27FC236}">
                <a16:creationId xmlns:a16="http://schemas.microsoft.com/office/drawing/2014/main" id="{CDBA8674-7BFE-B514-E5D0-0E1B0052CBF4}"/>
              </a:ext>
            </a:extLst>
          </p:cNvPr>
          <p:cNvSpPr txBox="1"/>
          <p:nvPr userDrawn="1"/>
        </p:nvSpPr>
        <p:spPr>
          <a:xfrm>
            <a:off x="5992418" y="3821327"/>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DATA</a:t>
            </a:r>
          </a:p>
        </p:txBody>
      </p:sp>
      <p:sp>
        <p:nvSpPr>
          <p:cNvPr id="114" name="TextBox 113">
            <a:extLst>
              <a:ext uri="{FF2B5EF4-FFF2-40B4-BE49-F238E27FC236}">
                <a16:creationId xmlns:a16="http://schemas.microsoft.com/office/drawing/2014/main" id="{6198AA83-FAD3-5AF0-9410-41029C364C70}"/>
              </a:ext>
            </a:extLst>
          </p:cNvPr>
          <p:cNvSpPr txBox="1"/>
          <p:nvPr userDrawn="1"/>
        </p:nvSpPr>
        <p:spPr>
          <a:xfrm>
            <a:off x="5992418" y="5798653"/>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TOOLS &amp; SUPPORT</a:t>
            </a:r>
          </a:p>
        </p:txBody>
      </p:sp>
      <p:sp>
        <p:nvSpPr>
          <p:cNvPr id="115" name="TextBox 114">
            <a:extLst>
              <a:ext uri="{FF2B5EF4-FFF2-40B4-BE49-F238E27FC236}">
                <a16:creationId xmlns:a16="http://schemas.microsoft.com/office/drawing/2014/main" id="{B198284F-30BF-58D5-152B-9CB7121DA91D}"/>
              </a:ext>
            </a:extLst>
          </p:cNvPr>
          <p:cNvSpPr txBox="1"/>
          <p:nvPr userDrawn="1"/>
        </p:nvSpPr>
        <p:spPr>
          <a:xfrm>
            <a:off x="8761450" y="4809344"/>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TIME</a:t>
            </a:r>
          </a:p>
        </p:txBody>
      </p:sp>
      <p:sp>
        <p:nvSpPr>
          <p:cNvPr id="116" name="TextBox 115">
            <a:extLst>
              <a:ext uri="{FF2B5EF4-FFF2-40B4-BE49-F238E27FC236}">
                <a16:creationId xmlns:a16="http://schemas.microsoft.com/office/drawing/2014/main" id="{B0107678-BCDB-8E85-DFD5-2103DD98E7CA}"/>
              </a:ext>
            </a:extLst>
          </p:cNvPr>
          <p:cNvSpPr txBox="1"/>
          <p:nvPr userDrawn="1"/>
        </p:nvSpPr>
        <p:spPr>
          <a:xfrm>
            <a:off x="8761450" y="3821327"/>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GROWTH &amp; CARETAKING</a:t>
            </a:r>
          </a:p>
        </p:txBody>
      </p:sp>
      <p:sp>
        <p:nvSpPr>
          <p:cNvPr id="117" name="TextBox 116">
            <a:extLst>
              <a:ext uri="{FF2B5EF4-FFF2-40B4-BE49-F238E27FC236}">
                <a16:creationId xmlns:a16="http://schemas.microsoft.com/office/drawing/2014/main" id="{51101872-5355-FF54-688E-78236B76DB4C}"/>
              </a:ext>
            </a:extLst>
          </p:cNvPr>
          <p:cNvSpPr txBox="1"/>
          <p:nvPr userDrawn="1"/>
        </p:nvSpPr>
        <p:spPr>
          <a:xfrm>
            <a:off x="6621392" y="1840719"/>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DOCUMENTS &amp; CHECKLISTS</a:t>
            </a:r>
          </a:p>
        </p:txBody>
      </p:sp>
      <p:sp>
        <p:nvSpPr>
          <p:cNvPr id="118" name="TextBox 117">
            <a:extLst>
              <a:ext uri="{FF2B5EF4-FFF2-40B4-BE49-F238E27FC236}">
                <a16:creationId xmlns:a16="http://schemas.microsoft.com/office/drawing/2014/main" id="{ECA80220-AD2E-C6DD-0FB1-A722428844A8}"/>
              </a:ext>
            </a:extLst>
          </p:cNvPr>
          <p:cNvSpPr txBox="1"/>
          <p:nvPr userDrawn="1"/>
        </p:nvSpPr>
        <p:spPr>
          <a:xfrm>
            <a:off x="416424" y="1840719"/>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CHANNELS &amp; DEVICES</a:t>
            </a:r>
          </a:p>
        </p:txBody>
      </p:sp>
      <p:sp>
        <p:nvSpPr>
          <p:cNvPr id="119" name="TextBox 118">
            <a:extLst>
              <a:ext uri="{FF2B5EF4-FFF2-40B4-BE49-F238E27FC236}">
                <a16:creationId xmlns:a16="http://schemas.microsoft.com/office/drawing/2014/main" id="{1A50860D-3BD3-A100-D7DF-54645E8AA36B}"/>
              </a:ext>
            </a:extLst>
          </p:cNvPr>
          <p:cNvSpPr txBox="1"/>
          <p:nvPr userDrawn="1"/>
        </p:nvSpPr>
        <p:spPr>
          <a:xfrm>
            <a:off x="416424" y="3821327"/>
            <a:ext cx="2094531" cy="123111"/>
          </a:xfrm>
          <a:prstGeom prst="rect">
            <a:avLst/>
          </a:prstGeom>
          <a:noFill/>
        </p:spPr>
        <p:txBody>
          <a:bodyPr wrap="square" lIns="0" tIns="0" rIns="0" bIns="0" rtlCol="0">
            <a:spAutoFit/>
          </a:bodyPr>
          <a:lstStyle/>
          <a:p>
            <a:pPr algn="l"/>
            <a:r>
              <a:rPr lang="en-US" sz="800" b="1" spc="50">
                <a:latin typeface="Ringside Narrow Semi" panose="02000500000000000000" pitchFamily="2" charset="0"/>
              </a:rPr>
              <a:t>WAYFINDING &amp; DIRECTIONALITY</a:t>
            </a:r>
          </a:p>
        </p:txBody>
      </p:sp>
      <p:cxnSp>
        <p:nvCxnSpPr>
          <p:cNvPr id="120" name="Straight Connector 119">
            <a:extLst>
              <a:ext uri="{FF2B5EF4-FFF2-40B4-BE49-F238E27FC236}">
                <a16:creationId xmlns:a16="http://schemas.microsoft.com/office/drawing/2014/main" id="{486FA07F-42A9-97DD-5485-C5385CF2CDC4}"/>
              </a:ext>
            </a:extLst>
          </p:cNvPr>
          <p:cNvCxnSpPr>
            <a:cxnSpLocks/>
          </p:cNvCxnSpPr>
          <p:nvPr userDrawn="1"/>
        </p:nvCxnSpPr>
        <p:spPr>
          <a:xfrm>
            <a:off x="282963" y="1706797"/>
            <a:ext cx="112807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E583B549-784F-8837-79AF-61C461C338AA}"/>
              </a:ext>
            </a:extLst>
          </p:cNvPr>
          <p:cNvCxnSpPr>
            <a:cxnSpLocks/>
          </p:cNvCxnSpPr>
          <p:nvPr userDrawn="1"/>
        </p:nvCxnSpPr>
        <p:spPr>
          <a:xfrm>
            <a:off x="282963" y="2696127"/>
            <a:ext cx="112807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4DAD452E-714D-C701-A734-AA5EBCDFB115}"/>
              </a:ext>
            </a:extLst>
          </p:cNvPr>
          <p:cNvCxnSpPr>
            <a:cxnSpLocks/>
          </p:cNvCxnSpPr>
          <p:nvPr userDrawn="1"/>
        </p:nvCxnSpPr>
        <p:spPr>
          <a:xfrm>
            <a:off x="282963" y="3685457"/>
            <a:ext cx="112807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CAF068C3-249C-B94C-43D8-B8635DFED6DA}"/>
              </a:ext>
            </a:extLst>
          </p:cNvPr>
          <p:cNvCxnSpPr>
            <a:cxnSpLocks/>
          </p:cNvCxnSpPr>
          <p:nvPr userDrawn="1"/>
        </p:nvCxnSpPr>
        <p:spPr>
          <a:xfrm>
            <a:off x="282963" y="4674787"/>
            <a:ext cx="112807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96AF27F5-5F50-AF3E-B5D8-3D50B137BCB0}"/>
              </a:ext>
            </a:extLst>
          </p:cNvPr>
          <p:cNvCxnSpPr>
            <a:cxnSpLocks/>
          </p:cNvCxnSpPr>
          <p:nvPr userDrawn="1"/>
        </p:nvCxnSpPr>
        <p:spPr>
          <a:xfrm>
            <a:off x="282963" y="5664117"/>
            <a:ext cx="112807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66E521CE-AC11-75D2-2581-A12FB67AA687}"/>
              </a:ext>
            </a:extLst>
          </p:cNvPr>
          <p:cNvCxnSpPr>
            <a:cxnSpLocks/>
          </p:cNvCxnSpPr>
          <p:nvPr userDrawn="1"/>
        </p:nvCxnSpPr>
        <p:spPr>
          <a:xfrm>
            <a:off x="282963" y="6653447"/>
            <a:ext cx="112807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588055"/>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Footnotes">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1554354"/>
            <a:ext cx="10940995" cy="5056780"/>
          </a:xfrm>
        </p:spPr>
        <p:txBody>
          <a:bodyPr anchor="b"/>
          <a:lstStyle>
            <a:lvl1pPr>
              <a:spcAft>
                <a:spcPts val="0"/>
              </a:spcAft>
              <a:defRPr sz="650">
                <a:solidFill>
                  <a:schemeClr val="tx1"/>
                </a:solidFill>
              </a:defRPr>
            </a:lvl1pPr>
            <a:lvl2pPr>
              <a:spcBef>
                <a:spcPts val="1000"/>
              </a:spcBef>
              <a:defRPr>
                <a:solidFill>
                  <a:schemeClr val="tx2"/>
                </a:solidFill>
              </a:defRPr>
            </a:lvl2pPr>
            <a:lvl3pPr>
              <a:spcBef>
                <a:spcPts val="1000"/>
              </a:spcBef>
              <a:defRPr>
                <a:solidFill>
                  <a:schemeClr val="tx2"/>
                </a:solidFill>
              </a:defRPr>
            </a:lvl3pPr>
            <a:lvl4pPr>
              <a:spcBef>
                <a:spcPts val="1000"/>
              </a:spcBef>
              <a:defRPr>
                <a:solidFill>
                  <a:schemeClr val="tx2"/>
                </a:solidFill>
              </a:defRPr>
            </a:lvl4pPr>
            <a:lvl5pPr>
              <a:spcBef>
                <a:spcPts val="1000"/>
              </a:spcBef>
              <a:defRPr>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11" name="Text Placeholder 9">
            <a:extLst>
              <a:ext uri="{FF2B5EF4-FFF2-40B4-BE49-F238E27FC236}">
                <a16:creationId xmlns:a16="http://schemas.microsoft.com/office/drawing/2014/main" id="{F85BC913-0679-BFAC-6CD5-2F27BDF63EEE}"/>
              </a:ext>
            </a:extLst>
          </p:cNvPr>
          <p:cNvSpPr>
            <a:spLocks noGrp="1"/>
          </p:cNvSpPr>
          <p:nvPr>
            <p:ph type="body" sz="quarter" idx="15" hasCustomPrompt="1"/>
          </p:nvPr>
        </p:nvSpPr>
        <p:spPr>
          <a:xfrm>
            <a:off x="298450" y="379412"/>
            <a:ext cx="5635625" cy="155575"/>
          </a:xfrm>
        </p:spPr>
        <p:txBody>
          <a:bodyPr/>
          <a:lstStyle>
            <a:lvl1pPr>
              <a:defRPr sz="1000" b="1" i="0">
                <a:solidFill>
                  <a:schemeClr val="tx1"/>
                </a:solidFill>
                <a:latin typeface="Ringside Narrow" panose="02000500000000000000" pitchFamily="2" charset="0"/>
              </a:defRPr>
            </a:lvl1pPr>
          </a:lstStyle>
          <a:p>
            <a:pPr lvl="0"/>
            <a:r>
              <a:rPr lang="en-US"/>
              <a:t>OPTIONAL EYEBROW</a:t>
            </a:r>
          </a:p>
        </p:txBody>
      </p:sp>
      <p:sp>
        <p:nvSpPr>
          <p:cNvPr id="3" name="Footer Placeholder 4">
            <a:extLst>
              <a:ext uri="{FF2B5EF4-FFF2-40B4-BE49-F238E27FC236}">
                <a16:creationId xmlns:a16="http://schemas.microsoft.com/office/drawing/2014/main" id="{1594ED41-F2C5-9388-FB2B-1CB114D0A519}"/>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78408742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galis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048414D-8826-714F-9E82-0EF78DB321F9}"/>
              </a:ext>
            </a:extLst>
          </p:cNvPr>
          <p:cNvSpPr>
            <a:spLocks noGrp="1"/>
          </p:cNvSpPr>
          <p:nvPr>
            <p:ph type="body" sz="quarter" idx="13"/>
          </p:nvPr>
        </p:nvSpPr>
        <p:spPr>
          <a:xfrm>
            <a:off x="292608" y="1975964"/>
            <a:ext cx="11289791" cy="4633479"/>
          </a:xfrm>
        </p:spPr>
        <p:txBody>
          <a:bodyPr anchor="b"/>
          <a:lstStyle>
            <a:lvl1pPr>
              <a:defRPr sz="1100">
                <a:solidFill>
                  <a:schemeClr val="tx1"/>
                </a:solidFill>
              </a:defRPr>
            </a:lvl1pPr>
            <a:lvl2pPr>
              <a:spcBef>
                <a:spcPts val="1000"/>
              </a:spcBef>
              <a:defRPr sz="1100">
                <a:solidFill>
                  <a:schemeClr val="tx2"/>
                </a:solidFill>
              </a:defRPr>
            </a:lvl2pPr>
            <a:lvl3pPr>
              <a:spcBef>
                <a:spcPts val="1000"/>
              </a:spcBef>
              <a:defRPr sz="1100">
                <a:solidFill>
                  <a:schemeClr val="tx2"/>
                </a:solidFill>
              </a:defRPr>
            </a:lvl3pPr>
            <a:lvl4pPr>
              <a:spcBef>
                <a:spcPts val="1000"/>
              </a:spcBef>
              <a:defRPr sz="1100">
                <a:solidFill>
                  <a:schemeClr val="tx2"/>
                </a:solidFill>
              </a:defRPr>
            </a:lvl4pPr>
            <a:lvl5pPr>
              <a:spcBef>
                <a:spcPts val="1000"/>
              </a:spcBef>
              <a:defRPr sz="1100">
                <a:solidFill>
                  <a:schemeClr val="tx2"/>
                </a:solidFill>
              </a:defRPr>
            </a:lvl5pPr>
          </a:lstStyle>
          <a:p>
            <a:pPr lvl="0"/>
            <a:r>
              <a:rPr lang="en-US"/>
              <a:t>Click to edit Master text styles</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pic>
        <p:nvPicPr>
          <p:cNvPr id="4" name="Graphic 3">
            <a:extLst>
              <a:ext uri="{FF2B5EF4-FFF2-40B4-BE49-F238E27FC236}">
                <a16:creationId xmlns:a16="http://schemas.microsoft.com/office/drawing/2014/main" id="{7FAEA630-BA75-34EB-F036-932B84FE6FB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0014085" y="603250"/>
            <a:ext cx="1586809" cy="382010"/>
          </a:xfrm>
          <a:prstGeom prst="rect">
            <a:avLst/>
          </a:prstGeom>
        </p:spPr>
      </p:pic>
      <p:sp>
        <p:nvSpPr>
          <p:cNvPr id="2" name="Footer Placeholder 4">
            <a:extLst>
              <a:ext uri="{FF2B5EF4-FFF2-40B4-BE49-F238E27FC236}">
                <a16:creationId xmlns:a16="http://schemas.microsoft.com/office/drawing/2014/main" id="{DB184A09-522C-880C-0EB4-EECD02EA7EC9}"/>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26005730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losing-Union">
    <p:bg>
      <p:bgRef idx="1001">
        <a:schemeClr val="bg1"/>
      </p:bgRef>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360CFB5B-4CB3-B6F4-4597-DA1A3ADB7F5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732149" y="3100666"/>
            <a:ext cx="2727702" cy="656668"/>
          </a:xfrm>
          <a:prstGeom prst="rect">
            <a:avLst/>
          </a:prstGeom>
        </p:spPr>
      </p:pic>
    </p:spTree>
    <p:extLst>
      <p:ext uri="{BB962C8B-B14F-4D97-AF65-F5344CB8AC3E}">
        <p14:creationId xmlns:p14="http://schemas.microsoft.com/office/powerpoint/2010/main" val="2515683111"/>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losing-Chalk">
    <p:bg>
      <p:bgRef idx="1001">
        <a:schemeClr val="bg2"/>
      </p:bgRef>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FDBB6E0C-121B-E5F5-3A3D-178DA6E0F34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4732151" y="3100666"/>
            <a:ext cx="2727697" cy="656668"/>
          </a:xfrm>
          <a:prstGeom prst="rect">
            <a:avLst/>
          </a:prstGeom>
        </p:spPr>
      </p:pic>
    </p:spTree>
    <p:extLst>
      <p:ext uri="{BB962C8B-B14F-4D97-AF65-F5344CB8AC3E}">
        <p14:creationId xmlns:p14="http://schemas.microsoft.com/office/powerpoint/2010/main" val="3598215222"/>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amp; Photo">
    <p:spTree>
      <p:nvGrpSpPr>
        <p:cNvPr id="1" name=""/>
        <p:cNvGrpSpPr/>
        <p:nvPr/>
      </p:nvGrpSpPr>
      <p:grpSpPr>
        <a:xfrm>
          <a:off x="0" y="0"/>
          <a:ext cx="0" cy="0"/>
          <a:chOff x="0" y="0"/>
          <a:chExt cx="0" cy="0"/>
        </a:xfrm>
      </p:grpSpPr>
      <p:sp>
        <p:nvSpPr>
          <p:cNvPr id="11" name="Picture Placeholder 10"/>
          <p:cNvSpPr>
            <a:spLocks noGrp="1"/>
          </p:cNvSpPr>
          <p:nvPr>
            <p:ph type="pic" sz="quarter" idx="13" hasCustomPrompt="1"/>
          </p:nvPr>
        </p:nvSpPr>
        <p:spPr>
          <a:xfrm>
            <a:off x="596053" y="1597660"/>
            <a:ext cx="10972800" cy="4765040"/>
          </a:xfrm>
          <a:prstGeom prst="rect">
            <a:avLst/>
          </a:prstGeom>
        </p:spPr>
        <p:txBody>
          <a:bodyPr anchor="ctr" anchorCtr="0">
            <a:normAutofit/>
          </a:bodyPr>
          <a:lstStyle>
            <a:lvl1pPr marL="0" indent="0" algn="ctr">
              <a:spcBef>
                <a:spcPts val="0"/>
              </a:spcBef>
              <a:spcAft>
                <a:spcPts val="0"/>
              </a:spcAft>
              <a:buNone/>
              <a:defRPr sz="1000" cap="all" baseline="0"/>
            </a:lvl1pPr>
          </a:lstStyle>
          <a:p>
            <a:r>
              <a:rPr lang="en-US"/>
              <a:t>CLICK PHOTO ICON TO ADD PHOTO</a:t>
            </a:r>
          </a:p>
        </p:txBody>
      </p:sp>
      <p:sp>
        <p:nvSpPr>
          <p:cNvPr id="6" name="Title 1">
            <a:extLst>
              <a:ext uri="{FF2B5EF4-FFF2-40B4-BE49-F238E27FC236}">
                <a16:creationId xmlns:a16="http://schemas.microsoft.com/office/drawing/2014/main" id="{23758847-B7DD-674A-B616-8F176C13913E}"/>
              </a:ext>
            </a:extLst>
          </p:cNvPr>
          <p:cNvSpPr>
            <a:spLocks noGrp="1"/>
          </p:cNvSpPr>
          <p:nvPr>
            <p:ph type="title" hasCustomPrompt="1"/>
          </p:nvPr>
        </p:nvSpPr>
        <p:spPr>
          <a:xfrm>
            <a:off x="602593" y="440721"/>
            <a:ext cx="10966260" cy="685800"/>
          </a:xfrm>
          <a:prstGeom prst="rect">
            <a:avLst/>
          </a:prstGeom>
        </p:spPr>
        <p:txBody>
          <a:bodyPr>
            <a:noAutofit/>
          </a:bodyPr>
          <a:lstStyle>
            <a:lvl1pPr fontAlgn="t">
              <a:defRPr/>
            </a:lvl1pPr>
          </a:lstStyle>
          <a:p>
            <a:r>
              <a:rPr lang="en-US"/>
              <a:t>Slide title</a:t>
            </a:r>
          </a:p>
        </p:txBody>
      </p:sp>
      <p:sp>
        <p:nvSpPr>
          <p:cNvPr id="7" name="Text Placeholder 22">
            <a:extLst>
              <a:ext uri="{FF2B5EF4-FFF2-40B4-BE49-F238E27FC236}">
                <a16:creationId xmlns:a16="http://schemas.microsoft.com/office/drawing/2014/main" id="{2B6C7425-DC67-7E43-861F-C15C742E1484}"/>
              </a:ext>
            </a:extLst>
          </p:cNvPr>
          <p:cNvSpPr>
            <a:spLocks noGrp="1"/>
          </p:cNvSpPr>
          <p:nvPr>
            <p:ph type="body" sz="quarter" idx="15" hasCustomPrompt="1"/>
          </p:nvPr>
        </p:nvSpPr>
        <p:spPr>
          <a:xfrm>
            <a:off x="602593" y="1126522"/>
            <a:ext cx="10966260" cy="461647"/>
          </a:xfrm>
        </p:spPr>
        <p:txBody>
          <a:bodyPr>
            <a:noAutofit/>
          </a:bodyPr>
          <a:lstStyle>
            <a:lvl1pPr marL="0" marR="0" indent="0" algn="l" defTabSz="914400" rtl="0" eaLnBrk="1" fontAlgn="t" latinLnBrk="0" hangingPunct="1">
              <a:lnSpc>
                <a:spcPct val="100000"/>
              </a:lnSpc>
              <a:spcBef>
                <a:spcPts val="0"/>
              </a:spcBef>
              <a:spcAft>
                <a:spcPts val="0"/>
              </a:spcAft>
              <a:buClrTx/>
              <a:buSzTx/>
              <a:buFontTx/>
              <a:buNone/>
              <a:tabLst/>
              <a:defRPr sz="2000" b="0" i="0">
                <a:solidFill>
                  <a:schemeClr val="accent1"/>
                </a:solidFill>
                <a:latin typeface="Gill Sans Nova Light" panose="020B0302020104020203" pitchFamily="34" charset="0"/>
                <a:cs typeface="Gill Sans Light" panose="020B0302020104020203"/>
              </a:defRPr>
            </a:lvl1pPr>
            <a:lvl2pPr>
              <a:defRPr b="0" i="0">
                <a:solidFill>
                  <a:schemeClr val="accent3"/>
                </a:solidFill>
                <a:latin typeface="Gill Sans Light" panose="020B0302020104020203" pitchFamily="34" charset="-79"/>
                <a:cs typeface="Gill Sans Light" panose="020B0302020104020203" pitchFamily="34" charset="-79"/>
              </a:defRPr>
            </a:lvl2pPr>
            <a:lvl3pPr>
              <a:defRPr b="0" i="0">
                <a:solidFill>
                  <a:schemeClr val="accent3"/>
                </a:solidFill>
                <a:latin typeface="Gill Sans Light" panose="020B0302020104020203" pitchFamily="34" charset="-79"/>
                <a:cs typeface="Gill Sans Light" panose="020B0302020104020203" pitchFamily="34" charset="-79"/>
              </a:defRPr>
            </a:lvl3pPr>
            <a:lvl4pPr>
              <a:defRPr b="0" i="0">
                <a:solidFill>
                  <a:schemeClr val="accent3"/>
                </a:solidFill>
                <a:latin typeface="Gill Sans Light" panose="020B0302020104020203" pitchFamily="34" charset="-79"/>
                <a:cs typeface="Gill Sans Light" panose="020B0302020104020203" pitchFamily="34" charset="-79"/>
              </a:defRPr>
            </a:lvl4pPr>
            <a:lvl5pPr>
              <a:defRPr b="0" i="0">
                <a:solidFill>
                  <a:schemeClr val="accent3"/>
                </a:solidFill>
                <a:latin typeface="Gill Sans Light" panose="020B0302020104020203" pitchFamily="34" charset="-79"/>
                <a:cs typeface="Gill Sans Light" panose="020B0302020104020203" pitchFamily="34" charset="-79"/>
              </a:defRPr>
            </a:lvl5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t>Subtitle, if needed</a:t>
            </a:r>
          </a:p>
        </p:txBody>
      </p:sp>
      <p:sp>
        <p:nvSpPr>
          <p:cNvPr id="2" name="Footer Placeholder 1">
            <a:extLst>
              <a:ext uri="{FF2B5EF4-FFF2-40B4-BE49-F238E27FC236}">
                <a16:creationId xmlns:a16="http://schemas.microsoft.com/office/drawing/2014/main" id="{C2A5DF11-FF3F-5143-AA08-48974A15BF6E}"/>
              </a:ext>
            </a:extLst>
          </p:cNvPr>
          <p:cNvSpPr>
            <a:spLocks noGrp="1"/>
          </p:cNvSpPr>
          <p:nvPr>
            <p:ph type="ftr" sz="quarter" idx="16"/>
          </p:nvPr>
        </p:nvSpPr>
        <p:spPr>
          <a:xfrm>
            <a:off x="1605820" y="6439293"/>
            <a:ext cx="6267185" cy="194264"/>
          </a:xfrm>
          <a:prstGeom prst="rect">
            <a:avLst/>
          </a:prstGeom>
        </p:spPr>
        <p:txBody>
          <a:bodyPr/>
          <a:lstStyle/>
          <a:p>
            <a:r>
              <a:rPr lang="en-US"/>
              <a:t>FOR INSTITUTIONAL INVESTOR USE ONLY. NOT FOR USE WITH OR DISTRIBUTION TO THE PUBLIC</a:t>
            </a:r>
          </a:p>
        </p:txBody>
      </p:sp>
    </p:spTree>
    <p:extLst>
      <p:ext uri="{BB962C8B-B14F-4D97-AF65-F5344CB8AC3E}">
        <p14:creationId xmlns:p14="http://schemas.microsoft.com/office/powerpoint/2010/main" val="3892485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Divider-Chalk">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B68C0-E205-AF16-1E88-F124D12975DF}"/>
              </a:ext>
            </a:extLst>
          </p:cNvPr>
          <p:cNvSpPr>
            <a:spLocks noGrp="1"/>
          </p:cNvSpPr>
          <p:nvPr>
            <p:ph type="title"/>
          </p:nvPr>
        </p:nvSpPr>
        <p:spPr>
          <a:xfrm>
            <a:off x="283464" y="1481328"/>
            <a:ext cx="8531352" cy="1298448"/>
          </a:xfrm>
        </p:spPr>
        <p:txBody>
          <a:bodyPr anchor="b"/>
          <a:lstStyle>
            <a:lvl1pPr>
              <a:defRPr sz="4000">
                <a:solidFill>
                  <a:schemeClr val="tx1"/>
                </a:solidFill>
              </a:defRPr>
            </a:lvl1pPr>
          </a:lstStyle>
          <a:p>
            <a:r>
              <a:rPr lang="en-US"/>
              <a:t>Click to edit Master title style</a:t>
            </a:r>
          </a:p>
        </p:txBody>
      </p:sp>
      <p:sp>
        <p:nvSpPr>
          <p:cNvPr id="3" name="Text Placeholder 2">
            <a:extLst>
              <a:ext uri="{FF2B5EF4-FFF2-40B4-BE49-F238E27FC236}">
                <a16:creationId xmlns:a16="http://schemas.microsoft.com/office/drawing/2014/main" id="{8E3BA2F2-FB1E-D181-0997-658FFE87EA31}"/>
              </a:ext>
            </a:extLst>
          </p:cNvPr>
          <p:cNvSpPr>
            <a:spLocks noGrp="1"/>
          </p:cNvSpPr>
          <p:nvPr>
            <p:ph type="body" idx="1"/>
          </p:nvPr>
        </p:nvSpPr>
        <p:spPr>
          <a:xfrm>
            <a:off x="283464" y="2898648"/>
            <a:ext cx="8531352" cy="768096"/>
          </a:xfrm>
        </p:spPr>
        <p:txBody>
          <a:bodyPr/>
          <a:lstStyle>
            <a:lvl1pPr marL="0" indent="0">
              <a:buNone/>
              <a:defRPr sz="25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C1F22AF-91F2-7398-8C72-24ADB3A41804}"/>
              </a:ext>
            </a:extLst>
          </p:cNvPr>
          <p:cNvSpPr>
            <a:spLocks noGrp="1"/>
          </p:cNvSpPr>
          <p:nvPr>
            <p:ph type="sldNum" sz="quarter" idx="12"/>
          </p:nvPr>
        </p:nvSpPr>
        <p:spPr/>
        <p:txBody>
          <a:bodyPr/>
          <a:lstStyle>
            <a:lvl1pPr>
              <a:defRPr>
                <a:solidFill>
                  <a:schemeClr val="tx1"/>
                </a:solidFill>
              </a:defRPr>
            </a:lvl1pPr>
          </a:lstStyle>
          <a:p>
            <a:fld id="{E5B12101-DB11-214A-81F9-2D258DBE057F}" type="slidenum">
              <a:rPr lang="en-US" smtClean="0"/>
              <a:pPr/>
              <a:t>‹#›</a:t>
            </a:fld>
            <a:endParaRPr lang="en-US"/>
          </a:p>
        </p:txBody>
      </p:sp>
      <p:sp>
        <p:nvSpPr>
          <p:cNvPr id="5" name="Footer Placeholder 4">
            <a:extLst>
              <a:ext uri="{FF2B5EF4-FFF2-40B4-BE49-F238E27FC236}">
                <a16:creationId xmlns:a16="http://schemas.microsoft.com/office/drawing/2014/main" id="{E0466090-FDA1-5994-78DB-4ADE26C655AD}"/>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3888416603"/>
      </p:ext>
    </p:extLst>
  </p:cSld>
  <p:clrMapOvr>
    <a:overrideClrMapping bg1="lt1" tx1="dk1" bg2="lt2" tx2="dk2" accent1="accent1" accent2="accent2" accent3="accent3" accent4="accent4" accent5="accent5" accent6="accent6" hlink="hlink" folHlink="folHlink"/>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Cover-Union, Pattern">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D3109-04E6-D98F-C0A9-5755F3F2E254}"/>
              </a:ext>
            </a:extLst>
          </p:cNvPr>
          <p:cNvSpPr>
            <a:spLocks noGrp="1"/>
          </p:cNvSpPr>
          <p:nvPr>
            <p:ph type="ctrTitle"/>
          </p:nvPr>
        </p:nvSpPr>
        <p:spPr>
          <a:xfrm>
            <a:off x="282213" y="1484114"/>
            <a:ext cx="7322158" cy="1300163"/>
          </a:xfrm>
        </p:spPr>
        <p:txBody>
          <a:bodyPr anchor="b"/>
          <a:lstStyle>
            <a:lvl1pPr algn="l">
              <a:defRPr sz="40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83094AAA-F848-E54C-F9D0-F17072427738}"/>
              </a:ext>
            </a:extLst>
          </p:cNvPr>
          <p:cNvSpPr>
            <a:spLocks noGrp="1"/>
          </p:cNvSpPr>
          <p:nvPr>
            <p:ph type="subTitle" idx="1"/>
          </p:nvPr>
        </p:nvSpPr>
        <p:spPr>
          <a:xfrm>
            <a:off x="279038" y="2901753"/>
            <a:ext cx="7325332" cy="763133"/>
          </a:xfrm>
        </p:spPr>
        <p:txBody>
          <a:bodyPr/>
          <a:lstStyle>
            <a:lvl1pPr marL="0" indent="0" algn="l">
              <a:buNone/>
              <a:defRPr sz="25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 Placeholder 16">
            <a:extLst>
              <a:ext uri="{FF2B5EF4-FFF2-40B4-BE49-F238E27FC236}">
                <a16:creationId xmlns:a16="http://schemas.microsoft.com/office/drawing/2014/main" id="{CB5F76B6-550B-0FDD-F634-35FB3C780FE5}"/>
              </a:ext>
            </a:extLst>
          </p:cNvPr>
          <p:cNvSpPr>
            <a:spLocks noGrp="1"/>
          </p:cNvSpPr>
          <p:nvPr>
            <p:ph type="body" sz="quarter" idx="15" hasCustomPrompt="1"/>
          </p:nvPr>
        </p:nvSpPr>
        <p:spPr>
          <a:xfrm>
            <a:off x="298450" y="6470306"/>
            <a:ext cx="3573463" cy="161925"/>
          </a:xfrm>
        </p:spPr>
        <p:txBody>
          <a:bodyPr/>
          <a:lstStyle>
            <a:lvl1pPr>
              <a:defRPr sz="1000" b="1" i="0">
                <a:solidFill>
                  <a:schemeClr val="bg1"/>
                </a:solidFill>
                <a:latin typeface="Ringside Narrow" panose="02000500000000000000" pitchFamily="2" charset="0"/>
              </a:defRPr>
            </a:lvl1pPr>
          </a:lstStyle>
          <a:p>
            <a:pPr lvl="0"/>
            <a:r>
              <a:rPr lang="en-US"/>
              <a:t>CLICK TO EDIT MASTER TEXT STYLES</a:t>
            </a:r>
          </a:p>
        </p:txBody>
      </p:sp>
      <p:sp>
        <p:nvSpPr>
          <p:cNvPr id="9" name="Text Placeholder 12">
            <a:extLst>
              <a:ext uri="{FF2B5EF4-FFF2-40B4-BE49-F238E27FC236}">
                <a16:creationId xmlns:a16="http://schemas.microsoft.com/office/drawing/2014/main" id="{8545239D-3866-49BA-7073-975AE2F01BD9}"/>
              </a:ext>
            </a:extLst>
          </p:cNvPr>
          <p:cNvSpPr>
            <a:spLocks noGrp="1"/>
          </p:cNvSpPr>
          <p:nvPr>
            <p:ph type="body" sz="quarter" idx="19" hasCustomPrompt="1"/>
          </p:nvPr>
        </p:nvSpPr>
        <p:spPr>
          <a:xfrm>
            <a:off x="290513" y="4667645"/>
            <a:ext cx="3573463" cy="132955"/>
          </a:xfrm>
        </p:spPr>
        <p:txBody>
          <a:bodyPr/>
          <a:lstStyle>
            <a:lvl1pPr>
              <a:spcBef>
                <a:spcPts val="0"/>
              </a:spcBef>
              <a:spcAft>
                <a:spcPts val="200"/>
              </a:spcAft>
              <a:defRPr sz="800" b="1" i="0">
                <a:solidFill>
                  <a:schemeClr val="bg1"/>
                </a:solidFill>
                <a:latin typeface="Ringside Narrow" panose="02000500000000000000" pitchFamily="2" charset="0"/>
              </a:defRPr>
            </a:lvl1pPr>
            <a:lvl2pPr marL="0" indent="0">
              <a:spcBef>
                <a:spcPts val="0"/>
              </a:spcBef>
              <a:spcAft>
                <a:spcPts val="200"/>
              </a:spcAft>
              <a:buNone/>
              <a:defRPr sz="2500" b="0" i="0">
                <a:solidFill>
                  <a:schemeClr val="bg2"/>
                </a:solidFill>
                <a:latin typeface="Sentinel Book" panose="02060603060506030203" pitchFamily="18"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10" name="Text Placeholder 12">
            <a:extLst>
              <a:ext uri="{FF2B5EF4-FFF2-40B4-BE49-F238E27FC236}">
                <a16:creationId xmlns:a16="http://schemas.microsoft.com/office/drawing/2014/main" id="{FB2DCB8A-A0C0-D4A8-5904-DA2957072A6A}"/>
              </a:ext>
            </a:extLst>
          </p:cNvPr>
          <p:cNvSpPr>
            <a:spLocks noGrp="1"/>
          </p:cNvSpPr>
          <p:nvPr>
            <p:ph type="body" sz="quarter" idx="20" hasCustomPrompt="1"/>
          </p:nvPr>
        </p:nvSpPr>
        <p:spPr>
          <a:xfrm>
            <a:off x="290513" y="4816870"/>
            <a:ext cx="3573463" cy="361522"/>
          </a:xfrm>
        </p:spPr>
        <p:txBody>
          <a:bodyPr/>
          <a:lstStyle>
            <a:lvl1pPr>
              <a:spcBef>
                <a:spcPts val="0"/>
              </a:spcBef>
              <a:spcAft>
                <a:spcPts val="200"/>
              </a:spcAft>
              <a:defRPr sz="2500" b="0" i="0">
                <a:solidFill>
                  <a:schemeClr val="bg1"/>
                </a:solidFill>
                <a:latin typeface="Sentinel Book" panose="02060603060506030203" pitchFamily="18" charset="0"/>
                <a:cs typeface="Sentinel Book" panose="02060603060506030203" pitchFamily="18" charset="0"/>
              </a:defRPr>
            </a:lvl1pPr>
            <a:lvl2pPr marL="0" indent="0">
              <a:spcBef>
                <a:spcPts val="0"/>
              </a:spcBef>
              <a:spcAft>
                <a:spcPts val="200"/>
              </a:spcAft>
              <a:buNone/>
              <a:defRPr sz="1300" b="0" i="0">
                <a:solidFill>
                  <a:schemeClr val="bg1"/>
                </a:solidFill>
                <a:latin typeface="Ringside Narrow Book" panose="02000500000000000000" pitchFamily="2" charset="0"/>
                <a:cs typeface="Sentinel Book" panose="02060603060506030203" pitchFamily="18" charset="0"/>
              </a:defRPr>
            </a:lvl2pPr>
            <a:lvl3pPr marL="9525" indent="0">
              <a:spcBef>
                <a:spcPts val="0"/>
              </a:spcBef>
              <a:spcAft>
                <a:spcPts val="200"/>
              </a:spcAft>
              <a:buNone/>
              <a:tabLst/>
              <a:defRPr sz="1300" b="0" i="0">
                <a:solidFill>
                  <a:schemeClr val="bg2"/>
                </a:solidFill>
                <a:latin typeface="Ringside Narrow Book" panose="02000500000000000000" pitchFamily="2" charset="0"/>
              </a:defRPr>
            </a:lvl3pPr>
          </a:lstStyle>
          <a:p>
            <a:pPr lvl="0"/>
            <a:r>
              <a:rPr lang="en-US"/>
              <a:t>Click to edit text styles</a:t>
            </a:r>
          </a:p>
        </p:txBody>
      </p:sp>
      <p:sp>
        <p:nvSpPr>
          <p:cNvPr id="11" name="Text Placeholder 12">
            <a:extLst>
              <a:ext uri="{FF2B5EF4-FFF2-40B4-BE49-F238E27FC236}">
                <a16:creationId xmlns:a16="http://schemas.microsoft.com/office/drawing/2014/main" id="{66C8231A-4E32-028C-A05F-19E8EB87A680}"/>
              </a:ext>
            </a:extLst>
          </p:cNvPr>
          <p:cNvSpPr>
            <a:spLocks noGrp="1"/>
          </p:cNvSpPr>
          <p:nvPr>
            <p:ph type="body" sz="quarter" idx="24" hasCustomPrompt="1"/>
          </p:nvPr>
        </p:nvSpPr>
        <p:spPr>
          <a:xfrm>
            <a:off x="290513" y="5222875"/>
            <a:ext cx="3579812" cy="292100"/>
          </a:xfrm>
        </p:spPr>
        <p:txBody>
          <a:bodyPr/>
          <a:lstStyle>
            <a:lvl1pPr>
              <a:defRPr sz="13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text styles</a:t>
            </a:r>
          </a:p>
        </p:txBody>
      </p:sp>
      <p:pic>
        <p:nvPicPr>
          <p:cNvPr id="8" name="Graphic 6">
            <a:extLst>
              <a:ext uri="{FF2B5EF4-FFF2-40B4-BE49-F238E27FC236}">
                <a16:creationId xmlns:a16="http://schemas.microsoft.com/office/drawing/2014/main" id="{06D51B81-0841-9A65-2D88-BA04AEC262C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32444" y="595522"/>
            <a:ext cx="1283128" cy="322386"/>
          </a:xfrm>
          <a:prstGeom prst="rect">
            <a:avLst/>
          </a:prstGeom>
        </p:spPr>
      </p:pic>
      <p:sp>
        <p:nvSpPr>
          <p:cNvPr id="13" name="Picture Placeholder 7">
            <a:extLst>
              <a:ext uri="{FF2B5EF4-FFF2-40B4-BE49-F238E27FC236}">
                <a16:creationId xmlns:a16="http://schemas.microsoft.com/office/drawing/2014/main" id="{F50BC7E3-CD26-0FFA-111C-B90D6E4D099D}"/>
              </a:ext>
            </a:extLst>
          </p:cNvPr>
          <p:cNvSpPr>
            <a:spLocks noGrp="1"/>
          </p:cNvSpPr>
          <p:nvPr>
            <p:ph type="pic" sz="quarter" idx="27" hasCustomPrompt="1"/>
          </p:nvPr>
        </p:nvSpPr>
        <p:spPr>
          <a:xfrm>
            <a:off x="2078819" y="385551"/>
            <a:ext cx="1595921" cy="742328"/>
          </a:xfrm>
        </p:spPr>
        <p:txBody>
          <a:bodyPr anchor="ctr" anchorCtr="0"/>
          <a:lstStyle>
            <a:lvl1pPr>
              <a:defRPr>
                <a:solidFill>
                  <a:schemeClr val="bg1"/>
                </a:solidFill>
              </a:defRPr>
            </a:lvl1pPr>
          </a:lstStyle>
          <a:p>
            <a:r>
              <a:rPr lang="en-US"/>
              <a:t>Click to add cobrand logo</a:t>
            </a:r>
          </a:p>
        </p:txBody>
      </p:sp>
      <p:cxnSp>
        <p:nvCxnSpPr>
          <p:cNvPr id="14" name="Straight Connector 13">
            <a:extLst>
              <a:ext uri="{FF2B5EF4-FFF2-40B4-BE49-F238E27FC236}">
                <a16:creationId xmlns:a16="http://schemas.microsoft.com/office/drawing/2014/main" id="{E9413313-3489-D7A0-21D0-AF14FE58159F}"/>
              </a:ext>
            </a:extLst>
          </p:cNvPr>
          <p:cNvCxnSpPr>
            <a:cxnSpLocks/>
          </p:cNvCxnSpPr>
          <p:nvPr userDrawn="1"/>
        </p:nvCxnSpPr>
        <p:spPr>
          <a:xfrm>
            <a:off x="1859721" y="463871"/>
            <a:ext cx="0" cy="5856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60FE5B5A-44BF-CD9E-977F-019FA913F5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712925" y="477"/>
            <a:ext cx="3492137" cy="6857523"/>
          </a:xfrm>
          <a:prstGeom prst="rect">
            <a:avLst/>
          </a:prstGeom>
          <a:solidFill>
            <a:srgbClr val="FFFFFF"/>
          </a:solidFill>
        </p:spPr>
      </p:pic>
    </p:spTree>
    <p:extLst>
      <p:ext uri="{BB962C8B-B14F-4D97-AF65-F5344CB8AC3E}">
        <p14:creationId xmlns:p14="http://schemas.microsoft.com/office/powerpoint/2010/main" val="232555806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Title and Bullets A">
    <p:spTree>
      <p:nvGrpSpPr>
        <p:cNvPr id="1" name=""/>
        <p:cNvGrpSpPr/>
        <p:nvPr/>
      </p:nvGrpSpPr>
      <p:grpSpPr>
        <a:xfrm>
          <a:off x="0" y="0"/>
          <a:ext cx="0" cy="0"/>
          <a:chOff x="0" y="0"/>
          <a:chExt cx="0" cy="0"/>
        </a:xfrm>
      </p:grpSpPr>
      <p:sp>
        <p:nvSpPr>
          <p:cNvPr id="3" name="Content Placeholder 2"/>
          <p:cNvSpPr>
            <a:spLocks noGrp="1"/>
          </p:cNvSpPr>
          <p:nvPr>
            <p:ph idx="1"/>
          </p:nvPr>
        </p:nvSpPr>
        <p:spPr>
          <a:xfrm>
            <a:off x="554182" y="1496291"/>
            <a:ext cx="11083636" cy="4249408"/>
          </a:xfrm>
        </p:spPr>
        <p:txBody>
          <a:bodyPr lIns="0" tIns="0" rIns="0" bIns="0">
            <a:noAutofit/>
          </a:bodyPr>
          <a:lstStyle>
            <a:lvl1pPr marL="0" indent="0">
              <a:lnSpc>
                <a:spcPts val="1818"/>
              </a:lnSpc>
              <a:spcBef>
                <a:spcPts val="0"/>
              </a:spcBef>
              <a:buFont typeface="+mj-lt"/>
              <a:buNone/>
              <a:defRPr sz="1636">
                <a:solidFill>
                  <a:schemeClr val="bg2"/>
                </a:solidFill>
              </a:defRPr>
            </a:lvl1pPr>
            <a:lvl2pPr>
              <a:defRPr baseline="0">
                <a:solidFill>
                  <a:schemeClr val="tx2"/>
                </a:solidFill>
              </a:defRPr>
            </a:lvl2pPr>
            <a:lvl3pPr>
              <a:defRPr>
                <a:solidFill>
                  <a:schemeClr val="tx2"/>
                </a:solidFill>
              </a:defRPr>
            </a:lvl3pPr>
            <a:lvl4pPr>
              <a:defRPr>
                <a:solidFill>
                  <a:schemeClr val="tx2"/>
                </a:solidFill>
              </a:defRPr>
            </a:lvl4pPr>
            <a:lvl5pPr>
              <a:defRPr baseline="0">
                <a:solidFill>
                  <a:schemeClr val="tx2"/>
                </a:solidFill>
              </a:defRPr>
            </a:lvl5pPr>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554182" y="457200"/>
            <a:ext cx="11083636" cy="913358"/>
          </a:xfrm>
          <a:prstGeom prst="rect">
            <a:avLst/>
          </a:prstGeom>
        </p:spPr>
        <p:txBody>
          <a:bodyPr vert="horz" lIns="0" tIns="0" rIns="0" bIns="0" rtlCol="0" anchor="t">
            <a:noAutofit/>
          </a:bodyPr>
          <a:lstStyle/>
          <a:p>
            <a:r>
              <a:rPr lang="en-US"/>
              <a:t>Click to edit Master title style</a:t>
            </a:r>
          </a:p>
        </p:txBody>
      </p:sp>
      <p:sp>
        <p:nvSpPr>
          <p:cNvPr id="12" name="Text Placeholder 11"/>
          <p:cNvSpPr>
            <a:spLocks noGrp="1"/>
          </p:cNvSpPr>
          <p:nvPr>
            <p:ph type="body" sz="quarter" idx="11"/>
          </p:nvPr>
        </p:nvSpPr>
        <p:spPr>
          <a:xfrm>
            <a:off x="554182" y="5802284"/>
            <a:ext cx="11083636" cy="328359"/>
          </a:xfrm>
        </p:spPr>
        <p:txBody>
          <a:bodyPr anchor="b"/>
          <a:lstStyle>
            <a:lvl1pPr marL="0" algn="l" defTabSz="463106" rtl="0" eaLnBrk="1" latinLnBrk="0" hangingPunct="1">
              <a:lnSpc>
                <a:spcPts val="818"/>
              </a:lnSpc>
              <a:spcAft>
                <a:spcPts val="273"/>
              </a:spcAft>
              <a:defRPr lang="en-US" sz="727" b="0" i="0" u="none" strike="noStrike" kern="1200" baseline="0" dirty="0" smtClean="0">
                <a:solidFill>
                  <a:schemeClr val="bg1">
                    <a:lumMod val="50000"/>
                  </a:schemeClr>
                </a:solidFill>
                <a:latin typeface="Arial Narrow" pitchFamily="34" charset="0"/>
                <a:ea typeface="+mn-ea"/>
                <a:cs typeface="+mn-cs"/>
              </a:defRPr>
            </a:lvl1pPr>
            <a:lvl2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2pPr>
            <a:lvl3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3pPr>
            <a:lvl4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4pPr>
            <a:lvl5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5pPr>
          </a:lstStyle>
          <a:p>
            <a:pPr lvl="0"/>
            <a:r>
              <a:rPr lang="en-US"/>
              <a:t>Click to edit Master text styles</a:t>
            </a:r>
          </a:p>
        </p:txBody>
      </p:sp>
    </p:spTree>
    <p:extLst>
      <p:ext uri="{BB962C8B-B14F-4D97-AF65-F5344CB8AC3E}">
        <p14:creationId xmlns:p14="http://schemas.microsoft.com/office/powerpoint/2010/main" val="1499331367"/>
      </p:ext>
    </p:extLst>
  </p:cSld>
  <p:clrMapOvr>
    <a:masterClrMapping/>
  </p:clrMapOvr>
  <p:hf hdr="0" dt="0"/>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78600-1560-F36E-9AEF-A5A93794693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91FA1EC-A042-5297-219F-71F130351A24}"/>
              </a:ext>
            </a:extLst>
          </p:cNvPr>
          <p:cNvSpPr>
            <a:spLocks noGrp="1"/>
          </p:cNvSpPr>
          <p:nvPr>
            <p:ph type="dt" sz="half" idx="10"/>
          </p:nvPr>
        </p:nvSpPr>
        <p:spPr/>
        <p:txBody>
          <a:bodyPr/>
          <a:lstStyle/>
          <a:p>
            <a:fld id="{2418473B-FAF8-48ED-8E64-A4B8EBAFE36D}" type="datetimeFigureOut">
              <a:rPr lang="en-US" smtClean="0"/>
              <a:t>9/23/24</a:t>
            </a:fld>
            <a:endParaRPr lang="en-US"/>
          </a:p>
        </p:txBody>
      </p:sp>
      <p:sp>
        <p:nvSpPr>
          <p:cNvPr id="4" name="Footer Placeholder 3">
            <a:extLst>
              <a:ext uri="{FF2B5EF4-FFF2-40B4-BE49-F238E27FC236}">
                <a16:creationId xmlns:a16="http://schemas.microsoft.com/office/drawing/2014/main" id="{71741A28-DF53-E5D8-AF5D-26B4911262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4F9C76-ABF9-8FDA-9339-7EEFEF930A82}"/>
              </a:ext>
            </a:extLst>
          </p:cNvPr>
          <p:cNvSpPr>
            <a:spLocks noGrp="1"/>
          </p:cNvSpPr>
          <p:nvPr>
            <p:ph type="sldNum" sz="quarter" idx="12"/>
          </p:nvPr>
        </p:nvSpPr>
        <p:spPr/>
        <p:txBody>
          <a:bodyPr/>
          <a:lstStyle/>
          <a:p>
            <a:fld id="{F78970B6-B817-4EAD-8251-3574C583422A}" type="slidenum">
              <a:rPr lang="en-US" smtClean="0"/>
              <a:t>‹#›</a:t>
            </a:fld>
            <a:endParaRPr lang="en-US"/>
          </a:p>
        </p:txBody>
      </p:sp>
    </p:spTree>
    <p:extLst>
      <p:ext uri="{BB962C8B-B14F-4D97-AF65-F5344CB8AC3E}">
        <p14:creationId xmlns:p14="http://schemas.microsoft.com/office/powerpoint/2010/main" val="38787807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Table and Charts no subtitle">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554182" y="454867"/>
            <a:ext cx="11083636" cy="913358"/>
          </a:xfrm>
          <a:prstGeom prst="rect">
            <a:avLst/>
          </a:prstGeom>
        </p:spPr>
        <p:txBody>
          <a:bodyPr vert="horz" lIns="0" tIns="0" rIns="0" bIns="0" rtlCol="0" anchor="t">
            <a:noAutofit/>
          </a:bodyPr>
          <a:lstStyle/>
          <a:p>
            <a:r>
              <a:rPr lang="en-US"/>
              <a:t>Click to edit Master title style</a:t>
            </a:r>
            <a:endParaRPr lang="en-US" dirty="0"/>
          </a:p>
        </p:txBody>
      </p:sp>
      <p:sp>
        <p:nvSpPr>
          <p:cNvPr id="11" name="Content Placeholder 2"/>
          <p:cNvSpPr>
            <a:spLocks noGrp="1"/>
          </p:cNvSpPr>
          <p:nvPr>
            <p:ph idx="1"/>
          </p:nvPr>
        </p:nvSpPr>
        <p:spPr>
          <a:xfrm>
            <a:off x="554182" y="1499975"/>
            <a:ext cx="11083636" cy="4031444"/>
          </a:xfrm>
        </p:spPr>
        <p:txBody>
          <a:bodyPr lIns="0" tIns="0" rIns="0" bIns="0">
            <a:noAutofit/>
          </a:bodyPr>
          <a:lstStyle>
            <a:lvl1pPr marL="0" indent="0">
              <a:lnSpc>
                <a:spcPts val="1818"/>
              </a:lnSpc>
              <a:spcBef>
                <a:spcPts val="0"/>
              </a:spcBef>
              <a:buFont typeface="+mj-lt"/>
              <a:buNone/>
              <a:defRPr sz="1636">
                <a:solidFill>
                  <a:schemeClr val="bg2"/>
                </a:solidFill>
              </a:defRPr>
            </a:lvl1pPr>
            <a:lvl2pPr>
              <a:defRPr baseline="0">
                <a:solidFill>
                  <a:schemeClr val="tx2"/>
                </a:solidFill>
              </a:defRPr>
            </a:lvl2pPr>
            <a:lvl3pPr>
              <a:defRPr>
                <a:solidFill>
                  <a:schemeClr val="tx2"/>
                </a:solidFill>
              </a:defRPr>
            </a:lvl3pPr>
            <a:lvl4pPr>
              <a:defRPr>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11"/>
          <p:cNvSpPr>
            <a:spLocks noGrp="1"/>
          </p:cNvSpPr>
          <p:nvPr>
            <p:ph type="body" sz="quarter" idx="11"/>
          </p:nvPr>
        </p:nvSpPr>
        <p:spPr>
          <a:xfrm>
            <a:off x="554182" y="5802284"/>
            <a:ext cx="11083636" cy="328359"/>
          </a:xfrm>
        </p:spPr>
        <p:txBody>
          <a:bodyPr anchor="b"/>
          <a:lstStyle>
            <a:lvl1pPr marL="0" algn="l" defTabSz="463106" rtl="0" eaLnBrk="1" latinLnBrk="0" hangingPunct="1">
              <a:lnSpc>
                <a:spcPts val="818"/>
              </a:lnSpc>
              <a:spcAft>
                <a:spcPts val="273"/>
              </a:spcAft>
              <a:defRPr lang="en-US" sz="727" b="0" i="0" u="none" strike="noStrike" kern="1200" baseline="0" dirty="0" smtClean="0">
                <a:solidFill>
                  <a:schemeClr val="bg1">
                    <a:lumMod val="50000"/>
                  </a:schemeClr>
                </a:solidFill>
                <a:latin typeface="Arial Narrow" pitchFamily="34" charset="0"/>
                <a:ea typeface="+mn-ea"/>
                <a:cs typeface="+mn-cs"/>
              </a:defRPr>
            </a:lvl1pPr>
            <a:lvl2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2pPr>
            <a:lvl3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3pPr>
            <a:lvl4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4pPr>
            <a:lvl5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5pPr>
          </a:lstStyle>
          <a:p>
            <a:pPr lvl="0"/>
            <a:r>
              <a:rPr lang="en-US"/>
              <a:t>Click to edit Master text styles</a:t>
            </a:r>
          </a:p>
        </p:txBody>
      </p:sp>
    </p:spTree>
    <p:extLst>
      <p:ext uri="{BB962C8B-B14F-4D97-AF65-F5344CB8AC3E}">
        <p14:creationId xmlns:p14="http://schemas.microsoft.com/office/powerpoint/2010/main" val="2783297885"/>
      </p:ext>
    </p:extLst>
  </p:cSld>
  <p:clrMapOvr>
    <a:masterClrMapping/>
  </p:clrMapOvr>
  <p:hf hdr="0" dt="0"/>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Table and Charts with Intro">
    <p:spTree>
      <p:nvGrpSpPr>
        <p:cNvPr id="1" name=""/>
        <p:cNvGrpSpPr/>
        <p:nvPr/>
      </p:nvGrpSpPr>
      <p:grpSpPr>
        <a:xfrm>
          <a:off x="0" y="0"/>
          <a:ext cx="0" cy="0"/>
          <a:chOff x="0" y="0"/>
          <a:chExt cx="0" cy="0"/>
        </a:xfrm>
      </p:grpSpPr>
      <p:sp>
        <p:nvSpPr>
          <p:cNvPr id="5" name="Text Placeholder 4"/>
          <p:cNvSpPr>
            <a:spLocks noGrp="1"/>
          </p:cNvSpPr>
          <p:nvPr>
            <p:ph type="body" sz="quarter" idx="14" hasCustomPrompt="1"/>
          </p:nvPr>
        </p:nvSpPr>
        <p:spPr>
          <a:xfrm>
            <a:off x="554182" y="1496291"/>
            <a:ext cx="11083636" cy="573268"/>
          </a:xfrm>
        </p:spPr>
        <p:txBody>
          <a:bodyPr lIns="0" tIns="0" rIns="0" bIns="0">
            <a:noAutofit/>
          </a:bodyPr>
          <a:lstStyle>
            <a:lvl1pPr marL="0" indent="0">
              <a:lnSpc>
                <a:spcPts val="1818"/>
              </a:lnSpc>
              <a:spcBef>
                <a:spcPts val="0"/>
              </a:spcBef>
              <a:spcAft>
                <a:spcPts val="393"/>
              </a:spcAft>
              <a:buNone/>
              <a:defRPr sz="1636" b="0">
                <a:solidFill>
                  <a:schemeClr val="bg2"/>
                </a:solidFill>
              </a:defRPr>
            </a:lvl1pPr>
            <a:lvl2pPr marL="0" marR="0" indent="0" algn="l" defTabSz="457205" rtl="0" eaLnBrk="1" fontAlgn="auto" latinLnBrk="0" hangingPunct="1">
              <a:lnSpc>
                <a:spcPct val="100000"/>
              </a:lnSpc>
              <a:spcBef>
                <a:spcPts val="273"/>
              </a:spcBef>
              <a:spcAft>
                <a:spcPts val="273"/>
              </a:spcAft>
              <a:buClrTx/>
              <a:buSzTx/>
              <a:buFont typeface="+mj-lt"/>
              <a:buNone/>
              <a:tabLst/>
              <a:defRPr sz="1273" baseline="0">
                <a:solidFill>
                  <a:schemeClr val="tx2"/>
                </a:solidFill>
              </a:defRPr>
            </a:lvl2pPr>
          </a:lstStyle>
          <a:p>
            <a:pPr lvl="0"/>
            <a:r>
              <a:rPr lang="en-US" dirty="0"/>
              <a:t>Click to edit master text styles</a:t>
            </a:r>
          </a:p>
          <a:p>
            <a:pPr lvl="1"/>
            <a:r>
              <a:rPr lang="en-US" dirty="0"/>
              <a:t>Second level</a:t>
            </a:r>
          </a:p>
        </p:txBody>
      </p:sp>
      <p:sp>
        <p:nvSpPr>
          <p:cNvPr id="13" name="Content Placeholder 4"/>
          <p:cNvSpPr>
            <a:spLocks noGrp="1"/>
          </p:cNvSpPr>
          <p:nvPr>
            <p:ph sz="quarter" idx="16"/>
          </p:nvPr>
        </p:nvSpPr>
        <p:spPr>
          <a:xfrm>
            <a:off x="554182" y="2240159"/>
            <a:ext cx="11083636" cy="3231055"/>
          </a:xfrm>
        </p:spPr>
        <p:txBody>
          <a:bodyPr>
            <a:noAutofit/>
          </a:bodyPr>
          <a:lstStyle>
            <a:lvl1pPr>
              <a:defRPr>
                <a:solidFill>
                  <a:schemeClr val="bg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Placeholder 1"/>
          <p:cNvSpPr>
            <a:spLocks noGrp="1"/>
          </p:cNvSpPr>
          <p:nvPr>
            <p:ph type="title"/>
          </p:nvPr>
        </p:nvSpPr>
        <p:spPr>
          <a:xfrm>
            <a:off x="554182" y="457200"/>
            <a:ext cx="11083636" cy="913358"/>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1"/>
          <p:cNvSpPr>
            <a:spLocks noGrp="1"/>
          </p:cNvSpPr>
          <p:nvPr>
            <p:ph type="body" sz="quarter" idx="11"/>
          </p:nvPr>
        </p:nvSpPr>
        <p:spPr>
          <a:xfrm>
            <a:off x="554182" y="5802284"/>
            <a:ext cx="11083636" cy="328359"/>
          </a:xfrm>
        </p:spPr>
        <p:txBody>
          <a:bodyPr anchor="b"/>
          <a:lstStyle>
            <a:lvl1pPr marL="0" algn="l" defTabSz="463106" rtl="0" eaLnBrk="1" latinLnBrk="0" hangingPunct="1">
              <a:lnSpc>
                <a:spcPts val="818"/>
              </a:lnSpc>
              <a:spcAft>
                <a:spcPts val="273"/>
              </a:spcAft>
              <a:defRPr lang="en-US" sz="727" b="0" i="0" u="none" strike="noStrike" kern="1200" baseline="0" dirty="0" smtClean="0">
                <a:solidFill>
                  <a:schemeClr val="bg1">
                    <a:lumMod val="50000"/>
                  </a:schemeClr>
                </a:solidFill>
                <a:latin typeface="Arial Narrow" pitchFamily="34" charset="0"/>
                <a:ea typeface="+mn-ea"/>
                <a:cs typeface="+mn-cs"/>
              </a:defRPr>
            </a:lvl1pPr>
            <a:lvl2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2pPr>
            <a:lvl3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3pPr>
            <a:lvl4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4pPr>
            <a:lvl5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5pPr>
          </a:lstStyle>
          <a:p>
            <a:pPr lvl="0"/>
            <a:r>
              <a:rPr lang="en-US"/>
              <a:t>Click to edit Master text styles</a:t>
            </a:r>
          </a:p>
        </p:txBody>
      </p:sp>
    </p:spTree>
    <p:extLst>
      <p:ext uri="{BB962C8B-B14F-4D97-AF65-F5344CB8AC3E}">
        <p14:creationId xmlns:p14="http://schemas.microsoft.com/office/powerpoint/2010/main" val="2742268646"/>
      </p:ext>
    </p:extLst>
  </p:cSld>
  <p:clrMapOvr>
    <a:masterClrMapping/>
  </p:clrMapOvr>
  <p:hf hdr="0" dt="0"/>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1_Two Column Table and Charts">
    <p:spTree>
      <p:nvGrpSpPr>
        <p:cNvPr id="1" name=""/>
        <p:cNvGrpSpPr/>
        <p:nvPr/>
      </p:nvGrpSpPr>
      <p:grpSpPr>
        <a:xfrm>
          <a:off x="0" y="0"/>
          <a:ext cx="0" cy="0"/>
          <a:chOff x="0" y="0"/>
          <a:chExt cx="0" cy="0"/>
        </a:xfrm>
      </p:grpSpPr>
      <p:sp>
        <p:nvSpPr>
          <p:cNvPr id="5" name="Text Placeholder 4"/>
          <p:cNvSpPr>
            <a:spLocks noGrp="1"/>
          </p:cNvSpPr>
          <p:nvPr>
            <p:ph type="body" sz="quarter" idx="14" hasCustomPrompt="1"/>
          </p:nvPr>
        </p:nvSpPr>
        <p:spPr>
          <a:xfrm>
            <a:off x="558199" y="1496291"/>
            <a:ext cx="11083636" cy="573268"/>
          </a:xfrm>
        </p:spPr>
        <p:txBody>
          <a:bodyPr lIns="0" tIns="0" rIns="0" bIns="0">
            <a:noAutofit/>
          </a:bodyPr>
          <a:lstStyle>
            <a:lvl1pPr marL="0" indent="0">
              <a:lnSpc>
                <a:spcPts val="1818"/>
              </a:lnSpc>
              <a:spcBef>
                <a:spcPts val="0"/>
              </a:spcBef>
              <a:spcAft>
                <a:spcPts val="393"/>
              </a:spcAft>
              <a:buNone/>
              <a:defRPr sz="1636" b="0">
                <a:solidFill>
                  <a:schemeClr val="bg2"/>
                </a:solidFill>
              </a:defRPr>
            </a:lvl1pPr>
            <a:lvl2pPr marL="0" marR="0" indent="0" algn="l" defTabSz="457205" rtl="0" eaLnBrk="1" fontAlgn="auto" latinLnBrk="0" hangingPunct="1">
              <a:lnSpc>
                <a:spcPct val="100000"/>
              </a:lnSpc>
              <a:spcBef>
                <a:spcPts val="273"/>
              </a:spcBef>
              <a:spcAft>
                <a:spcPts val="273"/>
              </a:spcAft>
              <a:buClrTx/>
              <a:buSzTx/>
              <a:buFont typeface="+mj-lt"/>
              <a:buNone/>
              <a:tabLst/>
              <a:defRPr sz="1455" baseline="0">
                <a:solidFill>
                  <a:schemeClr val="tx2"/>
                </a:solidFill>
              </a:defRPr>
            </a:lvl2pPr>
          </a:lstStyle>
          <a:p>
            <a:pPr lvl="0"/>
            <a:r>
              <a:rPr lang="en-US" dirty="0"/>
              <a:t>Click to edit master text styles</a:t>
            </a:r>
          </a:p>
          <a:p>
            <a:pPr lvl="1"/>
            <a:r>
              <a:rPr lang="en-US" dirty="0"/>
              <a:t>Second level</a:t>
            </a:r>
          </a:p>
        </p:txBody>
      </p:sp>
      <p:sp>
        <p:nvSpPr>
          <p:cNvPr id="13" name="Content Placeholder 4"/>
          <p:cNvSpPr>
            <a:spLocks noGrp="1"/>
          </p:cNvSpPr>
          <p:nvPr>
            <p:ph sz="quarter" idx="16"/>
          </p:nvPr>
        </p:nvSpPr>
        <p:spPr>
          <a:xfrm>
            <a:off x="558201" y="2240158"/>
            <a:ext cx="5395407" cy="3515845"/>
          </a:xfrm>
        </p:spPr>
        <p:txBody>
          <a:bodyPr>
            <a:noAutofit/>
          </a:bodyPr>
          <a:lstStyle>
            <a:lvl1pPr>
              <a:defRPr>
                <a:solidFill>
                  <a:schemeClr val="bg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4"/>
          <p:cNvSpPr>
            <a:spLocks noGrp="1"/>
          </p:cNvSpPr>
          <p:nvPr>
            <p:ph sz="quarter" idx="18"/>
          </p:nvPr>
        </p:nvSpPr>
        <p:spPr>
          <a:xfrm>
            <a:off x="6255713" y="2240158"/>
            <a:ext cx="5382107" cy="3515845"/>
          </a:xfrm>
        </p:spPr>
        <p:txBody>
          <a:bodyPr>
            <a:noAutofit/>
          </a:bodyPr>
          <a:lstStyle>
            <a:lvl1pPr>
              <a:defRPr>
                <a:solidFill>
                  <a:schemeClr val="bg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Placeholder 1"/>
          <p:cNvSpPr>
            <a:spLocks noGrp="1"/>
          </p:cNvSpPr>
          <p:nvPr>
            <p:ph type="title"/>
          </p:nvPr>
        </p:nvSpPr>
        <p:spPr>
          <a:xfrm>
            <a:off x="554182" y="457200"/>
            <a:ext cx="11083636" cy="913358"/>
          </a:xfrm>
          <a:prstGeom prst="rect">
            <a:avLst/>
          </a:prstGeom>
        </p:spPr>
        <p:txBody>
          <a:bodyPr vert="horz" lIns="0" tIns="0" rIns="0" bIns="0" rtlCol="0" anchor="t">
            <a:noAutofit/>
          </a:bodyPr>
          <a:lstStyle/>
          <a:p>
            <a:r>
              <a:rPr lang="en-US"/>
              <a:t>Click to edit Master title style</a:t>
            </a:r>
            <a:endParaRPr lang="en-US" dirty="0"/>
          </a:p>
        </p:txBody>
      </p:sp>
      <p:sp>
        <p:nvSpPr>
          <p:cNvPr id="16" name="Text Placeholder 11"/>
          <p:cNvSpPr>
            <a:spLocks noGrp="1"/>
          </p:cNvSpPr>
          <p:nvPr>
            <p:ph type="body" sz="quarter" idx="11"/>
          </p:nvPr>
        </p:nvSpPr>
        <p:spPr>
          <a:xfrm>
            <a:off x="554182" y="5802284"/>
            <a:ext cx="11083636" cy="328359"/>
          </a:xfrm>
        </p:spPr>
        <p:txBody>
          <a:bodyPr anchor="b"/>
          <a:lstStyle>
            <a:lvl1pPr marL="0" algn="l" defTabSz="463106" rtl="0" eaLnBrk="1" latinLnBrk="0" hangingPunct="1">
              <a:lnSpc>
                <a:spcPts val="818"/>
              </a:lnSpc>
              <a:spcAft>
                <a:spcPts val="273"/>
              </a:spcAft>
              <a:defRPr lang="en-US" sz="727" b="0" i="0" u="none" strike="noStrike" kern="1200" baseline="0" dirty="0" smtClean="0">
                <a:solidFill>
                  <a:schemeClr val="bg1">
                    <a:lumMod val="50000"/>
                  </a:schemeClr>
                </a:solidFill>
                <a:latin typeface="Arial Narrow" pitchFamily="34" charset="0"/>
                <a:ea typeface="+mn-ea"/>
                <a:cs typeface="+mn-cs"/>
              </a:defRPr>
            </a:lvl1pPr>
            <a:lvl2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2pPr>
            <a:lvl3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3pPr>
            <a:lvl4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4pPr>
            <a:lvl5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5pPr>
          </a:lstStyle>
          <a:p>
            <a:pPr lvl="0"/>
            <a:r>
              <a:rPr lang="en-US"/>
              <a:t>Click to edit Master text styles</a:t>
            </a:r>
          </a:p>
        </p:txBody>
      </p:sp>
    </p:spTree>
    <p:extLst>
      <p:ext uri="{BB962C8B-B14F-4D97-AF65-F5344CB8AC3E}">
        <p14:creationId xmlns:p14="http://schemas.microsoft.com/office/powerpoint/2010/main" val="3625030633"/>
      </p:ext>
    </p:extLst>
  </p:cSld>
  <p:clrMapOvr>
    <a:masterClrMapping/>
  </p:clrMapOvr>
  <p:hf hdr="0" dt="0"/>
  <p:extLst>
    <p:ext uri="{DCECCB84-F9BA-43D5-87BE-67443E8EF086}">
      <p15:sldGuideLst xmlns:p15="http://schemas.microsoft.com/office/powerpoint/2012/main">
        <p15:guide id="1" orient="horz" pos="2376">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554182" y="457200"/>
            <a:ext cx="11083636" cy="913358"/>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1"/>
          <p:cNvSpPr>
            <a:spLocks noGrp="1"/>
          </p:cNvSpPr>
          <p:nvPr>
            <p:ph type="body" sz="quarter" idx="11"/>
          </p:nvPr>
        </p:nvSpPr>
        <p:spPr>
          <a:xfrm>
            <a:off x="554182" y="5802284"/>
            <a:ext cx="11086887" cy="328359"/>
          </a:xfrm>
        </p:spPr>
        <p:txBody>
          <a:bodyPr anchor="b"/>
          <a:lstStyle>
            <a:lvl1pPr marL="0" algn="l" defTabSz="463106" rtl="0" eaLnBrk="1" latinLnBrk="0" hangingPunct="1">
              <a:lnSpc>
                <a:spcPts val="818"/>
              </a:lnSpc>
              <a:spcAft>
                <a:spcPts val="273"/>
              </a:spcAft>
              <a:defRPr lang="en-US" sz="727" b="0" i="0" u="none" strike="noStrike" kern="1200" baseline="0" dirty="0" smtClean="0">
                <a:solidFill>
                  <a:schemeClr val="bg1">
                    <a:lumMod val="50000"/>
                  </a:schemeClr>
                </a:solidFill>
                <a:latin typeface="Arial Narrow" pitchFamily="34" charset="0"/>
                <a:ea typeface="+mn-ea"/>
                <a:cs typeface="+mn-cs"/>
              </a:defRPr>
            </a:lvl1pPr>
            <a:lvl2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2pPr>
            <a:lvl3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3pPr>
            <a:lvl4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4pPr>
            <a:lvl5pPr marL="0" algn="l" defTabSz="463106" rtl="0" eaLnBrk="1" latinLnBrk="0" hangingPunct="1">
              <a:defRPr lang="en-US" sz="727" b="0" i="0" u="none" strike="noStrike" kern="1200" baseline="0" dirty="0" smtClean="0">
                <a:solidFill>
                  <a:schemeClr val="bg1">
                    <a:lumMod val="50000"/>
                  </a:schemeClr>
                </a:solidFill>
                <a:latin typeface="Arial Narrow" pitchFamily="34" charset="0"/>
                <a:ea typeface="+mn-ea"/>
                <a:cs typeface="+mn-cs"/>
              </a:defRPr>
            </a:lvl5pPr>
          </a:lstStyle>
          <a:p>
            <a:pPr lvl="0"/>
            <a:r>
              <a:rPr lang="en-US"/>
              <a:t>Click to edit Master text styles</a:t>
            </a:r>
          </a:p>
        </p:txBody>
      </p:sp>
    </p:spTree>
    <p:extLst>
      <p:ext uri="{BB962C8B-B14F-4D97-AF65-F5344CB8AC3E}">
        <p14:creationId xmlns:p14="http://schemas.microsoft.com/office/powerpoint/2010/main" val="1950622509"/>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Divider-Laurel">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B68C0-E205-AF16-1E88-F124D12975DF}"/>
              </a:ext>
            </a:extLst>
          </p:cNvPr>
          <p:cNvSpPr>
            <a:spLocks noGrp="1"/>
          </p:cNvSpPr>
          <p:nvPr>
            <p:ph type="title"/>
          </p:nvPr>
        </p:nvSpPr>
        <p:spPr>
          <a:xfrm>
            <a:off x="283464" y="1481328"/>
            <a:ext cx="8531352" cy="1298448"/>
          </a:xfrm>
        </p:spPr>
        <p:txBody>
          <a:bodyPr anchor="b"/>
          <a:lstStyle>
            <a:lvl1pPr>
              <a:defRPr sz="4000">
                <a:solidFill>
                  <a:schemeClr val="accent5"/>
                </a:solidFill>
              </a:defRPr>
            </a:lvl1pPr>
          </a:lstStyle>
          <a:p>
            <a:r>
              <a:rPr lang="en-US"/>
              <a:t>Click to edit Master title style</a:t>
            </a:r>
          </a:p>
        </p:txBody>
      </p:sp>
      <p:sp>
        <p:nvSpPr>
          <p:cNvPr id="3" name="Text Placeholder 2">
            <a:extLst>
              <a:ext uri="{FF2B5EF4-FFF2-40B4-BE49-F238E27FC236}">
                <a16:creationId xmlns:a16="http://schemas.microsoft.com/office/drawing/2014/main" id="{8E3BA2F2-FB1E-D181-0997-658FFE87EA31}"/>
              </a:ext>
            </a:extLst>
          </p:cNvPr>
          <p:cNvSpPr>
            <a:spLocks noGrp="1"/>
          </p:cNvSpPr>
          <p:nvPr>
            <p:ph type="body" idx="1"/>
          </p:nvPr>
        </p:nvSpPr>
        <p:spPr>
          <a:xfrm>
            <a:off x="283464" y="2898648"/>
            <a:ext cx="8531352" cy="768096"/>
          </a:xfrm>
        </p:spPr>
        <p:txBody>
          <a:bodyPr/>
          <a:lstStyle>
            <a:lvl1pPr marL="0" indent="0">
              <a:buNone/>
              <a:defRPr sz="2500">
                <a:solidFill>
                  <a:schemeClr val="accent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C1F22AF-91F2-7398-8C72-24ADB3A41804}"/>
              </a:ext>
            </a:extLst>
          </p:cNvPr>
          <p:cNvSpPr>
            <a:spLocks noGrp="1"/>
          </p:cNvSpPr>
          <p:nvPr>
            <p:ph type="sldNum" sz="quarter" idx="12"/>
          </p:nvPr>
        </p:nvSpPr>
        <p:spPr/>
        <p:txBody>
          <a:bodyPr/>
          <a:lstStyle>
            <a:lvl1pPr>
              <a:defRPr>
                <a:solidFill>
                  <a:schemeClr val="accent5"/>
                </a:solidFill>
              </a:defRPr>
            </a:lvl1pPr>
          </a:lstStyle>
          <a:p>
            <a:fld id="{E5B12101-DB11-214A-81F9-2D258DBE057F}" type="slidenum">
              <a:rPr lang="en-US" smtClean="0"/>
              <a:pPr/>
              <a:t>‹#›</a:t>
            </a:fld>
            <a:endParaRPr lang="en-US"/>
          </a:p>
        </p:txBody>
      </p:sp>
      <p:sp>
        <p:nvSpPr>
          <p:cNvPr id="5" name="Footer Placeholder 4">
            <a:extLst>
              <a:ext uri="{FF2B5EF4-FFF2-40B4-BE49-F238E27FC236}">
                <a16:creationId xmlns:a16="http://schemas.microsoft.com/office/drawing/2014/main" id="{7DF727D7-4D25-A199-1CE2-CCA0D5C35903}"/>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Tx/>
              <a:buSzTx/>
              <a:buFontTx/>
              <a:buNone/>
              <a:tabLst/>
              <a:defRPr sz="600" b="1" i="0" cap="all" spc="10" baseline="0">
                <a:solidFill>
                  <a:schemeClr val="accent5"/>
                </a:solidFill>
                <a:latin typeface="Ringside Narrow" panose="02000500000000000000" pitchFamily="2" charset="0"/>
              </a:defRPr>
            </a:lvl1pPr>
          </a:lstStyle>
          <a:p>
            <a:r>
              <a:rPr lang="en-US"/>
              <a:t>TIAA – CONFIDENTIAL. NOT FOR USE WITH OR DISTRIBUTION TO THE PUBLIC.</a:t>
            </a:r>
          </a:p>
        </p:txBody>
      </p:sp>
    </p:spTree>
    <p:extLst>
      <p:ext uri="{BB962C8B-B14F-4D97-AF65-F5344CB8AC3E}">
        <p14:creationId xmlns:p14="http://schemas.microsoft.com/office/powerpoint/2010/main" val="980100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e of Contents or 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9F570-8432-2AC1-ED9C-15D0CF9AA6C7}"/>
              </a:ext>
            </a:extLst>
          </p:cNvPr>
          <p:cNvSpPr>
            <a:spLocks noGrp="1"/>
          </p:cNvSpPr>
          <p:nvPr>
            <p:ph type="title"/>
          </p:nvPr>
        </p:nvSpPr>
        <p:spPr>
          <a:xfrm>
            <a:off x="292608" y="612648"/>
            <a:ext cx="10942319" cy="627573"/>
          </a:xfrm>
        </p:spPr>
        <p:txBody>
          <a:bodyPr/>
          <a:lstStyle>
            <a:lvl1pPr>
              <a:buClr>
                <a:schemeClr val="tx1"/>
              </a:buClr>
              <a:defRPr>
                <a:solidFill>
                  <a:schemeClr val="tx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0A49C5B4-1069-A941-1127-17E9E1DD7973}"/>
              </a:ext>
            </a:extLst>
          </p:cNvPr>
          <p:cNvSpPr>
            <a:spLocks noGrp="1"/>
          </p:cNvSpPr>
          <p:nvPr>
            <p:ph type="sldNum" sz="quarter" idx="12"/>
          </p:nvPr>
        </p:nvSpPr>
        <p:spPr/>
        <p:txBody>
          <a:bodyPr/>
          <a:lstStyle>
            <a:lvl1pPr>
              <a:buClr>
                <a:schemeClr val="tx1"/>
              </a:buClr>
              <a:defRPr>
                <a:solidFill>
                  <a:schemeClr val="tx1"/>
                </a:solidFill>
              </a:defRPr>
            </a:lvl1pPr>
          </a:lstStyle>
          <a:p>
            <a:fld id="{E5B12101-DB11-214A-81F9-2D258DBE057F}" type="slidenum">
              <a:rPr lang="en-US" smtClean="0"/>
              <a:pPr/>
              <a:t>‹#›</a:t>
            </a:fld>
            <a:endParaRPr lang="en-US"/>
          </a:p>
        </p:txBody>
      </p:sp>
      <p:sp>
        <p:nvSpPr>
          <p:cNvPr id="3" name="Footer Placeholder 4">
            <a:extLst>
              <a:ext uri="{FF2B5EF4-FFF2-40B4-BE49-F238E27FC236}">
                <a16:creationId xmlns:a16="http://schemas.microsoft.com/office/drawing/2014/main" id="{97894A91-5E0C-8273-1E8D-2EF3582D9619}"/>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9" name="Content Placeholder 6">
            <a:extLst>
              <a:ext uri="{FF2B5EF4-FFF2-40B4-BE49-F238E27FC236}">
                <a16:creationId xmlns:a16="http://schemas.microsoft.com/office/drawing/2014/main" id="{ED2AF4B3-700D-D89A-E020-D15D9416E7E9}"/>
              </a:ext>
            </a:extLst>
          </p:cNvPr>
          <p:cNvSpPr>
            <a:spLocks noGrp="1"/>
          </p:cNvSpPr>
          <p:nvPr>
            <p:ph sz="quarter" idx="16"/>
          </p:nvPr>
        </p:nvSpPr>
        <p:spPr>
          <a:xfrm>
            <a:off x="292099" y="1546029"/>
            <a:ext cx="5157216" cy="4636008"/>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6">
            <a:extLst>
              <a:ext uri="{FF2B5EF4-FFF2-40B4-BE49-F238E27FC236}">
                <a16:creationId xmlns:a16="http://schemas.microsoft.com/office/drawing/2014/main" id="{6BF81CCC-4829-89DE-461F-F6942E64052D}"/>
              </a:ext>
            </a:extLst>
          </p:cNvPr>
          <p:cNvSpPr>
            <a:spLocks noGrp="1"/>
          </p:cNvSpPr>
          <p:nvPr>
            <p:ph sz="quarter" idx="17"/>
          </p:nvPr>
        </p:nvSpPr>
        <p:spPr>
          <a:xfrm>
            <a:off x="6103894" y="1545336"/>
            <a:ext cx="5157216" cy="4636008"/>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7477387"/>
      </p:ext>
    </p:extLst>
  </p:cSld>
  <p:clrMapOvr>
    <a:masterClrMapping/>
  </p:clrMapOvr>
  <p:extLst>
    <p:ext uri="{DCECCB84-F9BA-43D5-87BE-67443E8EF086}">
      <p15:sldGuideLst xmlns:p15="http://schemas.microsoft.com/office/powerpoint/2012/main">
        <p15:guide id="1" orient="horz" pos="384" userDrawn="1">
          <p15:clr>
            <a:srgbClr val="FBAE40"/>
          </p15:clr>
        </p15:guide>
        <p15:guide id="2" orient="horz" pos="2260" userDrawn="1">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oleObject" Target="../embeddings/oleObject1.bin"/><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image" Target="../media/image1.emf"/><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DBFEC4A4-70D3-D4C1-13B0-0AD6715BDD8B}"/>
              </a:ext>
            </a:extLst>
          </p:cNvPr>
          <p:cNvGraphicFramePr>
            <a:graphicFrameLocks noChangeAspect="1"/>
          </p:cNvGraphicFramePr>
          <p:nvPr userDrawn="1">
            <p:custDataLst>
              <p:tags r:id="rId78"/>
            </p:custDataLst>
            <p:extLst>
              <p:ext uri="{D42A27DB-BD31-4B8C-83A1-F6EECF244321}">
                <p14:modId xmlns:p14="http://schemas.microsoft.com/office/powerpoint/2010/main" val="16552092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9" imgW="395" imgH="394" progId="TCLayout.ActiveDocument.1">
                  <p:embed/>
                </p:oleObj>
              </mc:Choice>
              <mc:Fallback>
                <p:oleObj name="think-cell Slide" r:id="rId79" imgW="395" imgH="394" progId="TCLayout.ActiveDocument.1">
                  <p:embed/>
                  <p:pic>
                    <p:nvPicPr>
                      <p:cNvPr id="7" name="think-cell data - do not delete" hidden="1">
                        <a:extLst>
                          <a:ext uri="{FF2B5EF4-FFF2-40B4-BE49-F238E27FC236}">
                            <a16:creationId xmlns:a16="http://schemas.microsoft.com/office/drawing/2014/main" id="{DBFEC4A4-70D3-D4C1-13B0-0AD6715BDD8B}"/>
                          </a:ext>
                        </a:extLst>
                      </p:cNvPr>
                      <p:cNvPicPr/>
                      <p:nvPr/>
                    </p:nvPicPr>
                    <p:blipFill>
                      <a:blip r:embed="rId80"/>
                      <a:stretch>
                        <a:fillRect/>
                      </a:stretch>
                    </p:blipFill>
                    <p:spPr>
                      <a:xfrm>
                        <a:off x="1588" y="1588"/>
                        <a:ext cx="1588" cy="1588"/>
                      </a:xfrm>
                      <a:prstGeom prst="rect">
                        <a:avLst/>
                      </a:prstGeom>
                    </p:spPr>
                  </p:pic>
                </p:oleObj>
              </mc:Fallback>
            </mc:AlternateContent>
          </a:graphicData>
        </a:graphic>
      </p:graphicFrame>
      <p:sp>
        <p:nvSpPr>
          <p:cNvPr id="5" name="Footer Placeholder 4">
            <a:extLst>
              <a:ext uri="{FF2B5EF4-FFF2-40B4-BE49-F238E27FC236}">
                <a16:creationId xmlns:a16="http://schemas.microsoft.com/office/drawing/2014/main" id="{754FFAB1-EEEB-0AD2-8F12-DCA76F4D14F1}"/>
              </a:ext>
            </a:extLst>
          </p:cNvPr>
          <p:cNvSpPr>
            <a:spLocks noGrp="1"/>
          </p:cNvSpPr>
          <p:nvPr>
            <p:ph type="ftr" sz="quarter" idx="3"/>
          </p:nvPr>
        </p:nvSpPr>
        <p:spPr>
          <a:xfrm rot="5400000">
            <a:off x="9605267" y="3782838"/>
            <a:ext cx="4572000" cy="182880"/>
          </a:xfrm>
          <a:prstGeom prst="rect">
            <a:avLst/>
          </a:prstGeom>
        </p:spPr>
        <p:txBody>
          <a:bodyPr vert="horz" lIns="0" tIns="0" rIns="0" bIns="0" rtlCol="0" anchor="ctr"/>
          <a:lstStyle>
            <a:lvl1pPr marL="0" marR="0" indent="0" algn="r" defTabSz="914400" rtl="0" eaLnBrk="1" fontAlgn="auto" latinLnBrk="0" hangingPunct="1">
              <a:lnSpc>
                <a:spcPct val="100000"/>
              </a:lnSpc>
              <a:spcBef>
                <a:spcPts val="0"/>
              </a:spcBef>
              <a:spcAft>
                <a:spcPts val="0"/>
              </a:spcAft>
              <a:buClr>
                <a:schemeClr val="tx1"/>
              </a:buClr>
              <a:buSzTx/>
              <a:buFontTx/>
              <a:buNone/>
              <a:tabLst/>
              <a:defRPr sz="600" b="1" i="0" cap="all" spc="10" baseline="0">
                <a:solidFill>
                  <a:schemeClr val="tx1"/>
                </a:solidFill>
                <a:latin typeface="Ringside Narrow" panose="02000500000000000000" pitchFamily="2" charset="0"/>
              </a:defRPr>
            </a:lvl1pPr>
          </a:lstStyle>
          <a:p>
            <a:r>
              <a:rPr lang="en-US"/>
              <a:t>TIAA – CONFIDENTIAL. NOT FOR USE WITH OR DISTRIBUTION TO THE PUBLIC.</a:t>
            </a:r>
          </a:p>
        </p:txBody>
      </p:sp>
      <p:sp>
        <p:nvSpPr>
          <p:cNvPr id="2" name="Title Placeholder 1">
            <a:extLst>
              <a:ext uri="{FF2B5EF4-FFF2-40B4-BE49-F238E27FC236}">
                <a16:creationId xmlns:a16="http://schemas.microsoft.com/office/drawing/2014/main" id="{22A97FA1-ADE1-5740-C99A-80F6EF1BBC3E}"/>
              </a:ext>
            </a:extLst>
          </p:cNvPr>
          <p:cNvSpPr>
            <a:spLocks noGrp="1"/>
          </p:cNvSpPr>
          <p:nvPr>
            <p:ph type="title"/>
          </p:nvPr>
        </p:nvSpPr>
        <p:spPr>
          <a:xfrm>
            <a:off x="292099" y="612648"/>
            <a:ext cx="10940995" cy="627573"/>
          </a:xfrm>
          <a:prstGeom prst="rect">
            <a:avLst/>
          </a:prstGeom>
        </p:spPr>
        <p:txBody>
          <a:bodyPr vert="horz" lIns="0" tIns="0" rIns="0" bIns="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0FCCF820-14CF-1981-CC4D-9D9E705A2889}"/>
              </a:ext>
            </a:extLst>
          </p:cNvPr>
          <p:cNvSpPr>
            <a:spLocks noGrp="1"/>
          </p:cNvSpPr>
          <p:nvPr>
            <p:ph type="body" idx="1"/>
          </p:nvPr>
        </p:nvSpPr>
        <p:spPr>
          <a:xfrm>
            <a:off x="288925" y="1542197"/>
            <a:ext cx="10940995" cy="4634766"/>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6B5BDC3-65C3-6011-69AF-5A7CA841F362}"/>
              </a:ext>
            </a:extLst>
          </p:cNvPr>
          <p:cNvSpPr>
            <a:spLocks noGrp="1"/>
          </p:cNvSpPr>
          <p:nvPr>
            <p:ph type="sldNum" sz="quarter" idx="4"/>
          </p:nvPr>
        </p:nvSpPr>
        <p:spPr>
          <a:xfrm>
            <a:off x="11706436" y="6484937"/>
            <a:ext cx="361527" cy="161925"/>
          </a:xfrm>
          <a:prstGeom prst="rect">
            <a:avLst/>
          </a:prstGeom>
        </p:spPr>
        <p:txBody>
          <a:bodyPr vert="horz" lIns="0" tIns="0" rIns="0" bIns="0" rtlCol="0" anchor="ctr">
            <a:noAutofit/>
          </a:bodyPr>
          <a:lstStyle>
            <a:lvl1pPr algn="ctr">
              <a:buClr>
                <a:schemeClr val="tx1"/>
              </a:buClr>
              <a:defRPr sz="700" b="1" i="0">
                <a:solidFill>
                  <a:schemeClr val="tx1"/>
                </a:solidFill>
                <a:latin typeface="TIAA Challenger Semibold" pitchFamily="2" charset="77"/>
              </a:defRPr>
            </a:lvl1pPr>
          </a:lstStyle>
          <a:p>
            <a:fld id="{E5B12101-DB11-214A-81F9-2D258DBE057F}" type="slidenum">
              <a:rPr lang="en-US" smtClean="0"/>
              <a:pPr/>
              <a:t>‹#›</a:t>
            </a:fld>
            <a:endParaRPr lang="en-US"/>
          </a:p>
        </p:txBody>
      </p:sp>
    </p:spTree>
    <p:extLst>
      <p:ext uri="{BB962C8B-B14F-4D97-AF65-F5344CB8AC3E}">
        <p14:creationId xmlns:p14="http://schemas.microsoft.com/office/powerpoint/2010/main" val="3496729567"/>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62" r:id="rId4"/>
    <p:sldLayoutId id="2147483663" r:id="rId5"/>
    <p:sldLayoutId id="2147483651" r:id="rId6"/>
    <p:sldLayoutId id="2147483665" r:id="rId7"/>
    <p:sldLayoutId id="2147483666" r:id="rId8"/>
    <p:sldLayoutId id="2147483650" r:id="rId9"/>
    <p:sldLayoutId id="2147483667" r:id="rId10"/>
    <p:sldLayoutId id="2147483672" r:id="rId11"/>
    <p:sldLayoutId id="2147483673" r:id="rId12"/>
    <p:sldLayoutId id="2147483741" r:id="rId13"/>
    <p:sldLayoutId id="2147483773" r:id="rId14"/>
    <p:sldLayoutId id="2147483742" r:id="rId15"/>
    <p:sldLayoutId id="2147483743" r:id="rId16"/>
    <p:sldLayoutId id="2147483674" r:id="rId17"/>
    <p:sldLayoutId id="2147483744" r:id="rId18"/>
    <p:sldLayoutId id="2147483752" r:id="rId19"/>
    <p:sldLayoutId id="2147483745" r:id="rId20"/>
    <p:sldLayoutId id="2147483772" r:id="rId21"/>
    <p:sldLayoutId id="2147483753" r:id="rId22"/>
    <p:sldLayoutId id="2147483687" r:id="rId23"/>
    <p:sldLayoutId id="2147483695" r:id="rId24"/>
    <p:sldLayoutId id="2147483688" r:id="rId25"/>
    <p:sldLayoutId id="2147483689" r:id="rId26"/>
    <p:sldLayoutId id="2147483765" r:id="rId27"/>
    <p:sldLayoutId id="2147483690" r:id="rId28"/>
    <p:sldLayoutId id="2147483691" r:id="rId29"/>
    <p:sldLayoutId id="2147483771" r:id="rId30"/>
    <p:sldLayoutId id="2147483693" r:id="rId31"/>
    <p:sldLayoutId id="2147483694" r:id="rId32"/>
    <p:sldLayoutId id="2147483740" r:id="rId33"/>
    <p:sldLayoutId id="2147483678" r:id="rId34"/>
    <p:sldLayoutId id="2147483681" r:id="rId35"/>
    <p:sldLayoutId id="2147483682" r:id="rId36"/>
    <p:sldLayoutId id="2147483679" r:id="rId37"/>
    <p:sldLayoutId id="2147483680" r:id="rId38"/>
    <p:sldLayoutId id="2147483683" r:id="rId39"/>
    <p:sldLayoutId id="2147483685" r:id="rId40"/>
    <p:sldLayoutId id="2147483766" r:id="rId41"/>
    <p:sldLayoutId id="2147483671" r:id="rId42"/>
    <p:sldLayoutId id="2147483749" r:id="rId43"/>
    <p:sldLayoutId id="2147483754" r:id="rId44"/>
    <p:sldLayoutId id="2147483763" r:id="rId45"/>
    <p:sldLayoutId id="2147483750" r:id="rId46"/>
    <p:sldLayoutId id="2147483755" r:id="rId47"/>
    <p:sldLayoutId id="2147483757" r:id="rId48"/>
    <p:sldLayoutId id="2147483764" r:id="rId49"/>
    <p:sldLayoutId id="2147483778" r:id="rId50"/>
    <p:sldLayoutId id="2147483767" r:id="rId51"/>
    <p:sldLayoutId id="2147483758" r:id="rId52"/>
    <p:sldLayoutId id="2147483759" r:id="rId53"/>
    <p:sldLayoutId id="2147483760" r:id="rId54"/>
    <p:sldLayoutId id="2147483762" r:id="rId55"/>
    <p:sldLayoutId id="2147483675" r:id="rId56"/>
    <p:sldLayoutId id="2147483676" r:id="rId57"/>
    <p:sldLayoutId id="2147483677" r:id="rId58"/>
    <p:sldLayoutId id="2147483768" r:id="rId59"/>
    <p:sldLayoutId id="2147483668" r:id="rId60"/>
    <p:sldLayoutId id="2147483739" r:id="rId61"/>
    <p:sldLayoutId id="2147483669" r:id="rId62"/>
    <p:sldLayoutId id="2147483670" r:id="rId63"/>
    <p:sldLayoutId id="2147483770" r:id="rId64"/>
    <p:sldLayoutId id="2147483748" r:id="rId65"/>
    <p:sldLayoutId id="2147483747" r:id="rId66"/>
    <p:sldLayoutId id="2147483696" r:id="rId67"/>
    <p:sldLayoutId id="2147483697" r:id="rId68"/>
    <p:sldLayoutId id="2147483775" r:id="rId69"/>
    <p:sldLayoutId id="2147483779" r:id="rId70"/>
    <p:sldLayoutId id="2147483780" r:id="rId71"/>
    <p:sldLayoutId id="2147483781" r:id="rId72"/>
    <p:sldLayoutId id="2147483782" r:id="rId73"/>
    <p:sldLayoutId id="2147483783" r:id="rId74"/>
    <p:sldLayoutId id="2147483784" r:id="rId75"/>
    <p:sldLayoutId id="2147483785" r:id="rId76"/>
  </p:sldLayoutIdLst>
  <p:hf hdr="0" dt="0"/>
  <p:txStyles>
    <p:title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p:titleStyle>
    <p:body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8" userDrawn="1">
          <p15:clr>
            <a:srgbClr val="F26B43"/>
          </p15:clr>
        </p15:guide>
        <p15:guide id="2" orient="horz" pos="2160" userDrawn="1">
          <p15:clr>
            <a:srgbClr val="F26B43"/>
          </p15:clr>
        </p15:guide>
        <p15:guide id="3" pos="3742" userDrawn="1">
          <p15:clr>
            <a:srgbClr val="F26B43"/>
          </p15:clr>
        </p15:guide>
        <p15:guide id="4" pos="3936" userDrawn="1">
          <p15:clr>
            <a:srgbClr val="F26B43"/>
          </p15:clr>
        </p15:guide>
        <p15:guide id="5" pos="5568" userDrawn="1">
          <p15:clr>
            <a:srgbClr val="F26B43"/>
          </p15:clr>
        </p15:guide>
        <p15:guide id="6" pos="5666" userDrawn="1">
          <p15:clr>
            <a:srgbClr val="F26B43"/>
          </p15:clr>
        </p15:guide>
        <p15:guide id="7" pos="5762" userDrawn="1">
          <p15:clr>
            <a:srgbClr val="F26B43"/>
          </p15:clr>
        </p15:guide>
        <p15:guide id="8" pos="2110" userDrawn="1">
          <p15:clr>
            <a:srgbClr val="F26B43"/>
          </p15:clr>
        </p15:guide>
        <p15:guide id="9" pos="2014" userDrawn="1">
          <p15:clr>
            <a:srgbClr val="F26B43"/>
          </p15:clr>
        </p15:guide>
        <p15:guide id="10" pos="1918" userDrawn="1">
          <p15:clr>
            <a:srgbClr val="F26B43"/>
          </p15:clr>
        </p15:guide>
        <p15:guide id="11" pos="288" userDrawn="1">
          <p15:clr>
            <a:srgbClr val="F26B43"/>
          </p15:clr>
        </p15:guide>
        <p15:guide id="12" pos="192" userDrawn="1">
          <p15:clr>
            <a:srgbClr val="F26B43"/>
          </p15:clr>
        </p15:guide>
        <p15:guide id="13" pos="96" userDrawn="1">
          <p15:clr>
            <a:srgbClr val="F26B43"/>
          </p15:clr>
        </p15:guide>
        <p15:guide id="14" pos="7392" userDrawn="1">
          <p15:clr>
            <a:srgbClr val="F26B43"/>
          </p15:clr>
        </p15:guide>
        <p15:guide id="15" pos="7488" userDrawn="1">
          <p15:clr>
            <a:srgbClr val="F26B43"/>
          </p15:clr>
        </p15:guide>
        <p15:guide id="16" pos="7584" userDrawn="1">
          <p15:clr>
            <a:srgbClr val="F26B43"/>
          </p15:clr>
        </p15:guide>
        <p15:guide id="17" orient="horz" pos="1186" userDrawn="1">
          <p15:clr>
            <a:srgbClr val="F26B43"/>
          </p15:clr>
        </p15:guide>
        <p15:guide id="19" orient="horz" pos="288" userDrawn="1">
          <p15:clr>
            <a:srgbClr val="F26B43"/>
          </p15:clr>
        </p15:guide>
        <p15:guide id="20" orient="horz" pos="190" userDrawn="1">
          <p15:clr>
            <a:srgbClr val="F26B43"/>
          </p15:clr>
        </p15:guide>
        <p15:guide id="21" orient="horz" pos="94" userDrawn="1">
          <p15:clr>
            <a:srgbClr val="F26B43"/>
          </p15:clr>
        </p15:guide>
        <p15:guide id="22" orient="horz" pos="4104" userDrawn="1">
          <p15:clr>
            <a:srgbClr val="F26B43"/>
          </p15:clr>
        </p15:guide>
        <p15:guide id="24" orient="horz" pos="3894" userDrawn="1">
          <p15:clr>
            <a:srgbClr val="F26B43"/>
          </p15:clr>
        </p15:guide>
        <p15:guide id="25" orient="horz" pos="4032" userDrawn="1">
          <p15:clr>
            <a:srgbClr val="F26B43"/>
          </p15:clr>
        </p15:guide>
        <p15:guide id="26" orient="horz" pos="42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26" Type="http://schemas.openxmlformats.org/officeDocument/2006/relationships/tags" Target="../tags/tag31.xml"/><Relationship Id="rId3" Type="http://schemas.openxmlformats.org/officeDocument/2006/relationships/tags" Target="../tags/tag8.xml"/><Relationship Id="rId21" Type="http://schemas.openxmlformats.org/officeDocument/2006/relationships/tags" Target="../tags/tag26.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5" Type="http://schemas.openxmlformats.org/officeDocument/2006/relationships/tags" Target="../tags/tag30.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29" Type="http://schemas.microsoft.com/office/2018/10/relationships/comments" Target="../comments/modernComment_7FFFFCD4_C328A1DD.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24" Type="http://schemas.openxmlformats.org/officeDocument/2006/relationships/tags" Target="../tags/tag29.xml"/><Relationship Id="rId32" Type="http://schemas.openxmlformats.org/officeDocument/2006/relationships/chart" Target="../charts/chart1.xml"/><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tags" Target="../tags/tag28.xml"/><Relationship Id="rId28" Type="http://schemas.openxmlformats.org/officeDocument/2006/relationships/notesSlide" Target="../notesSlides/notesSlide9.xml"/><Relationship Id="rId10" Type="http://schemas.openxmlformats.org/officeDocument/2006/relationships/tags" Target="../tags/tag15.xml"/><Relationship Id="rId19" Type="http://schemas.openxmlformats.org/officeDocument/2006/relationships/tags" Target="../tags/tag24.xml"/><Relationship Id="rId31" Type="http://schemas.openxmlformats.org/officeDocument/2006/relationships/image" Target="../media/image1.emf"/><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tags" Target="../tags/tag27.xml"/><Relationship Id="rId27" Type="http://schemas.openxmlformats.org/officeDocument/2006/relationships/slideLayout" Target="../slideLayouts/slideLayout11.xml"/><Relationship Id="rId30" Type="http://schemas.openxmlformats.org/officeDocument/2006/relationships/oleObject" Target="../embeddings/oleObject2.bin"/></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0.xml"/><Relationship Id="rId1" Type="http://schemas.openxmlformats.org/officeDocument/2006/relationships/tags" Target="../tags/tag33.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3.xml"/><Relationship Id="rId1" Type="http://schemas.openxmlformats.org/officeDocument/2006/relationships/tags" Target="../tags/tag34.xml"/><Relationship Id="rId4" Type="http://schemas.openxmlformats.org/officeDocument/2006/relationships/chart" Target="../charts/chart38.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85.xml"/><Relationship Id="rId1" Type="http://schemas.openxmlformats.org/officeDocument/2006/relationships/slideLayout" Target="../slideLayouts/slideLayout43.xml"/></Relationships>
</file>

<file path=ppt/slides/_rels/slide104.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157.png"/><Relationship Id="rId7" Type="http://schemas.openxmlformats.org/officeDocument/2006/relationships/image" Target="../media/image66.png"/><Relationship Id="rId2" Type="http://schemas.openxmlformats.org/officeDocument/2006/relationships/notesSlide" Target="../notesSlides/notesSlide86.xml"/><Relationship Id="rId1" Type="http://schemas.openxmlformats.org/officeDocument/2006/relationships/slideLayout" Target="../slideLayouts/slideLayout10.xml"/><Relationship Id="rId6" Type="http://schemas.openxmlformats.org/officeDocument/2006/relationships/image" Target="../media/image160.svg"/><Relationship Id="rId5" Type="http://schemas.openxmlformats.org/officeDocument/2006/relationships/image" Target="../media/image159.png"/><Relationship Id="rId4" Type="http://schemas.openxmlformats.org/officeDocument/2006/relationships/image" Target="../media/image158.svg"/></Relationships>
</file>

<file path=ppt/slides/_rels/slide105.xml.rels><?xml version="1.0" encoding="UTF-8" standalone="yes"?>
<Relationships xmlns="http://schemas.openxmlformats.org/package/2006/relationships"><Relationship Id="rId3" Type="http://schemas.microsoft.com/office/2018/10/relationships/comments" Target="../comments/modernComment_7FFFE67B_7B4E6106.xml"/><Relationship Id="rId2" Type="http://schemas.openxmlformats.org/officeDocument/2006/relationships/notesSlide" Target="../notesSlides/notesSlide87.xml"/><Relationship Id="rId1" Type="http://schemas.openxmlformats.org/officeDocument/2006/relationships/slideLayout" Target="../slideLayouts/slideLayout44.xml"/><Relationship Id="rId4" Type="http://schemas.openxmlformats.org/officeDocument/2006/relationships/chart" Target="../charts/chart39.xml"/></Relationships>
</file>

<file path=ppt/slides/_rels/slide106.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88.xml"/><Relationship Id="rId1" Type="http://schemas.openxmlformats.org/officeDocument/2006/relationships/slideLayout" Target="../slideLayouts/slideLayout10.xml"/><Relationship Id="rId4" Type="http://schemas.openxmlformats.org/officeDocument/2006/relationships/image" Target="../media/image1580.png"/></Relationships>
</file>

<file path=ppt/slides/_rels/slide107.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chart" Target="../charts/chart42.xml"/><Relationship Id="rId5" Type="http://schemas.openxmlformats.org/officeDocument/2006/relationships/chart" Target="../charts/chart41.xml"/><Relationship Id="rId4" Type="http://schemas.openxmlformats.org/officeDocument/2006/relationships/notesSlide" Target="../notesSlides/notesSlide9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10.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91.xml"/><Relationship Id="rId1" Type="http://schemas.openxmlformats.org/officeDocument/2006/relationships/slideLayout" Target="../slideLayouts/slideLayout25.xml"/><Relationship Id="rId4" Type="http://schemas.openxmlformats.org/officeDocument/2006/relationships/chart" Target="../charts/chart43.xml"/></Relationships>
</file>

<file path=ppt/slides/_rels/slide111.xml.rels><?xml version="1.0" encoding="UTF-8" standalone="yes"?>
<Relationships xmlns="http://schemas.openxmlformats.org/package/2006/relationships"><Relationship Id="rId8" Type="http://schemas.openxmlformats.org/officeDocument/2006/relationships/chart" Target="../charts/chart45.xml"/><Relationship Id="rId3" Type="http://schemas.openxmlformats.org/officeDocument/2006/relationships/image" Target="../media/image58.png"/><Relationship Id="rId7" Type="http://schemas.openxmlformats.org/officeDocument/2006/relationships/chart" Target="../charts/chart44.xml"/><Relationship Id="rId2" Type="http://schemas.openxmlformats.org/officeDocument/2006/relationships/notesSlide" Target="../notesSlides/notesSlide92.xml"/><Relationship Id="rId1" Type="http://schemas.openxmlformats.org/officeDocument/2006/relationships/slideLayout" Target="../slideLayouts/slideLayout19.xml"/><Relationship Id="rId6" Type="http://schemas.openxmlformats.org/officeDocument/2006/relationships/image" Target="../media/image163.svg"/><Relationship Id="rId5" Type="http://schemas.openxmlformats.org/officeDocument/2006/relationships/image" Target="../media/image162.png"/><Relationship Id="rId4" Type="http://schemas.openxmlformats.org/officeDocument/2006/relationships/image" Target="../media/image59.svg"/></Relationships>
</file>

<file path=ppt/slides/_rels/slide112.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93.xml"/><Relationship Id="rId1" Type="http://schemas.openxmlformats.org/officeDocument/2006/relationships/slideLayout" Target="../slideLayouts/slideLayout27.xml"/></Relationships>
</file>

<file path=ppt/slides/_rels/slide113.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94.xml"/><Relationship Id="rId1" Type="http://schemas.openxmlformats.org/officeDocument/2006/relationships/slideLayout" Target="../slideLayouts/slideLayout42.xml"/></Relationships>
</file>

<file path=ppt/slides/_rels/slide114.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95.xml"/><Relationship Id="rId1" Type="http://schemas.openxmlformats.org/officeDocument/2006/relationships/slideLayout" Target="../slideLayouts/slideLayout72.xml"/></Relationships>
</file>

<file path=ppt/slides/_rels/slide115.xml.rels><?xml version="1.0" encoding="UTF-8" standalone="yes"?>
<Relationships xmlns="http://schemas.openxmlformats.org/package/2006/relationships"><Relationship Id="rId8" Type="http://schemas.openxmlformats.org/officeDocument/2006/relationships/image" Target="../media/image167.svg"/><Relationship Id="rId3" Type="http://schemas.openxmlformats.org/officeDocument/2006/relationships/image" Target="../media/image148.png"/><Relationship Id="rId7" Type="http://schemas.openxmlformats.org/officeDocument/2006/relationships/image" Target="../media/image166.png"/><Relationship Id="rId12" Type="http://schemas.openxmlformats.org/officeDocument/2006/relationships/image" Target="../media/image74.svg"/><Relationship Id="rId2" Type="http://schemas.openxmlformats.org/officeDocument/2006/relationships/notesSlide" Target="../notesSlides/notesSlide96.xml"/><Relationship Id="rId1" Type="http://schemas.openxmlformats.org/officeDocument/2006/relationships/slideLayout" Target="../slideLayouts/slideLayout42.xml"/><Relationship Id="rId6" Type="http://schemas.openxmlformats.org/officeDocument/2006/relationships/image" Target="../media/image165.svg"/><Relationship Id="rId11" Type="http://schemas.openxmlformats.org/officeDocument/2006/relationships/image" Target="../media/image73.png"/><Relationship Id="rId5" Type="http://schemas.openxmlformats.org/officeDocument/2006/relationships/image" Target="../media/image164.png"/><Relationship Id="rId10" Type="http://schemas.openxmlformats.org/officeDocument/2006/relationships/image" Target="../media/image145.svg"/><Relationship Id="rId4" Type="http://schemas.openxmlformats.org/officeDocument/2006/relationships/image" Target="../media/image149.svg"/><Relationship Id="rId9" Type="http://schemas.openxmlformats.org/officeDocument/2006/relationships/image" Target="../media/image144.png"/></Relationships>
</file>

<file path=ppt/slides/_rels/slide116.xml.rels><?xml version="1.0" encoding="UTF-8" standalone="yes"?>
<Relationships xmlns="http://schemas.openxmlformats.org/package/2006/relationships"><Relationship Id="rId8" Type="http://schemas.openxmlformats.org/officeDocument/2006/relationships/image" Target="../media/image173.svg"/><Relationship Id="rId3" Type="http://schemas.openxmlformats.org/officeDocument/2006/relationships/image" Target="../media/image168.png"/><Relationship Id="rId7" Type="http://schemas.openxmlformats.org/officeDocument/2006/relationships/image" Target="../media/image172.png"/><Relationship Id="rId2" Type="http://schemas.openxmlformats.org/officeDocument/2006/relationships/notesSlide" Target="../notesSlides/notesSlide97.xml"/><Relationship Id="rId1" Type="http://schemas.openxmlformats.org/officeDocument/2006/relationships/slideLayout" Target="../slideLayouts/slideLayout22.xml"/><Relationship Id="rId6" Type="http://schemas.openxmlformats.org/officeDocument/2006/relationships/image" Target="../media/image171.svg"/><Relationship Id="rId5" Type="http://schemas.openxmlformats.org/officeDocument/2006/relationships/image" Target="../media/image170.png"/><Relationship Id="rId4" Type="http://schemas.openxmlformats.org/officeDocument/2006/relationships/image" Target="../media/image169.svg"/><Relationship Id="rId9" Type="http://schemas.openxmlformats.org/officeDocument/2006/relationships/image" Target="../media/image174.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8" Type="http://schemas.openxmlformats.org/officeDocument/2006/relationships/image" Target="../media/image175.png"/><Relationship Id="rId13" Type="http://schemas.openxmlformats.org/officeDocument/2006/relationships/image" Target="../media/image40.svg"/><Relationship Id="rId3" Type="http://schemas.openxmlformats.org/officeDocument/2006/relationships/tags" Target="../tags/tag39.xml"/><Relationship Id="rId7" Type="http://schemas.openxmlformats.org/officeDocument/2006/relationships/notesSlide" Target="../notesSlides/notesSlide98.xml"/><Relationship Id="rId12" Type="http://schemas.openxmlformats.org/officeDocument/2006/relationships/image" Target="../media/image39.png"/><Relationship Id="rId17" Type="http://schemas.openxmlformats.org/officeDocument/2006/relationships/image" Target="../media/image180.svg"/><Relationship Id="rId2" Type="http://schemas.openxmlformats.org/officeDocument/2006/relationships/tags" Target="../tags/tag38.xml"/><Relationship Id="rId16" Type="http://schemas.openxmlformats.org/officeDocument/2006/relationships/image" Target="../media/image179.png"/><Relationship Id="rId1" Type="http://schemas.openxmlformats.org/officeDocument/2006/relationships/tags" Target="../tags/tag37.xml"/><Relationship Id="rId6" Type="http://schemas.openxmlformats.org/officeDocument/2006/relationships/slideLayout" Target="../slideLayouts/slideLayout60.xml"/><Relationship Id="rId11" Type="http://schemas.openxmlformats.org/officeDocument/2006/relationships/image" Target="../media/image38.svg"/><Relationship Id="rId5" Type="http://schemas.openxmlformats.org/officeDocument/2006/relationships/tags" Target="../tags/tag41.xml"/><Relationship Id="rId15" Type="http://schemas.openxmlformats.org/officeDocument/2006/relationships/image" Target="../media/image178.svg"/><Relationship Id="rId10" Type="http://schemas.openxmlformats.org/officeDocument/2006/relationships/image" Target="../media/image37.png"/><Relationship Id="rId4" Type="http://schemas.openxmlformats.org/officeDocument/2006/relationships/tags" Target="../tags/tag40.xml"/><Relationship Id="rId9" Type="http://schemas.openxmlformats.org/officeDocument/2006/relationships/image" Target="../media/image176.svg"/><Relationship Id="rId14" Type="http://schemas.openxmlformats.org/officeDocument/2006/relationships/image" Target="../media/image177.png"/></Relationships>
</file>

<file path=ppt/slides/_rels/slide119.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99.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svg"/><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image" Target="../media/image52.png"/><Relationship Id="rId5" Type="http://schemas.openxmlformats.org/officeDocument/2006/relationships/image" Target="../media/image51.svg"/><Relationship Id="rId4" Type="http://schemas.openxmlformats.org/officeDocument/2006/relationships/image" Target="../media/image50.png"/></Relationships>
</file>

<file path=ppt/slides/_rels/slide120.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100.xml"/><Relationship Id="rId1" Type="http://schemas.openxmlformats.org/officeDocument/2006/relationships/slideLayout" Target="../slideLayouts/slideLayout46.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3.xml"/><Relationship Id="rId1" Type="http://schemas.openxmlformats.org/officeDocument/2006/relationships/tags" Target="../tags/tag42.xml"/></Relationships>
</file>

<file path=ppt/slides/_rels/slide122.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notesSlide" Target="../notesSlides/notesSlide102.xml"/><Relationship Id="rId1" Type="http://schemas.openxmlformats.org/officeDocument/2006/relationships/slideLayout" Target="../slideLayouts/slideLayout21.xml"/></Relationships>
</file>

<file path=ppt/slides/_rels/slide123.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103.xml"/><Relationship Id="rId1" Type="http://schemas.openxmlformats.org/officeDocument/2006/relationships/slideLayout" Target="../slideLayouts/slideLayout21.xml"/></Relationships>
</file>

<file path=ppt/slides/_rels/slide124.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notesSlide" Target="../notesSlides/notesSlide104.xml"/><Relationship Id="rId1" Type="http://schemas.openxmlformats.org/officeDocument/2006/relationships/slideLayout" Target="../slideLayouts/slideLayout21.xml"/><Relationship Id="rId4" Type="http://schemas.openxmlformats.org/officeDocument/2006/relationships/image" Target="../media/image184.jpeg"/></Relationships>
</file>

<file path=ppt/slides/_rels/slide1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05.xml"/><Relationship Id="rId1" Type="http://schemas.openxmlformats.org/officeDocument/2006/relationships/slideLayout" Target="../slideLayouts/slideLayout56.xml"/></Relationships>
</file>

<file path=ppt/slides/_rels/slide126.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notesSlide" Target="../notesSlides/notesSlide106.xml"/><Relationship Id="rId1" Type="http://schemas.openxmlformats.org/officeDocument/2006/relationships/slideLayout" Target="../slideLayouts/slideLayout56.xml"/><Relationship Id="rId4" Type="http://schemas.openxmlformats.org/officeDocument/2006/relationships/image" Target="../media/image186.jpeg"/></Relationships>
</file>

<file path=ppt/slides/_rels/slide127.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107.xml"/><Relationship Id="rId1" Type="http://schemas.openxmlformats.org/officeDocument/2006/relationships/slideLayout" Target="../slideLayouts/slideLayout5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3.png"/><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7.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55.svg"/><Relationship Id="rId4" Type="http://schemas.openxmlformats.org/officeDocument/2006/relationships/image" Target="../media/image24.svg"/><Relationship Id="rId9" Type="http://schemas.openxmlformats.org/officeDocument/2006/relationships/image" Target="../media/image54.png"/></Relationships>
</file>

<file path=ppt/slides/_rels/slide15.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 Id="rId9" Type="http://schemas.openxmlformats.org/officeDocument/2006/relationships/image" Target="../media/image62.jpeg"/></Relationships>
</file>

<file path=ppt/slides/_rels/slide1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63.jpeg"/><Relationship Id="rId7" Type="http://schemas.openxmlformats.org/officeDocument/2006/relationships/image" Target="../media/image67.svg"/><Relationship Id="rId2" Type="http://schemas.openxmlformats.org/officeDocument/2006/relationships/notesSlide" Target="../notesSlides/notesSlide14.xml"/><Relationship Id="rId1" Type="http://schemas.openxmlformats.org/officeDocument/2006/relationships/slideLayout" Target="../slideLayouts/slideLayout21.xml"/><Relationship Id="rId6" Type="http://schemas.openxmlformats.org/officeDocument/2006/relationships/image" Target="../media/image66.png"/><Relationship Id="rId11" Type="http://schemas.openxmlformats.org/officeDocument/2006/relationships/image" Target="../media/image70.svg"/><Relationship Id="rId5" Type="http://schemas.openxmlformats.org/officeDocument/2006/relationships/image" Target="../media/image65.jpeg"/><Relationship Id="rId10" Type="http://schemas.openxmlformats.org/officeDocument/2006/relationships/image" Target="../media/image69.png"/><Relationship Id="rId4" Type="http://schemas.openxmlformats.org/officeDocument/2006/relationships/image" Target="../media/image64.jpeg"/><Relationship Id="rId9" Type="http://schemas.openxmlformats.org/officeDocument/2006/relationships/image" Target="../media/image68.svg"/></Relationships>
</file>

<file path=ppt/slides/_rels/slide1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1.png"/><Relationship Id="rId7"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27.xml"/><Relationship Id="rId6" Type="http://schemas.openxmlformats.org/officeDocument/2006/relationships/image" Target="../media/image74.svg"/><Relationship Id="rId11" Type="http://schemas.openxmlformats.org/officeDocument/2006/relationships/image" Target="../media/image78.svg"/><Relationship Id="rId5" Type="http://schemas.openxmlformats.org/officeDocument/2006/relationships/image" Target="../media/image73.png"/><Relationship Id="rId10" Type="http://schemas.openxmlformats.org/officeDocument/2006/relationships/image" Target="../media/image77.png"/><Relationship Id="rId4" Type="http://schemas.openxmlformats.org/officeDocument/2006/relationships/image" Target="../media/image72.svg"/><Relationship Id="rId9" Type="http://schemas.openxmlformats.org/officeDocument/2006/relationships/image" Target="../media/image76.svg"/></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svg"/><Relationship Id="rId2" Type="http://schemas.openxmlformats.org/officeDocument/2006/relationships/notesSlide" Target="../notesSlides/notesSlide2.xml"/><Relationship Id="rId1" Type="http://schemas.openxmlformats.org/officeDocument/2006/relationships/slideLayout" Target="../slideLayouts/slideLayout34.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jpeg"/><Relationship Id="rId10" Type="http://schemas.openxmlformats.org/officeDocument/2006/relationships/image" Target="../media/image18.png"/><Relationship Id="rId4" Type="http://schemas.openxmlformats.org/officeDocument/2006/relationships/image" Target="../media/image12.svg"/><Relationship Id="rId9" Type="http://schemas.openxmlformats.org/officeDocument/2006/relationships/image" Target="../media/image17.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32.xml"/><Relationship Id="rId6" Type="http://schemas.openxmlformats.org/officeDocument/2006/relationships/chart" Target="../charts/chart5.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4.svg"/><Relationship Id="rId3" Type="http://schemas.microsoft.com/office/2018/10/relationships/comments" Target="../comments/modernComment_7FFFE683_1D1C00F4.xml"/><Relationship Id="rId7" Type="http://schemas.openxmlformats.org/officeDocument/2006/relationships/image" Target="../media/image81.svg"/><Relationship Id="rId12"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7.xml"/><Relationship Id="rId6" Type="http://schemas.openxmlformats.org/officeDocument/2006/relationships/image" Target="../media/image80.png"/><Relationship Id="rId11" Type="http://schemas.openxmlformats.org/officeDocument/2006/relationships/image" Target="../media/image22.svg"/><Relationship Id="rId5" Type="http://schemas.openxmlformats.org/officeDocument/2006/relationships/image" Target="../media/image79.svg"/><Relationship Id="rId10" Type="http://schemas.openxmlformats.org/officeDocument/2006/relationships/image" Target="../media/image21.png"/><Relationship Id="rId4" Type="http://schemas.openxmlformats.org/officeDocument/2006/relationships/image" Target="../media/image54.png"/><Relationship Id="rId9" Type="http://schemas.openxmlformats.org/officeDocument/2006/relationships/image" Target="../media/image26.svg"/></Relationships>
</file>

<file path=ppt/slides/_rels/slide25.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 Id="rId9" Type="http://schemas.openxmlformats.org/officeDocument/2006/relationships/image" Target="../media/image62.jpeg"/></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3.xml"/><Relationship Id="rId1" Type="http://schemas.openxmlformats.org/officeDocument/2006/relationships/slideLayout" Target="../slideLayouts/slideLayout21.xml"/><Relationship Id="rId5" Type="http://schemas.openxmlformats.org/officeDocument/2006/relationships/image" Target="../media/image83.jpeg"/><Relationship Id="rId4" Type="http://schemas.openxmlformats.org/officeDocument/2006/relationships/image" Target="../media/image82.jpeg"/></Relationships>
</file>

<file path=ppt/slides/_rels/slide27.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71.png"/><Relationship Id="rId7" Type="http://schemas.openxmlformats.org/officeDocument/2006/relationships/image" Target="../media/image76.svg"/><Relationship Id="rId2" Type="http://schemas.openxmlformats.org/officeDocument/2006/relationships/notesSlide" Target="../notesSlides/notesSlide24.xml"/><Relationship Id="rId1" Type="http://schemas.openxmlformats.org/officeDocument/2006/relationships/slideLayout" Target="../slideLayouts/slideLayout27.xml"/><Relationship Id="rId6" Type="http://schemas.openxmlformats.org/officeDocument/2006/relationships/image" Target="../media/image75.png"/><Relationship Id="rId11" Type="http://schemas.openxmlformats.org/officeDocument/2006/relationships/image" Target="../media/image84.svg"/><Relationship Id="rId5" Type="http://schemas.openxmlformats.org/officeDocument/2006/relationships/chart" Target="../charts/chart6.xml"/><Relationship Id="rId10" Type="http://schemas.openxmlformats.org/officeDocument/2006/relationships/image" Target="../media/image77.png"/><Relationship Id="rId4" Type="http://schemas.openxmlformats.org/officeDocument/2006/relationships/image" Target="../media/image72.svg"/><Relationship Id="rId9" Type="http://schemas.openxmlformats.org/officeDocument/2006/relationships/image" Target="../media/image74.svg"/></Relationships>
</file>

<file path=ppt/slides/_rels/slide2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5.xml"/><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microsoft.com/office/2018/10/relationships/comments" Target="../comments/modernComment_7FFFE642_15CDBF9B.xml"/><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chart" Target="../charts/char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24.svg"/><Relationship Id="rId3" Type="http://schemas.microsoft.com/office/2018/10/relationships/comments" Target="../comments/modernComment_7FFFE646_C88C768C.xml"/><Relationship Id="rId7" Type="http://schemas.openxmlformats.org/officeDocument/2006/relationships/image" Target="../media/image22.svg"/><Relationship Id="rId12"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7.xml"/><Relationship Id="rId6" Type="http://schemas.openxmlformats.org/officeDocument/2006/relationships/image" Target="../media/image21.png"/><Relationship Id="rId11" Type="http://schemas.openxmlformats.org/officeDocument/2006/relationships/image" Target="../media/image81.svg"/><Relationship Id="rId5" Type="http://schemas.openxmlformats.org/officeDocument/2006/relationships/image" Target="../media/image26.svg"/><Relationship Id="rId10" Type="http://schemas.openxmlformats.org/officeDocument/2006/relationships/image" Target="../media/image80.png"/><Relationship Id="rId4" Type="http://schemas.openxmlformats.org/officeDocument/2006/relationships/image" Target="../media/image25.png"/><Relationship Id="rId9" Type="http://schemas.openxmlformats.org/officeDocument/2006/relationships/image" Target="../media/image79.svg"/></Relationships>
</file>

<file path=ppt/slides/_rels/slide34.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29.xml"/><Relationship Id="rId1" Type="http://schemas.openxmlformats.org/officeDocument/2006/relationships/slideLayout" Target="../slideLayouts/slideLayout20.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 Id="rId9" Type="http://schemas.openxmlformats.org/officeDocument/2006/relationships/image" Target="../media/image62.jpeg"/></Relationships>
</file>

<file path=ppt/slides/_rels/slide35.xml.rels><?xml version="1.0" encoding="UTF-8" standalone="yes"?>
<Relationships xmlns="http://schemas.openxmlformats.org/package/2006/relationships"><Relationship Id="rId3" Type="http://schemas.microsoft.com/office/2018/10/relationships/comments" Target="../comments/modernComment_7FFFFCC6_EB8235F5.xml"/><Relationship Id="rId2" Type="http://schemas.openxmlformats.org/officeDocument/2006/relationships/notesSlide" Target="../notesSlides/notesSlide30.xml"/><Relationship Id="rId1" Type="http://schemas.openxmlformats.org/officeDocument/2006/relationships/slideLayout" Target="../slideLayouts/slideLayout20.xml"/><Relationship Id="rId6" Type="http://schemas.openxmlformats.org/officeDocument/2006/relationships/image" Target="../media/image86.jpeg"/><Relationship Id="rId5" Type="http://schemas.openxmlformats.org/officeDocument/2006/relationships/image" Target="../media/image63.jpeg"/><Relationship Id="rId4" Type="http://schemas.openxmlformats.org/officeDocument/2006/relationships/image" Target="../media/image85.png"/></Relationships>
</file>

<file path=ppt/slides/_rels/slide36.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72.svg"/><Relationship Id="rId7" Type="http://schemas.openxmlformats.org/officeDocument/2006/relationships/image" Target="../media/image75.png"/><Relationship Id="rId2" Type="http://schemas.openxmlformats.org/officeDocument/2006/relationships/image" Target="../media/image71.png"/><Relationship Id="rId1" Type="http://schemas.openxmlformats.org/officeDocument/2006/relationships/slideLayout" Target="../slideLayouts/slideLayout27.xml"/><Relationship Id="rId6" Type="http://schemas.openxmlformats.org/officeDocument/2006/relationships/chart" Target="../charts/chart9.xml"/><Relationship Id="rId5" Type="http://schemas.openxmlformats.org/officeDocument/2006/relationships/image" Target="../media/image74.svg"/><Relationship Id="rId10" Type="http://schemas.openxmlformats.org/officeDocument/2006/relationships/image" Target="../media/image84.svg"/><Relationship Id="rId4" Type="http://schemas.openxmlformats.org/officeDocument/2006/relationships/image" Target="../media/image73.png"/><Relationship Id="rId9" Type="http://schemas.openxmlformats.org/officeDocument/2006/relationships/image" Target="../media/image77.png"/></Relationships>
</file>

<file path=ppt/slides/_rels/slide3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31.xml"/><Relationship Id="rId1" Type="http://schemas.openxmlformats.org/officeDocument/2006/relationships/slideLayout" Target="../slideLayouts/slideLayout4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8" Type="http://schemas.openxmlformats.org/officeDocument/2006/relationships/image" Target="../media/image24.svg"/><Relationship Id="rId3" Type="http://schemas.microsoft.com/office/2018/10/relationships/comments" Target="../comments/modernComment_7FFFE594_8F26D5AC.xml"/><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image" Target="../media/image22.sv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jpeg"/><Relationship Id="rId9" Type="http://schemas.openxmlformats.org/officeDocument/2006/relationships/image" Target="../media/image2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4.svg"/><Relationship Id="rId3" Type="http://schemas.microsoft.com/office/2018/10/relationships/comments" Target="../comments/modernComment_7FFFE650_E8BA3CD0.xml"/><Relationship Id="rId7" Type="http://schemas.openxmlformats.org/officeDocument/2006/relationships/image" Target="../media/image81.svg"/><Relationship Id="rId12"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7.xml"/><Relationship Id="rId6" Type="http://schemas.openxmlformats.org/officeDocument/2006/relationships/image" Target="../media/image80.png"/><Relationship Id="rId11" Type="http://schemas.openxmlformats.org/officeDocument/2006/relationships/image" Target="../media/image22.svg"/><Relationship Id="rId5" Type="http://schemas.openxmlformats.org/officeDocument/2006/relationships/image" Target="../media/image79.svg"/><Relationship Id="rId10" Type="http://schemas.openxmlformats.org/officeDocument/2006/relationships/image" Target="../media/image21.png"/><Relationship Id="rId4" Type="http://schemas.openxmlformats.org/officeDocument/2006/relationships/image" Target="../media/image54.png"/><Relationship Id="rId9" Type="http://schemas.openxmlformats.org/officeDocument/2006/relationships/image" Target="../media/image26.svg"/></Relationships>
</file>

<file path=ppt/slides/_rels/slide42.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34.xml"/><Relationship Id="rId1" Type="http://schemas.openxmlformats.org/officeDocument/2006/relationships/slideLayout" Target="../slideLayouts/slideLayout20.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 Id="rId9" Type="http://schemas.openxmlformats.org/officeDocument/2006/relationships/image" Target="../media/image62.jpeg"/></Relationships>
</file>

<file path=ppt/slides/_rels/slide4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5.xml"/><Relationship Id="rId1" Type="http://schemas.openxmlformats.org/officeDocument/2006/relationships/slideLayout" Target="../slideLayouts/slideLayout20.xml"/><Relationship Id="rId5" Type="http://schemas.openxmlformats.org/officeDocument/2006/relationships/image" Target="../media/image89.png"/><Relationship Id="rId4" Type="http://schemas.openxmlformats.org/officeDocument/2006/relationships/image" Target="../media/image88.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3.png"/><Relationship Id="rId7" Type="http://schemas.openxmlformats.org/officeDocument/2006/relationships/image" Target="../media/image21.png"/><Relationship Id="rId12" Type="http://schemas.openxmlformats.org/officeDocument/2006/relationships/image" Target="../media/image81.svg"/><Relationship Id="rId2" Type="http://schemas.openxmlformats.org/officeDocument/2006/relationships/notesSlide" Target="../notesSlides/notesSlide37.xml"/><Relationship Id="rId1" Type="http://schemas.openxmlformats.org/officeDocument/2006/relationships/slideLayout" Target="../slideLayouts/slideLayout27.xml"/><Relationship Id="rId6" Type="http://schemas.openxmlformats.org/officeDocument/2006/relationships/image" Target="../media/image26.svg"/><Relationship Id="rId11" Type="http://schemas.openxmlformats.org/officeDocument/2006/relationships/image" Target="../media/image80.png"/><Relationship Id="rId5" Type="http://schemas.openxmlformats.org/officeDocument/2006/relationships/image" Target="../media/image25.png"/><Relationship Id="rId10" Type="http://schemas.openxmlformats.org/officeDocument/2006/relationships/image" Target="../media/image79.svg"/><Relationship Id="rId4" Type="http://schemas.openxmlformats.org/officeDocument/2006/relationships/image" Target="../media/image24.svg"/><Relationship Id="rId9" Type="http://schemas.openxmlformats.org/officeDocument/2006/relationships/image" Target="../media/image54.png"/></Relationships>
</file>

<file path=ppt/slides/_rels/slide47.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20.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 Id="rId9" Type="http://schemas.openxmlformats.org/officeDocument/2006/relationships/image" Target="../media/image62.jpeg"/></Relationships>
</file>

<file path=ppt/slides/_rels/slide48.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1.png"/><Relationship Id="rId2" Type="http://schemas.openxmlformats.org/officeDocument/2006/relationships/notesSlide" Target="../notesSlides/notesSlide39.xml"/><Relationship Id="rId1" Type="http://schemas.openxmlformats.org/officeDocument/2006/relationships/slideLayout" Target="../slideLayouts/slideLayout19.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image" Target="../media/image88.jpeg"/></Relationships>
</file>

<file path=ppt/slides/_rels/slide49.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72.svg"/><Relationship Id="rId7" Type="http://schemas.openxmlformats.org/officeDocument/2006/relationships/image" Target="../media/image75.png"/><Relationship Id="rId2" Type="http://schemas.openxmlformats.org/officeDocument/2006/relationships/image" Target="../media/image71.png"/><Relationship Id="rId1" Type="http://schemas.openxmlformats.org/officeDocument/2006/relationships/slideLayout" Target="../slideLayouts/slideLayout27.xml"/><Relationship Id="rId6" Type="http://schemas.openxmlformats.org/officeDocument/2006/relationships/chart" Target="../charts/chart11.xml"/><Relationship Id="rId5" Type="http://schemas.openxmlformats.org/officeDocument/2006/relationships/image" Target="../media/image74.svg"/><Relationship Id="rId10" Type="http://schemas.openxmlformats.org/officeDocument/2006/relationships/image" Target="../media/image84.svg"/><Relationship Id="rId4" Type="http://schemas.openxmlformats.org/officeDocument/2006/relationships/image" Target="../media/image73.png"/><Relationship Id="rId9" Type="http://schemas.openxmlformats.org/officeDocument/2006/relationships/image" Target="../media/image77.png"/></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50.xml.rels><?xml version="1.0" encoding="UTF-8" standalone="yes"?>
<Relationships xmlns="http://schemas.openxmlformats.org/package/2006/relationships"><Relationship Id="rId8" Type="http://schemas.openxmlformats.org/officeDocument/2006/relationships/image" Target="../media/image75.png"/><Relationship Id="rId3" Type="http://schemas.microsoft.com/office/2018/10/relationships/comments" Target="../comments/modernComment_7FFFE65D_EA847BD5.xml"/><Relationship Id="rId7" Type="http://schemas.openxmlformats.org/officeDocument/2006/relationships/image" Target="../media/image93.svg"/><Relationship Id="rId2" Type="http://schemas.openxmlformats.org/officeDocument/2006/relationships/notesSlide" Target="../notesSlides/notesSlide40.xml"/><Relationship Id="rId1" Type="http://schemas.openxmlformats.org/officeDocument/2006/relationships/slideLayout" Target="../slideLayouts/slideLayout11.xml"/><Relationship Id="rId6" Type="http://schemas.openxmlformats.org/officeDocument/2006/relationships/image" Target="../media/image92.png"/><Relationship Id="rId5" Type="http://schemas.openxmlformats.org/officeDocument/2006/relationships/image" Target="../media/image67.svg"/><Relationship Id="rId4" Type="http://schemas.openxmlformats.org/officeDocument/2006/relationships/image" Target="../media/image66.png"/><Relationship Id="rId9" Type="http://schemas.openxmlformats.org/officeDocument/2006/relationships/image" Target="../media/image76.svg"/></Relationships>
</file>

<file path=ppt/slides/_rels/slide51.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94.png"/><Relationship Id="rId7"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73.xml"/><Relationship Id="rId6" Type="http://schemas.openxmlformats.org/officeDocument/2006/relationships/image" Target="../media/image97.svg"/><Relationship Id="rId5" Type="http://schemas.openxmlformats.org/officeDocument/2006/relationships/image" Target="../media/image96.png"/><Relationship Id="rId4" Type="http://schemas.openxmlformats.org/officeDocument/2006/relationships/image" Target="../media/image95.svg"/></Relationships>
</file>

<file path=ppt/slides/_rels/slide5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2.xml"/><Relationship Id="rId1" Type="http://schemas.openxmlformats.org/officeDocument/2006/relationships/slideLayout" Target="../slideLayouts/slideLayout71.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67.svg"/></Relationships>
</file>

<file path=ppt/slides/_rels/slide53.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image" Target="../media/image94.png"/><Relationship Id="rId7" Type="http://schemas.openxmlformats.org/officeDocument/2006/relationships/image" Target="../media/image92.png"/><Relationship Id="rId2" Type="http://schemas.openxmlformats.org/officeDocument/2006/relationships/notesSlide" Target="../notesSlides/notesSlide43.xml"/><Relationship Id="rId1" Type="http://schemas.openxmlformats.org/officeDocument/2006/relationships/slideLayout" Target="../slideLayouts/slideLayout73.xml"/><Relationship Id="rId6" Type="http://schemas.openxmlformats.org/officeDocument/2006/relationships/image" Target="../media/image97.svg"/><Relationship Id="rId5" Type="http://schemas.openxmlformats.org/officeDocument/2006/relationships/image" Target="../media/image96.png"/><Relationship Id="rId10" Type="http://schemas.openxmlformats.org/officeDocument/2006/relationships/image" Target="../media/image22.svg"/><Relationship Id="rId4" Type="http://schemas.openxmlformats.org/officeDocument/2006/relationships/image" Target="../media/image95.svg"/><Relationship Id="rId9" Type="http://schemas.openxmlformats.org/officeDocument/2006/relationships/image" Target="../media/image21.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1.xml"/></Relationships>
</file>

<file path=ppt/slides/_rels/slide5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45.xml"/><Relationship Id="rId1" Type="http://schemas.openxmlformats.org/officeDocument/2006/relationships/slideLayout" Target="../slideLayouts/slideLayout71.xml"/></Relationships>
</file>

<file path=ppt/slides/_rels/slide5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6.xml"/><Relationship Id="rId1" Type="http://schemas.openxmlformats.org/officeDocument/2006/relationships/slideLayout" Target="../slideLayouts/slideLayout71.xml"/><Relationship Id="rId4" Type="http://schemas.openxmlformats.org/officeDocument/2006/relationships/chart" Target="../charts/chart13.xml"/></Relationships>
</file>

<file path=ppt/slides/_rels/slide57.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jpeg"/><Relationship Id="rId2" Type="http://schemas.openxmlformats.org/officeDocument/2006/relationships/notesSlide" Target="../notesSlides/notesSlide47.xml"/><Relationship Id="rId1" Type="http://schemas.openxmlformats.org/officeDocument/2006/relationships/slideLayout" Target="../slideLayouts/slideLayout62.xml"/><Relationship Id="rId6" Type="http://schemas.openxmlformats.org/officeDocument/2006/relationships/image" Target="../media/image103.svg"/><Relationship Id="rId5" Type="http://schemas.openxmlformats.org/officeDocument/2006/relationships/image" Target="../media/image102.png"/><Relationship Id="rId4" Type="http://schemas.openxmlformats.org/officeDocument/2006/relationships/image" Target="../media/image101.svg"/></Relationships>
</file>

<file path=ppt/slides/_rels/slide58.xml.rels><?xml version="1.0" encoding="UTF-8" standalone="yes"?>
<Relationships xmlns="http://schemas.openxmlformats.org/package/2006/relationships"><Relationship Id="rId8" Type="http://schemas.openxmlformats.org/officeDocument/2006/relationships/image" Target="../media/image108.svg"/><Relationship Id="rId3" Type="http://schemas.openxmlformats.org/officeDocument/2006/relationships/image" Target="../media/image31.png"/><Relationship Id="rId7" Type="http://schemas.openxmlformats.org/officeDocument/2006/relationships/image" Target="../media/image107.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image" Target="../media/image106.svg"/><Relationship Id="rId5" Type="http://schemas.openxmlformats.org/officeDocument/2006/relationships/image" Target="../media/image105.png"/><Relationship Id="rId4" Type="http://schemas.openxmlformats.org/officeDocument/2006/relationships/image" Target="../media/image32.svg"/></Relationships>
</file>

<file path=ppt/slides/_rels/slide59.xml.rels><?xml version="1.0" encoding="UTF-8" standalone="yes"?>
<Relationships xmlns="http://schemas.openxmlformats.org/package/2006/relationships"><Relationship Id="rId8" Type="http://schemas.openxmlformats.org/officeDocument/2006/relationships/image" Target="../media/image112.svg"/><Relationship Id="rId3" Type="http://schemas.openxmlformats.org/officeDocument/2006/relationships/image" Target="../media/image109.png"/><Relationship Id="rId7" Type="http://schemas.openxmlformats.org/officeDocument/2006/relationships/image" Target="../media/image111.png"/><Relationship Id="rId2" Type="http://schemas.openxmlformats.org/officeDocument/2006/relationships/notesSlide" Target="../notesSlides/notesSlide49.xml"/><Relationship Id="rId1" Type="http://schemas.openxmlformats.org/officeDocument/2006/relationships/slideLayout" Target="../slideLayouts/slideLayout11.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14.svg"/><Relationship Id="rId4" Type="http://schemas.openxmlformats.org/officeDocument/2006/relationships/image" Target="../media/image110.svg"/><Relationship Id="rId9" Type="http://schemas.openxmlformats.org/officeDocument/2006/relationships/image" Target="../media/image113.png"/></Relationships>
</file>

<file path=ppt/slides/_rels/slide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4.xml"/></Relationships>
</file>

<file path=ppt/slides/_rels/slide61.xml.rels><?xml version="1.0" encoding="UTF-8" standalone="yes"?>
<Relationships xmlns="http://schemas.openxmlformats.org/package/2006/relationships"><Relationship Id="rId8" Type="http://schemas.openxmlformats.org/officeDocument/2006/relationships/image" Target="../media/image112.svg"/><Relationship Id="rId3" Type="http://schemas.openxmlformats.org/officeDocument/2006/relationships/image" Target="../media/image109.png"/><Relationship Id="rId7" Type="http://schemas.openxmlformats.org/officeDocument/2006/relationships/image" Target="../media/image111.png"/><Relationship Id="rId2" Type="http://schemas.openxmlformats.org/officeDocument/2006/relationships/notesSlide" Target="../notesSlides/notesSlide51.xml"/><Relationship Id="rId1" Type="http://schemas.openxmlformats.org/officeDocument/2006/relationships/slideLayout" Target="../slideLayouts/slideLayout75.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14.svg"/><Relationship Id="rId4" Type="http://schemas.openxmlformats.org/officeDocument/2006/relationships/image" Target="../media/image110.svg"/><Relationship Id="rId9" Type="http://schemas.openxmlformats.org/officeDocument/2006/relationships/image" Target="../media/image113.png"/></Relationships>
</file>

<file path=ppt/slides/_rels/slide62.xml.rels><?xml version="1.0" encoding="UTF-8" standalone="yes"?>
<Relationships xmlns="http://schemas.openxmlformats.org/package/2006/relationships"><Relationship Id="rId8" Type="http://schemas.openxmlformats.org/officeDocument/2006/relationships/image" Target="../media/image120.bin"/><Relationship Id="rId13" Type="http://schemas.openxmlformats.org/officeDocument/2006/relationships/image" Target="../media/image125.bin"/><Relationship Id="rId3" Type="http://schemas.openxmlformats.org/officeDocument/2006/relationships/image" Target="../media/image115.bin"/><Relationship Id="rId7" Type="http://schemas.openxmlformats.org/officeDocument/2006/relationships/image" Target="../media/image119.bin"/><Relationship Id="rId12" Type="http://schemas.openxmlformats.org/officeDocument/2006/relationships/image" Target="../media/image124.bin"/><Relationship Id="rId2" Type="http://schemas.openxmlformats.org/officeDocument/2006/relationships/notesSlide" Target="../notesSlides/notesSlide52.xml"/><Relationship Id="rId1" Type="http://schemas.openxmlformats.org/officeDocument/2006/relationships/slideLayout" Target="../slideLayouts/slideLayout73.xml"/><Relationship Id="rId6" Type="http://schemas.openxmlformats.org/officeDocument/2006/relationships/image" Target="../media/image118.bin"/><Relationship Id="rId11" Type="http://schemas.openxmlformats.org/officeDocument/2006/relationships/image" Target="../media/image123.bin"/><Relationship Id="rId5" Type="http://schemas.openxmlformats.org/officeDocument/2006/relationships/image" Target="../media/image117.bin"/><Relationship Id="rId15" Type="http://schemas.openxmlformats.org/officeDocument/2006/relationships/image" Target="../media/image127.bin"/><Relationship Id="rId10" Type="http://schemas.openxmlformats.org/officeDocument/2006/relationships/image" Target="../media/image122.bin"/><Relationship Id="rId4" Type="http://schemas.openxmlformats.org/officeDocument/2006/relationships/image" Target="../media/image116.bin"/><Relationship Id="rId9" Type="http://schemas.openxmlformats.org/officeDocument/2006/relationships/image" Target="../media/image121.bin"/><Relationship Id="rId14" Type="http://schemas.openxmlformats.org/officeDocument/2006/relationships/image" Target="../media/image126.bin"/></Relationships>
</file>

<file path=ppt/slides/_rels/slide6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53.xml"/><Relationship Id="rId1" Type="http://schemas.openxmlformats.org/officeDocument/2006/relationships/slideLayout" Target="../slideLayouts/slideLayout76.xml"/></Relationships>
</file>

<file path=ppt/slides/_rels/slide6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54.xml"/><Relationship Id="rId1" Type="http://schemas.openxmlformats.org/officeDocument/2006/relationships/slideLayout" Target="../slideLayouts/slideLayout4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3.xml"/></Relationships>
</file>

<file path=ppt/slides/_rels/slide6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81.svg"/><Relationship Id="rId3" Type="http://schemas.microsoft.com/office/2018/10/relationships/comments" Target="../comments/modernComment_7FFFE666_5ECC94A9.xml"/><Relationship Id="rId7" Type="http://schemas.openxmlformats.org/officeDocument/2006/relationships/image" Target="../media/image26.svg"/><Relationship Id="rId12" Type="http://schemas.openxmlformats.org/officeDocument/2006/relationships/image" Target="../media/image80.png"/><Relationship Id="rId2" Type="http://schemas.openxmlformats.org/officeDocument/2006/relationships/notesSlide" Target="../notesSlides/notesSlide57.xml"/><Relationship Id="rId1" Type="http://schemas.openxmlformats.org/officeDocument/2006/relationships/slideLayout" Target="../slideLayouts/slideLayout27.xml"/><Relationship Id="rId6" Type="http://schemas.openxmlformats.org/officeDocument/2006/relationships/image" Target="../media/image25.png"/><Relationship Id="rId11" Type="http://schemas.openxmlformats.org/officeDocument/2006/relationships/image" Target="../media/image79.svg"/><Relationship Id="rId5" Type="http://schemas.openxmlformats.org/officeDocument/2006/relationships/image" Target="../media/image24.svg"/><Relationship Id="rId10" Type="http://schemas.openxmlformats.org/officeDocument/2006/relationships/image" Target="../media/image54.png"/><Relationship Id="rId4" Type="http://schemas.openxmlformats.org/officeDocument/2006/relationships/image" Target="../media/image23.png"/><Relationship Id="rId9" Type="http://schemas.openxmlformats.org/officeDocument/2006/relationships/image" Target="../media/image22.sv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55.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70.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58.xml"/><Relationship Id="rId1" Type="http://schemas.openxmlformats.org/officeDocument/2006/relationships/slideLayout" Target="../slideLayouts/slideLayout20.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 Id="rId9" Type="http://schemas.openxmlformats.org/officeDocument/2006/relationships/image" Target="../media/image62.jpeg"/></Relationships>
</file>

<file path=ppt/slides/_rels/slide71.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59.xml"/><Relationship Id="rId1" Type="http://schemas.openxmlformats.org/officeDocument/2006/relationships/slideLayout" Target="../slideLayouts/slideLayout20.xml"/><Relationship Id="rId5" Type="http://schemas.openxmlformats.org/officeDocument/2006/relationships/image" Target="../media/image130.jpeg"/><Relationship Id="rId4" Type="http://schemas.openxmlformats.org/officeDocument/2006/relationships/image" Target="../media/image129.jpeg"/></Relationships>
</file>

<file path=ppt/slides/_rels/slide72.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1.png"/><Relationship Id="rId7" Type="http://schemas.openxmlformats.org/officeDocument/2006/relationships/chart" Target="../charts/chart17.xml"/><Relationship Id="rId2" Type="http://schemas.openxmlformats.org/officeDocument/2006/relationships/notesSlide" Target="../notesSlides/notesSlide60.xml"/><Relationship Id="rId1" Type="http://schemas.openxmlformats.org/officeDocument/2006/relationships/slideLayout" Target="../slideLayouts/slideLayout27.xml"/><Relationship Id="rId6" Type="http://schemas.openxmlformats.org/officeDocument/2006/relationships/image" Target="../media/image74.svg"/><Relationship Id="rId11" Type="http://schemas.openxmlformats.org/officeDocument/2006/relationships/image" Target="../media/image84.svg"/><Relationship Id="rId5" Type="http://schemas.openxmlformats.org/officeDocument/2006/relationships/image" Target="../media/image73.png"/><Relationship Id="rId10" Type="http://schemas.openxmlformats.org/officeDocument/2006/relationships/image" Target="../media/image77.png"/><Relationship Id="rId4" Type="http://schemas.openxmlformats.org/officeDocument/2006/relationships/image" Target="../media/image72.svg"/><Relationship Id="rId9" Type="http://schemas.openxmlformats.org/officeDocument/2006/relationships/image" Target="../media/image76.svg"/></Relationships>
</file>

<file path=ppt/slides/_rels/slide73.xml.rels><?xml version="1.0" encoding="UTF-8" standalone="yes"?>
<Relationships xmlns="http://schemas.openxmlformats.org/package/2006/relationships"><Relationship Id="rId3" Type="http://schemas.microsoft.com/office/2018/10/relationships/comments" Target="../comments/modernComment_7FFFE66A_644E3601.xml"/><Relationship Id="rId2" Type="http://schemas.openxmlformats.org/officeDocument/2006/relationships/notesSlide" Target="../notesSlides/notesSlide61.xml"/><Relationship Id="rId1" Type="http://schemas.openxmlformats.org/officeDocument/2006/relationships/slideLayout" Target="../slideLayouts/slideLayout44.xml"/><Relationship Id="rId4" Type="http://schemas.openxmlformats.org/officeDocument/2006/relationships/chart" Target="../charts/char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3.xml"/></Relationships>
</file>

<file path=ppt/slides/_rels/slide75.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3.png"/><Relationship Id="rId7" Type="http://schemas.openxmlformats.org/officeDocument/2006/relationships/image" Target="../media/image21.png"/><Relationship Id="rId2" Type="http://schemas.openxmlformats.org/officeDocument/2006/relationships/notesSlide" Target="../notesSlides/notesSlide64.xml"/><Relationship Id="rId1" Type="http://schemas.openxmlformats.org/officeDocument/2006/relationships/slideLayout" Target="../slideLayouts/slideLayout27.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79.svg"/><Relationship Id="rId4" Type="http://schemas.openxmlformats.org/officeDocument/2006/relationships/image" Target="../media/image24.svg"/><Relationship Id="rId9" Type="http://schemas.openxmlformats.org/officeDocument/2006/relationships/image" Target="../media/image54.png"/></Relationships>
</file>

<file path=ppt/slides/_rels/slide79.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65.xml"/><Relationship Id="rId1" Type="http://schemas.openxmlformats.org/officeDocument/2006/relationships/slideLayout" Target="../slideLayouts/slideLayout20.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 Id="rId9" Type="http://schemas.openxmlformats.org/officeDocument/2006/relationships/image" Target="../media/image62.jpe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svg"/><Relationship Id="rId18" Type="http://schemas.openxmlformats.org/officeDocument/2006/relationships/image" Target="../media/image47.png"/><Relationship Id="rId3" Type="http://schemas.openxmlformats.org/officeDocument/2006/relationships/notesSlide" Target="../notesSlides/notesSlide7.xml"/><Relationship Id="rId7" Type="http://schemas.openxmlformats.org/officeDocument/2006/relationships/image" Target="../media/image36.svg"/><Relationship Id="rId12" Type="http://schemas.openxmlformats.org/officeDocument/2006/relationships/image" Target="../media/image41.png"/><Relationship Id="rId17" Type="http://schemas.openxmlformats.org/officeDocument/2006/relationships/image" Target="../media/image46.svg"/><Relationship Id="rId2" Type="http://schemas.openxmlformats.org/officeDocument/2006/relationships/slideLayout" Target="../slideLayouts/slideLayout65.xml"/><Relationship Id="rId16" Type="http://schemas.openxmlformats.org/officeDocument/2006/relationships/image" Target="../media/image45.png"/><Relationship Id="rId1" Type="http://schemas.openxmlformats.org/officeDocument/2006/relationships/tags" Target="../tags/tag3.xml"/><Relationship Id="rId6" Type="http://schemas.openxmlformats.org/officeDocument/2006/relationships/image" Target="../media/image35.png"/><Relationship Id="rId11" Type="http://schemas.openxmlformats.org/officeDocument/2006/relationships/image" Target="../media/image40.svg"/><Relationship Id="rId5" Type="http://schemas.openxmlformats.org/officeDocument/2006/relationships/image" Target="../media/image34.svg"/><Relationship Id="rId15" Type="http://schemas.openxmlformats.org/officeDocument/2006/relationships/image" Target="../media/image44.svg"/><Relationship Id="rId10" Type="http://schemas.openxmlformats.org/officeDocument/2006/relationships/image" Target="../media/image39.png"/><Relationship Id="rId19" Type="http://schemas.openxmlformats.org/officeDocument/2006/relationships/image" Target="../media/image48.svg"/><Relationship Id="rId4" Type="http://schemas.openxmlformats.org/officeDocument/2006/relationships/image" Target="../media/image33.png"/><Relationship Id="rId9" Type="http://schemas.openxmlformats.org/officeDocument/2006/relationships/image" Target="../media/image38.svg"/><Relationship Id="rId14" Type="http://schemas.openxmlformats.org/officeDocument/2006/relationships/image" Target="../media/image43.png"/></Relationships>
</file>

<file path=ppt/slides/_rels/slide8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66.xml"/><Relationship Id="rId1" Type="http://schemas.openxmlformats.org/officeDocument/2006/relationships/slideLayout" Target="../slideLayouts/slideLayout20.xml"/><Relationship Id="rId6" Type="http://schemas.openxmlformats.org/officeDocument/2006/relationships/image" Target="../media/image133.jpeg"/><Relationship Id="rId5" Type="http://schemas.openxmlformats.org/officeDocument/2006/relationships/image" Target="../media/image132.jpeg"/><Relationship Id="rId4" Type="http://schemas.openxmlformats.org/officeDocument/2006/relationships/image" Target="../media/image129.jpeg"/></Relationships>
</file>

<file path=ppt/slides/_rels/slide81.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1.png"/><Relationship Id="rId7" Type="http://schemas.openxmlformats.org/officeDocument/2006/relationships/chart" Target="../charts/chart20.xml"/><Relationship Id="rId2" Type="http://schemas.openxmlformats.org/officeDocument/2006/relationships/notesSlide" Target="../notesSlides/notesSlide67.xml"/><Relationship Id="rId1" Type="http://schemas.openxmlformats.org/officeDocument/2006/relationships/slideLayout" Target="../slideLayouts/slideLayout27.xml"/><Relationship Id="rId6" Type="http://schemas.openxmlformats.org/officeDocument/2006/relationships/image" Target="../media/image74.svg"/><Relationship Id="rId11" Type="http://schemas.openxmlformats.org/officeDocument/2006/relationships/image" Target="../media/image84.svg"/><Relationship Id="rId5" Type="http://schemas.openxmlformats.org/officeDocument/2006/relationships/image" Target="../media/image73.png"/><Relationship Id="rId10" Type="http://schemas.openxmlformats.org/officeDocument/2006/relationships/image" Target="../media/image77.png"/><Relationship Id="rId4" Type="http://schemas.openxmlformats.org/officeDocument/2006/relationships/image" Target="../media/image72.svg"/><Relationship Id="rId9" Type="http://schemas.openxmlformats.org/officeDocument/2006/relationships/image" Target="../media/image76.svg"/></Relationships>
</file>

<file path=ppt/slides/_rels/slide82.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68.xml"/><Relationship Id="rId1" Type="http://schemas.openxmlformats.org/officeDocument/2006/relationships/slideLayout" Target="../slideLayouts/slideLayout4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3.xml"/></Relationships>
</file>

<file path=ppt/slides/_rels/slide8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4.png"/><Relationship Id="rId1" Type="http://schemas.openxmlformats.org/officeDocument/2006/relationships/slideLayout" Target="../slideLayouts/slideLayout31.xml"/><Relationship Id="rId5" Type="http://schemas.openxmlformats.org/officeDocument/2006/relationships/image" Target="../media/image135.jpeg"/><Relationship Id="rId4" Type="http://schemas.openxmlformats.org/officeDocument/2006/relationships/image" Target="../media/image6.sv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89.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36.png"/><Relationship Id="rId7" Type="http://schemas.openxmlformats.org/officeDocument/2006/relationships/image" Target="../media/image25.png"/><Relationship Id="rId12" Type="http://schemas.openxmlformats.org/officeDocument/2006/relationships/image" Target="../media/image143.svg"/><Relationship Id="rId2" Type="http://schemas.openxmlformats.org/officeDocument/2006/relationships/notesSlide" Target="../notesSlides/notesSlide71.xml"/><Relationship Id="rId1" Type="http://schemas.openxmlformats.org/officeDocument/2006/relationships/slideLayout" Target="../slideLayouts/slideLayout10.xml"/><Relationship Id="rId6" Type="http://schemas.openxmlformats.org/officeDocument/2006/relationships/image" Target="../media/image139.svg"/><Relationship Id="rId11" Type="http://schemas.openxmlformats.org/officeDocument/2006/relationships/image" Target="../media/image142.png"/><Relationship Id="rId5" Type="http://schemas.openxmlformats.org/officeDocument/2006/relationships/image" Target="../media/image138.png"/><Relationship Id="rId10" Type="http://schemas.openxmlformats.org/officeDocument/2006/relationships/image" Target="../media/image141.svg"/><Relationship Id="rId4" Type="http://schemas.openxmlformats.org/officeDocument/2006/relationships/image" Target="../media/image137.svg"/><Relationship Id="rId9" Type="http://schemas.openxmlformats.org/officeDocument/2006/relationships/image" Target="../media/image14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em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oleObject" Target="../embeddings/oleObject2.bin"/><Relationship Id="rId5" Type="http://schemas.microsoft.com/office/2018/10/relationships/comments" Target="../comments/modernComment_7FFFFCC5_F4B2B059.xml"/><Relationship Id="rId4" Type="http://schemas.openxmlformats.org/officeDocument/2006/relationships/notesSlide" Target="../notesSlides/notesSlide8.xml"/></Relationships>
</file>

<file path=ppt/slides/_rels/slide90.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60.png"/><Relationship Id="rId3" Type="http://schemas.openxmlformats.org/officeDocument/2006/relationships/image" Target="../media/image144.png"/><Relationship Id="rId7" Type="http://schemas.openxmlformats.org/officeDocument/2006/relationships/image" Target="../media/image71.png"/><Relationship Id="rId12" Type="http://schemas.openxmlformats.org/officeDocument/2006/relationships/image" Target="../media/image106.svg"/><Relationship Id="rId2" Type="http://schemas.openxmlformats.org/officeDocument/2006/relationships/notesSlide" Target="../notesSlides/notesSlide72.xml"/><Relationship Id="rId1" Type="http://schemas.openxmlformats.org/officeDocument/2006/relationships/slideLayout" Target="../slideLayouts/slideLayout27.xml"/><Relationship Id="rId6" Type="http://schemas.openxmlformats.org/officeDocument/2006/relationships/image" Target="../media/image147.svg"/><Relationship Id="rId11" Type="http://schemas.openxmlformats.org/officeDocument/2006/relationships/image" Target="../media/image105.png"/><Relationship Id="rId5" Type="http://schemas.openxmlformats.org/officeDocument/2006/relationships/image" Target="../media/image146.png"/><Relationship Id="rId10" Type="http://schemas.openxmlformats.org/officeDocument/2006/relationships/image" Target="../media/image149.svg"/><Relationship Id="rId4" Type="http://schemas.openxmlformats.org/officeDocument/2006/relationships/image" Target="../media/image145.svg"/><Relationship Id="rId9" Type="http://schemas.openxmlformats.org/officeDocument/2006/relationships/image" Target="../media/image148.png"/><Relationship Id="rId14" Type="http://schemas.openxmlformats.org/officeDocument/2006/relationships/image" Target="../media/image61.svg"/></Relationships>
</file>

<file path=ppt/slides/_rels/slide91.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77.png"/><Relationship Id="rId7" Type="http://schemas.openxmlformats.org/officeDocument/2006/relationships/chart" Target="../charts/chart23.xml"/><Relationship Id="rId2" Type="http://schemas.openxmlformats.org/officeDocument/2006/relationships/notesSlide" Target="../notesSlides/notesSlide73.xml"/><Relationship Id="rId1" Type="http://schemas.openxmlformats.org/officeDocument/2006/relationships/slideLayout" Target="../slideLayouts/slideLayout31.xml"/><Relationship Id="rId6" Type="http://schemas.openxmlformats.org/officeDocument/2006/relationships/image" Target="../media/image151.svg"/><Relationship Id="rId5" Type="http://schemas.openxmlformats.org/officeDocument/2006/relationships/image" Target="../media/image150.png"/><Relationship Id="rId4" Type="http://schemas.openxmlformats.org/officeDocument/2006/relationships/image" Target="../media/image78.svg"/><Relationship Id="rId9" Type="http://schemas.openxmlformats.org/officeDocument/2006/relationships/image" Target="../media/image145.svg"/></Relationships>
</file>

<file path=ppt/slides/_rels/slide92.xml.rels><?xml version="1.0" encoding="UTF-8" standalone="yes"?>
<Relationships xmlns="http://schemas.openxmlformats.org/package/2006/relationships"><Relationship Id="rId8" Type="http://schemas.openxmlformats.org/officeDocument/2006/relationships/image" Target="../media/image101.svg"/><Relationship Id="rId3" Type="http://schemas.openxmlformats.org/officeDocument/2006/relationships/chart" Target="../charts/chart24.xml"/><Relationship Id="rId7" Type="http://schemas.openxmlformats.org/officeDocument/2006/relationships/image" Target="../media/image100.png"/><Relationship Id="rId2" Type="http://schemas.openxmlformats.org/officeDocument/2006/relationships/notesSlide" Target="../notesSlides/notesSlide74.xml"/><Relationship Id="rId1" Type="http://schemas.openxmlformats.org/officeDocument/2006/relationships/slideLayout" Target="../slideLayouts/slideLayout20.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chart" Target="../charts/chart25.xml"/></Relationships>
</file>

<file path=ppt/slides/_rels/slide93.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100.png"/><Relationship Id="rId7" Type="http://schemas.openxmlformats.org/officeDocument/2006/relationships/image" Target="../media/image37.png"/><Relationship Id="rId2" Type="http://schemas.openxmlformats.org/officeDocument/2006/relationships/notesSlide" Target="../notesSlides/notesSlide75.xml"/><Relationship Id="rId1" Type="http://schemas.openxmlformats.org/officeDocument/2006/relationships/slideLayout" Target="../slideLayouts/slideLayout10.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101.svg"/></Relationships>
</file>

<file path=ppt/slides/_rels/slide94.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66.png"/><Relationship Id="rId7" Type="http://schemas.openxmlformats.org/officeDocument/2006/relationships/image" Target="../media/image69.png"/><Relationship Id="rId2" Type="http://schemas.openxmlformats.org/officeDocument/2006/relationships/notesSlide" Target="../notesSlides/notesSlide76.xml"/><Relationship Id="rId1" Type="http://schemas.openxmlformats.org/officeDocument/2006/relationships/slideLayout" Target="../slideLayouts/slideLayout21.xml"/><Relationship Id="rId6" Type="http://schemas.openxmlformats.org/officeDocument/2006/relationships/image" Target="../media/image68.svg"/><Relationship Id="rId11" Type="http://schemas.openxmlformats.org/officeDocument/2006/relationships/image" Target="../media/image65.jpeg"/><Relationship Id="rId5" Type="http://schemas.openxmlformats.org/officeDocument/2006/relationships/image" Target="../media/image60.png"/><Relationship Id="rId10" Type="http://schemas.openxmlformats.org/officeDocument/2006/relationships/image" Target="../media/image64.jpeg"/><Relationship Id="rId4" Type="http://schemas.openxmlformats.org/officeDocument/2006/relationships/image" Target="../media/image67.svg"/><Relationship Id="rId9" Type="http://schemas.openxmlformats.org/officeDocument/2006/relationships/image" Target="../media/image63.jpeg"/></Relationships>
</file>

<file path=ppt/slides/_rels/slide95.xml.rels><?xml version="1.0" encoding="UTF-8" standalone="yes"?>
<Relationships xmlns="http://schemas.openxmlformats.org/package/2006/relationships"><Relationship Id="rId3" Type="http://schemas.openxmlformats.org/officeDocument/2006/relationships/image" Target="../media/image152.png"/><Relationship Id="rId7" Type="http://schemas.openxmlformats.org/officeDocument/2006/relationships/image" Target="../media/image155.svg"/><Relationship Id="rId2" Type="http://schemas.openxmlformats.org/officeDocument/2006/relationships/notesSlide" Target="../notesSlides/notesSlide77.xml"/><Relationship Id="rId1" Type="http://schemas.openxmlformats.org/officeDocument/2006/relationships/slideLayout" Target="../slideLayouts/slideLayout10.xml"/><Relationship Id="rId6" Type="http://schemas.openxmlformats.org/officeDocument/2006/relationships/image" Target="../media/image154.png"/><Relationship Id="rId5" Type="http://schemas.openxmlformats.org/officeDocument/2006/relationships/chart" Target="../charts/chart28.xml"/><Relationship Id="rId4" Type="http://schemas.openxmlformats.org/officeDocument/2006/relationships/image" Target="../media/image153.svg"/></Relationships>
</file>

<file path=ppt/slides/_rels/slide96.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78.xml"/><Relationship Id="rId1" Type="http://schemas.openxmlformats.org/officeDocument/2006/relationships/slideLayout" Target="../slideLayouts/slideLayout53.xml"/><Relationship Id="rId5" Type="http://schemas.openxmlformats.org/officeDocument/2006/relationships/chart" Target="../charts/chart31.xml"/><Relationship Id="rId4" Type="http://schemas.openxmlformats.org/officeDocument/2006/relationships/chart" Target="../charts/chart30.xml"/></Relationships>
</file>

<file path=ppt/slides/_rels/slide97.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79.xml"/><Relationship Id="rId1" Type="http://schemas.openxmlformats.org/officeDocument/2006/relationships/slideLayout" Target="../slideLayouts/slideLayout43.xml"/><Relationship Id="rId4" Type="http://schemas.openxmlformats.org/officeDocument/2006/relationships/chart" Target="../charts/chart33.xml"/></Relationships>
</file>

<file path=ppt/slides/_rels/slide98.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80.xml"/><Relationship Id="rId1" Type="http://schemas.openxmlformats.org/officeDocument/2006/relationships/slideLayout" Target="../slideLayouts/slideLayout43.xml"/><Relationship Id="rId4" Type="http://schemas.openxmlformats.org/officeDocument/2006/relationships/chart" Target="../charts/chart35.xml"/></Relationships>
</file>

<file path=ppt/slides/_rels/slide99.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81.xml"/><Relationship Id="rId1" Type="http://schemas.openxmlformats.org/officeDocument/2006/relationships/slideLayout" Target="../slideLayouts/slideLayout43.xml"/><Relationship Id="rId4" Type="http://schemas.openxmlformats.org/officeDocument/2006/relationships/chart" Target="../charts/char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922E9AC-48F7-F945-84CF-19A0E9AA51EF}"/>
              </a:ext>
            </a:extLst>
          </p:cNvPr>
          <p:cNvSpPr>
            <a:spLocks noGrp="1"/>
          </p:cNvSpPr>
          <p:nvPr>
            <p:ph type="body" sz="quarter" idx="15"/>
          </p:nvPr>
        </p:nvSpPr>
        <p:spPr>
          <a:xfrm>
            <a:off x="298450" y="5670395"/>
            <a:ext cx="3573463" cy="161925"/>
          </a:xfrm>
        </p:spPr>
        <p:txBody>
          <a:bodyPr/>
          <a:lstStyle/>
          <a:p>
            <a:r>
              <a:rPr lang="en-US"/>
              <a:t>MONTH DAY, YEAR</a:t>
            </a:r>
          </a:p>
        </p:txBody>
      </p:sp>
      <p:sp>
        <p:nvSpPr>
          <p:cNvPr id="3" name="Text Placeholder 19">
            <a:extLst>
              <a:ext uri="{FF2B5EF4-FFF2-40B4-BE49-F238E27FC236}">
                <a16:creationId xmlns:a16="http://schemas.microsoft.com/office/drawing/2014/main" id="{7DFDD1D2-274A-636D-A2CA-208CD58E85BF}"/>
              </a:ext>
            </a:extLst>
          </p:cNvPr>
          <p:cNvSpPr>
            <a:spLocks noGrp="1"/>
          </p:cNvSpPr>
          <p:nvPr>
            <p:ph type="body" sz="quarter" idx="19"/>
          </p:nvPr>
        </p:nvSpPr>
        <p:spPr/>
        <p:txBody>
          <a:bodyPr/>
          <a:lstStyle/>
          <a:p>
            <a:r>
              <a:rPr lang="en-US"/>
              <a:t>PRESENTED BY</a:t>
            </a:r>
          </a:p>
        </p:txBody>
      </p:sp>
      <p:sp>
        <p:nvSpPr>
          <p:cNvPr id="4" name="Text Placeholder 20">
            <a:extLst>
              <a:ext uri="{FF2B5EF4-FFF2-40B4-BE49-F238E27FC236}">
                <a16:creationId xmlns:a16="http://schemas.microsoft.com/office/drawing/2014/main" id="{3C1D69CD-6548-4E28-6193-55421D46DFD9}"/>
              </a:ext>
            </a:extLst>
          </p:cNvPr>
          <p:cNvSpPr>
            <a:spLocks noGrp="1"/>
          </p:cNvSpPr>
          <p:nvPr>
            <p:ph type="body" sz="quarter" idx="20"/>
          </p:nvPr>
        </p:nvSpPr>
        <p:spPr/>
        <p:txBody>
          <a:bodyPr/>
          <a:lstStyle/>
          <a:p>
            <a:r>
              <a:rPr lang="en-US"/>
              <a:t>First </a:t>
            </a:r>
            <a:r>
              <a:rPr lang="en-US" err="1"/>
              <a:t>Lastname</a:t>
            </a:r>
            <a:endParaRPr lang="en-US"/>
          </a:p>
        </p:txBody>
      </p:sp>
      <p:sp>
        <p:nvSpPr>
          <p:cNvPr id="7" name="Text Placeholder 10">
            <a:extLst>
              <a:ext uri="{FF2B5EF4-FFF2-40B4-BE49-F238E27FC236}">
                <a16:creationId xmlns:a16="http://schemas.microsoft.com/office/drawing/2014/main" id="{660F416F-B3E4-98FB-73E4-8228740A634C}"/>
              </a:ext>
            </a:extLst>
          </p:cNvPr>
          <p:cNvSpPr>
            <a:spLocks noGrp="1"/>
          </p:cNvSpPr>
          <p:nvPr>
            <p:ph type="body" sz="quarter" idx="24"/>
          </p:nvPr>
        </p:nvSpPr>
        <p:spPr/>
        <p:txBody>
          <a:bodyPr/>
          <a:lstStyle/>
          <a:p>
            <a:r>
              <a:rPr lang="en-US"/>
              <a:t>Position Title, Company</a:t>
            </a:r>
          </a:p>
        </p:txBody>
      </p:sp>
      <p:sp>
        <p:nvSpPr>
          <p:cNvPr id="8" name="Picture Placeholder 7">
            <a:extLst>
              <a:ext uri="{FF2B5EF4-FFF2-40B4-BE49-F238E27FC236}">
                <a16:creationId xmlns:a16="http://schemas.microsoft.com/office/drawing/2014/main" id="{A4C96626-DE7D-41F4-6D43-6F78A87DA468}"/>
              </a:ext>
            </a:extLst>
          </p:cNvPr>
          <p:cNvSpPr>
            <a:spLocks noGrp="1"/>
          </p:cNvSpPr>
          <p:nvPr>
            <p:ph type="pic" sz="quarter" idx="27"/>
          </p:nvPr>
        </p:nvSpPr>
        <p:spPr/>
        <p:txBody>
          <a:bodyPr/>
          <a:lstStyle/>
          <a:p>
            <a:endParaRPr lang="en-US"/>
          </a:p>
        </p:txBody>
      </p:sp>
      <p:sp>
        <p:nvSpPr>
          <p:cNvPr id="9" name="Footer Placeholder 4">
            <a:extLst>
              <a:ext uri="{FF2B5EF4-FFF2-40B4-BE49-F238E27FC236}">
                <a16:creationId xmlns:a16="http://schemas.microsoft.com/office/drawing/2014/main" id="{07FF8025-C840-5A83-304B-6D241E38FA81}"/>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dirty="0">
                <a:solidFill>
                  <a:schemeClr val="bg1"/>
                </a:solidFill>
              </a:rPr>
              <a:t>TIAA – FOR Institutional INVESTOR USE ONLY. NOT FOR USE WITH OR DISTRIBUTION TO THE PUBLIC.</a:t>
            </a:r>
          </a:p>
        </p:txBody>
      </p:sp>
      <p:sp>
        <p:nvSpPr>
          <p:cNvPr id="10" name="Title 1">
            <a:extLst>
              <a:ext uri="{FF2B5EF4-FFF2-40B4-BE49-F238E27FC236}">
                <a16:creationId xmlns:a16="http://schemas.microsoft.com/office/drawing/2014/main" id="{4764D2A0-3E1C-6BF4-E30C-49D1EE85EC64}"/>
              </a:ext>
            </a:extLst>
          </p:cNvPr>
          <p:cNvSpPr txBox="1">
            <a:spLocks/>
          </p:cNvSpPr>
          <p:nvPr/>
        </p:nvSpPr>
        <p:spPr>
          <a:xfrm>
            <a:off x="282212" y="1484114"/>
            <a:ext cx="7986123" cy="1300163"/>
          </a:xfrm>
          <a:prstGeom prst="rect">
            <a:avLst/>
          </a:prstGeom>
        </p:spPr>
        <p:txBody>
          <a:bodyPr vert="horz" lIns="0" tIns="0" rIns="0" bIns="0" rtlCol="0" anchor="b">
            <a:noAutofit/>
          </a:bodyPr>
          <a:lstStyle>
            <a:lvl1pPr algn="l" defTabSz="914400" rtl="0" eaLnBrk="1" latinLnBrk="0" hangingPunct="1">
              <a:lnSpc>
                <a:spcPct val="100000"/>
              </a:lnSpc>
              <a:spcBef>
                <a:spcPct val="0"/>
              </a:spcBef>
              <a:buClr>
                <a:schemeClr val="tx1"/>
              </a:buClr>
              <a:buNone/>
              <a:defRPr sz="4000" b="1" i="0" kern="1200" spc="40" baseline="0">
                <a:solidFill>
                  <a:schemeClr val="tx1"/>
                </a:solidFill>
                <a:latin typeface="TIAA Challenger Semibold" pitchFamily="2" charset="77"/>
                <a:ea typeface="+mj-ea"/>
                <a:cs typeface="+mj-cs"/>
              </a:defRPr>
            </a:lvl1pPr>
          </a:lstStyle>
          <a:p>
            <a:r>
              <a:rPr lang="en-US" sz="4000" spc="60">
                <a:solidFill>
                  <a:schemeClr val="bg1"/>
                </a:solidFill>
              </a:rPr>
              <a:t>CREF variable annuities</a:t>
            </a:r>
            <a:endParaRPr lang="en-US">
              <a:solidFill>
                <a:schemeClr val="bg1"/>
              </a:solidFill>
            </a:endParaRPr>
          </a:p>
        </p:txBody>
      </p:sp>
      <p:sp>
        <p:nvSpPr>
          <p:cNvPr id="11" name="Subtitle 2">
            <a:extLst>
              <a:ext uri="{FF2B5EF4-FFF2-40B4-BE49-F238E27FC236}">
                <a16:creationId xmlns:a16="http://schemas.microsoft.com/office/drawing/2014/main" id="{BA412471-AF9A-0973-4679-316CA202E2CF}"/>
              </a:ext>
            </a:extLst>
          </p:cNvPr>
          <p:cNvSpPr>
            <a:spLocks noGrp="1"/>
          </p:cNvSpPr>
          <p:nvPr>
            <p:ph type="subTitle" idx="1"/>
          </p:nvPr>
        </p:nvSpPr>
        <p:spPr>
          <a:xfrm>
            <a:off x="279037" y="2901753"/>
            <a:ext cx="7986123" cy="763133"/>
          </a:xfrm>
        </p:spPr>
        <p:txBody>
          <a:bodyPr/>
          <a:lstStyle>
            <a:lvl1pPr marL="0" indent="0" algn="l">
              <a:buNone/>
              <a:defRPr sz="2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800" b="0">
                <a:solidFill>
                  <a:schemeClr val="bg1"/>
                </a:solidFill>
              </a:rPr>
              <a:t>Built for growth. Income for life.</a:t>
            </a:r>
            <a:endParaRPr lang="en-US">
              <a:solidFill>
                <a:schemeClr val="bg1"/>
              </a:solidFill>
            </a:endParaRPr>
          </a:p>
        </p:txBody>
      </p:sp>
    </p:spTree>
    <p:extLst>
      <p:ext uri="{BB962C8B-B14F-4D97-AF65-F5344CB8AC3E}">
        <p14:creationId xmlns:p14="http://schemas.microsoft.com/office/powerpoint/2010/main" val="18038592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D4391C50-EFD8-2A77-324C-B117B12C2E3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0" imgW="592" imgH="591" progId="TCLayout.ActiveDocument.1">
                  <p:embed/>
                </p:oleObj>
              </mc:Choice>
              <mc:Fallback>
                <p:oleObj name="think-cell Slide" r:id="rId30" imgW="592" imgH="591" progId="TCLayout.ActiveDocument.1">
                  <p:embed/>
                  <p:pic>
                    <p:nvPicPr>
                      <p:cNvPr id="11" name="think-cell data - do not delete" hidden="1">
                        <a:extLst>
                          <a:ext uri="{FF2B5EF4-FFF2-40B4-BE49-F238E27FC236}">
                            <a16:creationId xmlns:a16="http://schemas.microsoft.com/office/drawing/2014/main" id="{D4391C50-EFD8-2A77-324C-B117B12C2E3F}"/>
                          </a:ext>
                        </a:extLst>
                      </p:cNvPr>
                      <p:cNvPicPr/>
                      <p:nvPr/>
                    </p:nvPicPr>
                    <p:blipFill>
                      <a:blip r:embed="rId31"/>
                      <a:stretch>
                        <a:fillRect/>
                      </a:stretch>
                    </p:blipFill>
                    <p:spPr>
                      <a:xfrm>
                        <a:off x="1588" y="1588"/>
                        <a:ext cx="1588" cy="1588"/>
                      </a:xfrm>
                      <a:prstGeom prst="rect">
                        <a:avLst/>
                      </a:prstGeom>
                    </p:spPr>
                  </p:pic>
                </p:oleObj>
              </mc:Fallback>
            </mc:AlternateContent>
          </a:graphicData>
        </a:graphic>
      </p:graphicFrame>
      <p:sp>
        <p:nvSpPr>
          <p:cNvPr id="21" name="Title 20">
            <a:extLst>
              <a:ext uri="{FF2B5EF4-FFF2-40B4-BE49-F238E27FC236}">
                <a16:creationId xmlns:a16="http://schemas.microsoft.com/office/drawing/2014/main" id="{E0D66388-8008-14C0-9928-B5362F4ACF12}"/>
              </a:ext>
            </a:extLst>
          </p:cNvPr>
          <p:cNvSpPr>
            <a:spLocks noGrp="1"/>
          </p:cNvSpPr>
          <p:nvPr>
            <p:ph type="title"/>
          </p:nvPr>
        </p:nvSpPr>
        <p:spPr>
          <a:xfrm>
            <a:off x="292609" y="612649"/>
            <a:ext cx="11297218" cy="363544"/>
          </a:xfrm>
        </p:spPr>
        <p:txBody>
          <a:bodyPr vert="horz"/>
          <a:lstStyle/>
          <a:p>
            <a:pPr>
              <a:spcAft>
                <a:spcPts val="600"/>
              </a:spcAft>
            </a:pPr>
            <a:r>
              <a:rPr lang="en-US" dirty="0">
                <a:latin typeface="TIAA Challenger Semibold"/>
              </a:rPr>
              <a:t>CREF Stock is ideally positioned for the core-satellite equity allocation framework.</a:t>
            </a:r>
            <a:endParaRPr lang="en-US" b="0" dirty="0">
              <a:latin typeface="Ringside Narrow Book" panose="02000500000000000000" pitchFamily="2" charset="0"/>
            </a:endParaRPr>
          </a:p>
        </p:txBody>
      </p:sp>
      <p:sp>
        <p:nvSpPr>
          <p:cNvPr id="3" name="Slide Number Placeholder 2">
            <a:extLst>
              <a:ext uri="{FF2B5EF4-FFF2-40B4-BE49-F238E27FC236}">
                <a16:creationId xmlns:a16="http://schemas.microsoft.com/office/drawing/2014/main" id="{D922B5A2-8351-5AFF-C4D7-45336A4B803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
                <a:srgbClr val="041459"/>
              </a:buClr>
              <a:buSzTx/>
              <a:buFontTx/>
              <a:buNone/>
              <a:tabLst/>
              <a:defRPr/>
            </a:pPr>
            <a:fld id="{E5B12101-DB11-214A-81F9-2D258DBE057F}" type="slidenum">
              <a:rPr kumimoji="0" lang="en-US" sz="700" b="1" i="0" u="none" strike="noStrike" kern="1200" cap="none" spc="0" normalizeH="0" baseline="0" noProof="0" smtClean="0">
                <a:ln>
                  <a:noFill/>
                </a:ln>
                <a:solidFill>
                  <a:srgbClr val="041459"/>
                </a:solidFill>
                <a:effectLst/>
                <a:uLnTx/>
                <a:uFillTx/>
                <a:latin typeface="TIAA Challenger Semibold" pitchFamily="2" charset="77"/>
                <a:ea typeface="+mn-ea"/>
                <a:cs typeface="+mn-cs"/>
              </a:rPr>
              <a:pPr marL="0" marR="0" lvl="0" indent="0" algn="ctr" defTabSz="914400" rtl="0" eaLnBrk="1" fontAlgn="auto" latinLnBrk="0" hangingPunct="1">
                <a:lnSpc>
                  <a:spcPct val="100000"/>
                </a:lnSpc>
                <a:spcBef>
                  <a:spcPts val="0"/>
                </a:spcBef>
                <a:spcAft>
                  <a:spcPts val="0"/>
                </a:spcAft>
                <a:buClr>
                  <a:srgbClr val="041459"/>
                </a:buClr>
                <a:buSzTx/>
                <a:buFontTx/>
                <a:buNone/>
                <a:tabLst/>
                <a:defRPr/>
              </a:pPr>
              <a:t>10</a:t>
            </a:fld>
            <a:endParaRPr kumimoji="0" lang="en-US" sz="700" b="1" i="0" u="none" strike="noStrike" kern="1200" cap="none" spc="0" normalizeH="0" baseline="0" noProof="0" dirty="0">
              <a:ln>
                <a:noFill/>
              </a:ln>
              <a:solidFill>
                <a:srgbClr val="041459"/>
              </a:solidFill>
              <a:effectLst/>
              <a:uLnTx/>
              <a:uFillTx/>
              <a:latin typeface="TIAA Challenger Semibold" pitchFamily="2" charset="77"/>
              <a:ea typeface="+mn-ea"/>
              <a:cs typeface="+mn-cs"/>
            </a:endParaRPr>
          </a:p>
        </p:txBody>
      </p:sp>
      <p:sp>
        <p:nvSpPr>
          <p:cNvPr id="24" name="Text Placeholder 23">
            <a:extLst>
              <a:ext uri="{FF2B5EF4-FFF2-40B4-BE49-F238E27FC236}">
                <a16:creationId xmlns:a16="http://schemas.microsoft.com/office/drawing/2014/main" id="{233875D1-CDD6-9D98-E7CE-091ED1558759}"/>
              </a:ext>
            </a:extLst>
          </p:cNvPr>
          <p:cNvSpPr>
            <a:spLocks noGrp="1"/>
          </p:cNvSpPr>
          <p:nvPr>
            <p:ph type="body" sz="quarter" idx="15"/>
          </p:nvPr>
        </p:nvSpPr>
        <p:spPr/>
        <p:txBody>
          <a:bodyPr/>
          <a:lstStyle/>
          <a:p>
            <a:r>
              <a:rPr lang="en-US" dirty="0">
                <a:solidFill>
                  <a:schemeClr val="tx2"/>
                </a:solidFill>
              </a:rPr>
              <a:t>CREF STOCK POSITIONING</a:t>
            </a:r>
            <a:endParaRPr lang="en-US" dirty="0"/>
          </a:p>
        </p:txBody>
      </p:sp>
      <p:sp>
        <p:nvSpPr>
          <p:cNvPr id="86" name="TextBox 12">
            <a:extLst>
              <a:ext uri="{FF2B5EF4-FFF2-40B4-BE49-F238E27FC236}">
                <a16:creationId xmlns:a16="http://schemas.microsoft.com/office/drawing/2014/main" id="{6A43D9A7-9C71-DF12-EB0E-490851675355}"/>
              </a:ext>
            </a:extLst>
          </p:cNvPr>
          <p:cNvSpPr txBox="1"/>
          <p:nvPr/>
        </p:nvSpPr>
        <p:spPr>
          <a:xfrm>
            <a:off x="290271" y="2121359"/>
            <a:ext cx="11347757" cy="426567"/>
          </a:xfrm>
          <a:prstGeom prst="rect">
            <a:avLst/>
          </a:prstGeom>
          <a:noFill/>
        </p:spPr>
        <p:txBody>
          <a:bodyPr wrap="square" l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7000"/>
              </a:lnSpc>
              <a:spcBef>
                <a:spcPts val="0"/>
              </a:spcBef>
              <a:spcAft>
                <a:spcPts val="600"/>
              </a:spcAft>
              <a:buClr>
                <a:srgbClr val="041459"/>
              </a:buClr>
              <a:buSzTx/>
              <a:buFontTx/>
              <a:buNone/>
              <a:tabLst/>
              <a:defRPr/>
            </a:pPr>
            <a:r>
              <a:rPr kumimoji="0" lang="en-US" sz="1300" b="1" u="none" strike="noStrike" kern="1200" cap="none" spc="0" normalizeH="0" baseline="0" noProof="0" dirty="0">
                <a:ln>
                  <a:noFill/>
                </a:ln>
                <a:solidFill>
                  <a:srgbClr val="041459"/>
                </a:solidFill>
                <a:effectLst/>
                <a:uLnTx/>
                <a:uFillTx/>
                <a:latin typeface="Ringside Narrow" panose="02000500000000000000" pitchFamily="2" charset="0"/>
                <a:ea typeface="Calibri" panose="020F0502020204030204" pitchFamily="34" charset="0"/>
                <a:cs typeface="Times New Roman" panose="02020603050405020304" pitchFamily="18" charset="0"/>
              </a:rPr>
              <a:t>CORE-SATELLITE  </a:t>
            </a:r>
            <a:r>
              <a:rPr lang="en-US" sz="1300" b="1" dirty="0">
                <a:latin typeface="Ringside Narrow" panose="02000500000000000000" pitchFamily="2" charset="0"/>
              </a:rPr>
              <a:t>EQUITY ALLOCATION</a:t>
            </a:r>
            <a:r>
              <a:rPr kumimoji="0" lang="en-US" sz="1300" b="1" u="none" strike="noStrike" kern="1200" cap="none" spc="0" normalizeH="0" baseline="0" noProof="0" dirty="0">
                <a:ln>
                  <a:noFill/>
                </a:ln>
                <a:solidFill>
                  <a:srgbClr val="041459"/>
                </a:solidFill>
                <a:effectLst/>
                <a:uLnTx/>
                <a:uFillTx/>
                <a:latin typeface="Ringside Narrow" panose="02000500000000000000" pitchFamily="2" charset="0"/>
                <a:ea typeface="Calibri" panose="020F0502020204030204" pitchFamily="34" charset="0"/>
                <a:cs typeface="Times New Roman" panose="02020603050405020304" pitchFamily="18" charset="0"/>
              </a:rPr>
              <a:t> EXAMPLE WITH CREF STOCK: TIAA EMPLOYEE 401(K) AND RETIREMENT PLAN—TIAA RETIREPLUS MODEL</a:t>
            </a:r>
          </a:p>
        </p:txBody>
      </p:sp>
      <p:cxnSp>
        <p:nvCxnSpPr>
          <p:cNvPr id="5" name="Straight Connector 4">
            <a:extLst>
              <a:ext uri="{FF2B5EF4-FFF2-40B4-BE49-F238E27FC236}">
                <a16:creationId xmlns:a16="http://schemas.microsoft.com/office/drawing/2014/main" id="{11E0DA0A-6119-0D41-651A-8781FD2D6FEB}"/>
              </a:ext>
            </a:extLst>
          </p:cNvPr>
          <p:cNvCxnSpPr>
            <a:cxnSpLocks/>
          </p:cNvCxnSpPr>
          <p:nvPr/>
        </p:nvCxnSpPr>
        <p:spPr>
          <a:xfrm>
            <a:off x="8026257" y="3146249"/>
            <a:ext cx="0" cy="2215355"/>
          </a:xfrm>
          <a:prstGeom prst="line">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17" name="TextBox 12">
            <a:extLst>
              <a:ext uri="{FF2B5EF4-FFF2-40B4-BE49-F238E27FC236}">
                <a16:creationId xmlns:a16="http://schemas.microsoft.com/office/drawing/2014/main" id="{4B619266-E7C7-7819-63D2-36F3D020F3EE}"/>
              </a:ext>
            </a:extLst>
          </p:cNvPr>
          <p:cNvSpPr txBox="1"/>
          <p:nvPr/>
        </p:nvSpPr>
        <p:spPr>
          <a:xfrm>
            <a:off x="8207608" y="3159928"/>
            <a:ext cx="3430678" cy="189635"/>
          </a:xfrm>
          <a:prstGeom prst="rect">
            <a:avLst/>
          </a:prstGeom>
          <a:noFill/>
        </p:spPr>
        <p:txBody>
          <a:bodyPr wrap="square" l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7000"/>
              </a:lnSpc>
              <a:spcBef>
                <a:spcPts val="0"/>
              </a:spcBef>
              <a:spcAft>
                <a:spcPts val="600"/>
              </a:spcAft>
              <a:buClr>
                <a:srgbClr val="041459"/>
              </a:buClr>
              <a:buSzTx/>
              <a:buFontTx/>
              <a:buNone/>
              <a:tabLst/>
              <a:defRPr/>
            </a:pPr>
            <a:r>
              <a:rPr kumimoji="0" lang="en-US" sz="1200" b="1" u="none" strike="noStrike" kern="1200" cap="none" spc="0" normalizeH="0" baseline="0" noProof="0" dirty="0">
                <a:ln>
                  <a:noFill/>
                </a:ln>
                <a:solidFill>
                  <a:srgbClr val="041459"/>
                </a:solidFill>
                <a:effectLst/>
                <a:uLnTx/>
                <a:uFillTx/>
                <a:latin typeface="Ringside Narrow" panose="02000500000000000000" pitchFamily="2" charset="0"/>
                <a:ea typeface="Calibri" panose="020F0502020204030204" pitchFamily="34" charset="0"/>
                <a:cs typeface="Times New Roman" panose="02020603050405020304" pitchFamily="18" charset="0"/>
              </a:rPr>
              <a:t>Retirement portfolio allocation glidepath</a:t>
            </a:r>
          </a:p>
        </p:txBody>
      </p:sp>
      <p:sp>
        <p:nvSpPr>
          <p:cNvPr id="15" name="Rectangle 14">
            <a:extLst>
              <a:ext uri="{FF2B5EF4-FFF2-40B4-BE49-F238E27FC236}">
                <a16:creationId xmlns:a16="http://schemas.microsoft.com/office/drawing/2014/main" id="{1C7412D4-47A6-B093-6EA6-8B0ADB9228CA}"/>
              </a:ext>
            </a:extLst>
          </p:cNvPr>
          <p:cNvSpPr/>
          <p:nvPr/>
        </p:nvSpPr>
        <p:spPr>
          <a:xfrm>
            <a:off x="11191802" y="0"/>
            <a:ext cx="1000197" cy="302371"/>
          </a:xfrm>
          <a:prstGeom prst="rect">
            <a:avLst/>
          </a:prstGeom>
          <a:solidFill>
            <a:schemeClr val="accent4"/>
          </a:solidFill>
          <a:ln w="127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rPr>
              <a:t>Option 2</a:t>
            </a:r>
          </a:p>
        </p:txBody>
      </p:sp>
      <p:sp>
        <p:nvSpPr>
          <p:cNvPr id="2" name="Footer Placeholder 4">
            <a:extLst>
              <a:ext uri="{FF2B5EF4-FFF2-40B4-BE49-F238E27FC236}">
                <a16:creationId xmlns:a16="http://schemas.microsoft.com/office/drawing/2014/main" id="{172B6D57-8DB7-966D-6358-E519A056879A}"/>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10" name="Text Placeholder 2">
            <a:extLst>
              <a:ext uri="{FF2B5EF4-FFF2-40B4-BE49-F238E27FC236}">
                <a16:creationId xmlns:a16="http://schemas.microsoft.com/office/drawing/2014/main" id="{7CB3A3B9-28EE-0F27-9AA4-71AF0C2486FD}"/>
              </a:ext>
            </a:extLst>
          </p:cNvPr>
          <p:cNvSpPr>
            <a:spLocks noGrp="1"/>
          </p:cNvSpPr>
          <p:nvPr/>
        </p:nvSpPr>
        <p:spPr>
          <a:xfrm>
            <a:off x="292100" y="1009706"/>
            <a:ext cx="11414336" cy="78634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With all nine of the equity style boxes represented, CREF Stock is an ideal “core” equity allocation in a target date model glidepath. </a:t>
            </a:r>
            <a:br>
              <a:rPr lang="en-US" sz="1600" dirty="0">
                <a:solidFill>
                  <a:schemeClr val="tx1"/>
                </a:solidFill>
              </a:rPr>
            </a:br>
            <a:r>
              <a:rPr kumimoji="0" lang="en-US" sz="1600" b="0" i="0" u="none" strike="noStrike" kern="1200" cap="none" spc="0" normalizeH="0" baseline="0" noProof="0" dirty="0">
                <a:ln>
                  <a:noFill/>
                </a:ln>
                <a:solidFill>
                  <a:srgbClr val="041459"/>
                </a:solidFill>
                <a:effectLst/>
                <a:uLnTx/>
                <a:uFillTx/>
                <a:latin typeface="Ringside Narrow Book"/>
                <a:ea typeface="+mn-ea"/>
                <a:cs typeface="+mn-cs"/>
              </a:rPr>
              <a:t>This gives participants in default solutions end-to-end, diversified global equity exposure in one variable annuity (VA) contract. Plan </a:t>
            </a:r>
            <a:r>
              <a:rPr kumimoji="0" lang="en-US" sz="1600" b="0" i="0" u="none" strike="noStrike" kern="1200" cap="none" spc="0" normalizeH="0" baseline="0" noProof="0" dirty="0">
                <a:ln>
                  <a:noFill/>
                </a:ln>
                <a:solidFill>
                  <a:schemeClr val="tx1"/>
                </a:solidFill>
                <a:effectLst/>
                <a:uLnTx/>
                <a:uFillTx/>
                <a:latin typeface="Ringside Narrow Book"/>
                <a:ea typeface="+mn-ea"/>
                <a:cs typeface="+mn-cs"/>
              </a:rPr>
              <a:t>c</a:t>
            </a:r>
            <a:r>
              <a:rPr lang="en-US" sz="1600" dirty="0" err="1">
                <a:solidFill>
                  <a:schemeClr val="tx1"/>
                </a:solidFill>
              </a:rPr>
              <a:t>onsultants</a:t>
            </a:r>
            <a:r>
              <a:rPr lang="en-US" sz="1600" dirty="0">
                <a:solidFill>
                  <a:schemeClr val="tx1"/>
                </a:solidFill>
              </a:rPr>
              <a:t> can customize the VA allocation along the glidepath, </a:t>
            </a:r>
            <a:r>
              <a:rPr kumimoji="0" lang="en-US" sz="1600" u="none" strike="noStrike" kern="1200" cap="none" spc="0" normalizeH="0" baseline="0" noProof="0" dirty="0">
                <a:ln>
                  <a:noFill/>
                </a:ln>
                <a:solidFill>
                  <a:srgbClr val="041459"/>
                </a:solidFill>
                <a:effectLst/>
                <a:uLnTx/>
                <a:uFillTx/>
              </a:rPr>
              <a:t>using proprietary and nonproprietary “satellite” equity funds tactically as needed to achieve the desired asset class exposures. </a:t>
            </a:r>
            <a:endParaRPr lang="en-US" sz="1600" dirty="0">
              <a:solidFill>
                <a:schemeClr val="tx1"/>
              </a:solidFill>
            </a:endParaRPr>
          </a:p>
        </p:txBody>
      </p:sp>
      <p:sp>
        <p:nvSpPr>
          <p:cNvPr id="12" name="Text Placeholder 2">
            <a:extLst>
              <a:ext uri="{FF2B5EF4-FFF2-40B4-BE49-F238E27FC236}">
                <a16:creationId xmlns:a16="http://schemas.microsoft.com/office/drawing/2014/main" id="{2E35BBA7-A717-908E-75BD-DA5823A73EA2}"/>
              </a:ext>
            </a:extLst>
          </p:cNvPr>
          <p:cNvSpPr>
            <a:spLocks noGrp="1"/>
          </p:cNvSpPr>
          <p:nvPr/>
        </p:nvSpPr>
        <p:spPr>
          <a:xfrm>
            <a:off x="298451" y="2486106"/>
            <a:ext cx="11443748" cy="507649"/>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r>
              <a:rPr kumimoji="0" lang="en-US" sz="1300" b="0" i="0" u="none" strike="noStrike" kern="1200" cap="none" spc="0" normalizeH="0" baseline="0" noProof="0" dirty="0">
                <a:ln>
                  <a:noFill/>
                </a:ln>
                <a:solidFill>
                  <a:srgbClr val="041459"/>
                </a:solidFill>
                <a:effectLst/>
                <a:uLnTx/>
                <a:uFillTx/>
                <a:latin typeface="Ringside Narrow Book"/>
                <a:ea typeface="+mn-ea"/>
                <a:cs typeface="+mn-cs"/>
              </a:rPr>
              <a:t>In this example, the 3(38) advisor uses CREF Stock as the core equity allocation and the BlackRock funds as satellites. The advisor customizes the allocations along the glidepath, increasing allocation to the VA as participants approach their target retirement date,  achieving complete style box exposure throughout.</a:t>
            </a:r>
          </a:p>
        </p:txBody>
      </p:sp>
      <p:graphicFrame>
        <p:nvGraphicFramePr>
          <p:cNvPr id="4" name="Chart 3">
            <a:extLst>
              <a:ext uri="{FF2B5EF4-FFF2-40B4-BE49-F238E27FC236}">
                <a16:creationId xmlns:a16="http://schemas.microsoft.com/office/drawing/2014/main" id="{F33C4FDF-907F-5C5B-78D1-B7BD51EDF460}"/>
              </a:ext>
            </a:extLst>
          </p:cNvPr>
          <p:cNvGraphicFramePr/>
          <p:nvPr>
            <p:custDataLst>
              <p:tags r:id="rId2"/>
            </p:custDataLst>
            <p:extLst>
              <p:ext uri="{D42A27DB-BD31-4B8C-83A1-F6EECF244321}">
                <p14:modId xmlns:p14="http://schemas.microsoft.com/office/powerpoint/2010/main" val="1508239291"/>
              </p:ext>
            </p:extLst>
          </p:nvPr>
        </p:nvGraphicFramePr>
        <p:xfrm>
          <a:off x="8588004" y="3429000"/>
          <a:ext cx="2639166" cy="2032000"/>
        </p:xfrm>
        <a:graphic>
          <a:graphicData uri="http://schemas.openxmlformats.org/drawingml/2006/chart">
            <c:chart xmlns:c="http://schemas.openxmlformats.org/drawingml/2006/chart" xmlns:r="http://schemas.openxmlformats.org/officeDocument/2006/relationships" r:id="rId32"/>
          </a:graphicData>
        </a:graphic>
      </p:graphicFrame>
      <p:sp>
        <p:nvSpPr>
          <p:cNvPr id="8" name="Text Placeholder 2">
            <a:extLst>
              <a:ext uri="{FF2B5EF4-FFF2-40B4-BE49-F238E27FC236}">
                <a16:creationId xmlns:a16="http://schemas.microsoft.com/office/drawing/2014/main" id="{07DE78F0-B9B2-34DF-F38F-34D0A2237A86}"/>
              </a:ext>
            </a:extLst>
          </p:cNvPr>
          <p:cNvSpPr>
            <a:spLocks noGrp="1"/>
          </p:cNvSpPr>
          <p:nvPr>
            <p:custDataLst>
              <p:tags r:id="rId3"/>
            </p:custDataLst>
          </p:nvPr>
        </p:nvSpPr>
        <p:spPr bwMode="gray">
          <a:xfrm>
            <a:off x="8390731" y="5317561"/>
            <a:ext cx="142875"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BCA797E3-1D95-4777-ACF6-B5D3D7E9BD2A}" type="datetime'''''''''''''0''''''%'">
              <a:rPr lang="en-US" altLang="en-US" sz="800" smtClean="0">
                <a:effectLst/>
                <a:latin typeface="+mn-lt"/>
              </a:rPr>
              <a:pPr lvl="0" algn="r">
                <a:spcBef>
                  <a:spcPct val="0"/>
                </a:spcBef>
                <a:spcAft>
                  <a:spcPct val="0"/>
                </a:spcAft>
              </a:pPr>
              <a:t>0%</a:t>
            </a:fld>
            <a:endParaRPr lang="en-US" sz="800">
              <a:latin typeface="+mn-lt"/>
            </a:endParaRPr>
          </a:p>
        </p:txBody>
      </p:sp>
      <p:sp>
        <p:nvSpPr>
          <p:cNvPr id="9" name="Text Placeholder 2">
            <a:extLst>
              <a:ext uri="{FF2B5EF4-FFF2-40B4-BE49-F238E27FC236}">
                <a16:creationId xmlns:a16="http://schemas.microsoft.com/office/drawing/2014/main" id="{B1E26275-55C4-7735-772C-686017A80527}"/>
              </a:ext>
            </a:extLst>
          </p:cNvPr>
          <p:cNvSpPr>
            <a:spLocks noGrp="1"/>
          </p:cNvSpPr>
          <p:nvPr>
            <p:custDataLst>
              <p:tags r:id="rId4"/>
            </p:custDataLst>
          </p:nvPr>
        </p:nvSpPr>
        <p:spPr bwMode="gray">
          <a:xfrm>
            <a:off x="8361449" y="4951755"/>
            <a:ext cx="200025"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D1AF0F76-0260-4326-817B-5D33879ECD28}" type="datetime'2''''0''''''%'''''">
              <a:rPr lang="en-US" altLang="en-US" sz="800" smtClean="0">
                <a:effectLst/>
                <a:latin typeface="+mn-lt"/>
              </a:rPr>
              <a:pPr lvl="0" algn="r">
                <a:spcBef>
                  <a:spcPct val="0"/>
                </a:spcBef>
                <a:spcAft>
                  <a:spcPct val="0"/>
                </a:spcAft>
              </a:pPr>
              <a:t>20%</a:t>
            </a:fld>
            <a:endParaRPr lang="en-US" sz="800">
              <a:latin typeface="+mn-lt"/>
            </a:endParaRPr>
          </a:p>
        </p:txBody>
      </p:sp>
      <p:sp>
        <p:nvSpPr>
          <p:cNvPr id="19" name="Text Placeholder 2">
            <a:extLst>
              <a:ext uri="{FF2B5EF4-FFF2-40B4-BE49-F238E27FC236}">
                <a16:creationId xmlns:a16="http://schemas.microsoft.com/office/drawing/2014/main" id="{7C5D37E7-9671-B757-A97D-5C0EC3389AF1}"/>
              </a:ext>
            </a:extLst>
          </p:cNvPr>
          <p:cNvSpPr>
            <a:spLocks noGrp="1"/>
          </p:cNvSpPr>
          <p:nvPr>
            <p:custDataLst>
              <p:tags r:id="rId5"/>
            </p:custDataLst>
          </p:nvPr>
        </p:nvSpPr>
        <p:spPr bwMode="gray">
          <a:xfrm>
            <a:off x="8359861" y="4578692"/>
            <a:ext cx="201613"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83DEAD6D-09D9-47CC-BAA1-FA4C06F3FB7C}" type="datetime'''''''''''''40''''''''''''''%'''''''''''''''''''">
              <a:rPr lang="en-US" altLang="en-US" sz="800" smtClean="0">
                <a:effectLst/>
                <a:latin typeface="+mn-lt"/>
              </a:rPr>
              <a:pPr lvl="0" algn="r">
                <a:spcBef>
                  <a:spcPct val="0"/>
                </a:spcBef>
                <a:spcAft>
                  <a:spcPct val="0"/>
                </a:spcAft>
              </a:pPr>
              <a:t>40%</a:t>
            </a:fld>
            <a:endParaRPr lang="en-US" sz="800">
              <a:latin typeface="+mn-lt"/>
            </a:endParaRPr>
          </a:p>
        </p:txBody>
      </p:sp>
      <p:sp>
        <p:nvSpPr>
          <p:cNvPr id="20" name="Text Placeholder 2">
            <a:extLst>
              <a:ext uri="{FF2B5EF4-FFF2-40B4-BE49-F238E27FC236}">
                <a16:creationId xmlns:a16="http://schemas.microsoft.com/office/drawing/2014/main" id="{B63EC694-944B-8E06-8F63-C0349BD81228}"/>
              </a:ext>
            </a:extLst>
          </p:cNvPr>
          <p:cNvSpPr>
            <a:spLocks noGrp="1"/>
          </p:cNvSpPr>
          <p:nvPr>
            <p:custDataLst>
              <p:tags r:id="rId6"/>
            </p:custDataLst>
          </p:nvPr>
        </p:nvSpPr>
        <p:spPr bwMode="gray">
          <a:xfrm>
            <a:off x="8359861" y="4204042"/>
            <a:ext cx="201613"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50B9AF7B-ECD8-41CF-902E-93402CD01852}" type="datetime'''''''''''''''''''''''60''''''''%'''''''''''''''''">
              <a:rPr lang="en-US" altLang="en-US" sz="800" smtClean="0">
                <a:effectLst/>
                <a:latin typeface="+mn-lt"/>
              </a:rPr>
              <a:pPr lvl="0" algn="r">
                <a:spcBef>
                  <a:spcPct val="0"/>
                </a:spcBef>
                <a:spcAft>
                  <a:spcPct val="0"/>
                </a:spcAft>
              </a:pPr>
              <a:t>60%</a:t>
            </a:fld>
            <a:endParaRPr lang="en-US" sz="800">
              <a:latin typeface="+mn-lt"/>
            </a:endParaRPr>
          </a:p>
        </p:txBody>
      </p:sp>
      <p:sp>
        <p:nvSpPr>
          <p:cNvPr id="22" name="Text Placeholder 2">
            <a:extLst>
              <a:ext uri="{FF2B5EF4-FFF2-40B4-BE49-F238E27FC236}">
                <a16:creationId xmlns:a16="http://schemas.microsoft.com/office/drawing/2014/main" id="{7A47BBE5-DFCD-4C01-8956-1E823DF50C8C}"/>
              </a:ext>
            </a:extLst>
          </p:cNvPr>
          <p:cNvSpPr>
            <a:spLocks noGrp="1"/>
          </p:cNvSpPr>
          <p:nvPr>
            <p:custDataLst>
              <p:tags r:id="rId7"/>
            </p:custDataLst>
          </p:nvPr>
        </p:nvSpPr>
        <p:spPr bwMode="gray">
          <a:xfrm>
            <a:off x="8358274" y="3830980"/>
            <a:ext cx="20320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03E1A75F-6674-4A31-A19F-4A8D614E235A}" type="datetime'''''''''8''0''''''''%'''">
              <a:rPr lang="en-US" altLang="en-US" sz="800" smtClean="0">
                <a:effectLst/>
                <a:latin typeface="+mn-lt"/>
              </a:rPr>
              <a:pPr lvl="0" algn="r">
                <a:spcBef>
                  <a:spcPct val="0"/>
                </a:spcBef>
                <a:spcAft>
                  <a:spcPct val="0"/>
                </a:spcAft>
              </a:pPr>
              <a:t>80%</a:t>
            </a:fld>
            <a:endParaRPr lang="en-US" sz="800">
              <a:latin typeface="+mn-lt"/>
            </a:endParaRPr>
          </a:p>
        </p:txBody>
      </p:sp>
      <p:sp>
        <p:nvSpPr>
          <p:cNvPr id="26" name="Text Placeholder 2">
            <a:extLst>
              <a:ext uri="{FF2B5EF4-FFF2-40B4-BE49-F238E27FC236}">
                <a16:creationId xmlns:a16="http://schemas.microsoft.com/office/drawing/2014/main" id="{8ED1E294-DF39-1CFF-6DB5-959CE545F302}"/>
              </a:ext>
            </a:extLst>
          </p:cNvPr>
          <p:cNvSpPr>
            <a:spLocks noGrp="1"/>
          </p:cNvSpPr>
          <p:nvPr>
            <p:custDataLst>
              <p:tags r:id="rId8"/>
            </p:custDataLst>
          </p:nvPr>
        </p:nvSpPr>
        <p:spPr bwMode="gray">
          <a:xfrm>
            <a:off x="8320174" y="3457917"/>
            <a:ext cx="24130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spcBef>
                <a:spcPct val="0"/>
              </a:spcBef>
              <a:spcAft>
                <a:spcPct val="0"/>
              </a:spcAft>
            </a:pPr>
            <a:fld id="{602C2C22-A504-493D-A3C1-C09D9DD8060A}" type="datetime'''''''''''''''''1''''''''''''''''''0''''''''0''''%'">
              <a:rPr lang="en-US" altLang="en-US" sz="800" smtClean="0">
                <a:effectLst/>
                <a:latin typeface="+mn-lt"/>
              </a:rPr>
              <a:pPr lvl="0" algn="r">
                <a:spcBef>
                  <a:spcPct val="0"/>
                </a:spcBef>
                <a:spcAft>
                  <a:spcPct val="0"/>
                </a:spcAft>
              </a:pPr>
              <a:t>100%</a:t>
            </a:fld>
            <a:endParaRPr lang="en-US" sz="800">
              <a:latin typeface="+mn-lt"/>
            </a:endParaRPr>
          </a:p>
        </p:txBody>
      </p:sp>
      <p:sp>
        <p:nvSpPr>
          <p:cNvPr id="27" name="Text Placeholder 2">
            <a:extLst>
              <a:ext uri="{FF2B5EF4-FFF2-40B4-BE49-F238E27FC236}">
                <a16:creationId xmlns:a16="http://schemas.microsoft.com/office/drawing/2014/main" id="{2F2D2DEB-2C98-DE6B-8BA0-B5C3CE723BFA}"/>
              </a:ext>
            </a:extLst>
          </p:cNvPr>
          <p:cNvSpPr>
            <a:spLocks noGrp="1"/>
          </p:cNvSpPr>
          <p:nvPr>
            <p:custDataLst>
              <p:tags r:id="rId9"/>
            </p:custDataLst>
          </p:nvPr>
        </p:nvSpPr>
        <p:spPr bwMode="auto">
          <a:xfrm>
            <a:off x="8150821" y="4247444"/>
            <a:ext cx="122238" cy="4206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vert270" wrap="none" lIns="0" tIns="0" rIns="0" bIns="0" rtlCol="0" anchor="b">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r>
              <a:rPr lang="en-US" altLang="en-US" sz="800">
                <a:effectLst/>
                <a:latin typeface="+mn-lt"/>
              </a:rPr>
              <a:t>Allocation</a:t>
            </a:r>
            <a:endParaRPr lang="en-US" sz="800">
              <a:latin typeface="+mn-lt"/>
            </a:endParaRPr>
          </a:p>
        </p:txBody>
      </p:sp>
      <p:sp>
        <p:nvSpPr>
          <p:cNvPr id="28" name="Text Placeholder 2">
            <a:extLst>
              <a:ext uri="{FF2B5EF4-FFF2-40B4-BE49-F238E27FC236}">
                <a16:creationId xmlns:a16="http://schemas.microsoft.com/office/drawing/2014/main" id="{8D3C2F9E-8837-E971-9F59-A62005EEC268}"/>
              </a:ext>
            </a:extLst>
          </p:cNvPr>
          <p:cNvSpPr>
            <a:spLocks noGrp="1"/>
          </p:cNvSpPr>
          <p:nvPr>
            <p:custDataLst>
              <p:tags r:id="rId10"/>
            </p:custDataLst>
          </p:nvPr>
        </p:nvSpPr>
        <p:spPr bwMode="auto">
          <a:xfrm>
            <a:off x="8382370" y="5411788"/>
            <a:ext cx="166688"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CCB4F7A5-FA04-4628-B758-F7A510D3C16B}" type="datetime'''''''''''''''''''''''''-''''''''''4''''5'''''''">
              <a:rPr lang="en-US" altLang="en-US" sz="800" smtClean="0">
                <a:latin typeface="+mn-lt"/>
              </a:rPr>
              <a:pPr lvl="0" algn="ctr">
                <a:spcBef>
                  <a:spcPct val="0"/>
                </a:spcBef>
                <a:spcAft>
                  <a:spcPct val="0"/>
                </a:spcAft>
              </a:pPr>
              <a:t>-45</a:t>
            </a:fld>
            <a:endParaRPr lang="en-US" sz="800">
              <a:latin typeface="+mn-lt"/>
            </a:endParaRPr>
          </a:p>
        </p:txBody>
      </p:sp>
      <p:sp>
        <p:nvSpPr>
          <p:cNvPr id="29" name="Text Placeholder 2">
            <a:extLst>
              <a:ext uri="{FF2B5EF4-FFF2-40B4-BE49-F238E27FC236}">
                <a16:creationId xmlns:a16="http://schemas.microsoft.com/office/drawing/2014/main" id="{A989B213-1086-BBED-74BF-4146D5E422DC}"/>
              </a:ext>
            </a:extLst>
          </p:cNvPr>
          <p:cNvSpPr>
            <a:spLocks noGrp="1"/>
          </p:cNvSpPr>
          <p:nvPr>
            <p:custDataLst>
              <p:tags r:id="rId11"/>
            </p:custDataLst>
          </p:nvPr>
        </p:nvSpPr>
        <p:spPr bwMode="auto">
          <a:xfrm>
            <a:off x="8622083" y="5411788"/>
            <a:ext cx="17145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37751E58-E8E7-4EAD-951E-6656E13E4059}" type="datetime'''''''''''-''''''''4''''''''''''''''''''''''''''''''''''0'">
              <a:rPr lang="en-US" altLang="en-US" sz="800" smtClean="0">
                <a:latin typeface="+mn-lt"/>
              </a:rPr>
              <a:pPr lvl="0" algn="ctr">
                <a:spcBef>
                  <a:spcPct val="0"/>
                </a:spcBef>
                <a:spcAft>
                  <a:spcPct val="0"/>
                </a:spcAft>
              </a:pPr>
              <a:t>-40</a:t>
            </a:fld>
            <a:endParaRPr lang="en-US" sz="800">
              <a:latin typeface="+mn-lt"/>
            </a:endParaRPr>
          </a:p>
        </p:txBody>
      </p:sp>
      <p:sp>
        <p:nvSpPr>
          <p:cNvPr id="30" name="Text Placeholder 2">
            <a:extLst>
              <a:ext uri="{FF2B5EF4-FFF2-40B4-BE49-F238E27FC236}">
                <a16:creationId xmlns:a16="http://schemas.microsoft.com/office/drawing/2014/main" id="{920E6527-E14E-D5DB-A256-779D65871798}"/>
              </a:ext>
            </a:extLst>
          </p:cNvPr>
          <p:cNvSpPr>
            <a:spLocks noGrp="1"/>
          </p:cNvSpPr>
          <p:nvPr>
            <p:custDataLst>
              <p:tags r:id="rId12"/>
            </p:custDataLst>
          </p:nvPr>
        </p:nvSpPr>
        <p:spPr bwMode="auto">
          <a:xfrm>
            <a:off x="8869733" y="5411788"/>
            <a:ext cx="16510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09F62E61-DFD3-494B-9E87-B5E914A8C037}" type="datetime'''''''-''3''''''''''''''5'''''''''''''''''''''''''''''''''">
              <a:rPr lang="en-US" altLang="en-US" sz="800" smtClean="0">
                <a:latin typeface="+mn-lt"/>
              </a:rPr>
              <a:pPr lvl="0" algn="ctr">
                <a:spcBef>
                  <a:spcPct val="0"/>
                </a:spcBef>
                <a:spcAft>
                  <a:spcPct val="0"/>
                </a:spcAft>
              </a:pPr>
              <a:t>-35</a:t>
            </a:fld>
            <a:endParaRPr lang="en-US" sz="800">
              <a:latin typeface="+mn-lt"/>
            </a:endParaRPr>
          </a:p>
        </p:txBody>
      </p:sp>
      <p:sp>
        <p:nvSpPr>
          <p:cNvPr id="31" name="Text Placeholder 2">
            <a:extLst>
              <a:ext uri="{FF2B5EF4-FFF2-40B4-BE49-F238E27FC236}">
                <a16:creationId xmlns:a16="http://schemas.microsoft.com/office/drawing/2014/main" id="{5A6CCFD3-6704-52A7-6599-91D32BC3CC76}"/>
              </a:ext>
            </a:extLst>
          </p:cNvPr>
          <p:cNvSpPr>
            <a:spLocks noGrp="1"/>
          </p:cNvSpPr>
          <p:nvPr>
            <p:custDataLst>
              <p:tags r:id="rId13"/>
            </p:custDataLst>
          </p:nvPr>
        </p:nvSpPr>
        <p:spPr bwMode="auto">
          <a:xfrm>
            <a:off x="9111033" y="5411788"/>
            <a:ext cx="169863"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CCB585B5-851B-4F89-8B38-F86ED5DE2740}" type="datetime'''''''''''''''''-''''3''''''''''''''''''''''''0'''''''''''''''">
              <a:rPr lang="en-US" altLang="en-US" sz="800" smtClean="0">
                <a:latin typeface="+mn-lt"/>
              </a:rPr>
              <a:pPr lvl="0" algn="ctr">
                <a:spcBef>
                  <a:spcPct val="0"/>
                </a:spcBef>
                <a:spcAft>
                  <a:spcPct val="0"/>
                </a:spcAft>
              </a:pPr>
              <a:t>-30</a:t>
            </a:fld>
            <a:endParaRPr lang="en-US" sz="800">
              <a:latin typeface="+mn-lt"/>
            </a:endParaRPr>
          </a:p>
        </p:txBody>
      </p:sp>
      <p:sp>
        <p:nvSpPr>
          <p:cNvPr id="32" name="Text Placeholder 2">
            <a:extLst>
              <a:ext uri="{FF2B5EF4-FFF2-40B4-BE49-F238E27FC236}">
                <a16:creationId xmlns:a16="http://schemas.microsoft.com/office/drawing/2014/main" id="{F6DAE0AE-6ABA-A2F9-90D7-7FE2D57342C6}"/>
              </a:ext>
            </a:extLst>
          </p:cNvPr>
          <p:cNvSpPr>
            <a:spLocks noGrp="1"/>
          </p:cNvSpPr>
          <p:nvPr>
            <p:custDataLst>
              <p:tags r:id="rId14"/>
            </p:custDataLst>
          </p:nvPr>
        </p:nvSpPr>
        <p:spPr bwMode="auto">
          <a:xfrm>
            <a:off x="9357095" y="5411788"/>
            <a:ext cx="16510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E9DB1E3A-A5F4-4BE2-A7EB-684CA0A35976}" type="datetime'''''-2''''''''''''''''''''''''''''''''5'''">
              <a:rPr lang="en-US" altLang="en-US" sz="800" smtClean="0">
                <a:latin typeface="+mn-lt"/>
              </a:rPr>
              <a:pPr lvl="0" algn="ctr">
                <a:spcBef>
                  <a:spcPct val="0"/>
                </a:spcBef>
                <a:spcAft>
                  <a:spcPct val="0"/>
                </a:spcAft>
              </a:pPr>
              <a:t>-25</a:t>
            </a:fld>
            <a:endParaRPr lang="en-US" sz="800">
              <a:latin typeface="+mn-lt"/>
            </a:endParaRPr>
          </a:p>
        </p:txBody>
      </p:sp>
      <p:sp>
        <p:nvSpPr>
          <p:cNvPr id="33" name="Text Placeholder 2">
            <a:extLst>
              <a:ext uri="{FF2B5EF4-FFF2-40B4-BE49-F238E27FC236}">
                <a16:creationId xmlns:a16="http://schemas.microsoft.com/office/drawing/2014/main" id="{E32CE611-B6C6-D618-D53A-21265FD46346}"/>
              </a:ext>
            </a:extLst>
          </p:cNvPr>
          <p:cNvSpPr>
            <a:spLocks noGrp="1"/>
          </p:cNvSpPr>
          <p:nvPr>
            <p:custDataLst>
              <p:tags r:id="rId15"/>
            </p:custDataLst>
          </p:nvPr>
        </p:nvSpPr>
        <p:spPr bwMode="auto">
          <a:xfrm>
            <a:off x="9598395" y="5411788"/>
            <a:ext cx="169863"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EF8DA2E0-5B4B-48DC-91F6-BFBB37A5A723}" type="datetime'''''''''''''''''''''''''''''''''''''''-''2''''0'">
              <a:rPr lang="en-US" altLang="en-US" sz="800" smtClean="0">
                <a:latin typeface="+mn-lt"/>
              </a:rPr>
              <a:pPr lvl="0" algn="ctr">
                <a:spcBef>
                  <a:spcPct val="0"/>
                </a:spcBef>
                <a:spcAft>
                  <a:spcPct val="0"/>
                </a:spcAft>
              </a:pPr>
              <a:t>-20</a:t>
            </a:fld>
            <a:endParaRPr lang="en-US" sz="800">
              <a:latin typeface="+mn-lt"/>
            </a:endParaRPr>
          </a:p>
        </p:txBody>
      </p:sp>
      <p:sp>
        <p:nvSpPr>
          <p:cNvPr id="34" name="Text Placeholder 2">
            <a:extLst>
              <a:ext uri="{FF2B5EF4-FFF2-40B4-BE49-F238E27FC236}">
                <a16:creationId xmlns:a16="http://schemas.microsoft.com/office/drawing/2014/main" id="{199BC13E-36D9-FB72-E383-0C4E81B4A3A1}"/>
              </a:ext>
            </a:extLst>
          </p:cNvPr>
          <p:cNvSpPr>
            <a:spLocks noGrp="1"/>
          </p:cNvSpPr>
          <p:nvPr>
            <p:custDataLst>
              <p:tags r:id="rId16"/>
            </p:custDataLst>
          </p:nvPr>
        </p:nvSpPr>
        <p:spPr bwMode="auto">
          <a:xfrm>
            <a:off x="9855570" y="5411788"/>
            <a:ext cx="144463"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51A4ADA1-A234-4363-8B25-10F37FB84540}" type="datetime'''''-''1''''''''''''''''''''''''''''''''''5'''''''''''''''''">
              <a:rPr lang="en-US" altLang="en-US" sz="800" smtClean="0">
                <a:latin typeface="+mn-lt"/>
              </a:rPr>
              <a:pPr lvl="0" algn="ctr">
                <a:spcBef>
                  <a:spcPct val="0"/>
                </a:spcBef>
                <a:spcAft>
                  <a:spcPct val="0"/>
                </a:spcAft>
              </a:pPr>
              <a:t>-15</a:t>
            </a:fld>
            <a:endParaRPr lang="en-US" sz="800">
              <a:latin typeface="+mn-lt"/>
            </a:endParaRPr>
          </a:p>
        </p:txBody>
      </p:sp>
      <p:sp>
        <p:nvSpPr>
          <p:cNvPr id="35" name="Text Placeholder 2">
            <a:extLst>
              <a:ext uri="{FF2B5EF4-FFF2-40B4-BE49-F238E27FC236}">
                <a16:creationId xmlns:a16="http://schemas.microsoft.com/office/drawing/2014/main" id="{F0E83A25-8156-1D8A-EADC-1A1C6462FC0B}"/>
              </a:ext>
            </a:extLst>
          </p:cNvPr>
          <p:cNvSpPr>
            <a:spLocks noGrp="1"/>
          </p:cNvSpPr>
          <p:nvPr>
            <p:custDataLst>
              <p:tags r:id="rId17"/>
            </p:custDataLst>
          </p:nvPr>
        </p:nvSpPr>
        <p:spPr bwMode="auto">
          <a:xfrm>
            <a:off x="10095283" y="5411788"/>
            <a:ext cx="149225"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26E98CD6-EF81-4822-BED1-33FF83A52542}" type="datetime'''''''''-''''''''''''''''''1''''''0'''''''">
              <a:rPr lang="en-US" altLang="en-US" sz="800" smtClean="0">
                <a:latin typeface="+mn-lt"/>
              </a:rPr>
              <a:pPr lvl="0" algn="ctr">
                <a:spcBef>
                  <a:spcPct val="0"/>
                </a:spcBef>
                <a:spcAft>
                  <a:spcPct val="0"/>
                </a:spcAft>
              </a:pPr>
              <a:t>-10</a:t>
            </a:fld>
            <a:endParaRPr lang="en-US" sz="800">
              <a:latin typeface="+mn-lt"/>
            </a:endParaRPr>
          </a:p>
        </p:txBody>
      </p:sp>
      <p:sp>
        <p:nvSpPr>
          <p:cNvPr id="36" name="Text Placeholder 2">
            <a:extLst>
              <a:ext uri="{FF2B5EF4-FFF2-40B4-BE49-F238E27FC236}">
                <a16:creationId xmlns:a16="http://schemas.microsoft.com/office/drawing/2014/main" id="{F5CEBF13-69E6-DFAD-0743-7DF8E9BD58A9}"/>
              </a:ext>
            </a:extLst>
          </p:cNvPr>
          <p:cNvSpPr>
            <a:spLocks noGrp="1"/>
          </p:cNvSpPr>
          <p:nvPr>
            <p:custDataLst>
              <p:tags r:id="rId18"/>
            </p:custDataLst>
          </p:nvPr>
        </p:nvSpPr>
        <p:spPr bwMode="auto">
          <a:xfrm>
            <a:off x="10360395" y="5411788"/>
            <a:ext cx="10795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81281360-28F7-4BB7-9A8B-95F9DE89241B}" type="datetime'''''''''-''''''''''''''''5'''''''">
              <a:rPr lang="en-US" altLang="en-US" sz="800" smtClean="0">
                <a:latin typeface="+mn-lt"/>
              </a:rPr>
              <a:pPr lvl="0" algn="ctr">
                <a:spcBef>
                  <a:spcPct val="0"/>
                </a:spcBef>
                <a:spcAft>
                  <a:spcPct val="0"/>
                </a:spcAft>
              </a:pPr>
              <a:t>-5</a:t>
            </a:fld>
            <a:endParaRPr lang="en-US" sz="800">
              <a:latin typeface="+mn-lt"/>
            </a:endParaRPr>
          </a:p>
        </p:txBody>
      </p:sp>
      <p:sp>
        <p:nvSpPr>
          <p:cNvPr id="37" name="Text Placeholder 2">
            <a:extLst>
              <a:ext uri="{FF2B5EF4-FFF2-40B4-BE49-F238E27FC236}">
                <a16:creationId xmlns:a16="http://schemas.microsoft.com/office/drawing/2014/main" id="{34E96960-B9C3-926D-7BD9-B60EA42E4E57}"/>
              </a:ext>
            </a:extLst>
          </p:cNvPr>
          <p:cNvSpPr>
            <a:spLocks noGrp="1"/>
          </p:cNvSpPr>
          <p:nvPr>
            <p:custDataLst>
              <p:tags r:id="rId19"/>
            </p:custDataLst>
          </p:nvPr>
        </p:nvSpPr>
        <p:spPr bwMode="auto">
          <a:xfrm>
            <a:off x="10620745" y="5411788"/>
            <a:ext cx="74613"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708B2677-91E8-4ECC-AC79-B2990EB9F24D}" type="datetime'''0'''''''''''''''''''''''''''''''''''''''''''''''''''''''''">
              <a:rPr lang="en-US" altLang="en-US" sz="800" smtClean="0">
                <a:latin typeface="+mn-lt"/>
              </a:rPr>
              <a:pPr lvl="0" algn="ctr">
                <a:spcBef>
                  <a:spcPct val="0"/>
                </a:spcBef>
                <a:spcAft>
                  <a:spcPct val="0"/>
                </a:spcAft>
              </a:pPr>
              <a:t>0</a:t>
            </a:fld>
            <a:endParaRPr lang="en-US" sz="800">
              <a:latin typeface="+mn-lt"/>
            </a:endParaRPr>
          </a:p>
        </p:txBody>
      </p:sp>
      <p:sp>
        <p:nvSpPr>
          <p:cNvPr id="38" name="Text Placeholder 2">
            <a:extLst>
              <a:ext uri="{FF2B5EF4-FFF2-40B4-BE49-F238E27FC236}">
                <a16:creationId xmlns:a16="http://schemas.microsoft.com/office/drawing/2014/main" id="{5B0F60CF-D19D-74C0-9639-3F27A01EB9CE}"/>
              </a:ext>
            </a:extLst>
          </p:cNvPr>
          <p:cNvSpPr>
            <a:spLocks noGrp="1"/>
          </p:cNvSpPr>
          <p:nvPr>
            <p:custDataLst>
              <p:tags r:id="rId20"/>
            </p:custDataLst>
          </p:nvPr>
        </p:nvSpPr>
        <p:spPr bwMode="auto">
          <a:xfrm>
            <a:off x="10866808" y="5411788"/>
            <a:ext cx="6985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0AD10E59-6F58-4063-8C8C-6107E0CD7746}" type="datetime'''''''''5'''''''''">
              <a:rPr lang="en-US" altLang="en-US" sz="800" smtClean="0">
                <a:latin typeface="+mn-lt"/>
              </a:rPr>
              <a:pPr lvl="0" algn="ctr">
                <a:spcBef>
                  <a:spcPct val="0"/>
                </a:spcBef>
                <a:spcAft>
                  <a:spcPct val="0"/>
                </a:spcAft>
              </a:pPr>
              <a:t>5</a:t>
            </a:fld>
            <a:endParaRPr lang="en-US" sz="800">
              <a:latin typeface="+mn-lt"/>
            </a:endParaRPr>
          </a:p>
        </p:txBody>
      </p:sp>
      <p:sp>
        <p:nvSpPr>
          <p:cNvPr id="39" name="Text Placeholder 2">
            <a:extLst>
              <a:ext uri="{FF2B5EF4-FFF2-40B4-BE49-F238E27FC236}">
                <a16:creationId xmlns:a16="http://schemas.microsoft.com/office/drawing/2014/main" id="{784B2967-7F58-9414-D0A2-2AF8F0C213BD}"/>
              </a:ext>
            </a:extLst>
          </p:cNvPr>
          <p:cNvSpPr>
            <a:spLocks noGrp="1"/>
          </p:cNvSpPr>
          <p:nvPr>
            <p:custDataLst>
              <p:tags r:id="rId21"/>
            </p:custDataLst>
          </p:nvPr>
        </p:nvSpPr>
        <p:spPr bwMode="auto">
          <a:xfrm>
            <a:off x="11089058" y="5411788"/>
            <a:ext cx="111125"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spcBef>
                <a:spcPct val="0"/>
              </a:spcBef>
              <a:spcAft>
                <a:spcPct val="0"/>
              </a:spcAft>
            </a:pPr>
            <a:fld id="{DE5C6AAE-6524-405A-9FCA-7C635FA7BDDB}" type="datetime'''''''''''1''''''''''''''''''''''''''''''0'''''''">
              <a:rPr lang="en-US" altLang="en-US" sz="800" smtClean="0">
                <a:latin typeface="+mn-lt"/>
              </a:rPr>
              <a:pPr lvl="0" algn="ctr">
                <a:spcBef>
                  <a:spcPct val="0"/>
                </a:spcBef>
                <a:spcAft>
                  <a:spcPct val="0"/>
                </a:spcAft>
              </a:pPr>
              <a:t>10</a:t>
            </a:fld>
            <a:endParaRPr lang="en-US" sz="800">
              <a:latin typeface="+mn-lt"/>
            </a:endParaRPr>
          </a:p>
        </p:txBody>
      </p:sp>
      <p:sp>
        <p:nvSpPr>
          <p:cNvPr id="40" name="Text Placeholder 2">
            <a:extLst>
              <a:ext uri="{FF2B5EF4-FFF2-40B4-BE49-F238E27FC236}">
                <a16:creationId xmlns:a16="http://schemas.microsoft.com/office/drawing/2014/main" id="{DD5CE597-41E6-E392-1385-7DC92367D943}"/>
              </a:ext>
            </a:extLst>
          </p:cNvPr>
          <p:cNvSpPr>
            <a:spLocks noGrp="1"/>
          </p:cNvSpPr>
          <p:nvPr>
            <p:custDataLst>
              <p:tags r:id="rId22"/>
            </p:custDataLst>
          </p:nvPr>
        </p:nvSpPr>
        <p:spPr bwMode="auto">
          <a:xfrm>
            <a:off x="11171793" y="3636963"/>
            <a:ext cx="26670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FD93363E-34FF-46E6-B1FD-6B92652D0971}" type="datetime'''''''''''''E''''''q''''''''''''''''''''ui''''''''''t''''y'''">
              <a:rPr lang="en-US" altLang="en-US" sz="800" smtClean="0">
                <a:latin typeface="+mn-lt"/>
              </a:rPr>
              <a:pPr lvl="0">
                <a:spcBef>
                  <a:spcPct val="0"/>
                </a:spcBef>
                <a:spcAft>
                  <a:spcPct val="0"/>
                </a:spcAft>
              </a:pPr>
              <a:t>Equity</a:t>
            </a:fld>
            <a:endParaRPr lang="en-US" sz="800" dirty="0">
              <a:latin typeface="+mn-lt"/>
            </a:endParaRPr>
          </a:p>
        </p:txBody>
      </p:sp>
      <p:sp>
        <p:nvSpPr>
          <p:cNvPr id="41" name="Text Placeholder 2">
            <a:extLst>
              <a:ext uri="{FF2B5EF4-FFF2-40B4-BE49-F238E27FC236}">
                <a16:creationId xmlns:a16="http://schemas.microsoft.com/office/drawing/2014/main" id="{4CD936B8-267F-BE76-22A0-C777B44956E1}"/>
              </a:ext>
            </a:extLst>
          </p:cNvPr>
          <p:cNvSpPr>
            <a:spLocks noGrp="1"/>
          </p:cNvSpPr>
          <p:nvPr>
            <p:custDataLst>
              <p:tags r:id="rId23"/>
            </p:custDataLst>
          </p:nvPr>
        </p:nvSpPr>
        <p:spPr bwMode="auto">
          <a:xfrm>
            <a:off x="11171793" y="3963988"/>
            <a:ext cx="800100" cy="122238"/>
          </a:xfrm>
          <a:prstGeom prst="rect">
            <a:avLst/>
          </a:prstGeom>
          <a:noFill/>
          <a:ln w="12700">
            <a:solidFill>
              <a:schemeClr val="tx1"/>
            </a:solidFill>
            <a:prstDash val="sysDash"/>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279EEC2E-DC09-4E85-9D20-3EB172C21902}" type="datetime'''''E''''qu''i''ty:'''' C''''RE''F'''''' Sto''c''k'''''">
              <a:rPr lang="en-US" altLang="en-US" sz="800" smtClean="0">
                <a:latin typeface="+mn-lt"/>
              </a:rPr>
              <a:pPr lvl="0">
                <a:spcBef>
                  <a:spcPct val="0"/>
                </a:spcBef>
                <a:spcAft>
                  <a:spcPct val="0"/>
                </a:spcAft>
              </a:pPr>
              <a:t>Equity: CREF Stock</a:t>
            </a:fld>
            <a:endParaRPr lang="en-US" sz="800">
              <a:latin typeface="+mn-lt"/>
            </a:endParaRPr>
          </a:p>
        </p:txBody>
      </p:sp>
      <p:sp>
        <p:nvSpPr>
          <p:cNvPr id="42" name="Text Placeholder 2">
            <a:extLst>
              <a:ext uri="{FF2B5EF4-FFF2-40B4-BE49-F238E27FC236}">
                <a16:creationId xmlns:a16="http://schemas.microsoft.com/office/drawing/2014/main" id="{4B676BA0-27DE-B140-0952-2D999D0EBAA5}"/>
              </a:ext>
            </a:extLst>
          </p:cNvPr>
          <p:cNvSpPr>
            <a:spLocks noGrp="1"/>
          </p:cNvSpPr>
          <p:nvPr>
            <p:custDataLst>
              <p:tags r:id="rId24"/>
            </p:custDataLst>
          </p:nvPr>
        </p:nvSpPr>
        <p:spPr bwMode="auto">
          <a:xfrm>
            <a:off x="11171793" y="4291013"/>
            <a:ext cx="55245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83096F8C-6178-470C-AFC3-310CDD249462}" type="datetime'F''''''''i''''''''''''''x''''''e''d I''n''c''''''o''''m''''e'">
              <a:rPr lang="en-US" altLang="en-US" sz="800" smtClean="0">
                <a:latin typeface="+mn-lt"/>
              </a:rPr>
              <a:pPr lvl="0">
                <a:spcBef>
                  <a:spcPct val="0"/>
                </a:spcBef>
                <a:spcAft>
                  <a:spcPct val="0"/>
                </a:spcAft>
              </a:pPr>
              <a:t>Fixed Income</a:t>
            </a:fld>
            <a:endParaRPr lang="en-US" sz="800" dirty="0">
              <a:latin typeface="+mn-lt"/>
            </a:endParaRPr>
          </a:p>
        </p:txBody>
      </p:sp>
      <p:sp>
        <p:nvSpPr>
          <p:cNvPr id="43" name="Text Placeholder 2">
            <a:extLst>
              <a:ext uri="{FF2B5EF4-FFF2-40B4-BE49-F238E27FC236}">
                <a16:creationId xmlns:a16="http://schemas.microsoft.com/office/drawing/2014/main" id="{08EC6231-CD98-BD68-9E11-8ECEA4096E95}"/>
              </a:ext>
            </a:extLst>
          </p:cNvPr>
          <p:cNvSpPr>
            <a:spLocks noGrp="1"/>
          </p:cNvSpPr>
          <p:nvPr>
            <p:custDataLst>
              <p:tags r:id="rId25"/>
            </p:custDataLst>
          </p:nvPr>
        </p:nvSpPr>
        <p:spPr bwMode="auto">
          <a:xfrm>
            <a:off x="11171793" y="4524375"/>
            <a:ext cx="749300"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FAA1030C-1EF0-4516-A671-7BB3199B98EC}" type="datetime'Di''''re''''''''ct'''''''' R''eal ''''E''s''''t''''''at''e'''">
              <a:rPr lang="en-US" altLang="en-US" sz="800" smtClean="0">
                <a:latin typeface="+mn-lt"/>
              </a:rPr>
              <a:pPr lvl="0">
                <a:spcBef>
                  <a:spcPct val="0"/>
                </a:spcBef>
                <a:spcAft>
                  <a:spcPct val="0"/>
                </a:spcAft>
              </a:pPr>
              <a:t>Direct Real Estate</a:t>
            </a:fld>
            <a:endParaRPr lang="en-US" sz="800">
              <a:latin typeface="+mn-lt"/>
            </a:endParaRPr>
          </a:p>
        </p:txBody>
      </p:sp>
      <p:sp>
        <p:nvSpPr>
          <p:cNvPr id="46" name="Text Placeholder 2">
            <a:extLst>
              <a:ext uri="{FF2B5EF4-FFF2-40B4-BE49-F238E27FC236}">
                <a16:creationId xmlns:a16="http://schemas.microsoft.com/office/drawing/2014/main" id="{97264F15-4123-9D4E-EB62-05B589BE7FB2}"/>
              </a:ext>
            </a:extLst>
          </p:cNvPr>
          <p:cNvSpPr>
            <a:spLocks noGrp="1"/>
          </p:cNvSpPr>
          <p:nvPr>
            <p:custDataLst>
              <p:tags r:id="rId26"/>
            </p:custDataLst>
          </p:nvPr>
        </p:nvSpPr>
        <p:spPr bwMode="auto">
          <a:xfrm>
            <a:off x="11171794" y="4945063"/>
            <a:ext cx="695325" cy="12223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Bef>
                <a:spcPct val="0"/>
              </a:spcBef>
              <a:spcAft>
                <a:spcPct val="0"/>
              </a:spcAft>
            </a:pPr>
            <a:fld id="{F88BB41A-EC3B-41AF-A431-AB6C24F66BAD}" type="datetime'Se''''''''cu''''''re I''n''''c.'' ''''''A''cc''''''''''''t''.'">
              <a:rPr lang="en-US" altLang="en-US" sz="800" smtClean="0">
                <a:latin typeface="+mn-lt"/>
              </a:rPr>
              <a:pPr lvl="0">
                <a:spcBef>
                  <a:spcPct val="0"/>
                </a:spcBef>
                <a:spcAft>
                  <a:spcPct val="0"/>
                </a:spcAft>
              </a:pPr>
              <a:t>Secure Inc. Acct.</a:t>
            </a:fld>
            <a:endParaRPr lang="en-US" sz="800">
              <a:latin typeface="+mn-lt"/>
            </a:endParaRPr>
          </a:p>
        </p:txBody>
      </p:sp>
      <p:sp>
        <p:nvSpPr>
          <p:cNvPr id="6" name="Rectangle 5">
            <a:extLst>
              <a:ext uri="{FF2B5EF4-FFF2-40B4-BE49-F238E27FC236}">
                <a16:creationId xmlns:a16="http://schemas.microsoft.com/office/drawing/2014/main" id="{41CFD5D3-2322-341C-6243-C19803B06C81}"/>
              </a:ext>
            </a:extLst>
          </p:cNvPr>
          <p:cNvSpPr/>
          <p:nvPr/>
        </p:nvSpPr>
        <p:spPr>
          <a:xfrm>
            <a:off x="4295775" y="3452104"/>
            <a:ext cx="3430681" cy="1896449"/>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 name="Rectangle 6">
            <a:extLst>
              <a:ext uri="{FF2B5EF4-FFF2-40B4-BE49-F238E27FC236}">
                <a16:creationId xmlns:a16="http://schemas.microsoft.com/office/drawing/2014/main" id="{24E66CF4-6CAA-CF6A-E0B8-8521BDB40EF9}"/>
              </a:ext>
            </a:extLst>
          </p:cNvPr>
          <p:cNvSpPr/>
          <p:nvPr/>
        </p:nvSpPr>
        <p:spPr>
          <a:xfrm>
            <a:off x="327859" y="3456446"/>
            <a:ext cx="3430681" cy="1892107"/>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3" name="Oval 12">
            <a:extLst>
              <a:ext uri="{FF2B5EF4-FFF2-40B4-BE49-F238E27FC236}">
                <a16:creationId xmlns:a16="http://schemas.microsoft.com/office/drawing/2014/main" id="{BEFA653E-C2AB-6C3D-4E12-15724C661FBC}"/>
              </a:ext>
            </a:extLst>
          </p:cNvPr>
          <p:cNvSpPr/>
          <p:nvPr/>
        </p:nvSpPr>
        <p:spPr>
          <a:xfrm>
            <a:off x="5721662" y="4041097"/>
            <a:ext cx="605100" cy="6051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14" name="TextBox 13">
            <a:extLst>
              <a:ext uri="{FF2B5EF4-FFF2-40B4-BE49-F238E27FC236}">
                <a16:creationId xmlns:a16="http://schemas.microsoft.com/office/drawing/2014/main" id="{CEB97A0F-3FF3-C06D-8C46-3198A44B580E}"/>
              </a:ext>
            </a:extLst>
          </p:cNvPr>
          <p:cNvSpPr txBox="1"/>
          <p:nvPr/>
        </p:nvSpPr>
        <p:spPr>
          <a:xfrm>
            <a:off x="5687976" y="4263677"/>
            <a:ext cx="672473" cy="24622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Ringside Narrow Book" panose="020B0604020202020204"/>
                <a:ea typeface="+mn-ea"/>
                <a:cs typeface="+mn-cs"/>
              </a:rPr>
              <a:t>CREF Stock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chemeClr val="bg1"/>
                </a:solidFill>
                <a:effectLst/>
                <a:uLnTx/>
                <a:uFillTx/>
                <a:latin typeface="Ringside Narrow" panose="02000500000000000000" pitchFamily="2" charset="0"/>
              </a:rPr>
              <a:t>25%</a:t>
            </a:r>
          </a:p>
        </p:txBody>
      </p:sp>
      <p:sp>
        <p:nvSpPr>
          <p:cNvPr id="16" name="Oval 15">
            <a:extLst>
              <a:ext uri="{FF2B5EF4-FFF2-40B4-BE49-F238E27FC236}">
                <a16:creationId xmlns:a16="http://schemas.microsoft.com/office/drawing/2014/main" id="{4775E884-9E96-BC58-49E3-1051E69B36CB}"/>
              </a:ext>
            </a:extLst>
          </p:cNvPr>
          <p:cNvSpPr/>
          <p:nvPr/>
        </p:nvSpPr>
        <p:spPr>
          <a:xfrm>
            <a:off x="6861776" y="3694964"/>
            <a:ext cx="314652" cy="3146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18" name="Oval 17">
            <a:extLst>
              <a:ext uri="{FF2B5EF4-FFF2-40B4-BE49-F238E27FC236}">
                <a16:creationId xmlns:a16="http://schemas.microsoft.com/office/drawing/2014/main" id="{65C0EDBB-D884-97F9-C9AD-1E4D528E580E}"/>
              </a:ext>
            </a:extLst>
          </p:cNvPr>
          <p:cNvSpPr/>
          <p:nvPr/>
        </p:nvSpPr>
        <p:spPr>
          <a:xfrm>
            <a:off x="6934388" y="4626996"/>
            <a:ext cx="169428" cy="169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23" name="Oval 22">
            <a:extLst>
              <a:ext uri="{FF2B5EF4-FFF2-40B4-BE49-F238E27FC236}">
                <a16:creationId xmlns:a16="http://schemas.microsoft.com/office/drawing/2014/main" id="{FC1864E5-1E5F-2CC9-8860-5CD679860176}"/>
              </a:ext>
            </a:extLst>
          </p:cNvPr>
          <p:cNvSpPr/>
          <p:nvPr/>
        </p:nvSpPr>
        <p:spPr>
          <a:xfrm>
            <a:off x="4854059" y="4562306"/>
            <a:ext cx="290448" cy="2904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25" name="TextBox 24">
            <a:extLst>
              <a:ext uri="{FF2B5EF4-FFF2-40B4-BE49-F238E27FC236}">
                <a16:creationId xmlns:a16="http://schemas.microsoft.com/office/drawing/2014/main" id="{C5A56FC9-DA1F-CD60-C0B1-1E3E1E28B07C}"/>
              </a:ext>
            </a:extLst>
          </p:cNvPr>
          <p:cNvSpPr txBox="1"/>
          <p:nvPr/>
        </p:nvSpPr>
        <p:spPr>
          <a:xfrm>
            <a:off x="6391872" y="4075091"/>
            <a:ext cx="1254460"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a:t>
            </a:r>
            <a:b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b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13%</a:t>
            </a:r>
          </a:p>
        </p:txBody>
      </p:sp>
      <p:sp>
        <p:nvSpPr>
          <p:cNvPr id="44" name="TextBox 43">
            <a:extLst>
              <a:ext uri="{FF2B5EF4-FFF2-40B4-BE49-F238E27FC236}">
                <a16:creationId xmlns:a16="http://schemas.microsoft.com/office/drawing/2014/main" id="{FF5FB020-29CA-D645-248C-25D99B23FF54}"/>
              </a:ext>
            </a:extLst>
          </p:cNvPr>
          <p:cNvSpPr txBox="1"/>
          <p:nvPr/>
        </p:nvSpPr>
        <p:spPr>
          <a:xfrm>
            <a:off x="6551614" y="4852754"/>
            <a:ext cx="934976"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Mid Cap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7%</a:t>
            </a:r>
          </a:p>
        </p:txBody>
      </p:sp>
      <p:sp>
        <p:nvSpPr>
          <p:cNvPr id="45" name="TextBox 44">
            <a:extLst>
              <a:ext uri="{FF2B5EF4-FFF2-40B4-BE49-F238E27FC236}">
                <a16:creationId xmlns:a16="http://schemas.microsoft.com/office/drawing/2014/main" id="{1BCEBC7C-7C41-E8DD-5483-28C73A48F7F5}"/>
              </a:ext>
            </a:extLst>
          </p:cNvPr>
          <p:cNvSpPr txBox="1"/>
          <p:nvPr/>
        </p:nvSpPr>
        <p:spPr>
          <a:xfrm>
            <a:off x="4495112" y="3863621"/>
            <a:ext cx="1008343"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Small Cap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3%</a:t>
            </a:r>
          </a:p>
        </p:txBody>
      </p:sp>
      <p:sp>
        <p:nvSpPr>
          <p:cNvPr id="51" name="TextBox 50">
            <a:extLst>
              <a:ext uri="{FF2B5EF4-FFF2-40B4-BE49-F238E27FC236}">
                <a16:creationId xmlns:a16="http://schemas.microsoft.com/office/drawing/2014/main" id="{B123586B-F776-F01B-3F7B-F1CE5B0674D0}"/>
              </a:ext>
            </a:extLst>
          </p:cNvPr>
          <p:cNvSpPr txBox="1"/>
          <p:nvPr/>
        </p:nvSpPr>
        <p:spPr>
          <a:xfrm>
            <a:off x="4489322" y="4907754"/>
            <a:ext cx="1019923"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International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12%</a:t>
            </a:r>
          </a:p>
        </p:txBody>
      </p:sp>
      <p:sp>
        <p:nvSpPr>
          <p:cNvPr id="55" name="Oval 54">
            <a:extLst>
              <a:ext uri="{FF2B5EF4-FFF2-40B4-BE49-F238E27FC236}">
                <a16:creationId xmlns:a16="http://schemas.microsoft.com/office/drawing/2014/main" id="{4B17487C-2C33-23E5-1D21-2B60098490EE}"/>
              </a:ext>
            </a:extLst>
          </p:cNvPr>
          <p:cNvSpPr/>
          <p:nvPr/>
        </p:nvSpPr>
        <p:spPr>
          <a:xfrm>
            <a:off x="1997463" y="4232953"/>
            <a:ext cx="121020" cy="1210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61" name="TextBox 60">
            <a:extLst>
              <a:ext uri="{FF2B5EF4-FFF2-40B4-BE49-F238E27FC236}">
                <a16:creationId xmlns:a16="http://schemas.microsoft.com/office/drawing/2014/main" id="{4CE1F8F3-4F23-3F91-2E7B-D725BF228249}"/>
              </a:ext>
            </a:extLst>
          </p:cNvPr>
          <p:cNvSpPr txBox="1"/>
          <p:nvPr/>
        </p:nvSpPr>
        <p:spPr>
          <a:xfrm>
            <a:off x="1646166" y="4399416"/>
            <a:ext cx="797796" cy="24622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CREF Stock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5%</a:t>
            </a:r>
          </a:p>
        </p:txBody>
      </p:sp>
      <p:sp>
        <p:nvSpPr>
          <p:cNvPr id="64" name="Oval 63">
            <a:extLst>
              <a:ext uri="{FF2B5EF4-FFF2-40B4-BE49-F238E27FC236}">
                <a16:creationId xmlns:a16="http://schemas.microsoft.com/office/drawing/2014/main" id="{81595334-61E5-026D-6A17-91B0F48AA966}"/>
              </a:ext>
            </a:extLst>
          </p:cNvPr>
          <p:cNvSpPr>
            <a:spLocks/>
          </p:cNvSpPr>
          <p:nvPr/>
        </p:nvSpPr>
        <p:spPr>
          <a:xfrm>
            <a:off x="2654547" y="3649316"/>
            <a:ext cx="677712" cy="6777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71" name="Oval 70">
            <a:extLst>
              <a:ext uri="{FF2B5EF4-FFF2-40B4-BE49-F238E27FC236}">
                <a16:creationId xmlns:a16="http://schemas.microsoft.com/office/drawing/2014/main" id="{5F3BFD4A-18A5-F59E-B907-62AE1FB8605F}"/>
              </a:ext>
            </a:extLst>
          </p:cNvPr>
          <p:cNvSpPr/>
          <p:nvPr/>
        </p:nvSpPr>
        <p:spPr>
          <a:xfrm>
            <a:off x="2872383" y="4581501"/>
            <a:ext cx="242040" cy="2420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73" name="Oval 72">
            <a:extLst>
              <a:ext uri="{FF2B5EF4-FFF2-40B4-BE49-F238E27FC236}">
                <a16:creationId xmlns:a16="http://schemas.microsoft.com/office/drawing/2014/main" id="{9D8685CB-8BA9-D853-A6AA-7B9A0E9E48AD}"/>
              </a:ext>
            </a:extLst>
          </p:cNvPr>
          <p:cNvSpPr/>
          <p:nvPr/>
        </p:nvSpPr>
        <p:spPr>
          <a:xfrm>
            <a:off x="934736" y="3644037"/>
            <a:ext cx="193632" cy="19363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74" name="Oval 73">
            <a:extLst>
              <a:ext uri="{FF2B5EF4-FFF2-40B4-BE49-F238E27FC236}">
                <a16:creationId xmlns:a16="http://schemas.microsoft.com/office/drawing/2014/main" id="{1DB984B0-B62E-2CC8-2B38-74B68F640A46}"/>
              </a:ext>
            </a:extLst>
          </p:cNvPr>
          <p:cNvSpPr/>
          <p:nvPr/>
        </p:nvSpPr>
        <p:spPr>
          <a:xfrm>
            <a:off x="692696" y="4559107"/>
            <a:ext cx="677712" cy="6777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75" name="TextBox 74">
            <a:extLst>
              <a:ext uri="{FF2B5EF4-FFF2-40B4-BE49-F238E27FC236}">
                <a16:creationId xmlns:a16="http://schemas.microsoft.com/office/drawing/2014/main" id="{CF065101-4B58-6942-6DC8-14613EA6A093}"/>
              </a:ext>
            </a:extLst>
          </p:cNvPr>
          <p:cNvSpPr txBox="1"/>
          <p:nvPr/>
        </p:nvSpPr>
        <p:spPr>
          <a:xfrm>
            <a:off x="2668218" y="3833387"/>
            <a:ext cx="677712"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Ringside Narrow Book" panose="020B0604020202020204"/>
                <a:ea typeface="+mn-ea"/>
                <a:cs typeface="+mn-cs"/>
              </a:rPr>
              <a:t>BlackRock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chemeClr val="bg1"/>
                </a:solidFill>
                <a:effectLst/>
                <a:uLnTx/>
                <a:uFillTx/>
                <a:latin typeface="Ringside Narrow" panose="02000500000000000000" pitchFamily="2" charset="0"/>
              </a:rPr>
              <a:t>28%</a:t>
            </a:r>
          </a:p>
        </p:txBody>
      </p:sp>
      <p:sp>
        <p:nvSpPr>
          <p:cNvPr id="76" name="TextBox 75">
            <a:extLst>
              <a:ext uri="{FF2B5EF4-FFF2-40B4-BE49-F238E27FC236}">
                <a16:creationId xmlns:a16="http://schemas.microsoft.com/office/drawing/2014/main" id="{48AB0406-91BB-80FA-1F69-DCAEF3E91729}"/>
              </a:ext>
            </a:extLst>
          </p:cNvPr>
          <p:cNvSpPr txBox="1"/>
          <p:nvPr/>
        </p:nvSpPr>
        <p:spPr>
          <a:xfrm>
            <a:off x="2550900" y="4866104"/>
            <a:ext cx="885007"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Mid Cap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10%</a:t>
            </a:r>
          </a:p>
        </p:txBody>
      </p:sp>
      <p:sp>
        <p:nvSpPr>
          <p:cNvPr id="77" name="TextBox 76">
            <a:extLst>
              <a:ext uri="{FF2B5EF4-FFF2-40B4-BE49-F238E27FC236}">
                <a16:creationId xmlns:a16="http://schemas.microsoft.com/office/drawing/2014/main" id="{62703359-768F-3783-DB4B-0597ABCA42BD}"/>
              </a:ext>
            </a:extLst>
          </p:cNvPr>
          <p:cNvSpPr txBox="1"/>
          <p:nvPr/>
        </p:nvSpPr>
        <p:spPr>
          <a:xfrm>
            <a:off x="530425" y="3864615"/>
            <a:ext cx="1002255"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Small Cap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8%</a:t>
            </a:r>
          </a:p>
        </p:txBody>
      </p:sp>
      <p:sp>
        <p:nvSpPr>
          <p:cNvPr id="78" name="TextBox 77">
            <a:extLst>
              <a:ext uri="{FF2B5EF4-FFF2-40B4-BE49-F238E27FC236}">
                <a16:creationId xmlns:a16="http://schemas.microsoft.com/office/drawing/2014/main" id="{029B5817-E0F5-3950-06AC-CC66B4CB6375}"/>
              </a:ext>
            </a:extLst>
          </p:cNvPr>
          <p:cNvSpPr txBox="1"/>
          <p:nvPr/>
        </p:nvSpPr>
        <p:spPr>
          <a:xfrm>
            <a:off x="675360" y="4675966"/>
            <a:ext cx="712384" cy="492443"/>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International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28%</a:t>
            </a:r>
          </a:p>
        </p:txBody>
      </p:sp>
      <p:sp>
        <p:nvSpPr>
          <p:cNvPr id="81" name="Oval 80">
            <a:extLst>
              <a:ext uri="{FF2B5EF4-FFF2-40B4-BE49-F238E27FC236}">
                <a16:creationId xmlns:a16="http://schemas.microsoft.com/office/drawing/2014/main" id="{E6A692CC-EAD1-6B8D-E25B-7FC7A8D1F24A}"/>
              </a:ext>
            </a:extLst>
          </p:cNvPr>
          <p:cNvSpPr/>
          <p:nvPr/>
        </p:nvSpPr>
        <p:spPr>
          <a:xfrm>
            <a:off x="4962977" y="3750608"/>
            <a:ext cx="72612" cy="726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82" name="TextBox 12">
            <a:extLst>
              <a:ext uri="{FF2B5EF4-FFF2-40B4-BE49-F238E27FC236}">
                <a16:creationId xmlns:a16="http://schemas.microsoft.com/office/drawing/2014/main" id="{964F3754-8B9C-EBFA-D6CB-D19B3D8F5575}"/>
              </a:ext>
            </a:extLst>
          </p:cNvPr>
          <p:cNvSpPr txBox="1"/>
          <p:nvPr/>
        </p:nvSpPr>
        <p:spPr>
          <a:xfrm>
            <a:off x="327859" y="3146819"/>
            <a:ext cx="3430679" cy="192624"/>
          </a:xfrm>
          <a:prstGeom prst="rect">
            <a:avLst/>
          </a:prstGeom>
          <a:noFill/>
        </p:spPr>
        <p:txBody>
          <a:bodyPr wrap="square" l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7000"/>
              </a:lnSpc>
              <a:spcBef>
                <a:spcPts val="0"/>
              </a:spcBef>
              <a:spcAft>
                <a:spcPts val="600"/>
              </a:spcAft>
              <a:buClr>
                <a:srgbClr val="041459"/>
              </a:buClr>
              <a:buSzTx/>
              <a:buFontTx/>
              <a:buNone/>
              <a:tabLst/>
              <a:defRPr/>
            </a:pPr>
            <a:r>
              <a:rPr kumimoji="0" lang="en-US" sz="1200" b="1" u="none" strike="noStrike" kern="1200" cap="none" spc="0" normalizeH="0" baseline="0" noProof="0" dirty="0">
                <a:ln>
                  <a:noFill/>
                </a:ln>
                <a:solidFill>
                  <a:srgbClr val="041459"/>
                </a:solidFill>
                <a:effectLst/>
                <a:uLnTx/>
                <a:uFillTx/>
                <a:latin typeface="Ringside Narrow" panose="02000500000000000000" pitchFamily="2" charset="0"/>
                <a:ea typeface="Calibri" panose="020F0502020204030204" pitchFamily="34" charset="0"/>
                <a:cs typeface="Times New Roman" panose="02020603050405020304" pitchFamily="18" charset="0"/>
              </a:rPr>
              <a:t>Early stage equity allocations – 2055</a:t>
            </a:r>
          </a:p>
        </p:txBody>
      </p:sp>
      <p:sp>
        <p:nvSpPr>
          <p:cNvPr id="83" name="TextBox 12">
            <a:extLst>
              <a:ext uri="{FF2B5EF4-FFF2-40B4-BE49-F238E27FC236}">
                <a16:creationId xmlns:a16="http://schemas.microsoft.com/office/drawing/2014/main" id="{EB449028-E797-DC07-041A-E2E2FE9C7F4B}"/>
              </a:ext>
            </a:extLst>
          </p:cNvPr>
          <p:cNvSpPr txBox="1"/>
          <p:nvPr/>
        </p:nvSpPr>
        <p:spPr>
          <a:xfrm>
            <a:off x="4295776" y="3149808"/>
            <a:ext cx="3430678" cy="189635"/>
          </a:xfrm>
          <a:prstGeom prst="rect">
            <a:avLst/>
          </a:prstGeom>
          <a:noFill/>
        </p:spPr>
        <p:txBody>
          <a:bodyPr wrap="square" l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7000"/>
              </a:lnSpc>
              <a:spcBef>
                <a:spcPts val="0"/>
              </a:spcBef>
              <a:spcAft>
                <a:spcPts val="600"/>
              </a:spcAft>
              <a:buClr>
                <a:srgbClr val="041459"/>
              </a:buClr>
              <a:buSzTx/>
              <a:buFontTx/>
              <a:buNone/>
              <a:tabLst/>
              <a:defRPr/>
            </a:pPr>
            <a:r>
              <a:rPr kumimoji="0" lang="en-US" sz="1200" b="1" u="none" strike="noStrike" kern="1200" cap="none" spc="0" normalizeH="0" baseline="0" noProof="0" dirty="0">
                <a:ln>
                  <a:noFill/>
                </a:ln>
                <a:solidFill>
                  <a:srgbClr val="041459"/>
                </a:solidFill>
                <a:effectLst/>
                <a:uLnTx/>
                <a:uFillTx/>
                <a:latin typeface="Ringside Narrow" panose="02000500000000000000" pitchFamily="2" charset="0"/>
                <a:ea typeface="Calibri" panose="020F0502020204030204" pitchFamily="34" charset="0"/>
                <a:cs typeface="Times New Roman" panose="02020603050405020304" pitchFamily="18" charset="0"/>
              </a:rPr>
              <a:t>End stage equity allocation – 2025</a:t>
            </a:r>
          </a:p>
        </p:txBody>
      </p:sp>
      <p:sp>
        <p:nvSpPr>
          <p:cNvPr id="84" name="Isosceles Triangle 99">
            <a:extLst>
              <a:ext uri="{FF2B5EF4-FFF2-40B4-BE49-F238E27FC236}">
                <a16:creationId xmlns:a16="http://schemas.microsoft.com/office/drawing/2014/main" id="{824EA665-87B9-8147-63E8-00D10FED6565}"/>
              </a:ext>
            </a:extLst>
          </p:cNvPr>
          <p:cNvSpPr/>
          <p:nvPr/>
        </p:nvSpPr>
        <p:spPr>
          <a:xfrm rot="5400000">
            <a:off x="3463849" y="4175737"/>
            <a:ext cx="1159230" cy="274321"/>
          </a:xfrm>
          <a:prstGeom prst="triangle">
            <a:avLst>
              <a:gd name="adj" fmla="val 51567"/>
            </a:avLst>
          </a:prstGeom>
          <a:solidFill>
            <a:schemeClr val="bg2">
              <a:lumMod val="90000"/>
            </a:schemeClr>
          </a:solidFill>
          <a:ln w="127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85" name="TextBox 84">
            <a:extLst>
              <a:ext uri="{FF2B5EF4-FFF2-40B4-BE49-F238E27FC236}">
                <a16:creationId xmlns:a16="http://schemas.microsoft.com/office/drawing/2014/main" id="{4C97B8BB-C9DF-E6D0-1657-538631B74433}"/>
              </a:ext>
            </a:extLst>
          </p:cNvPr>
          <p:cNvSpPr txBox="1"/>
          <p:nvPr/>
        </p:nvSpPr>
        <p:spPr>
          <a:xfrm>
            <a:off x="327859" y="5581124"/>
            <a:ext cx="11414339" cy="721345"/>
          </a:xfrm>
          <a:prstGeom prst="rect">
            <a:avLst/>
          </a:prstGeom>
          <a:solidFill>
            <a:schemeClr val="accent2"/>
          </a:solidFill>
        </p:spPr>
        <p:txBody>
          <a:bodyPr wrap="square" tIns="91440" bIns="91440" anchor="ctr" anchorCtr="0">
            <a:no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1" u="none" strike="noStrike" kern="1200" cap="none" spc="0" normalizeH="0" baseline="0" noProof="0" dirty="0">
                <a:ln>
                  <a:noFill/>
                </a:ln>
                <a:solidFill>
                  <a:srgbClr val="041459"/>
                </a:solidFill>
                <a:effectLst/>
                <a:uLnTx/>
                <a:uFillTx/>
                <a:latin typeface="Ringside Narrow" panose="02000500000000000000" pitchFamily="2" charset="0"/>
                <a:cs typeface="Sentinel Book" panose="02060603060506030203" pitchFamily="18" charset="0"/>
              </a:rPr>
              <a:t>A core-satellite framework only works if the “core” provides complete style box exposure, allowing the allocator to change the weights of the satellites in proportion to their pro-rata share, all while maintaining the same overall equity style box exposure. CREF Stock</a:t>
            </a:r>
            <a:r>
              <a:rPr kumimoji="0" lang="en-US" sz="1400" b="1" strike="noStrike" kern="1200" cap="none" spc="0" normalizeH="0" baseline="0" noProof="0" dirty="0">
                <a:ln>
                  <a:noFill/>
                </a:ln>
                <a:solidFill>
                  <a:srgbClr val="041459"/>
                </a:solidFill>
                <a:effectLst/>
                <a:uLnTx/>
                <a:uFillTx/>
                <a:latin typeface="Ringside Narrow" panose="02000500000000000000" pitchFamily="2" charset="0"/>
                <a:cs typeface="Sentinel Book" panose="02060603060506030203" pitchFamily="18" charset="0"/>
              </a:rPr>
              <a:t> </a:t>
            </a:r>
            <a:r>
              <a:rPr lang="en-US" sz="1400" b="1" u="sng" dirty="0">
                <a:solidFill>
                  <a:srgbClr val="041459"/>
                </a:solidFill>
                <a:latin typeface="Ringside Narrow" panose="02000500000000000000" pitchFamily="2" charset="0"/>
                <a:cs typeface="Sentinel Book" panose="02060603060506030203" pitchFamily="18" charset="0"/>
              </a:rPr>
              <a:t>is</a:t>
            </a:r>
            <a:r>
              <a:rPr lang="en-US" sz="1400" b="1" dirty="0">
                <a:solidFill>
                  <a:srgbClr val="041459"/>
                </a:solidFill>
                <a:latin typeface="Ringside Narrow" panose="02000500000000000000" pitchFamily="2" charset="0"/>
                <a:cs typeface="Sentinel Book" panose="02060603060506030203" pitchFamily="18" charset="0"/>
              </a:rPr>
              <a:t> the</a:t>
            </a:r>
            <a:r>
              <a:rPr kumimoji="0" lang="en-US" sz="1400" b="1" u="none" strike="noStrike" kern="1200" cap="none" spc="0" normalizeH="0" baseline="0" noProof="0" dirty="0">
                <a:ln>
                  <a:noFill/>
                </a:ln>
                <a:solidFill>
                  <a:srgbClr val="041459"/>
                </a:solidFill>
                <a:effectLst/>
                <a:uLnTx/>
                <a:uFillTx/>
                <a:latin typeface="Ringside Narrow" panose="02000500000000000000" pitchFamily="2" charset="0"/>
                <a:cs typeface="Sentinel Book" panose="02060603060506030203" pitchFamily="18" charset="0"/>
              </a:rPr>
              <a:t> style box. </a:t>
            </a:r>
          </a:p>
        </p:txBody>
      </p:sp>
    </p:spTree>
    <p:extLst>
      <p:ext uri="{BB962C8B-B14F-4D97-AF65-F5344CB8AC3E}">
        <p14:creationId xmlns:p14="http://schemas.microsoft.com/office/powerpoint/2010/main" val="3274219997"/>
      </p:ext>
    </p:extLst>
  </p:cSld>
  <p:clrMapOvr>
    <a:masterClrMapping/>
  </p:clrMapOvr>
  <p:extLst>
    <p:ext uri="{6950BFC3-D8DA-4A85-94F7-54DA5524770B}">
      <p188:commentRel xmlns:p188="http://schemas.microsoft.com/office/powerpoint/2018/8/main" r:id="rId29"/>
    </p:ext>
  </p:extLs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4DF098-65A0-618F-A050-E1AA5BE58DA2}"/>
              </a:ext>
            </a:extLst>
          </p:cNvPr>
          <p:cNvSpPr>
            <a:spLocks noGrp="1"/>
          </p:cNvSpPr>
          <p:nvPr>
            <p:ph type="title"/>
          </p:nvPr>
        </p:nvSpPr>
        <p:spPr>
          <a:xfrm>
            <a:off x="292099" y="612648"/>
            <a:ext cx="10940995" cy="328593"/>
          </a:xfrm>
        </p:spPr>
        <p:txBody>
          <a:bodyPr/>
          <a:lstStyle/>
          <a:p>
            <a:r>
              <a:rPr lang="en-US"/>
              <a:t>Differentiated investment approaches</a:t>
            </a:r>
          </a:p>
        </p:txBody>
      </p:sp>
      <p:sp>
        <p:nvSpPr>
          <p:cNvPr id="4" name="Slide Number Placeholder 3">
            <a:extLst>
              <a:ext uri="{FF2B5EF4-FFF2-40B4-BE49-F238E27FC236}">
                <a16:creationId xmlns:a16="http://schemas.microsoft.com/office/drawing/2014/main" id="{5832E699-6A45-A460-62EC-3FE12AE71651}"/>
              </a:ext>
            </a:extLst>
          </p:cNvPr>
          <p:cNvSpPr>
            <a:spLocks noGrp="1"/>
          </p:cNvSpPr>
          <p:nvPr>
            <p:ph type="sldNum" sz="quarter" idx="12"/>
          </p:nvPr>
        </p:nvSpPr>
        <p:spPr/>
        <p:txBody>
          <a:bodyPr/>
          <a:lstStyle/>
          <a:p>
            <a:fld id="{E5B12101-DB11-214A-81F9-2D258DBE057F}" type="slidenum">
              <a:rPr lang="en-US" smtClean="0"/>
              <a:pPr/>
              <a:t>100</a:t>
            </a:fld>
            <a:endParaRPr lang="en-US"/>
          </a:p>
        </p:txBody>
      </p:sp>
      <p:graphicFrame>
        <p:nvGraphicFramePr>
          <p:cNvPr id="30" name="Table 29">
            <a:extLst>
              <a:ext uri="{FF2B5EF4-FFF2-40B4-BE49-F238E27FC236}">
                <a16:creationId xmlns:a16="http://schemas.microsoft.com/office/drawing/2014/main" id="{D5A3AF1E-3019-E068-8BC7-E74F49AF0C36}"/>
              </a:ext>
            </a:extLst>
          </p:cNvPr>
          <p:cNvGraphicFramePr>
            <a:graphicFrameLocks noGrp="1"/>
          </p:cNvGraphicFramePr>
          <p:nvPr>
            <p:custDataLst>
              <p:tags r:id="rId1"/>
            </p:custDataLst>
            <p:extLst>
              <p:ext uri="{D42A27DB-BD31-4B8C-83A1-F6EECF244321}">
                <p14:modId xmlns:p14="http://schemas.microsoft.com/office/powerpoint/2010/main" val="1709477515"/>
              </p:ext>
            </p:extLst>
          </p:nvPr>
        </p:nvGraphicFramePr>
        <p:xfrm>
          <a:off x="3958857" y="1032307"/>
          <a:ext cx="6651993" cy="4423224"/>
        </p:xfrm>
        <a:graphic>
          <a:graphicData uri="http://schemas.openxmlformats.org/drawingml/2006/table">
            <a:tbl>
              <a:tblPr firstRow="1" bandRow="1">
                <a:tableStyleId>{2D5ABB26-0587-4C30-8999-92F81FD0307C}</a:tableStyleId>
              </a:tblPr>
              <a:tblGrid>
                <a:gridCol w="1737093">
                  <a:extLst>
                    <a:ext uri="{9D8B030D-6E8A-4147-A177-3AD203B41FA5}">
                      <a16:colId xmlns:a16="http://schemas.microsoft.com/office/drawing/2014/main" val="20000"/>
                    </a:ext>
                  </a:extLst>
                </a:gridCol>
                <a:gridCol w="1638300">
                  <a:extLst>
                    <a:ext uri="{9D8B030D-6E8A-4147-A177-3AD203B41FA5}">
                      <a16:colId xmlns:a16="http://schemas.microsoft.com/office/drawing/2014/main" val="20002"/>
                    </a:ext>
                  </a:extLst>
                </a:gridCol>
                <a:gridCol w="1638300">
                  <a:extLst>
                    <a:ext uri="{9D8B030D-6E8A-4147-A177-3AD203B41FA5}">
                      <a16:colId xmlns:a16="http://schemas.microsoft.com/office/drawing/2014/main" val="20003"/>
                    </a:ext>
                  </a:extLst>
                </a:gridCol>
                <a:gridCol w="1638300">
                  <a:extLst>
                    <a:ext uri="{9D8B030D-6E8A-4147-A177-3AD203B41FA5}">
                      <a16:colId xmlns:a16="http://schemas.microsoft.com/office/drawing/2014/main" val="3546172849"/>
                    </a:ext>
                  </a:extLst>
                </a:gridCol>
              </a:tblGrid>
              <a:tr h="460620">
                <a:tc gridSpan="4">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lang="en-US" sz="1300" b="1" i="0" dirty="0">
                          <a:solidFill>
                            <a:schemeClr val="tx1"/>
                          </a:solidFill>
                          <a:latin typeface="Ringside Narrow" panose="02000500000000000000" pitchFamily="2" charset="0"/>
                        </a:rPr>
                        <a:t>CORRELATION OF EXCESS RETURNS</a:t>
                      </a:r>
                    </a:p>
                  </a:txBody>
                  <a:tcPr marL="100584" marR="100584" marT="50292" marB="50292" anchor="ctr">
                    <a:lnL w="12700"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endParaRPr lang="en-US" sz="1200" b="1" i="0" kern="1200">
                        <a:solidFill>
                          <a:schemeClr val="tx1"/>
                        </a:solidFill>
                        <a:latin typeface="Ringside Narrow" panose="02000500000000000000" pitchFamily="2" charset="0"/>
                        <a:ea typeface="+mn-ea"/>
                        <a:cs typeface="+mn-cs"/>
                      </a:endParaRP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algn="ctr"/>
                      <a:endParaRPr lang="en-US" sz="1200" b="1" i="0" kern="1200">
                        <a:solidFill>
                          <a:schemeClr val="tx1"/>
                        </a:solidFill>
                        <a:latin typeface="Ringside Narrow" panose="02000500000000000000" pitchFamily="2" charset="0"/>
                        <a:ea typeface="+mn-ea"/>
                        <a:cs typeface="+mn-cs"/>
                      </a:endParaRP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algn="ctr"/>
                      <a:endParaRPr lang="en-US" sz="1200" b="1" i="0" kern="1200">
                        <a:solidFill>
                          <a:schemeClr val="tx1"/>
                        </a:solidFill>
                        <a:latin typeface="Ringside Narrow" panose="02000500000000000000" pitchFamily="2" charset="0"/>
                        <a:ea typeface="+mn-ea"/>
                        <a:cs typeface="+mn-cs"/>
                      </a:endParaRPr>
                    </a:p>
                  </a:txBody>
                  <a:tcPr marL="100584" marR="100584" marT="50292" marB="50292" anchor="ctr">
                    <a:lnL w="952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332878304"/>
                  </a:ext>
                </a:extLst>
              </a:tr>
              <a:tr h="320091">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200" b="1" i="0">
                          <a:solidFill>
                            <a:schemeClr val="bg1"/>
                          </a:solidFill>
                          <a:latin typeface="Ringside Narrow" panose="02000500000000000000" pitchFamily="2" charset="0"/>
                        </a:rPr>
                        <a:t>U.S.</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200" b="1" i="0" kern="1200">
                          <a:solidFill>
                            <a:schemeClr val="tx1"/>
                          </a:solidFill>
                          <a:latin typeface="Ringside Narrow" panose="02000500000000000000" pitchFamily="2" charset="0"/>
                          <a:ea typeface="+mn-ea"/>
                          <a:cs typeface="+mn-cs"/>
                        </a:rPr>
                        <a:t>Active</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1200" b="1" i="0" kern="1200">
                          <a:solidFill>
                            <a:schemeClr val="tx1"/>
                          </a:solidFill>
                          <a:latin typeface="Ringside Narrow" panose="02000500000000000000" pitchFamily="2" charset="0"/>
                          <a:ea typeface="+mn-ea"/>
                          <a:cs typeface="+mn-cs"/>
                        </a:rPr>
                        <a:t>Research</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1200" b="1" i="0" kern="1200">
                          <a:solidFill>
                            <a:schemeClr val="tx1"/>
                          </a:solidFill>
                          <a:latin typeface="Ringside Narrow" panose="02000500000000000000" pitchFamily="2" charset="0"/>
                          <a:ea typeface="+mn-ea"/>
                          <a:cs typeface="+mn-cs"/>
                        </a:rPr>
                        <a:t>Quantitative</a:t>
                      </a: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10001"/>
                  </a:ext>
                </a:extLst>
              </a:tr>
              <a:tr h="226968">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100" b="0">
                          <a:latin typeface="Franklin Gothic Medium" panose="020B0603020102020204" pitchFamily="34" charset="0"/>
                        </a:rPr>
                        <a:t>Active</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0.53</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0.40</a:t>
                      </a: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2"/>
                  </a:ext>
                </a:extLst>
              </a:tr>
              <a:tr h="206394">
                <a:tc>
                  <a:txBody>
                    <a:bodyPr/>
                    <a:lstStyle/>
                    <a:p>
                      <a:r>
                        <a:rPr lang="en-US" sz="1100" b="0">
                          <a:latin typeface="Franklin Gothic Medium" panose="020B0603020102020204" pitchFamily="34" charset="0"/>
                        </a:rPr>
                        <a:t>Research</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a:solidFill>
                            <a:schemeClr val="tx1"/>
                          </a:solidFill>
                          <a:latin typeface="Franklin Gothic Book" panose="020B0503020102020204" pitchFamily="34" charset="0"/>
                        </a:rPr>
                        <a:t>0.53</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a:solidFill>
                            <a:schemeClr val="tx1"/>
                          </a:solidFill>
                          <a:latin typeface="Franklin Gothic Book" panose="020B0503020102020204" pitchFamily="34" charset="0"/>
                        </a:rPr>
                        <a:t>0.40</a:t>
                      </a: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10003"/>
                  </a:ext>
                </a:extLst>
              </a:tr>
              <a:tr h="204870">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lang="en-US" sz="1100" b="0">
                          <a:latin typeface="Franklin Gothic Medium" panose="020B0603020102020204" pitchFamily="34" charset="0"/>
                        </a:rPr>
                        <a:t>Quantitative</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0.40</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0.40</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4"/>
                  </a:ext>
                </a:extLst>
              </a:tr>
              <a:tr h="320091">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200" b="1" i="0">
                          <a:solidFill>
                            <a:schemeClr val="bg1"/>
                          </a:solidFill>
                          <a:latin typeface="Ringside Narrow" panose="02000500000000000000" pitchFamily="2" charset="0"/>
                        </a:rPr>
                        <a:t>International</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200" b="1" i="0" kern="1200">
                          <a:solidFill>
                            <a:schemeClr val="tx1"/>
                          </a:solidFill>
                          <a:latin typeface="Ringside Narrow" panose="02000500000000000000" pitchFamily="2" charset="0"/>
                          <a:ea typeface="+mn-ea"/>
                          <a:cs typeface="+mn-cs"/>
                        </a:rPr>
                        <a:t>Active</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1200" b="1" i="0" kern="1200">
                          <a:solidFill>
                            <a:schemeClr val="tx1"/>
                          </a:solidFill>
                          <a:latin typeface="Ringside Narrow" panose="02000500000000000000" pitchFamily="2" charset="0"/>
                          <a:ea typeface="+mn-ea"/>
                          <a:cs typeface="+mn-cs"/>
                        </a:rPr>
                        <a:t>Research</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1200" b="1" i="0" kern="1200">
                          <a:solidFill>
                            <a:schemeClr val="tx1"/>
                          </a:solidFill>
                          <a:latin typeface="Ringside Narrow" panose="02000500000000000000" pitchFamily="2" charset="0"/>
                          <a:ea typeface="+mn-ea"/>
                          <a:cs typeface="+mn-cs"/>
                        </a:rPr>
                        <a:t>Quantitative</a:t>
                      </a: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4287775570"/>
                  </a:ext>
                </a:extLst>
              </a:tr>
              <a:tr h="245205">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100" b="0">
                          <a:latin typeface="Franklin Gothic Medium" panose="020B0603020102020204" pitchFamily="34" charset="0"/>
                        </a:rPr>
                        <a:t>Active</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0.27</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0.03</a:t>
                      </a: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09192077"/>
                  </a:ext>
                </a:extLst>
              </a:tr>
              <a:tr h="224631">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100" b="0">
                          <a:latin typeface="Franklin Gothic Medium" panose="020B0603020102020204" pitchFamily="34" charset="0"/>
                        </a:rPr>
                        <a:t>Research</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a:solidFill>
                            <a:schemeClr val="tx1"/>
                          </a:solidFill>
                          <a:latin typeface="Franklin Gothic Book" panose="020B0503020102020204" pitchFamily="34" charset="0"/>
                        </a:rPr>
                        <a:t>0.27</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a:solidFill>
                            <a:schemeClr val="tx1"/>
                          </a:solidFill>
                          <a:latin typeface="Franklin Gothic Book" panose="020B0503020102020204" pitchFamily="34" charset="0"/>
                        </a:rPr>
                        <a:t>0.02</a:t>
                      </a: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3111988553"/>
                  </a:ext>
                </a:extLst>
              </a:tr>
              <a:tr h="251682">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100" b="0">
                          <a:latin typeface="Franklin Gothic Medium" panose="020B0603020102020204" pitchFamily="34" charset="0"/>
                        </a:rPr>
                        <a:t>Quantitative</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0.03</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0.02</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46151752"/>
                  </a:ext>
                </a:extLst>
              </a:tr>
              <a:tr h="320091">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200" b="1" i="0">
                          <a:solidFill>
                            <a:schemeClr val="bg1"/>
                          </a:solidFill>
                          <a:latin typeface="Ringside Narrow" panose="02000500000000000000" pitchFamily="2" charset="0"/>
                        </a:rPr>
                        <a:t>Emerging markets</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200" b="1" i="0" kern="1200">
                          <a:solidFill>
                            <a:schemeClr val="tx1"/>
                          </a:solidFill>
                          <a:latin typeface="Ringside Narrow" panose="02000500000000000000" pitchFamily="2" charset="0"/>
                          <a:ea typeface="+mn-ea"/>
                          <a:cs typeface="+mn-cs"/>
                        </a:rPr>
                        <a:t>Active</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1200" b="1" i="0" kern="1200">
                          <a:solidFill>
                            <a:schemeClr val="tx1"/>
                          </a:solidFill>
                          <a:latin typeface="Ringside Narrow" panose="02000500000000000000" pitchFamily="2" charset="0"/>
                          <a:ea typeface="+mn-ea"/>
                          <a:cs typeface="+mn-cs"/>
                        </a:rPr>
                        <a:t>Research</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endParaRPr lang="en-US" sz="1200" b="1" i="0">
                        <a:solidFill>
                          <a:schemeClr val="tx1"/>
                        </a:solidFill>
                        <a:latin typeface="Ringside Narrow" panose="02000500000000000000" pitchFamily="2" charset="0"/>
                      </a:endParaRP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1632551138"/>
                  </a:ext>
                </a:extLst>
              </a:tr>
              <a:tr h="234867">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100" b="0">
                          <a:latin typeface="Franklin Gothic Medium" panose="020B0603020102020204" pitchFamily="34" charset="0"/>
                        </a:rPr>
                        <a:t>Active</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0.53</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43641463"/>
                  </a:ext>
                </a:extLst>
              </a:tr>
              <a:tr h="166668">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100" b="0">
                          <a:latin typeface="Franklin Gothic Medium" panose="020B0603020102020204" pitchFamily="34" charset="0"/>
                        </a:rPr>
                        <a:t>Research</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a:solidFill>
                            <a:schemeClr val="tx1"/>
                          </a:solidFill>
                          <a:latin typeface="Franklin Gothic Book" panose="020B0503020102020204" pitchFamily="34" charset="0"/>
                        </a:rPr>
                        <a:t>0.53</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3014462442"/>
                  </a:ext>
                </a:extLst>
              </a:tr>
              <a:tr h="320091">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200" b="1" i="0">
                          <a:solidFill>
                            <a:schemeClr val="bg1"/>
                          </a:solidFill>
                          <a:latin typeface="Ringside Narrow" panose="02000500000000000000" pitchFamily="2" charset="0"/>
                        </a:rPr>
                        <a:t>Global</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200" b="1" i="0" kern="1200">
                          <a:solidFill>
                            <a:schemeClr val="tx1"/>
                          </a:solidFill>
                          <a:latin typeface="Ringside Narrow" panose="02000500000000000000" pitchFamily="2" charset="0"/>
                          <a:ea typeface="+mn-ea"/>
                          <a:cs typeface="+mn-cs"/>
                        </a:rPr>
                        <a:t>Active</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1200" b="1" i="0" kern="1200">
                          <a:solidFill>
                            <a:schemeClr val="tx1"/>
                          </a:solidFill>
                          <a:latin typeface="Ringside Narrow" panose="02000500000000000000" pitchFamily="2" charset="0"/>
                          <a:ea typeface="+mn-ea"/>
                          <a:cs typeface="+mn-cs"/>
                        </a:rPr>
                        <a:t>Research</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endParaRPr lang="en-US" sz="1200" b="1" i="0">
                        <a:solidFill>
                          <a:schemeClr val="tx1"/>
                        </a:solidFill>
                        <a:latin typeface="Ringside Narrow" panose="02000500000000000000" pitchFamily="2" charset="0"/>
                      </a:endParaRP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46655979"/>
                  </a:ext>
                </a:extLst>
              </a:tr>
              <a:tr h="130803">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100" b="0">
                          <a:latin typeface="Franklin Gothic Medium" panose="020B0603020102020204" pitchFamily="34" charset="0"/>
                        </a:rPr>
                        <a:t>Active</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0.43</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45480692"/>
                  </a:ext>
                </a:extLst>
              </a:tr>
              <a:tr h="142509">
                <a:tc>
                  <a:txBody>
                    <a:bodyPr/>
                    <a:lstStyle/>
                    <a:p>
                      <a:pPr marL="0" marR="0" lvl="0" indent="0" algn="l" defTabSz="1005840" rtl="0" eaLnBrk="1" fontAlgn="auto" latinLnBrk="0" hangingPunct="1">
                        <a:lnSpc>
                          <a:spcPct val="100000"/>
                        </a:lnSpc>
                        <a:spcBef>
                          <a:spcPts val="0"/>
                        </a:spcBef>
                        <a:spcAft>
                          <a:spcPts val="0"/>
                        </a:spcAft>
                        <a:buClrTx/>
                        <a:buSzTx/>
                        <a:buFontTx/>
                        <a:buNone/>
                        <a:tabLst/>
                        <a:defRPr/>
                      </a:pPr>
                      <a:r>
                        <a:rPr lang="en-US" sz="1100" b="0">
                          <a:latin typeface="Franklin Gothic Medium" panose="020B0603020102020204" pitchFamily="34" charset="0"/>
                        </a:rPr>
                        <a:t>Research</a:t>
                      </a:r>
                    </a:p>
                  </a:txBody>
                  <a:tcPr marL="100584" marR="100584"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a:solidFill>
                            <a:schemeClr val="tx1"/>
                          </a:solidFill>
                          <a:latin typeface="Franklin Gothic Book" panose="020B0503020102020204" pitchFamily="34" charset="0"/>
                        </a:rPr>
                        <a:t>0.43</a:t>
                      </a: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endParaRPr lang="en-US" sz="110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endParaRPr lang="en-US" sz="1100" dirty="0">
                        <a:solidFill>
                          <a:schemeClr val="tx1"/>
                        </a:solidFill>
                        <a:latin typeface="Franklin Gothic Book" panose="020B0503020102020204" pitchFamily="34" charset="0"/>
                      </a:endParaRPr>
                    </a:p>
                  </a:txBody>
                  <a:tcPr marL="100584" marR="100584" marT="50292" marB="50292" anchor="ctr">
                    <a:lnL w="952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2446395659"/>
                  </a:ext>
                </a:extLst>
              </a:tr>
            </a:tbl>
          </a:graphicData>
        </a:graphic>
      </p:graphicFrame>
      <p:sp>
        <p:nvSpPr>
          <p:cNvPr id="32" name="Text Placeholder 19">
            <a:extLst>
              <a:ext uri="{FF2B5EF4-FFF2-40B4-BE49-F238E27FC236}">
                <a16:creationId xmlns:a16="http://schemas.microsoft.com/office/drawing/2014/main" id="{47B5B3D4-7AE3-8F9F-759A-B55062D1AB5A}"/>
              </a:ext>
            </a:extLst>
          </p:cNvPr>
          <p:cNvSpPr>
            <a:spLocks noGrp="1"/>
          </p:cNvSpPr>
          <p:nvPr/>
        </p:nvSpPr>
        <p:spPr>
          <a:xfrm>
            <a:off x="301750" y="6245352"/>
            <a:ext cx="10931343" cy="167323"/>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dirty="0">
                <a:latin typeface="Ringside Narrow Book" charset="0"/>
                <a:ea typeface="Ringside Narrow Book" charset="0"/>
                <a:cs typeface="Ringside Narrow Book" charset="0"/>
              </a:rPr>
              <a:t>Data source: Historical CREF Stock Account experience across underlying investment strategies. Calculations compare daily excess returns over the trailing three-year period (ending Dec. 31, 2023). </a:t>
            </a:r>
          </a:p>
        </p:txBody>
      </p:sp>
      <p:sp>
        <p:nvSpPr>
          <p:cNvPr id="2" name="Text Placeholder 9">
            <a:extLst>
              <a:ext uri="{FF2B5EF4-FFF2-40B4-BE49-F238E27FC236}">
                <a16:creationId xmlns:a16="http://schemas.microsoft.com/office/drawing/2014/main" id="{D4CE64A9-4CD8-2314-F642-DFCA7955AC0D}"/>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9" name="Text Placeholder 2">
            <a:extLst>
              <a:ext uri="{FF2B5EF4-FFF2-40B4-BE49-F238E27FC236}">
                <a16:creationId xmlns:a16="http://schemas.microsoft.com/office/drawing/2014/main" id="{03F434D4-C2C8-8AC4-0E31-028B692E506F}"/>
              </a:ext>
            </a:extLst>
          </p:cNvPr>
          <p:cNvSpPr>
            <a:spLocks noGrp="1"/>
          </p:cNvSpPr>
          <p:nvPr/>
        </p:nvSpPr>
        <p:spPr>
          <a:xfrm>
            <a:off x="292099" y="1413775"/>
            <a:ext cx="2564313" cy="278169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800">
                <a:solidFill>
                  <a:schemeClr val="tx1"/>
                </a:solidFill>
              </a:rPr>
              <a:t>Employing differentiated investment disciplines expands the opportunity for generating excess returns while reducing portfolio volatility.</a:t>
            </a:r>
          </a:p>
          <a:p>
            <a:endParaRPr lang="en-US" sz="1600">
              <a:solidFill>
                <a:schemeClr val="tx1"/>
              </a:solidFill>
            </a:endParaRPr>
          </a:p>
        </p:txBody>
      </p:sp>
      <p:sp>
        <p:nvSpPr>
          <p:cNvPr id="6" name="Footer Placeholder 4">
            <a:extLst>
              <a:ext uri="{FF2B5EF4-FFF2-40B4-BE49-F238E27FC236}">
                <a16:creationId xmlns:a16="http://schemas.microsoft.com/office/drawing/2014/main" id="{9642E229-0E1F-4C95-0637-534E908794F1}"/>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36724716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59B28973-FDAA-6351-F05C-8FA7B95B26EC}"/>
              </a:ext>
            </a:extLst>
          </p:cNvPr>
          <p:cNvGraphicFramePr/>
          <p:nvPr/>
        </p:nvGraphicFramePr>
        <p:xfrm>
          <a:off x="6952954" y="1977285"/>
          <a:ext cx="5582478" cy="400159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Table 11">
            <a:extLst>
              <a:ext uri="{FF2B5EF4-FFF2-40B4-BE49-F238E27FC236}">
                <a16:creationId xmlns:a16="http://schemas.microsoft.com/office/drawing/2014/main" id="{2B9752FB-9C34-C48D-3687-2C6021F7D713}"/>
              </a:ext>
            </a:extLst>
          </p:cNvPr>
          <p:cNvGraphicFramePr>
            <a:graphicFrameLocks noGrp="1"/>
          </p:cNvGraphicFramePr>
          <p:nvPr>
            <p:custDataLst>
              <p:tags r:id="rId1"/>
            </p:custDataLst>
          </p:nvPr>
        </p:nvGraphicFramePr>
        <p:xfrm>
          <a:off x="463676" y="2680942"/>
          <a:ext cx="7289675" cy="2387994"/>
        </p:xfrm>
        <a:graphic>
          <a:graphicData uri="http://schemas.openxmlformats.org/drawingml/2006/table">
            <a:tbl>
              <a:tblPr firstRow="1" bandRow="1">
                <a:tableStyleId>{2D5ABB26-0587-4C30-8999-92F81FD0307C}</a:tableStyleId>
              </a:tblPr>
              <a:tblGrid>
                <a:gridCol w="1793267">
                  <a:extLst>
                    <a:ext uri="{9D8B030D-6E8A-4147-A177-3AD203B41FA5}">
                      <a16:colId xmlns:a16="http://schemas.microsoft.com/office/drawing/2014/main" val="20000"/>
                    </a:ext>
                  </a:extLst>
                </a:gridCol>
                <a:gridCol w="1832136">
                  <a:extLst>
                    <a:ext uri="{9D8B030D-6E8A-4147-A177-3AD203B41FA5}">
                      <a16:colId xmlns:a16="http://schemas.microsoft.com/office/drawing/2014/main" val="20001"/>
                    </a:ext>
                  </a:extLst>
                </a:gridCol>
                <a:gridCol w="1832136">
                  <a:extLst>
                    <a:ext uri="{9D8B030D-6E8A-4147-A177-3AD203B41FA5}">
                      <a16:colId xmlns:a16="http://schemas.microsoft.com/office/drawing/2014/main" val="20002"/>
                    </a:ext>
                  </a:extLst>
                </a:gridCol>
                <a:gridCol w="1832136">
                  <a:extLst>
                    <a:ext uri="{9D8B030D-6E8A-4147-A177-3AD203B41FA5}">
                      <a16:colId xmlns:a16="http://schemas.microsoft.com/office/drawing/2014/main" val="20003"/>
                    </a:ext>
                  </a:extLst>
                </a:gridCol>
              </a:tblGrid>
              <a:tr h="310391">
                <a:tc>
                  <a:txBody>
                    <a:bodyPr/>
                    <a:lstStyle/>
                    <a:p>
                      <a:pPr algn="ctr"/>
                      <a:endParaRPr lang="en-US" sz="1100" b="1" i="0">
                        <a:solidFill>
                          <a:schemeClr val="bg1"/>
                        </a:solidFill>
                        <a:latin typeface="Ringside Narrow" panose="02000500000000000000" pitchFamily="2" charset="0"/>
                      </a:endParaRPr>
                    </a:p>
                  </a:txBody>
                  <a:tcPr marL="100584" marR="100584" marT="100584" marB="100584"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502920" rtl="0" eaLnBrk="1" fontAlgn="auto" latinLnBrk="0" hangingPunct="1">
                        <a:lnSpc>
                          <a:spcPct val="100000"/>
                        </a:lnSpc>
                        <a:spcBef>
                          <a:spcPts val="0"/>
                        </a:spcBef>
                        <a:spcAft>
                          <a:spcPts val="0"/>
                        </a:spcAft>
                        <a:buClrTx/>
                        <a:buSzTx/>
                        <a:buFontTx/>
                        <a:buNone/>
                        <a:tabLst/>
                        <a:defRPr/>
                      </a:pPr>
                      <a:r>
                        <a:rPr lang="en-US" sz="1200" b="1" i="0">
                          <a:solidFill>
                            <a:schemeClr val="bg1"/>
                          </a:solidFill>
                          <a:latin typeface="Ringside Narrow" panose="02000500000000000000" pitchFamily="2" charset="0"/>
                        </a:rPr>
                        <a:t>Current portfolio </a:t>
                      </a:r>
                      <a:br>
                        <a:rPr lang="en-US" sz="1200" b="1" i="0">
                          <a:solidFill>
                            <a:schemeClr val="bg1"/>
                          </a:solidFill>
                          <a:latin typeface="Ringside Narrow" panose="02000500000000000000" pitchFamily="2" charset="0"/>
                        </a:rPr>
                      </a:br>
                      <a:r>
                        <a:rPr lang="en-US" sz="1200" b="1" i="0">
                          <a:solidFill>
                            <a:schemeClr val="bg1"/>
                          </a:solidFill>
                          <a:latin typeface="Ringside Narrow" panose="02000500000000000000" pitchFamily="2" charset="0"/>
                        </a:rPr>
                        <a:t>weight</a:t>
                      </a:r>
                    </a:p>
                  </a:txBody>
                  <a:tcPr marL="100584" marR="100584" marT="91440" marB="100584" anchor="ctr">
                    <a:lnL w="635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indent="0" algn="ctr" defTabSz="502920" rtl="0" eaLnBrk="1" fontAlgn="auto" latinLnBrk="0" hangingPunct="1">
                        <a:lnSpc>
                          <a:spcPct val="100000"/>
                        </a:lnSpc>
                        <a:spcBef>
                          <a:spcPts val="0"/>
                        </a:spcBef>
                        <a:spcAft>
                          <a:spcPts val="0"/>
                        </a:spcAft>
                        <a:buClrTx/>
                        <a:buSzTx/>
                        <a:buFontTx/>
                        <a:buNone/>
                        <a:tabLst/>
                        <a:defRPr/>
                      </a:pPr>
                      <a:r>
                        <a:rPr lang="en-US" sz="1200" b="1" i="0">
                          <a:solidFill>
                            <a:schemeClr val="bg1"/>
                          </a:solidFill>
                          <a:latin typeface="Ringside Narrow" panose="02000500000000000000" pitchFamily="2" charset="0"/>
                        </a:rPr>
                        <a:t>Marginal contribution</a:t>
                      </a:r>
                      <a:br>
                        <a:rPr lang="en-US" sz="1200" b="1" i="0">
                          <a:solidFill>
                            <a:schemeClr val="bg1"/>
                          </a:solidFill>
                          <a:latin typeface="Ringside Narrow" panose="02000500000000000000" pitchFamily="2" charset="0"/>
                        </a:rPr>
                      </a:br>
                      <a:r>
                        <a:rPr lang="en-US" sz="1200" b="1" i="0">
                          <a:solidFill>
                            <a:schemeClr val="bg1"/>
                          </a:solidFill>
                          <a:latin typeface="Ringside Narrow" panose="02000500000000000000" pitchFamily="2" charset="0"/>
                        </a:rPr>
                        <a:t> to tracking error (bps)</a:t>
                      </a:r>
                    </a:p>
                  </a:txBody>
                  <a:tcPr marL="100584" marR="100584" marT="91440" marB="100584"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indent="0" algn="ctr" defTabSz="502920" rtl="0" eaLnBrk="1" fontAlgn="auto" latinLnBrk="0" hangingPunct="1">
                        <a:lnSpc>
                          <a:spcPct val="100000"/>
                        </a:lnSpc>
                        <a:spcBef>
                          <a:spcPts val="0"/>
                        </a:spcBef>
                        <a:spcAft>
                          <a:spcPts val="0"/>
                        </a:spcAft>
                        <a:buClrTx/>
                        <a:buSzTx/>
                        <a:buFontTx/>
                        <a:buNone/>
                        <a:tabLst/>
                        <a:defRPr/>
                      </a:pPr>
                      <a:r>
                        <a:rPr lang="en-US" sz="1200" b="1" i="0">
                          <a:solidFill>
                            <a:schemeClr val="bg1"/>
                          </a:solidFill>
                          <a:latin typeface="Ringside Narrow" panose="02000500000000000000" pitchFamily="2" charset="0"/>
                        </a:rPr>
                        <a:t>Current active </a:t>
                      </a:r>
                      <a:br>
                        <a:rPr lang="en-US" sz="1200" b="1" i="0">
                          <a:solidFill>
                            <a:schemeClr val="bg1"/>
                          </a:solidFill>
                          <a:latin typeface="Ringside Narrow" panose="02000500000000000000" pitchFamily="2" charset="0"/>
                        </a:rPr>
                      </a:br>
                      <a:r>
                        <a:rPr lang="en-US" sz="1200" b="1" i="0">
                          <a:solidFill>
                            <a:schemeClr val="bg1"/>
                          </a:solidFill>
                          <a:latin typeface="Ringside Narrow" panose="02000500000000000000" pitchFamily="2" charset="0"/>
                        </a:rPr>
                        <a:t>risk allocation</a:t>
                      </a:r>
                    </a:p>
                  </a:txBody>
                  <a:tcPr marL="100584" marR="100584" marT="91440" marB="100584"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366042">
                <a:tc>
                  <a:txBody>
                    <a:bodyPr/>
                    <a:lstStyle/>
                    <a:p>
                      <a:pPr algn="l"/>
                      <a:r>
                        <a:rPr lang="en-US" sz="1100" b="1" i="0">
                          <a:solidFill>
                            <a:schemeClr val="tx1"/>
                          </a:solidFill>
                          <a:latin typeface="Ringside Narrow" panose="02000500000000000000" pitchFamily="2" charset="0"/>
                        </a:rPr>
                        <a:t>Fundamental</a:t>
                      </a: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35.9%</a:t>
                      </a:r>
                    </a:p>
                  </a:txBody>
                  <a:tcPr marL="100584" marR="201168"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138</a:t>
                      </a:r>
                    </a:p>
                  </a:txBody>
                  <a:tcPr marL="100584" marR="201168"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Demi" panose="020B0603020102020204" pitchFamily="34" charset="0"/>
                        </a:rPr>
                        <a:t>74%</a:t>
                      </a:r>
                    </a:p>
                  </a:txBody>
                  <a:tcPr marL="100584" marR="201168" marT="50292" marB="5029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alpha val="49777"/>
                      </a:schemeClr>
                    </a:solidFill>
                  </a:tcPr>
                </a:tc>
                <a:extLst>
                  <a:ext uri="{0D108BD9-81ED-4DB2-BD59-A6C34878D82A}">
                    <a16:rowId xmlns:a16="http://schemas.microsoft.com/office/drawing/2014/main" val="10001"/>
                  </a:ext>
                </a:extLst>
              </a:tr>
              <a:tr h="366042">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b="1" i="0">
                          <a:solidFill>
                            <a:schemeClr val="tx1"/>
                          </a:solidFill>
                          <a:latin typeface="Ringside Narrow" panose="02000500000000000000" pitchFamily="2" charset="0"/>
                        </a:rPr>
                        <a:t>Research</a:t>
                      </a: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a:solidFill>
                            <a:schemeClr val="tx1"/>
                          </a:solidFill>
                          <a:latin typeface="Franklin Gothic Book" panose="020B0503020102020204" pitchFamily="34" charset="0"/>
                        </a:rPr>
                        <a:t>51.3%</a:t>
                      </a:r>
                    </a:p>
                  </a:txBody>
                  <a:tcPr marL="100584" marR="201168"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a:solidFill>
                            <a:schemeClr val="tx1"/>
                          </a:solidFill>
                          <a:latin typeface="Franklin Gothic Book" panose="020B0503020102020204" pitchFamily="34" charset="0"/>
                        </a:rPr>
                        <a:t>37</a:t>
                      </a:r>
                    </a:p>
                  </a:txBody>
                  <a:tcPr marL="100584" marR="201168"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Demi" panose="020B0603020102020204" pitchFamily="34" charset="0"/>
                        </a:rPr>
                        <a:t>20%</a:t>
                      </a:r>
                    </a:p>
                  </a:txBody>
                  <a:tcPr marL="100584" marR="201168" marT="50292" marB="5029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2"/>
                  </a:ext>
                </a:extLst>
              </a:tr>
              <a:tr h="366042">
                <a:tc>
                  <a:txBody>
                    <a:bodyPr/>
                    <a:lstStyle/>
                    <a:p>
                      <a:pPr algn="l"/>
                      <a:r>
                        <a:rPr lang="en-US" sz="1100" b="1" i="0">
                          <a:solidFill>
                            <a:schemeClr val="tx1"/>
                          </a:solidFill>
                          <a:latin typeface="Ringside Narrow" panose="02000500000000000000" pitchFamily="2" charset="0"/>
                        </a:rPr>
                        <a:t>Quantitative</a:t>
                      </a: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4.4%</a:t>
                      </a:r>
                    </a:p>
                  </a:txBody>
                  <a:tcPr marL="100584" marR="201168"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a:solidFill>
                            <a:schemeClr val="tx1"/>
                          </a:solidFill>
                          <a:latin typeface="Franklin Gothic Book" panose="020B0503020102020204" pitchFamily="34" charset="0"/>
                        </a:rPr>
                        <a:t>11</a:t>
                      </a:r>
                    </a:p>
                  </a:txBody>
                  <a:tcPr marL="100584" marR="201168"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Demi" panose="020B0603020102020204" pitchFamily="34" charset="0"/>
                        </a:rPr>
                        <a:t>6%</a:t>
                      </a:r>
                    </a:p>
                  </a:txBody>
                  <a:tcPr marL="100584" marR="201168" marT="50292" marB="5029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alpha val="50403"/>
                      </a:schemeClr>
                    </a:solidFill>
                  </a:tcPr>
                </a:tc>
                <a:extLst>
                  <a:ext uri="{0D108BD9-81ED-4DB2-BD59-A6C34878D82A}">
                    <a16:rowId xmlns:a16="http://schemas.microsoft.com/office/drawing/2014/main" val="10003"/>
                  </a:ext>
                </a:extLst>
              </a:tr>
              <a:tr h="366042">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b="1" i="0">
                          <a:solidFill>
                            <a:schemeClr val="tx1"/>
                          </a:solidFill>
                          <a:latin typeface="Ringside Narrow" panose="02000500000000000000" pitchFamily="2" charset="0"/>
                        </a:rPr>
                        <a:t>Index</a:t>
                      </a:r>
                      <a:r>
                        <a:rPr lang="en-US" sz="1100" b="1" i="0" baseline="30000">
                          <a:solidFill>
                            <a:schemeClr val="tx1"/>
                          </a:solidFill>
                          <a:latin typeface="Ringside Narrow" panose="02000500000000000000" pitchFamily="2" charset="0"/>
                        </a:rPr>
                        <a:t>2</a:t>
                      </a: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a:solidFill>
                            <a:schemeClr val="tx1"/>
                          </a:solidFill>
                          <a:latin typeface="Franklin Gothic Book" panose="020B0503020102020204" pitchFamily="34" charset="0"/>
                        </a:rPr>
                        <a:t>8.4%</a:t>
                      </a:r>
                    </a:p>
                  </a:txBody>
                  <a:tcPr marL="100584" marR="201168" marT="50292" marB="5029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a:solidFill>
                            <a:schemeClr val="tx1"/>
                          </a:solidFill>
                          <a:latin typeface="Franklin Gothic Book" panose="020B0503020102020204" pitchFamily="34" charset="0"/>
                        </a:rPr>
                        <a:t>–</a:t>
                      </a:r>
                    </a:p>
                  </a:txBody>
                  <a:tcPr marL="100584" marR="201168" marT="50292" marB="5029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Demi" panose="020B0603020102020204" pitchFamily="34" charset="0"/>
                        </a:rPr>
                        <a:t>–</a:t>
                      </a:r>
                    </a:p>
                  </a:txBody>
                  <a:tcPr marL="100584" marR="201168" marT="50292" marB="5029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4"/>
                  </a:ext>
                </a:extLst>
              </a:tr>
              <a:tr h="366042">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b="1" i="0">
                          <a:solidFill>
                            <a:schemeClr val="tx1"/>
                          </a:solidFill>
                          <a:latin typeface="Ringside Narrow" panose="02000500000000000000" pitchFamily="2" charset="0"/>
                        </a:rPr>
                        <a:t>TOTAL</a:t>
                      </a: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b="0" i="0">
                          <a:solidFill>
                            <a:schemeClr val="tx1"/>
                          </a:solidFill>
                          <a:latin typeface="Franklin Gothic Demi" panose="020B0603020102020204" pitchFamily="34" charset="0"/>
                        </a:rPr>
                        <a:t>100%</a:t>
                      </a:r>
                    </a:p>
                  </a:txBody>
                  <a:tcPr marL="100584" marR="201168" marT="50292" marB="50292"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100" b="1" i="0">
                        <a:solidFill>
                          <a:schemeClr val="tx1"/>
                        </a:solidFill>
                        <a:latin typeface="Franklin Gothic Book" panose="020B0503020102020204" pitchFamily="34" charset="0"/>
                      </a:endParaRPr>
                    </a:p>
                  </a:txBody>
                  <a:tcPr marL="100584" marR="201168" marT="50292" marB="50292" anchor="ctr">
                    <a:lnL w="63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b="0" i="0" dirty="0">
                          <a:solidFill>
                            <a:schemeClr val="tx1"/>
                          </a:solidFill>
                          <a:latin typeface="Franklin Gothic Demi" panose="020B0603020102020204" pitchFamily="34" charset="0"/>
                        </a:rPr>
                        <a:t>100%</a:t>
                      </a:r>
                    </a:p>
                  </a:txBody>
                  <a:tcPr marL="100584" marR="201168"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
        <p:nvSpPr>
          <p:cNvPr id="15" name="Title 14">
            <a:extLst>
              <a:ext uri="{FF2B5EF4-FFF2-40B4-BE49-F238E27FC236}">
                <a16:creationId xmlns:a16="http://schemas.microsoft.com/office/drawing/2014/main" id="{E020CB33-3061-9ED5-CE36-1FF211413246}"/>
              </a:ext>
            </a:extLst>
          </p:cNvPr>
          <p:cNvSpPr>
            <a:spLocks noGrp="1"/>
          </p:cNvSpPr>
          <p:nvPr>
            <p:ph type="title"/>
          </p:nvPr>
        </p:nvSpPr>
        <p:spPr>
          <a:xfrm>
            <a:off x="292100" y="612649"/>
            <a:ext cx="8082466" cy="418742"/>
          </a:xfrm>
        </p:spPr>
        <p:txBody>
          <a:bodyPr/>
          <a:lstStyle/>
          <a:p>
            <a:r>
              <a:rPr lang="en-US"/>
              <a:t>Differentiated investment approaches</a:t>
            </a:r>
          </a:p>
        </p:txBody>
      </p:sp>
      <p:sp>
        <p:nvSpPr>
          <p:cNvPr id="4" name="Slide Number Placeholder 3">
            <a:extLst>
              <a:ext uri="{FF2B5EF4-FFF2-40B4-BE49-F238E27FC236}">
                <a16:creationId xmlns:a16="http://schemas.microsoft.com/office/drawing/2014/main" id="{6D8C8A91-3BF8-C65C-EF3B-843AD41AE478}"/>
              </a:ext>
            </a:extLst>
          </p:cNvPr>
          <p:cNvSpPr>
            <a:spLocks noGrp="1"/>
          </p:cNvSpPr>
          <p:nvPr>
            <p:ph type="sldNum" sz="quarter" idx="12"/>
          </p:nvPr>
        </p:nvSpPr>
        <p:spPr/>
        <p:txBody>
          <a:bodyPr/>
          <a:lstStyle/>
          <a:p>
            <a:fld id="{E5B12101-DB11-214A-81F9-2D258DBE057F}" type="slidenum">
              <a:rPr lang="en-US" smtClean="0"/>
              <a:pPr/>
              <a:t>101</a:t>
            </a:fld>
            <a:endParaRPr lang="en-US"/>
          </a:p>
        </p:txBody>
      </p:sp>
      <p:sp>
        <p:nvSpPr>
          <p:cNvPr id="20" name="Text Placeholder 19">
            <a:extLst>
              <a:ext uri="{FF2B5EF4-FFF2-40B4-BE49-F238E27FC236}">
                <a16:creationId xmlns:a16="http://schemas.microsoft.com/office/drawing/2014/main" id="{613BA2E3-368D-ECEA-5C15-67B746EA5E87}"/>
              </a:ext>
            </a:extLst>
          </p:cNvPr>
          <p:cNvSpPr>
            <a:spLocks noGrp="1"/>
          </p:cNvSpPr>
          <p:nvPr/>
        </p:nvSpPr>
        <p:spPr>
          <a:xfrm>
            <a:off x="301751" y="6004718"/>
            <a:ext cx="8072312" cy="422260"/>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a:latin typeface="Ringside Narrow Book" charset="0"/>
                <a:ea typeface="Ringside Narrow Book" charset="0"/>
                <a:cs typeface="Ringside Narrow Book" charset="0"/>
              </a:rPr>
              <a:t>Portfolio data as of Mar. 31, 2024.</a:t>
            </a:r>
          </a:p>
          <a:p>
            <a:pPr marL="137160" indent="-137160">
              <a:spcAft>
                <a:spcPts val="100"/>
              </a:spcAft>
              <a:buFont typeface="+mj-lt"/>
              <a:buAutoNum type="arabicPeriod"/>
            </a:pPr>
            <a:r>
              <a:rPr lang="en-US" sz="850">
                <a:latin typeface="Ringside Narrow Book" charset="0"/>
                <a:ea typeface="Ringside Narrow Book" charset="0"/>
                <a:cs typeface="Ringside Narrow Book" charset="0"/>
              </a:rPr>
              <a:t>The allocation to full-replication strategies completes the exposure and provides liquidity, but does not contribute to the account’s overall active risk budget.</a:t>
            </a:r>
          </a:p>
        </p:txBody>
      </p:sp>
      <p:sp>
        <p:nvSpPr>
          <p:cNvPr id="7" name="Text Placeholder 16">
            <a:extLst>
              <a:ext uri="{FF2B5EF4-FFF2-40B4-BE49-F238E27FC236}">
                <a16:creationId xmlns:a16="http://schemas.microsoft.com/office/drawing/2014/main" id="{8D8596A4-E0AE-DF4B-9A51-02B0D11448C4}"/>
              </a:ext>
            </a:extLst>
          </p:cNvPr>
          <p:cNvSpPr>
            <a:spLocks noGrp="1"/>
          </p:cNvSpPr>
          <p:nvPr>
            <p:ph type="body" sz="quarter" idx="16"/>
          </p:nvPr>
        </p:nvSpPr>
        <p:spPr>
          <a:xfrm>
            <a:off x="8467749" y="1661753"/>
            <a:ext cx="2705075" cy="268160"/>
          </a:xfrm>
        </p:spPr>
        <p:txBody>
          <a:bodyPr/>
          <a:lstStyle/>
          <a:p>
            <a:r>
              <a:rPr lang="en-US" sz="1300" b="1" dirty="0">
                <a:latin typeface="Ringside Narrow" panose="02000500000000000000" pitchFamily="2" charset="0"/>
              </a:rPr>
              <a:t>ACTIVE RISK ALLOCATION TARGET</a:t>
            </a:r>
          </a:p>
        </p:txBody>
      </p:sp>
      <p:sp>
        <p:nvSpPr>
          <p:cNvPr id="9" name="Text Placeholder 2">
            <a:extLst>
              <a:ext uri="{FF2B5EF4-FFF2-40B4-BE49-F238E27FC236}">
                <a16:creationId xmlns:a16="http://schemas.microsoft.com/office/drawing/2014/main" id="{B06296FF-1066-E0C2-7A3D-CFDB2B6640FF}"/>
              </a:ext>
            </a:extLst>
          </p:cNvPr>
          <p:cNvSpPr>
            <a:spLocks noGrp="1"/>
          </p:cNvSpPr>
          <p:nvPr/>
        </p:nvSpPr>
        <p:spPr>
          <a:xfrm>
            <a:off x="285213" y="1147962"/>
            <a:ext cx="8072312" cy="57533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Allocations by discipline are determined by balancing excess risk-adjusted return expectations with the correlation benefits contributed by each investment approach.</a:t>
            </a:r>
          </a:p>
        </p:txBody>
      </p:sp>
      <p:sp>
        <p:nvSpPr>
          <p:cNvPr id="10" name="Title 14">
            <a:extLst>
              <a:ext uri="{FF2B5EF4-FFF2-40B4-BE49-F238E27FC236}">
                <a16:creationId xmlns:a16="http://schemas.microsoft.com/office/drawing/2014/main" id="{CE2B1841-652C-4671-C30A-996DFF453DE9}"/>
              </a:ext>
            </a:extLst>
          </p:cNvPr>
          <p:cNvSpPr txBox="1">
            <a:spLocks/>
          </p:cNvSpPr>
          <p:nvPr/>
        </p:nvSpPr>
        <p:spPr>
          <a:xfrm>
            <a:off x="466840" y="2187160"/>
            <a:ext cx="8082466" cy="210644"/>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pPr algn="ctr"/>
            <a:r>
              <a:rPr lang="en-US" sz="1300" spc="0" dirty="0">
                <a:latin typeface="Ringside Narrow" panose="02000500000000000000" pitchFamily="2" charset="0"/>
              </a:rPr>
              <a:t>CURRENT ACTIVE RISK ALLOCATION</a:t>
            </a:r>
            <a:r>
              <a:rPr lang="en-US" sz="1300" spc="0" baseline="30000" dirty="0">
                <a:latin typeface="Ringside Narrow" panose="02000500000000000000" pitchFamily="2" charset="0"/>
              </a:rPr>
              <a:t>1</a:t>
            </a:r>
          </a:p>
        </p:txBody>
      </p:sp>
      <p:grpSp>
        <p:nvGrpSpPr>
          <p:cNvPr id="22" name="Group 21">
            <a:extLst>
              <a:ext uri="{FF2B5EF4-FFF2-40B4-BE49-F238E27FC236}">
                <a16:creationId xmlns:a16="http://schemas.microsoft.com/office/drawing/2014/main" id="{19D0C4C0-3086-1443-0112-9A7595050DF2}"/>
              </a:ext>
            </a:extLst>
          </p:cNvPr>
          <p:cNvGrpSpPr/>
          <p:nvPr/>
        </p:nvGrpSpPr>
        <p:grpSpPr>
          <a:xfrm>
            <a:off x="7980716" y="3306213"/>
            <a:ext cx="102263" cy="1024748"/>
            <a:chOff x="8152766" y="3213613"/>
            <a:chExt cx="102263" cy="1024748"/>
          </a:xfrm>
        </p:grpSpPr>
        <p:sp>
          <p:nvSpPr>
            <p:cNvPr id="13" name="Freeform 230">
              <a:extLst>
                <a:ext uri="{FF2B5EF4-FFF2-40B4-BE49-F238E27FC236}">
                  <a16:creationId xmlns:a16="http://schemas.microsoft.com/office/drawing/2014/main" id="{D982A46A-1B4B-2878-3277-B85EBADA90BB}"/>
                </a:ext>
              </a:extLst>
            </p:cNvPr>
            <p:cNvSpPr>
              <a:spLocks noChangeAspect="1"/>
            </p:cNvSpPr>
            <p:nvPr/>
          </p:nvSpPr>
          <p:spPr bwMode="auto">
            <a:xfrm rot="16200000" flipH="1">
              <a:off x="8103263" y="3659298"/>
              <a:ext cx="202947" cy="100584"/>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accent1"/>
            </a:solidFill>
            <a:ln>
              <a:noFill/>
            </a:ln>
          </p:spPr>
          <p:txBody>
            <a:bodyPr vert="horz" wrap="square" lIns="0" tIns="0" rIns="0" bIns="0" numCol="1" anchor="t" anchorCtr="0" compatLnSpc="1">
              <a:prstTxWarp prst="textNoShape">
                <a:avLst/>
              </a:prstTxWarp>
            </a:bodyPr>
            <a:lstStyle/>
            <a:p>
              <a:pPr marL="0" marR="0" lvl="0" indent="0" algn="l" defTabSz="1005840" rtl="0" eaLnBrk="1" fontAlgn="auto" latinLnBrk="0" hangingPunct="1">
                <a:lnSpc>
                  <a:spcPct val="100000"/>
                </a:lnSpc>
                <a:spcBef>
                  <a:spcPts val="0"/>
                </a:spcBef>
                <a:spcAft>
                  <a:spcPts val="0"/>
                </a:spcAft>
                <a:buClrTx/>
                <a:buSzTx/>
                <a:buFontTx/>
                <a:buNone/>
                <a:tabLst/>
                <a:defRPr/>
              </a:pPr>
              <a:endParaRPr kumimoji="0" lang="en-US" sz="1980" b="0" i="0" u="none" strike="noStrike" kern="1200" cap="none" spc="0" normalizeH="0" baseline="0" noProof="0">
                <a:ln>
                  <a:noFill/>
                </a:ln>
                <a:solidFill>
                  <a:srgbClr val="003865"/>
                </a:solidFill>
                <a:effectLst/>
                <a:uLnTx/>
                <a:uFillTx/>
                <a:latin typeface="Franklin Gothic Book"/>
                <a:ea typeface="+mn-ea"/>
                <a:cs typeface="+mn-cs"/>
              </a:endParaRPr>
            </a:p>
          </p:txBody>
        </p:sp>
        <p:sp>
          <p:nvSpPr>
            <p:cNvPr id="16" name="Freeform 230">
              <a:extLst>
                <a:ext uri="{FF2B5EF4-FFF2-40B4-BE49-F238E27FC236}">
                  <a16:creationId xmlns:a16="http://schemas.microsoft.com/office/drawing/2014/main" id="{FCB5AD23-FEBE-8F6D-E356-C454523D9A81}"/>
                </a:ext>
              </a:extLst>
            </p:cNvPr>
            <p:cNvSpPr>
              <a:spLocks noChangeAspect="1"/>
            </p:cNvSpPr>
            <p:nvPr/>
          </p:nvSpPr>
          <p:spPr bwMode="auto">
            <a:xfrm rot="16200000" flipH="1">
              <a:off x="8101584" y="4086596"/>
              <a:ext cx="202947" cy="100584"/>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accent2"/>
            </a:solidFill>
            <a:ln>
              <a:noFill/>
            </a:ln>
          </p:spPr>
          <p:txBody>
            <a:bodyPr vert="horz" wrap="square" lIns="0" tIns="0" rIns="0" bIns="0" numCol="1" anchor="t" anchorCtr="0" compatLnSpc="1">
              <a:prstTxWarp prst="textNoShape">
                <a:avLst/>
              </a:prstTxWarp>
            </a:bodyPr>
            <a:lstStyle/>
            <a:p>
              <a:pPr marL="0" marR="0" lvl="0" indent="0" algn="l" defTabSz="1005840" rtl="0" eaLnBrk="1" fontAlgn="auto" latinLnBrk="0" hangingPunct="1">
                <a:lnSpc>
                  <a:spcPct val="100000"/>
                </a:lnSpc>
                <a:spcBef>
                  <a:spcPts val="0"/>
                </a:spcBef>
                <a:spcAft>
                  <a:spcPts val="0"/>
                </a:spcAft>
                <a:buClrTx/>
                <a:buSzTx/>
                <a:buFontTx/>
                <a:buNone/>
                <a:tabLst/>
                <a:defRPr/>
              </a:pPr>
              <a:endParaRPr kumimoji="0" lang="en-US" sz="1980" b="0" i="0" u="none" strike="noStrike" kern="1200" cap="none" spc="0" normalizeH="0" baseline="0" noProof="0">
                <a:ln>
                  <a:noFill/>
                </a:ln>
                <a:solidFill>
                  <a:srgbClr val="003865"/>
                </a:solidFill>
                <a:effectLst/>
                <a:uLnTx/>
                <a:uFillTx/>
                <a:latin typeface="Franklin Gothic Book"/>
                <a:ea typeface="+mn-ea"/>
                <a:cs typeface="+mn-cs"/>
              </a:endParaRPr>
            </a:p>
          </p:txBody>
        </p:sp>
        <p:sp>
          <p:nvSpPr>
            <p:cNvPr id="18" name="Freeform 230">
              <a:extLst>
                <a:ext uri="{FF2B5EF4-FFF2-40B4-BE49-F238E27FC236}">
                  <a16:creationId xmlns:a16="http://schemas.microsoft.com/office/drawing/2014/main" id="{57F0AA11-E6FE-99FD-3BA2-17B433B250C7}"/>
                </a:ext>
              </a:extLst>
            </p:cNvPr>
            <p:cNvSpPr>
              <a:spLocks noChangeAspect="1"/>
            </p:cNvSpPr>
            <p:nvPr/>
          </p:nvSpPr>
          <p:spPr bwMode="auto">
            <a:xfrm rot="16200000" flipH="1">
              <a:off x="8101584" y="3264795"/>
              <a:ext cx="202947" cy="100584"/>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pPr marL="0" marR="0" lvl="0" indent="0" algn="l" defTabSz="1005840" rtl="0" eaLnBrk="1" fontAlgn="auto" latinLnBrk="0" hangingPunct="1">
                <a:lnSpc>
                  <a:spcPct val="100000"/>
                </a:lnSpc>
                <a:spcBef>
                  <a:spcPts val="0"/>
                </a:spcBef>
                <a:spcAft>
                  <a:spcPts val="0"/>
                </a:spcAft>
                <a:buClrTx/>
                <a:buSzTx/>
                <a:buFontTx/>
                <a:buNone/>
                <a:tabLst/>
                <a:defRPr/>
              </a:pPr>
              <a:endParaRPr kumimoji="0" lang="en-US" sz="1980" b="0" i="0" u="none" strike="noStrike" kern="1200" cap="none" spc="0" normalizeH="0" baseline="0" noProof="0">
                <a:ln>
                  <a:noFill/>
                </a:ln>
                <a:solidFill>
                  <a:srgbClr val="003865"/>
                </a:solidFill>
                <a:effectLst/>
                <a:uLnTx/>
                <a:uFillTx/>
                <a:latin typeface="Franklin Gothic Book"/>
                <a:ea typeface="+mn-ea"/>
                <a:cs typeface="+mn-cs"/>
              </a:endParaRPr>
            </a:p>
          </p:txBody>
        </p:sp>
      </p:grpSp>
      <p:sp>
        <p:nvSpPr>
          <p:cNvPr id="2" name="Text Placeholder 9">
            <a:extLst>
              <a:ext uri="{FF2B5EF4-FFF2-40B4-BE49-F238E27FC236}">
                <a16:creationId xmlns:a16="http://schemas.microsoft.com/office/drawing/2014/main" id="{DB6846F6-16E7-0C99-33F7-86DA54BFC7F9}"/>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5" name="Footer Placeholder 4">
            <a:extLst>
              <a:ext uri="{FF2B5EF4-FFF2-40B4-BE49-F238E27FC236}">
                <a16:creationId xmlns:a16="http://schemas.microsoft.com/office/drawing/2014/main" id="{C26AFA65-A828-949E-564C-4F633FC08C65}"/>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50688933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99C277-9217-260C-6014-6823AF487E91}"/>
              </a:ext>
            </a:extLst>
          </p:cNvPr>
          <p:cNvSpPr/>
          <p:nvPr/>
        </p:nvSpPr>
        <p:spPr>
          <a:xfrm flipH="1">
            <a:off x="1" y="0"/>
            <a:ext cx="2983042"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 name="Title 2">
            <a:extLst>
              <a:ext uri="{FF2B5EF4-FFF2-40B4-BE49-F238E27FC236}">
                <a16:creationId xmlns:a16="http://schemas.microsoft.com/office/drawing/2014/main" id="{98322C45-58CA-09F8-4BD3-3A97D4914D6E}"/>
              </a:ext>
            </a:extLst>
          </p:cNvPr>
          <p:cNvSpPr>
            <a:spLocks noGrp="1"/>
          </p:cNvSpPr>
          <p:nvPr>
            <p:ph type="title"/>
          </p:nvPr>
        </p:nvSpPr>
        <p:spPr>
          <a:xfrm>
            <a:off x="292099" y="612648"/>
            <a:ext cx="2451101" cy="1441004"/>
          </a:xfrm>
        </p:spPr>
        <p:txBody>
          <a:bodyPr/>
          <a:lstStyle/>
          <a:p>
            <a:r>
              <a:rPr lang="en-US"/>
              <a:t>Portfolio optimization through underlying </a:t>
            </a:r>
            <a:r>
              <a:rPr lang="en-US" err="1"/>
              <a:t>substrategies</a:t>
            </a:r>
            <a:endParaRPr lang="en-US"/>
          </a:p>
        </p:txBody>
      </p:sp>
      <p:sp>
        <p:nvSpPr>
          <p:cNvPr id="4" name="Slide Number Placeholder 3">
            <a:extLst>
              <a:ext uri="{FF2B5EF4-FFF2-40B4-BE49-F238E27FC236}">
                <a16:creationId xmlns:a16="http://schemas.microsoft.com/office/drawing/2014/main" id="{6DABEDC4-A55F-0711-A064-5F74B0DA7CEA}"/>
              </a:ext>
            </a:extLst>
          </p:cNvPr>
          <p:cNvSpPr>
            <a:spLocks noGrp="1"/>
          </p:cNvSpPr>
          <p:nvPr>
            <p:ph type="sldNum" sz="quarter" idx="12"/>
          </p:nvPr>
        </p:nvSpPr>
        <p:spPr/>
        <p:txBody>
          <a:bodyPr/>
          <a:lstStyle/>
          <a:p>
            <a:fld id="{E5B12101-DB11-214A-81F9-2D258DBE057F}" type="slidenum">
              <a:rPr lang="en-US" smtClean="0"/>
              <a:pPr/>
              <a:t>102</a:t>
            </a:fld>
            <a:endParaRPr lang="en-US"/>
          </a:p>
        </p:txBody>
      </p:sp>
      <p:sp>
        <p:nvSpPr>
          <p:cNvPr id="10" name="Text Placeholder 2">
            <a:extLst>
              <a:ext uri="{FF2B5EF4-FFF2-40B4-BE49-F238E27FC236}">
                <a16:creationId xmlns:a16="http://schemas.microsoft.com/office/drawing/2014/main" id="{CE2BB09C-9105-BAF9-FF31-4B5A566EBC01}"/>
              </a:ext>
            </a:extLst>
          </p:cNvPr>
          <p:cNvSpPr>
            <a:spLocks noGrp="1"/>
          </p:cNvSpPr>
          <p:nvPr/>
        </p:nvSpPr>
        <p:spPr>
          <a:xfrm>
            <a:off x="292608" y="2313490"/>
            <a:ext cx="2533038" cy="155127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The portfolio management team allocates the account’s active risk budget among underlying </a:t>
            </a:r>
            <a:r>
              <a:rPr lang="en-US" sz="1600" err="1">
                <a:solidFill>
                  <a:schemeClr val="tx1"/>
                </a:solidFill>
              </a:rPr>
              <a:t>substrategies</a:t>
            </a:r>
            <a:r>
              <a:rPr lang="en-US" sz="1600">
                <a:solidFill>
                  <a:schemeClr val="tx1"/>
                </a:solidFill>
              </a:rPr>
              <a:t> supported by an allocation framework.</a:t>
            </a:r>
          </a:p>
        </p:txBody>
      </p:sp>
      <p:sp>
        <p:nvSpPr>
          <p:cNvPr id="8" name="Freeform 7">
            <a:extLst>
              <a:ext uri="{FF2B5EF4-FFF2-40B4-BE49-F238E27FC236}">
                <a16:creationId xmlns:a16="http://schemas.microsoft.com/office/drawing/2014/main" id="{D2B7D3BE-F6CD-EB23-77C7-50B3914AAF77}"/>
              </a:ext>
            </a:extLst>
          </p:cNvPr>
          <p:cNvSpPr/>
          <p:nvPr/>
        </p:nvSpPr>
        <p:spPr>
          <a:xfrm>
            <a:off x="3331805" y="1888097"/>
            <a:ext cx="1814830" cy="2696730"/>
          </a:xfrm>
          <a:custGeom>
            <a:avLst/>
            <a:gdLst>
              <a:gd name="connsiteX0" fmla="*/ 0 w 1962623"/>
              <a:gd name="connsiteY0" fmla="*/ 0 h 2916342"/>
              <a:gd name="connsiteX1" fmla="*/ 1962623 w 1962623"/>
              <a:gd name="connsiteY1" fmla="*/ 0 h 2916342"/>
              <a:gd name="connsiteX2" fmla="*/ 1962623 w 1962623"/>
              <a:gd name="connsiteY2" fmla="*/ 2916342 h 2916342"/>
              <a:gd name="connsiteX3" fmla="*/ 0 w 1962623"/>
              <a:gd name="connsiteY3" fmla="*/ 2916342 h 2916342"/>
              <a:gd name="connsiteX4" fmla="*/ 0 w 1962623"/>
              <a:gd name="connsiteY4" fmla="*/ 0 h 291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623" h="2916342">
                <a:moveTo>
                  <a:pt x="0" y="0"/>
                </a:moveTo>
                <a:lnTo>
                  <a:pt x="1962623" y="0"/>
                </a:lnTo>
                <a:lnTo>
                  <a:pt x="1962623" y="2916342"/>
                </a:lnTo>
                <a:lnTo>
                  <a:pt x="0" y="2916342"/>
                </a:lnTo>
                <a:lnTo>
                  <a:pt x="0" y="0"/>
                </a:lnTo>
                <a:close/>
              </a:path>
            </a:pathLst>
          </a:custGeom>
          <a:solidFill>
            <a:schemeClr val="accent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82880" tIns="91440" rIns="182880" bIns="91440" numCol="1" spcCol="1270" anchor="ctr" anchorCtr="0">
            <a:noAutofit/>
          </a:bodyPr>
          <a:lstStyle/>
          <a:p>
            <a:pPr marL="0" lvl="0" indent="0" algn="l" defTabSz="622300">
              <a:lnSpc>
                <a:spcPct val="90000"/>
              </a:lnSpc>
              <a:spcBef>
                <a:spcPct val="0"/>
              </a:spcBef>
              <a:spcAft>
                <a:spcPts val="600"/>
              </a:spcAft>
              <a:buNone/>
            </a:pPr>
            <a:r>
              <a:rPr lang="en-US" sz="1400" b="1" i="0" kern="1200">
                <a:solidFill>
                  <a:schemeClr val="tx1"/>
                </a:solidFill>
                <a:latin typeface="Ringside Narrow" panose="02000500000000000000" pitchFamily="2" charset="0"/>
              </a:rPr>
              <a:t>Underlying sub-</a:t>
            </a:r>
            <a:br>
              <a:rPr lang="en-US" sz="1400" b="1" i="0" kern="1200">
                <a:solidFill>
                  <a:schemeClr val="tx1"/>
                </a:solidFill>
                <a:latin typeface="Ringside Narrow" panose="02000500000000000000" pitchFamily="2" charset="0"/>
              </a:rPr>
            </a:br>
            <a:r>
              <a:rPr lang="en-US" sz="1400" b="1" i="0" kern="1200">
                <a:solidFill>
                  <a:schemeClr val="tx1"/>
                </a:solidFill>
                <a:latin typeface="Ringside Narrow" panose="02000500000000000000" pitchFamily="2" charset="0"/>
              </a:rPr>
              <a:t>strategy selection</a:t>
            </a:r>
          </a:p>
          <a:p>
            <a:pPr marL="120650" lvl="0" indent="-111125" algn="l" defTabSz="622300">
              <a:lnSpc>
                <a:spcPct val="90000"/>
              </a:lnSpc>
              <a:spcBef>
                <a:spcPct val="0"/>
              </a:spcBef>
              <a:spcAft>
                <a:spcPts val="600"/>
              </a:spcAft>
              <a:buFont typeface="Arial" panose="020B0604020202020204" pitchFamily="34" charset="0"/>
              <a:buChar char="•"/>
            </a:pPr>
            <a:r>
              <a:rPr lang="en-US" sz="1200" b="0" i="0" kern="1200">
                <a:solidFill>
                  <a:schemeClr val="tx1"/>
                </a:solidFill>
                <a:latin typeface="Ringside Narrow Book" panose="02000500000000000000" pitchFamily="2" charset="0"/>
              </a:rPr>
              <a:t>Manager experience</a:t>
            </a:r>
          </a:p>
          <a:p>
            <a:pPr marL="120650" lvl="0" indent="-111125" algn="l" defTabSz="622300">
              <a:lnSpc>
                <a:spcPct val="90000"/>
              </a:lnSpc>
              <a:spcBef>
                <a:spcPct val="0"/>
              </a:spcBef>
              <a:spcAft>
                <a:spcPts val="600"/>
              </a:spcAft>
              <a:buFont typeface="Arial" panose="020B0604020202020204" pitchFamily="34" charset="0"/>
              <a:buChar char="•"/>
            </a:pPr>
            <a:r>
              <a:rPr lang="en-US" sz="1200" b="0" i="0" kern="1200">
                <a:solidFill>
                  <a:schemeClr val="tx1"/>
                </a:solidFill>
                <a:latin typeface="Ringside Narrow Book" panose="02000500000000000000" pitchFamily="2" charset="0"/>
              </a:rPr>
              <a:t>Track record</a:t>
            </a:r>
          </a:p>
          <a:p>
            <a:pPr marL="120650" lvl="0" indent="-111125" algn="l" defTabSz="622300">
              <a:lnSpc>
                <a:spcPct val="90000"/>
              </a:lnSpc>
              <a:spcBef>
                <a:spcPct val="0"/>
              </a:spcBef>
              <a:spcAft>
                <a:spcPts val="600"/>
              </a:spcAft>
              <a:buFont typeface="Arial" panose="020B0604020202020204" pitchFamily="34" charset="0"/>
              <a:buChar char="•"/>
            </a:pPr>
            <a:r>
              <a:rPr lang="en-US" sz="1200" b="0" i="0" kern="1200">
                <a:solidFill>
                  <a:schemeClr val="tx1"/>
                </a:solidFill>
                <a:latin typeface="Ringside Narrow Book" panose="02000500000000000000" pitchFamily="2" charset="0"/>
              </a:rPr>
              <a:t>Expected return</a:t>
            </a:r>
          </a:p>
          <a:p>
            <a:pPr marL="120650" lvl="0" indent="-111125" algn="l" defTabSz="622300">
              <a:lnSpc>
                <a:spcPct val="90000"/>
              </a:lnSpc>
              <a:spcBef>
                <a:spcPct val="0"/>
              </a:spcBef>
              <a:spcAft>
                <a:spcPts val="600"/>
              </a:spcAft>
              <a:buFont typeface="Arial" panose="020B0604020202020204" pitchFamily="34" charset="0"/>
              <a:buChar char="•"/>
            </a:pPr>
            <a:r>
              <a:rPr lang="en-US" sz="1200" b="0" i="0" kern="1200">
                <a:solidFill>
                  <a:schemeClr val="tx1"/>
                </a:solidFill>
                <a:latin typeface="Ringside Narrow Book" panose="02000500000000000000" pitchFamily="2" charset="0"/>
              </a:rPr>
              <a:t>Correlation with other managers and </a:t>
            </a:r>
            <a:br>
              <a:rPr lang="en-US" sz="1200" b="0" i="0" kern="1200">
                <a:solidFill>
                  <a:schemeClr val="tx1"/>
                </a:solidFill>
                <a:latin typeface="Ringside Narrow Book" panose="02000500000000000000" pitchFamily="2" charset="0"/>
              </a:rPr>
            </a:br>
            <a:r>
              <a:rPr lang="en-US" sz="1200" b="0" i="0" kern="1200">
                <a:solidFill>
                  <a:schemeClr val="tx1"/>
                </a:solidFill>
                <a:latin typeface="Ringside Narrow Book" panose="02000500000000000000" pitchFamily="2" charset="0"/>
              </a:rPr>
              <a:t>substrategies</a:t>
            </a:r>
          </a:p>
          <a:p>
            <a:pPr marL="120650" lvl="0" indent="-111125" algn="l" defTabSz="622300">
              <a:lnSpc>
                <a:spcPct val="90000"/>
              </a:lnSpc>
              <a:spcBef>
                <a:spcPct val="0"/>
              </a:spcBef>
              <a:spcAft>
                <a:spcPts val="600"/>
              </a:spcAft>
              <a:buFont typeface="Arial" panose="020B0604020202020204" pitchFamily="34" charset="0"/>
              <a:buChar char="•"/>
            </a:pPr>
            <a:r>
              <a:rPr lang="en-US" sz="1200" b="0" i="0" kern="1200">
                <a:solidFill>
                  <a:schemeClr val="tx1"/>
                </a:solidFill>
                <a:latin typeface="Ringside Narrow Book" panose="02000500000000000000" pitchFamily="2" charset="0"/>
              </a:rPr>
              <a:t>Individual portfolio manager capacity</a:t>
            </a:r>
          </a:p>
          <a:p>
            <a:pPr marL="120650" lvl="0" indent="-111125" algn="l" defTabSz="622300">
              <a:lnSpc>
                <a:spcPct val="90000"/>
              </a:lnSpc>
              <a:spcBef>
                <a:spcPct val="0"/>
              </a:spcBef>
              <a:spcAft>
                <a:spcPts val="0"/>
              </a:spcAft>
              <a:buFont typeface="Arial" panose="020B0604020202020204" pitchFamily="34" charset="0"/>
              <a:buChar char="•"/>
            </a:pPr>
            <a:r>
              <a:rPr lang="en-US" sz="1200" b="0" i="0" kern="1200">
                <a:solidFill>
                  <a:schemeClr val="tx1"/>
                </a:solidFill>
                <a:latin typeface="Ringside Narrow Book" panose="02000500000000000000" pitchFamily="2" charset="0"/>
              </a:rPr>
              <a:t>Active risk profile</a:t>
            </a:r>
          </a:p>
        </p:txBody>
      </p:sp>
      <p:sp>
        <p:nvSpPr>
          <p:cNvPr id="9" name="Freeform 8">
            <a:extLst>
              <a:ext uri="{FF2B5EF4-FFF2-40B4-BE49-F238E27FC236}">
                <a16:creationId xmlns:a16="http://schemas.microsoft.com/office/drawing/2014/main" id="{F216F5AF-4D6C-EF41-C0F0-1098B0041F05}"/>
              </a:ext>
            </a:extLst>
          </p:cNvPr>
          <p:cNvSpPr/>
          <p:nvPr/>
        </p:nvSpPr>
        <p:spPr>
          <a:xfrm rot="17046244">
            <a:off x="4609331" y="2531035"/>
            <a:ext cx="1420845" cy="32842"/>
          </a:xfrm>
          <a:custGeom>
            <a:avLst/>
            <a:gdLst>
              <a:gd name="connsiteX0" fmla="*/ 0 w 1536553"/>
              <a:gd name="connsiteY0" fmla="*/ 17758 h 35517"/>
              <a:gd name="connsiteX1" fmla="*/ 1536553 w 1536553"/>
              <a:gd name="connsiteY1" fmla="*/ 17758 h 35517"/>
            </a:gdLst>
            <a:ahLst/>
            <a:cxnLst>
              <a:cxn ang="0">
                <a:pos x="connsiteX0" y="connsiteY0"/>
              </a:cxn>
              <a:cxn ang="0">
                <a:pos x="connsiteX1" y="connsiteY1"/>
              </a:cxn>
            </a:cxnLst>
            <a:rect l="l" t="t" r="r" b="b"/>
            <a:pathLst>
              <a:path w="1536553" h="35517">
                <a:moveTo>
                  <a:pt x="0" y="17758"/>
                </a:moveTo>
                <a:lnTo>
                  <a:pt x="1536553" y="17758"/>
                </a:lnTo>
              </a:path>
            </a:pathLst>
          </a:custGeom>
          <a:noFill/>
          <a:ln w="9525">
            <a:no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742562" tIns="-20655" rIns="742563" bIns="-20656" numCol="1" spcCol="1270" anchor="ctr" anchorCtr="0">
            <a:noAutofit/>
          </a:bodyPr>
          <a:lstStyle/>
          <a:p>
            <a:pPr marL="0" lvl="0" indent="0" algn="ctr" defTabSz="222250">
              <a:lnSpc>
                <a:spcPct val="90000"/>
              </a:lnSpc>
              <a:spcBef>
                <a:spcPct val="0"/>
              </a:spcBef>
              <a:spcAft>
                <a:spcPct val="35000"/>
              </a:spcAft>
              <a:buNone/>
            </a:pPr>
            <a:endParaRPr lang="en-US" sz="500" kern="1200"/>
          </a:p>
        </p:txBody>
      </p:sp>
      <p:sp>
        <p:nvSpPr>
          <p:cNvPr id="11" name="Freeform 10">
            <a:extLst>
              <a:ext uri="{FF2B5EF4-FFF2-40B4-BE49-F238E27FC236}">
                <a16:creationId xmlns:a16="http://schemas.microsoft.com/office/drawing/2014/main" id="{B230676B-9E42-2AFF-6839-66A84E0A5540}"/>
              </a:ext>
            </a:extLst>
          </p:cNvPr>
          <p:cNvSpPr/>
          <p:nvPr/>
        </p:nvSpPr>
        <p:spPr>
          <a:xfrm>
            <a:off x="5492872" y="1321142"/>
            <a:ext cx="1907363" cy="1074613"/>
          </a:xfrm>
          <a:custGeom>
            <a:avLst/>
            <a:gdLst>
              <a:gd name="connsiteX0" fmla="*/ 0 w 2062692"/>
              <a:gd name="connsiteY0" fmla="*/ 0 h 1162126"/>
              <a:gd name="connsiteX1" fmla="*/ 2062692 w 2062692"/>
              <a:gd name="connsiteY1" fmla="*/ 0 h 1162126"/>
              <a:gd name="connsiteX2" fmla="*/ 2062692 w 2062692"/>
              <a:gd name="connsiteY2" fmla="*/ 1162126 h 1162126"/>
              <a:gd name="connsiteX3" fmla="*/ 0 w 2062692"/>
              <a:gd name="connsiteY3" fmla="*/ 1162126 h 1162126"/>
              <a:gd name="connsiteX4" fmla="*/ 0 w 2062692"/>
              <a:gd name="connsiteY4" fmla="*/ 0 h 1162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692" h="1162126">
                <a:moveTo>
                  <a:pt x="0" y="0"/>
                </a:moveTo>
                <a:lnTo>
                  <a:pt x="2062692" y="0"/>
                </a:lnTo>
                <a:lnTo>
                  <a:pt x="2062692" y="1162126"/>
                </a:lnTo>
                <a:lnTo>
                  <a:pt x="0" y="1162126"/>
                </a:lnTo>
                <a:lnTo>
                  <a:pt x="0" y="0"/>
                </a:lnTo>
                <a:close/>
              </a:path>
            </a:pathLst>
          </a:custGeom>
          <a:solidFill>
            <a:schemeClr val="accent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8890" rIns="91440" bIns="8890" numCol="1" spcCol="1270" anchor="ctr" anchorCtr="0">
            <a:noAutofit/>
          </a:bodyPr>
          <a:lstStyle/>
          <a:p>
            <a:pPr marL="0" lvl="0" indent="0" algn="ctr" defTabSz="622300">
              <a:lnSpc>
                <a:spcPct val="90000"/>
              </a:lnSpc>
              <a:spcBef>
                <a:spcPct val="0"/>
              </a:spcBef>
              <a:spcAft>
                <a:spcPct val="35000"/>
              </a:spcAft>
              <a:buNone/>
            </a:pPr>
            <a:r>
              <a:rPr lang="en-US" sz="1400" b="1" i="0" kern="1200">
                <a:solidFill>
                  <a:schemeClr val="tx1"/>
                </a:solidFill>
                <a:latin typeface="Ringside Narrow" panose="02000500000000000000" pitchFamily="2" charset="0"/>
              </a:rPr>
              <a:t>Strategic allocation</a:t>
            </a:r>
          </a:p>
        </p:txBody>
      </p:sp>
      <p:sp>
        <p:nvSpPr>
          <p:cNvPr id="13" name="Freeform 12">
            <a:extLst>
              <a:ext uri="{FF2B5EF4-FFF2-40B4-BE49-F238E27FC236}">
                <a16:creationId xmlns:a16="http://schemas.microsoft.com/office/drawing/2014/main" id="{88B601A1-A018-A57A-DDEC-803CFC5A092F}"/>
              </a:ext>
            </a:extLst>
          </p:cNvPr>
          <p:cNvSpPr/>
          <p:nvPr/>
        </p:nvSpPr>
        <p:spPr>
          <a:xfrm>
            <a:off x="5492872" y="2635440"/>
            <a:ext cx="1907363" cy="1142899"/>
          </a:xfrm>
          <a:custGeom>
            <a:avLst/>
            <a:gdLst>
              <a:gd name="connsiteX0" fmla="*/ 0 w 2062692"/>
              <a:gd name="connsiteY0" fmla="*/ 0 h 1235972"/>
              <a:gd name="connsiteX1" fmla="*/ 2062692 w 2062692"/>
              <a:gd name="connsiteY1" fmla="*/ 0 h 1235972"/>
              <a:gd name="connsiteX2" fmla="*/ 2062692 w 2062692"/>
              <a:gd name="connsiteY2" fmla="*/ 1235972 h 1235972"/>
              <a:gd name="connsiteX3" fmla="*/ 0 w 2062692"/>
              <a:gd name="connsiteY3" fmla="*/ 1235972 h 1235972"/>
              <a:gd name="connsiteX4" fmla="*/ 0 w 2062692"/>
              <a:gd name="connsiteY4" fmla="*/ 0 h 123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692" h="1235972">
                <a:moveTo>
                  <a:pt x="0" y="0"/>
                </a:moveTo>
                <a:lnTo>
                  <a:pt x="2062692" y="0"/>
                </a:lnTo>
                <a:lnTo>
                  <a:pt x="2062692" y="1235972"/>
                </a:lnTo>
                <a:lnTo>
                  <a:pt x="0" y="1235972"/>
                </a:lnTo>
                <a:lnTo>
                  <a:pt x="0" y="0"/>
                </a:lnTo>
                <a:close/>
              </a:path>
            </a:pathLst>
          </a:custGeom>
          <a:solidFill>
            <a:schemeClr val="tx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8890" rIns="91440" bIns="8890" numCol="1" spcCol="1270" anchor="ctr" anchorCtr="0">
            <a:noAutofit/>
          </a:bodyPr>
          <a:lstStyle/>
          <a:p>
            <a:pPr marL="0" lvl="0" indent="0" algn="ctr" defTabSz="622300">
              <a:lnSpc>
                <a:spcPct val="90000"/>
              </a:lnSpc>
              <a:spcBef>
                <a:spcPct val="0"/>
              </a:spcBef>
              <a:spcAft>
                <a:spcPct val="35000"/>
              </a:spcAft>
              <a:buNone/>
            </a:pPr>
            <a:r>
              <a:rPr lang="en-US" sz="1400" b="1" i="0" kern="1200">
                <a:solidFill>
                  <a:schemeClr val="bg1"/>
                </a:solidFill>
                <a:latin typeface="Ringside Narrow" panose="02000500000000000000" pitchFamily="2" charset="0"/>
              </a:rPr>
              <a:t>Multimanager</a:t>
            </a:r>
            <a:br>
              <a:rPr lang="en-US" sz="1400" b="1" i="0" kern="1200">
                <a:solidFill>
                  <a:schemeClr val="bg1"/>
                </a:solidFill>
                <a:latin typeface="Ringside Narrow" panose="02000500000000000000" pitchFamily="2" charset="0"/>
              </a:rPr>
            </a:br>
            <a:r>
              <a:rPr lang="en-US" sz="1400" b="1" i="0" kern="1200">
                <a:solidFill>
                  <a:schemeClr val="bg1"/>
                </a:solidFill>
                <a:latin typeface="Ringside Narrow" panose="02000500000000000000" pitchFamily="2" charset="0"/>
              </a:rPr>
              <a:t>allocation framework</a:t>
            </a:r>
          </a:p>
        </p:txBody>
      </p:sp>
      <p:sp>
        <p:nvSpPr>
          <p:cNvPr id="15" name="Freeform 14">
            <a:extLst>
              <a:ext uri="{FF2B5EF4-FFF2-40B4-BE49-F238E27FC236}">
                <a16:creationId xmlns:a16="http://schemas.microsoft.com/office/drawing/2014/main" id="{C466E40D-9C4D-E658-0F96-EBA28DDA2760}"/>
              </a:ext>
            </a:extLst>
          </p:cNvPr>
          <p:cNvSpPr/>
          <p:nvPr/>
        </p:nvSpPr>
        <p:spPr>
          <a:xfrm>
            <a:off x="7730592" y="2636438"/>
            <a:ext cx="1908269" cy="1142899"/>
          </a:xfrm>
          <a:custGeom>
            <a:avLst/>
            <a:gdLst>
              <a:gd name="connsiteX0" fmla="*/ 0 w 2063671"/>
              <a:gd name="connsiteY0" fmla="*/ 0 h 1235972"/>
              <a:gd name="connsiteX1" fmla="*/ 2063671 w 2063671"/>
              <a:gd name="connsiteY1" fmla="*/ 0 h 1235972"/>
              <a:gd name="connsiteX2" fmla="*/ 2063671 w 2063671"/>
              <a:gd name="connsiteY2" fmla="*/ 1235972 h 1235972"/>
              <a:gd name="connsiteX3" fmla="*/ 0 w 2063671"/>
              <a:gd name="connsiteY3" fmla="*/ 1235972 h 1235972"/>
              <a:gd name="connsiteX4" fmla="*/ 0 w 2063671"/>
              <a:gd name="connsiteY4" fmla="*/ 0 h 123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3671" h="1235972">
                <a:moveTo>
                  <a:pt x="0" y="0"/>
                </a:moveTo>
                <a:lnTo>
                  <a:pt x="2063671" y="0"/>
                </a:lnTo>
                <a:lnTo>
                  <a:pt x="2063671" y="1235972"/>
                </a:lnTo>
                <a:lnTo>
                  <a:pt x="0" y="1235972"/>
                </a:lnTo>
                <a:lnTo>
                  <a:pt x="0" y="0"/>
                </a:lnTo>
                <a:close/>
              </a:path>
            </a:pathLst>
          </a:cu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8890" rIns="91440" bIns="8890" numCol="1" spcCol="1270" anchor="ctr" anchorCtr="0">
            <a:noAutofit/>
          </a:bodyPr>
          <a:lstStyle/>
          <a:p>
            <a:pPr marL="0" lvl="0" indent="0" algn="ctr" defTabSz="622300">
              <a:lnSpc>
                <a:spcPct val="90000"/>
              </a:lnSpc>
              <a:spcBef>
                <a:spcPct val="0"/>
              </a:spcBef>
              <a:spcAft>
                <a:spcPct val="35000"/>
              </a:spcAft>
              <a:buNone/>
            </a:pPr>
            <a:r>
              <a:rPr lang="en-US" sz="1400" b="1" i="0" kern="1200">
                <a:solidFill>
                  <a:schemeClr val="tx1"/>
                </a:solidFill>
                <a:latin typeface="Ringside Narrow" panose="02000500000000000000" pitchFamily="2" charset="0"/>
              </a:rPr>
              <a:t>Portfolio management team review</a:t>
            </a:r>
          </a:p>
        </p:txBody>
      </p:sp>
      <p:sp>
        <p:nvSpPr>
          <p:cNvPr id="17" name="Freeform 16">
            <a:extLst>
              <a:ext uri="{FF2B5EF4-FFF2-40B4-BE49-F238E27FC236}">
                <a16:creationId xmlns:a16="http://schemas.microsoft.com/office/drawing/2014/main" id="{DC09E28B-6F8C-2A3F-734D-BE12C7BD19DF}"/>
              </a:ext>
            </a:extLst>
          </p:cNvPr>
          <p:cNvSpPr/>
          <p:nvPr/>
        </p:nvSpPr>
        <p:spPr>
          <a:xfrm>
            <a:off x="9938882" y="2636438"/>
            <a:ext cx="1944742" cy="1142899"/>
          </a:xfrm>
          <a:custGeom>
            <a:avLst/>
            <a:gdLst>
              <a:gd name="connsiteX0" fmla="*/ 0 w 2103115"/>
              <a:gd name="connsiteY0" fmla="*/ 0 h 1235972"/>
              <a:gd name="connsiteX1" fmla="*/ 2103115 w 2103115"/>
              <a:gd name="connsiteY1" fmla="*/ 0 h 1235972"/>
              <a:gd name="connsiteX2" fmla="*/ 2103115 w 2103115"/>
              <a:gd name="connsiteY2" fmla="*/ 1235972 h 1235972"/>
              <a:gd name="connsiteX3" fmla="*/ 0 w 2103115"/>
              <a:gd name="connsiteY3" fmla="*/ 1235972 h 1235972"/>
              <a:gd name="connsiteX4" fmla="*/ 0 w 2103115"/>
              <a:gd name="connsiteY4" fmla="*/ 0 h 123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3115" h="1235972">
                <a:moveTo>
                  <a:pt x="0" y="0"/>
                </a:moveTo>
                <a:lnTo>
                  <a:pt x="2103115" y="0"/>
                </a:lnTo>
                <a:lnTo>
                  <a:pt x="2103115" y="1235972"/>
                </a:lnTo>
                <a:lnTo>
                  <a:pt x="0" y="1235972"/>
                </a:lnTo>
                <a:lnTo>
                  <a:pt x="0" y="0"/>
                </a:lnTo>
                <a:close/>
              </a:path>
            </a:pathLst>
          </a:custGeom>
          <a:solidFill>
            <a:schemeClr val="tx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8890" rIns="91440" bIns="8890" numCol="1" spcCol="1270" anchor="ctr" anchorCtr="0">
            <a:noAutofit/>
          </a:bodyPr>
          <a:lstStyle/>
          <a:p>
            <a:pPr marL="0" lvl="0" indent="0" algn="ctr" defTabSz="622300">
              <a:lnSpc>
                <a:spcPct val="90000"/>
              </a:lnSpc>
              <a:spcBef>
                <a:spcPct val="0"/>
              </a:spcBef>
              <a:spcAft>
                <a:spcPts val="300"/>
              </a:spcAft>
              <a:buNone/>
            </a:pPr>
            <a:r>
              <a:rPr lang="en-US" sz="1400" b="1" i="0" kern="1200">
                <a:solidFill>
                  <a:schemeClr val="bg1"/>
                </a:solidFill>
                <a:latin typeface="Ringside Narrow" panose="02000500000000000000" pitchFamily="2" charset="0"/>
              </a:rPr>
              <a:t>CREF Stock Account</a:t>
            </a:r>
          </a:p>
          <a:p>
            <a:pPr marL="0" lvl="0" indent="0" algn="ctr" defTabSz="622300">
              <a:lnSpc>
                <a:spcPct val="90000"/>
              </a:lnSpc>
              <a:spcBef>
                <a:spcPct val="0"/>
              </a:spcBef>
              <a:spcAft>
                <a:spcPts val="300"/>
              </a:spcAft>
              <a:buNone/>
            </a:pPr>
            <a:r>
              <a:rPr lang="en-US" sz="1200" kern="1200">
                <a:solidFill>
                  <a:schemeClr val="bg1"/>
                </a:solidFill>
                <a:latin typeface="+mn-lt"/>
              </a:rPr>
              <a:t>Diversified equity portfolio designed to generate</a:t>
            </a:r>
            <a:br>
              <a:rPr lang="en-US" sz="1200" kern="1200">
                <a:solidFill>
                  <a:schemeClr val="bg1"/>
                </a:solidFill>
                <a:latin typeface="+mn-lt"/>
              </a:rPr>
            </a:br>
            <a:r>
              <a:rPr lang="en-US" sz="1200" kern="1200">
                <a:solidFill>
                  <a:schemeClr val="bg1"/>
                </a:solidFill>
                <a:latin typeface="+mn-lt"/>
              </a:rPr>
              <a:t>alpha within targeted</a:t>
            </a:r>
            <a:br>
              <a:rPr lang="en-US" sz="1200" kern="1200">
                <a:solidFill>
                  <a:schemeClr val="bg1"/>
                </a:solidFill>
                <a:latin typeface="+mn-lt"/>
              </a:rPr>
            </a:br>
            <a:r>
              <a:rPr lang="en-US" sz="1200" kern="1200">
                <a:solidFill>
                  <a:schemeClr val="bg1"/>
                </a:solidFill>
                <a:latin typeface="+mn-lt"/>
              </a:rPr>
              <a:t> active risk budget </a:t>
            </a:r>
          </a:p>
        </p:txBody>
      </p:sp>
      <p:sp>
        <p:nvSpPr>
          <p:cNvPr id="18" name="Freeform 17">
            <a:extLst>
              <a:ext uri="{FF2B5EF4-FFF2-40B4-BE49-F238E27FC236}">
                <a16:creationId xmlns:a16="http://schemas.microsoft.com/office/drawing/2014/main" id="{1B030ED7-43F6-BCE4-0BE8-01409783608D}"/>
              </a:ext>
            </a:extLst>
          </p:cNvPr>
          <p:cNvSpPr/>
          <p:nvPr/>
        </p:nvSpPr>
        <p:spPr>
          <a:xfrm rot="4540480">
            <a:off x="4620081" y="3897959"/>
            <a:ext cx="1399346" cy="32842"/>
          </a:xfrm>
          <a:custGeom>
            <a:avLst/>
            <a:gdLst>
              <a:gd name="connsiteX0" fmla="*/ 0 w 1513304"/>
              <a:gd name="connsiteY0" fmla="*/ 17758 h 35517"/>
              <a:gd name="connsiteX1" fmla="*/ 1513304 w 1513304"/>
              <a:gd name="connsiteY1" fmla="*/ 17758 h 35517"/>
            </a:gdLst>
            <a:ahLst/>
            <a:cxnLst>
              <a:cxn ang="0">
                <a:pos x="connsiteX0" y="connsiteY0"/>
              </a:cxn>
              <a:cxn ang="0">
                <a:pos x="connsiteX1" y="connsiteY1"/>
              </a:cxn>
            </a:cxnLst>
            <a:rect l="l" t="t" r="r" b="b"/>
            <a:pathLst>
              <a:path w="1513304" h="35517">
                <a:moveTo>
                  <a:pt x="0" y="17758"/>
                </a:moveTo>
                <a:lnTo>
                  <a:pt x="1513304" y="17758"/>
                </a:lnTo>
              </a:path>
            </a:pathLst>
          </a:custGeom>
          <a:noFill/>
          <a:ln w="9525">
            <a:no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731519" tIns="-20074" rIns="731519" bIns="-20075" numCol="1" spcCol="1270" anchor="ctr" anchorCtr="0">
            <a:noAutofit/>
          </a:bodyPr>
          <a:lstStyle/>
          <a:p>
            <a:pPr marL="0" lvl="0" indent="0" algn="ctr" defTabSz="222250">
              <a:lnSpc>
                <a:spcPct val="90000"/>
              </a:lnSpc>
              <a:spcBef>
                <a:spcPct val="0"/>
              </a:spcBef>
              <a:spcAft>
                <a:spcPct val="35000"/>
              </a:spcAft>
              <a:buNone/>
            </a:pPr>
            <a:endParaRPr lang="en-US" sz="500" kern="1200"/>
          </a:p>
        </p:txBody>
      </p:sp>
      <p:sp>
        <p:nvSpPr>
          <p:cNvPr id="20" name="Freeform 19">
            <a:extLst>
              <a:ext uri="{FF2B5EF4-FFF2-40B4-BE49-F238E27FC236}">
                <a16:creationId xmlns:a16="http://schemas.microsoft.com/office/drawing/2014/main" id="{26FFCBBD-8FE9-FEF2-2918-46441F74FDAD}"/>
              </a:ext>
            </a:extLst>
          </p:cNvPr>
          <p:cNvSpPr/>
          <p:nvPr/>
        </p:nvSpPr>
        <p:spPr>
          <a:xfrm>
            <a:off x="5492872" y="4038726"/>
            <a:ext cx="1904193" cy="1107146"/>
          </a:xfrm>
          <a:custGeom>
            <a:avLst/>
            <a:gdLst>
              <a:gd name="connsiteX0" fmla="*/ 0 w 2059264"/>
              <a:gd name="connsiteY0" fmla="*/ 0 h 1197308"/>
              <a:gd name="connsiteX1" fmla="*/ 2059264 w 2059264"/>
              <a:gd name="connsiteY1" fmla="*/ 0 h 1197308"/>
              <a:gd name="connsiteX2" fmla="*/ 2059264 w 2059264"/>
              <a:gd name="connsiteY2" fmla="*/ 1197308 h 1197308"/>
              <a:gd name="connsiteX3" fmla="*/ 0 w 2059264"/>
              <a:gd name="connsiteY3" fmla="*/ 1197308 h 1197308"/>
              <a:gd name="connsiteX4" fmla="*/ 0 w 2059264"/>
              <a:gd name="connsiteY4" fmla="*/ 0 h 1197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264" h="1197308">
                <a:moveTo>
                  <a:pt x="0" y="0"/>
                </a:moveTo>
                <a:lnTo>
                  <a:pt x="2059264" y="0"/>
                </a:lnTo>
                <a:lnTo>
                  <a:pt x="2059264" y="1197308"/>
                </a:lnTo>
                <a:lnTo>
                  <a:pt x="0" y="1197308"/>
                </a:lnTo>
                <a:lnTo>
                  <a:pt x="0" y="0"/>
                </a:lnTo>
                <a:close/>
              </a:path>
            </a:pathLst>
          </a:custGeom>
          <a:solidFill>
            <a:schemeClr val="accent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8890" rIns="91440" bIns="8890" numCol="1" spcCol="1270" anchor="ctr" anchorCtr="0">
            <a:noAutofit/>
          </a:bodyPr>
          <a:lstStyle/>
          <a:p>
            <a:pPr marL="0" lvl="0" indent="0" algn="ctr" defTabSz="622300">
              <a:lnSpc>
                <a:spcPct val="90000"/>
              </a:lnSpc>
              <a:spcBef>
                <a:spcPct val="0"/>
              </a:spcBef>
              <a:spcAft>
                <a:spcPct val="35000"/>
              </a:spcAft>
              <a:buNone/>
            </a:pPr>
            <a:r>
              <a:rPr lang="en-US" sz="1400" b="1" i="0" kern="1200">
                <a:solidFill>
                  <a:schemeClr val="tx1"/>
                </a:solidFill>
                <a:latin typeface="Ringside Narrow" panose="02000500000000000000" pitchFamily="2" charset="0"/>
              </a:rPr>
              <a:t>Investment approaches</a:t>
            </a:r>
          </a:p>
        </p:txBody>
      </p:sp>
      <p:sp>
        <p:nvSpPr>
          <p:cNvPr id="21" name="Freeform 230">
            <a:extLst>
              <a:ext uri="{FF2B5EF4-FFF2-40B4-BE49-F238E27FC236}">
                <a16:creationId xmlns:a16="http://schemas.microsoft.com/office/drawing/2014/main" id="{9C364D5B-6A36-2ACC-2D37-534024462879}"/>
              </a:ext>
            </a:extLst>
          </p:cNvPr>
          <p:cNvSpPr>
            <a:spLocks noChangeAspect="1"/>
          </p:cNvSpPr>
          <p:nvPr/>
        </p:nvSpPr>
        <p:spPr bwMode="auto">
          <a:xfrm rot="16200000" flipH="1">
            <a:off x="5243021" y="3157109"/>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25" name="Freeform 230">
            <a:extLst>
              <a:ext uri="{FF2B5EF4-FFF2-40B4-BE49-F238E27FC236}">
                <a16:creationId xmlns:a16="http://schemas.microsoft.com/office/drawing/2014/main" id="{DE53512E-F17E-F8A4-321E-819555234CB8}"/>
              </a:ext>
            </a:extLst>
          </p:cNvPr>
          <p:cNvSpPr>
            <a:spLocks noChangeAspect="1"/>
          </p:cNvSpPr>
          <p:nvPr/>
        </p:nvSpPr>
        <p:spPr bwMode="auto">
          <a:xfrm rot="16200000" flipH="1">
            <a:off x="7473001" y="3153630"/>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26" name="Freeform 230">
            <a:extLst>
              <a:ext uri="{FF2B5EF4-FFF2-40B4-BE49-F238E27FC236}">
                <a16:creationId xmlns:a16="http://schemas.microsoft.com/office/drawing/2014/main" id="{677B9D17-EF9A-3F61-2357-DE2635B4E19A}"/>
              </a:ext>
            </a:extLst>
          </p:cNvPr>
          <p:cNvSpPr>
            <a:spLocks noChangeAspect="1"/>
          </p:cNvSpPr>
          <p:nvPr/>
        </p:nvSpPr>
        <p:spPr bwMode="auto">
          <a:xfrm rot="16200000" flipH="1">
            <a:off x="9687324" y="3153630"/>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27" name="Freeform 230">
            <a:extLst>
              <a:ext uri="{FF2B5EF4-FFF2-40B4-BE49-F238E27FC236}">
                <a16:creationId xmlns:a16="http://schemas.microsoft.com/office/drawing/2014/main" id="{E23262B3-7E85-E027-FF62-455318DD7C3C}"/>
              </a:ext>
            </a:extLst>
          </p:cNvPr>
          <p:cNvSpPr>
            <a:spLocks noChangeAspect="1"/>
          </p:cNvSpPr>
          <p:nvPr/>
        </p:nvSpPr>
        <p:spPr bwMode="auto">
          <a:xfrm flipH="1">
            <a:off x="6331319" y="2464231"/>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28" name="Freeform 230">
            <a:extLst>
              <a:ext uri="{FF2B5EF4-FFF2-40B4-BE49-F238E27FC236}">
                <a16:creationId xmlns:a16="http://schemas.microsoft.com/office/drawing/2014/main" id="{4226D767-99D6-629C-1982-EDEF5F941559}"/>
              </a:ext>
            </a:extLst>
          </p:cNvPr>
          <p:cNvSpPr>
            <a:spLocks noChangeAspect="1"/>
          </p:cNvSpPr>
          <p:nvPr/>
        </p:nvSpPr>
        <p:spPr bwMode="auto">
          <a:xfrm rot="10800000" flipH="1">
            <a:off x="6334224" y="3864764"/>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2" name="Text Placeholder 9">
            <a:extLst>
              <a:ext uri="{FF2B5EF4-FFF2-40B4-BE49-F238E27FC236}">
                <a16:creationId xmlns:a16="http://schemas.microsoft.com/office/drawing/2014/main" id="{EE97FA57-35BF-723C-8FF6-7BEB47B0CAA5}"/>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7" name="Footer Placeholder 4">
            <a:extLst>
              <a:ext uri="{FF2B5EF4-FFF2-40B4-BE49-F238E27FC236}">
                <a16:creationId xmlns:a16="http://schemas.microsoft.com/office/drawing/2014/main" id="{0FBC27FD-1925-493A-BB94-8BEB82C11224}"/>
              </a:ext>
            </a:extLst>
          </p:cNvPr>
          <p:cNvSpPr txBox="1">
            <a:spLocks/>
          </p:cNvSpPr>
          <p:nvPr/>
        </p:nvSpPr>
        <p:spPr>
          <a:xfrm>
            <a:off x="3401568"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56769549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983154-AB30-66E8-2F3B-FF920C90A2E1}"/>
              </a:ext>
            </a:extLst>
          </p:cNvPr>
          <p:cNvSpPr>
            <a:spLocks noGrp="1"/>
          </p:cNvSpPr>
          <p:nvPr>
            <p:ph type="title"/>
          </p:nvPr>
        </p:nvSpPr>
        <p:spPr/>
        <p:txBody>
          <a:bodyPr/>
          <a:lstStyle/>
          <a:p>
            <a:r>
              <a:rPr lang="en-US"/>
              <a:t>Portfolio optimization through underlying </a:t>
            </a:r>
            <a:r>
              <a:rPr lang="en-US" err="1"/>
              <a:t>substrategies</a:t>
            </a:r>
            <a:endParaRPr lang="en-US"/>
          </a:p>
        </p:txBody>
      </p:sp>
      <p:sp>
        <p:nvSpPr>
          <p:cNvPr id="4" name="Slide Number Placeholder 3">
            <a:extLst>
              <a:ext uri="{FF2B5EF4-FFF2-40B4-BE49-F238E27FC236}">
                <a16:creationId xmlns:a16="http://schemas.microsoft.com/office/drawing/2014/main" id="{71C41B64-9B96-1FBC-A1CF-2D415B875707}"/>
              </a:ext>
            </a:extLst>
          </p:cNvPr>
          <p:cNvSpPr>
            <a:spLocks noGrp="1"/>
          </p:cNvSpPr>
          <p:nvPr>
            <p:ph type="sldNum" sz="quarter" idx="12"/>
          </p:nvPr>
        </p:nvSpPr>
        <p:spPr/>
        <p:txBody>
          <a:bodyPr/>
          <a:lstStyle/>
          <a:p>
            <a:fld id="{E5B12101-DB11-214A-81F9-2D258DBE057F}" type="slidenum">
              <a:rPr lang="en-US" smtClean="0"/>
              <a:pPr/>
              <a:t>103</a:t>
            </a:fld>
            <a:endParaRPr lang="en-US"/>
          </a:p>
        </p:txBody>
      </p:sp>
      <p:sp>
        <p:nvSpPr>
          <p:cNvPr id="11" name="Text Placeholder 7">
            <a:extLst>
              <a:ext uri="{FF2B5EF4-FFF2-40B4-BE49-F238E27FC236}">
                <a16:creationId xmlns:a16="http://schemas.microsoft.com/office/drawing/2014/main" id="{413719CE-ED81-F982-9E8F-632851D54C36}"/>
              </a:ext>
            </a:extLst>
          </p:cNvPr>
          <p:cNvSpPr txBox="1">
            <a:spLocks/>
          </p:cNvSpPr>
          <p:nvPr/>
        </p:nvSpPr>
        <p:spPr>
          <a:xfrm>
            <a:off x="8999034" y="3159659"/>
            <a:ext cx="2894516" cy="300301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To further illustrate the Account’s allocation process, there are distinct portfolio optimizations impacting:</a:t>
            </a:r>
          </a:p>
          <a:p>
            <a:pPr lvl="1">
              <a:spcAft>
                <a:spcPts val="300"/>
              </a:spcAft>
            </a:pPr>
            <a:r>
              <a:rPr lang="en-US" sz="1300"/>
              <a:t>6 regions</a:t>
            </a:r>
          </a:p>
          <a:p>
            <a:pPr lvl="1">
              <a:spcAft>
                <a:spcPts val="300"/>
              </a:spcAft>
            </a:pPr>
            <a:r>
              <a:rPr lang="en-US" sz="1300"/>
              <a:t>17 portfolio managers</a:t>
            </a:r>
          </a:p>
          <a:p>
            <a:pPr lvl="1"/>
            <a:r>
              <a:rPr lang="en-US" sz="1300"/>
              <a:t>21 independent portfolios</a:t>
            </a:r>
          </a:p>
          <a:p>
            <a:pPr marL="0" lvl="1" indent="0">
              <a:buNone/>
            </a:pPr>
            <a:r>
              <a:rPr lang="en-US" sz="1300"/>
              <a:t>Where there is more than one strategy in the same region/style, the strategies have been designed to be complementary.​</a:t>
            </a:r>
          </a:p>
          <a:p>
            <a:pPr marL="0" lvl="1" indent="0">
              <a:buNone/>
            </a:pPr>
            <a:r>
              <a:rPr lang="en-US" sz="1300"/>
              <a:t>As of Mar. 31, 2024​.</a:t>
            </a:r>
          </a:p>
          <a:p>
            <a:pPr marL="338328" lvl="1" indent="0">
              <a:buNone/>
            </a:pPr>
            <a:endParaRPr lang="en-US" sz="1300"/>
          </a:p>
        </p:txBody>
      </p:sp>
      <p:pic>
        <p:nvPicPr>
          <p:cNvPr id="22" name="Picture 21">
            <a:extLst>
              <a:ext uri="{FF2B5EF4-FFF2-40B4-BE49-F238E27FC236}">
                <a16:creationId xmlns:a16="http://schemas.microsoft.com/office/drawing/2014/main" id="{FFA07B22-6773-4C00-2557-6518D5095A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743"/>
          <a:stretch/>
        </p:blipFill>
        <p:spPr>
          <a:xfrm>
            <a:off x="8977215" y="327028"/>
            <a:ext cx="2916335" cy="2578648"/>
          </a:xfrm>
          <a:prstGeom prst="rect">
            <a:avLst/>
          </a:prstGeom>
        </p:spPr>
      </p:pic>
      <p:graphicFrame>
        <p:nvGraphicFramePr>
          <p:cNvPr id="23" name="Chart Placeholder 5">
            <a:extLst>
              <a:ext uri="{FF2B5EF4-FFF2-40B4-BE49-F238E27FC236}">
                <a16:creationId xmlns:a16="http://schemas.microsoft.com/office/drawing/2014/main" id="{92E9753E-9301-700D-8515-0DEAEE1AC1EE}"/>
              </a:ext>
            </a:extLst>
          </p:cNvPr>
          <p:cNvGraphicFramePr>
            <a:graphicFrameLocks noGrp="1"/>
          </p:cNvGraphicFramePr>
          <p:nvPr>
            <p:ph type="tbl" sz="quarter" idx="18"/>
          </p:nvPr>
        </p:nvGraphicFramePr>
        <p:xfrm>
          <a:off x="279325" y="1737339"/>
          <a:ext cx="7983402" cy="3931920"/>
        </p:xfrm>
        <a:graphic>
          <a:graphicData uri="http://schemas.openxmlformats.org/drawingml/2006/table">
            <a:tbl>
              <a:tblPr firstRow="1" bandRow="1"/>
              <a:tblGrid>
                <a:gridCol w="1400550">
                  <a:extLst>
                    <a:ext uri="{9D8B030D-6E8A-4147-A177-3AD203B41FA5}">
                      <a16:colId xmlns:a16="http://schemas.microsoft.com/office/drawing/2014/main" val="1682790029"/>
                    </a:ext>
                  </a:extLst>
                </a:gridCol>
                <a:gridCol w="1400550">
                  <a:extLst>
                    <a:ext uri="{9D8B030D-6E8A-4147-A177-3AD203B41FA5}">
                      <a16:colId xmlns:a16="http://schemas.microsoft.com/office/drawing/2014/main" val="3941841117"/>
                    </a:ext>
                  </a:extLst>
                </a:gridCol>
                <a:gridCol w="202461">
                  <a:extLst>
                    <a:ext uri="{9D8B030D-6E8A-4147-A177-3AD203B41FA5}">
                      <a16:colId xmlns:a16="http://schemas.microsoft.com/office/drawing/2014/main" val="273658988"/>
                    </a:ext>
                  </a:extLst>
                </a:gridCol>
                <a:gridCol w="1198089">
                  <a:extLst>
                    <a:ext uri="{9D8B030D-6E8A-4147-A177-3AD203B41FA5}">
                      <a16:colId xmlns:a16="http://schemas.microsoft.com/office/drawing/2014/main" val="1623790977"/>
                    </a:ext>
                  </a:extLst>
                </a:gridCol>
                <a:gridCol w="1400550">
                  <a:extLst>
                    <a:ext uri="{9D8B030D-6E8A-4147-A177-3AD203B41FA5}">
                      <a16:colId xmlns:a16="http://schemas.microsoft.com/office/drawing/2014/main" val="3398310364"/>
                    </a:ext>
                  </a:extLst>
                </a:gridCol>
                <a:gridCol w="1140769">
                  <a:extLst>
                    <a:ext uri="{9D8B030D-6E8A-4147-A177-3AD203B41FA5}">
                      <a16:colId xmlns:a16="http://schemas.microsoft.com/office/drawing/2014/main" val="1050676679"/>
                    </a:ext>
                  </a:extLst>
                </a:gridCol>
                <a:gridCol w="1240433">
                  <a:extLst>
                    <a:ext uri="{9D8B030D-6E8A-4147-A177-3AD203B41FA5}">
                      <a16:colId xmlns:a16="http://schemas.microsoft.com/office/drawing/2014/main" val="3098864248"/>
                    </a:ext>
                  </a:extLst>
                </a:gridCol>
              </a:tblGrid>
              <a:tr h="36596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sz="1200" b="1" i="0" kern="1200" dirty="0">
                          <a:solidFill>
                            <a:schemeClr val="bg1"/>
                          </a:solidFill>
                          <a:effectLst/>
                          <a:latin typeface="Ringside Narrow" panose="02000500000000000000" pitchFamily="2" charset="0"/>
                          <a:ea typeface="+mn-ea"/>
                          <a:cs typeface="+mn-cs"/>
                        </a:rPr>
                        <a:t>U.S. Core</a:t>
                      </a:r>
                    </a:p>
                  </a:txBody>
                  <a:tcPr marL="137160" marR="13716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1200" b="1" i="0" kern="1200">
                          <a:solidFill>
                            <a:schemeClr val="bg1"/>
                          </a:solidFill>
                          <a:effectLst/>
                          <a:latin typeface="Ringside Narrow" panose="02000500000000000000" pitchFamily="2" charset="0"/>
                          <a:ea typeface="+mn-ea"/>
                          <a:cs typeface="+mn-cs"/>
                        </a:rPr>
                        <a:t>U.S. Growth</a:t>
                      </a: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1200" b="1" i="0" kern="1200">
                          <a:solidFill>
                            <a:schemeClr val="bg1"/>
                          </a:solidFill>
                          <a:effectLst/>
                          <a:latin typeface="Ringside Narrow" panose="02000500000000000000" pitchFamily="2" charset="0"/>
                          <a:ea typeface="+mn-ea"/>
                          <a:cs typeface="+mn-cs"/>
                        </a:rPr>
                        <a:t>U.S. Value</a:t>
                      </a: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pPr algn="ctr"/>
                      <a:endParaRPr lang="en-US" sz="1200" b="1" i="0" kern="1200">
                        <a:solidFill>
                          <a:schemeClr val="tx1"/>
                        </a:solidFill>
                        <a:effectLst/>
                        <a:latin typeface="Ringside Narrow" panose="02000500000000000000" pitchFamily="2" charset="0"/>
                        <a:ea typeface="+mn-ea"/>
                        <a:cs typeface="+mn-cs"/>
                      </a:endParaRPr>
                    </a:p>
                  </a:txBody>
                  <a:tcPr marL="137160" marR="13716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Ringside Narrow" panose="02000500000000000000" pitchFamily="2" charset="0"/>
                          <a:ea typeface="+mn-ea"/>
                          <a:cs typeface="+mn-cs"/>
                        </a:rPr>
                        <a:t>International</a:t>
                      </a: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Ringside Narrow" panose="02000500000000000000" pitchFamily="2" charset="0"/>
                          <a:ea typeface="+mn-ea"/>
                          <a:cs typeface="+mn-cs"/>
                        </a:rPr>
                        <a:t>Emerging</a:t>
                      </a:r>
                      <a:br>
                        <a:rPr kumimoji="0" lang="en-US" sz="1200" b="1" i="0" u="none" strike="noStrike" kern="1200" cap="none" spc="0" normalizeH="0" baseline="0" noProof="0">
                          <a:ln>
                            <a:noFill/>
                          </a:ln>
                          <a:solidFill>
                            <a:schemeClr val="bg1"/>
                          </a:solidFill>
                          <a:effectLst/>
                          <a:uLnTx/>
                          <a:uFillTx/>
                          <a:latin typeface="Ringside Narrow" panose="02000500000000000000" pitchFamily="2" charset="0"/>
                          <a:ea typeface="+mn-ea"/>
                          <a:cs typeface="+mn-cs"/>
                        </a:rPr>
                      </a:br>
                      <a:r>
                        <a:rPr kumimoji="0" lang="en-US" sz="1200" b="1" i="0" u="none" strike="noStrike" kern="1200" cap="none" spc="0" normalizeH="0" baseline="0" noProof="0">
                          <a:ln>
                            <a:noFill/>
                          </a:ln>
                          <a:solidFill>
                            <a:schemeClr val="bg1"/>
                          </a:solidFill>
                          <a:effectLst/>
                          <a:uLnTx/>
                          <a:uFillTx/>
                          <a:latin typeface="Ringside Narrow" panose="02000500000000000000" pitchFamily="2" charset="0"/>
                          <a:ea typeface="+mn-ea"/>
                          <a:cs typeface="+mn-cs"/>
                        </a:rPr>
                        <a:t>markets</a:t>
                      </a: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Ringside Narrow" panose="02000500000000000000" pitchFamily="2" charset="0"/>
                          <a:ea typeface="+mn-ea"/>
                          <a:cs typeface="+mn-cs"/>
                        </a:rPr>
                        <a:t>Global</a:t>
                      </a:r>
                      <a:endParaRPr kumimoji="0" lang="en-US" sz="12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137160" marR="137160"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81631719"/>
                  </a:ext>
                </a:extLst>
              </a:tr>
              <a:tr h="219529">
                <a:tc gridSpan="7">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a:solidFill>
                            <a:schemeClr val="tx1"/>
                          </a:solidFill>
                          <a:effectLst/>
                          <a:latin typeface="Ringside Narrow" panose="02000500000000000000" pitchFamily="2" charset="0"/>
                        </a:rPr>
                        <a:t>Fundamental active (36%)</a:t>
                      </a:r>
                      <a:r>
                        <a:rPr lang="en-US" sz="1200" b="1" i="0">
                          <a:solidFill>
                            <a:schemeClr val="tx1"/>
                          </a:solidFill>
                          <a:effectLst/>
                          <a:latin typeface="Ringside Narrow" panose="02000500000000000000" pitchFamily="2" charset="0"/>
                        </a:rPr>
                        <a:t>​</a:t>
                      </a:r>
                    </a:p>
                  </a:txBody>
                  <a:tcPr marL="137160" marR="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2"/>
                    </a:solidFill>
                  </a:tcPr>
                </a:tc>
                <a:tc hMerge="1">
                  <a:txBody>
                    <a:bodyPr/>
                    <a:lstStyle/>
                    <a:p>
                      <a:pPr algn="ctr"/>
                      <a:endParaRPr lang="en-US" sz="1200" b="1" i="0" kern="1200">
                        <a:solidFill>
                          <a:schemeClr val="bg1"/>
                        </a:solidFill>
                        <a:effectLst/>
                        <a:latin typeface="Ringside Narrow"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041459"/>
                    </a:solidFill>
                  </a:tcPr>
                </a:tc>
                <a:tc hMerge="1">
                  <a:txBody>
                    <a:bodyPr/>
                    <a:lstStyle/>
                    <a:p>
                      <a:pPr algn="ctr"/>
                      <a:endParaRPr lang="en-US" sz="1200" b="1" i="0" kern="1200">
                        <a:solidFill>
                          <a:schemeClr val="bg1"/>
                        </a:solidFill>
                        <a:effectLst/>
                        <a:latin typeface="Ringside Narrow"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041459"/>
                    </a:solidFill>
                  </a:tcPr>
                </a:tc>
                <a:tc hMerge="1">
                  <a:txBody>
                    <a:bodyPr/>
                    <a:lstStyle/>
                    <a:p>
                      <a:endParaRPr 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chemeClr val="bg1"/>
                        </a:solidFill>
                        <a:effectLst/>
                        <a:uLnTx/>
                        <a:uFillTx/>
                        <a:latin typeface="Ringside Narrow"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041459"/>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chemeClr val="bg1"/>
                        </a:solidFill>
                        <a:effectLst/>
                        <a:uLnTx/>
                        <a:uFillTx/>
                        <a:latin typeface="Ringside Narrow"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041459"/>
                    </a:solidFill>
                  </a:tcPr>
                </a:tc>
                <a:tc hMerge="1">
                  <a:txBody>
                    <a:bodyPr/>
                    <a:lstStyle/>
                    <a:p>
                      <a:endParaRPr lang="en-US"/>
                    </a:p>
                  </a:txBody>
                  <a:tcPr/>
                </a:tc>
                <a:extLst>
                  <a:ext uri="{0D108BD9-81ED-4DB2-BD59-A6C34878D82A}">
                    <a16:rowId xmlns:a16="http://schemas.microsoft.com/office/drawing/2014/main" val="2735297196"/>
                  </a:ext>
                </a:extLst>
              </a:tr>
              <a:tr h="252549">
                <a:tc>
                  <a:txBody>
                    <a:bodyPr/>
                    <a:lstStyle/>
                    <a:p>
                      <a:pPr algn="l" fontAlgn="base"/>
                      <a:r>
                        <a:rPr lang="en-US" sz="1000" b="0" i="0" u="none" strike="noStrike">
                          <a:solidFill>
                            <a:schemeClr val="tx1"/>
                          </a:solidFill>
                          <a:effectLst/>
                          <a:latin typeface="+mn-lt"/>
                        </a:rPr>
                        <a:t>Dividend Growth</a:t>
                      </a:r>
                      <a:r>
                        <a:rPr lang="en-US" sz="1000" b="0" i="0">
                          <a:solidFill>
                            <a:schemeClr val="tx1"/>
                          </a:solidFill>
                          <a:effectLst/>
                          <a:latin typeface="+mn-lt"/>
                        </a:rPr>
                        <a:t>​</a:t>
                      </a:r>
                    </a:p>
                    <a:p>
                      <a:pPr algn="l" fontAlgn="base"/>
                      <a:r>
                        <a:rPr lang="en-US" sz="1000" b="0" i="1" u="none" strike="noStrike">
                          <a:solidFill>
                            <a:schemeClr val="tx1"/>
                          </a:solidFill>
                          <a:effectLst/>
                          <a:latin typeface="+mn-lt"/>
                        </a:rPr>
                        <a:t>David Park</a:t>
                      </a:r>
                      <a:r>
                        <a:rPr lang="en-US" sz="1000" b="0" i="0">
                          <a:solidFill>
                            <a:schemeClr val="tx1"/>
                          </a:solidFill>
                          <a:effectLst/>
                          <a:latin typeface="+mn-lt"/>
                        </a:rPr>
                        <a:t>​</a:t>
                      </a:r>
                    </a:p>
                  </a:txBody>
                  <a:tcPr marL="13716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gridSpan="2">
                  <a:txBody>
                    <a:bodyPr/>
                    <a:lstStyle/>
                    <a:p>
                      <a:pPr algn="l" fontAlgn="base"/>
                      <a:r>
                        <a:rPr lang="en-US" sz="1000" b="0" i="0" u="none" strike="noStrike">
                          <a:solidFill>
                            <a:schemeClr val="tx1"/>
                          </a:solidFill>
                          <a:effectLst/>
                          <a:latin typeface="+mn-lt"/>
                        </a:rPr>
                        <a:t>Large-Cap Growth</a:t>
                      </a:r>
                      <a:r>
                        <a:rPr lang="en-US" sz="1000" b="0" i="0">
                          <a:solidFill>
                            <a:schemeClr val="tx1"/>
                          </a:solidFill>
                          <a:effectLst/>
                          <a:latin typeface="+mn-lt"/>
                        </a:rPr>
                        <a:t>​</a:t>
                      </a:r>
                    </a:p>
                    <a:p>
                      <a:pPr algn="l" fontAlgn="base"/>
                      <a:r>
                        <a:rPr lang="en-US" sz="1000" b="0" i="1" u="none" strike="noStrike">
                          <a:solidFill>
                            <a:schemeClr val="tx1"/>
                          </a:solidFill>
                          <a:effectLst/>
                          <a:latin typeface="+mn-lt"/>
                        </a:rPr>
                        <a:t>Terry Kontos</a:t>
                      </a:r>
                      <a:r>
                        <a:rPr lang="en-US" sz="1000" b="0" i="0">
                          <a:solidFill>
                            <a:schemeClr val="tx1"/>
                          </a:solidFill>
                          <a:effectLst/>
                          <a:latin typeface="+mn-lt"/>
                        </a:rPr>
                        <a:t>​</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hMerge="1">
                  <a:txBody>
                    <a:bodyPr/>
                    <a:lstStyle/>
                    <a:p>
                      <a:pPr algn="l" fontAlgn="base"/>
                      <a:r>
                        <a:rPr lang="en-US" sz="1000" b="0" i="0" u="none" strike="noStrike">
                          <a:solidFill>
                            <a:schemeClr val="tx1"/>
                          </a:solidFill>
                          <a:effectLst/>
                          <a:latin typeface="+mn-lt"/>
                        </a:rPr>
                        <a:t>Large-Cap Value</a:t>
                      </a:r>
                      <a:r>
                        <a:rPr lang="en-US" sz="1000" b="0" i="0">
                          <a:solidFill>
                            <a:schemeClr val="tx1"/>
                          </a:solidFill>
                          <a:effectLst/>
                          <a:latin typeface="+mn-lt"/>
                        </a:rPr>
                        <a:t>​</a:t>
                      </a:r>
                    </a:p>
                    <a:p>
                      <a:pPr algn="l" fontAlgn="base"/>
                      <a:r>
                        <a:rPr lang="en-US" sz="1000" b="0" i="1" u="none" strike="noStrike">
                          <a:solidFill>
                            <a:schemeClr val="tx1"/>
                          </a:solidFill>
                          <a:effectLst/>
                          <a:latin typeface="+mn-lt"/>
                        </a:rPr>
                        <a:t>Charlie Carr</a:t>
                      </a:r>
                      <a:r>
                        <a:rPr lang="en-US" sz="1000" b="0" i="0">
                          <a:solidFill>
                            <a:schemeClr val="tx1"/>
                          </a:solidFill>
                          <a:effectLst/>
                          <a:latin typeface="+mn-lt"/>
                        </a:rPr>
                        <a:t>​</a:t>
                      </a:r>
                    </a:p>
                  </a:txBody>
                  <a:tcPr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algn="l" fontAlgn="base"/>
                      <a:r>
                        <a:rPr lang="en-US" sz="1000" b="0" i="0" u="none" strike="noStrike">
                          <a:solidFill>
                            <a:schemeClr val="tx1"/>
                          </a:solidFill>
                          <a:effectLst/>
                          <a:latin typeface="+mn-lt"/>
                        </a:rPr>
                        <a:t>Large-Cap Value</a:t>
                      </a:r>
                      <a:r>
                        <a:rPr lang="en-US" sz="1000" b="0" i="0">
                          <a:solidFill>
                            <a:schemeClr val="tx1"/>
                          </a:solidFill>
                          <a:effectLst/>
                          <a:latin typeface="+mn-lt"/>
                        </a:rPr>
                        <a:t>​</a:t>
                      </a:r>
                    </a:p>
                    <a:p>
                      <a:pPr algn="l" fontAlgn="base"/>
                      <a:r>
                        <a:rPr lang="en-US" sz="1000" b="0" i="1" u="none" strike="noStrike">
                          <a:solidFill>
                            <a:schemeClr val="tx1"/>
                          </a:solidFill>
                          <a:effectLst/>
                          <a:latin typeface="+mn-lt"/>
                        </a:rPr>
                        <a:t>Charlie Carr</a:t>
                      </a:r>
                      <a:r>
                        <a:rPr lang="en-US" sz="1000" b="0" i="0">
                          <a:solidFill>
                            <a:schemeClr val="tx1"/>
                          </a:solidFill>
                          <a:effectLst/>
                          <a:latin typeface="+mn-lt"/>
                        </a:rPr>
                        <a:t>​</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algn="l" fontAlgn="base"/>
                      <a:r>
                        <a:rPr lang="en-US" sz="1000" b="0" i="0" u="none" strike="noStrike">
                          <a:solidFill>
                            <a:schemeClr val="tx1"/>
                          </a:solidFill>
                          <a:effectLst/>
                          <a:latin typeface="+mn-lt"/>
                        </a:rPr>
                        <a:t>International Equity</a:t>
                      </a:r>
                      <a:r>
                        <a:rPr lang="en-US" sz="1000" b="0" i="0">
                          <a:solidFill>
                            <a:schemeClr val="tx1"/>
                          </a:solidFill>
                          <a:effectLst/>
                          <a:latin typeface="+mn-lt"/>
                        </a:rPr>
                        <a:t>​</a:t>
                      </a:r>
                    </a:p>
                    <a:p>
                      <a:pPr algn="l" fontAlgn="base"/>
                      <a:r>
                        <a:rPr lang="en-US" sz="1000" b="0" i="1" u="none" strike="noStrike">
                          <a:solidFill>
                            <a:schemeClr val="tx1"/>
                          </a:solidFill>
                          <a:effectLst/>
                          <a:latin typeface="+mn-lt"/>
                        </a:rPr>
                        <a:t>John Tribolet</a:t>
                      </a:r>
                      <a:r>
                        <a:rPr lang="en-US" sz="1000" b="0" i="0">
                          <a:solidFill>
                            <a:schemeClr val="tx1"/>
                          </a:solidFill>
                          <a:effectLst/>
                          <a:latin typeface="+mn-lt"/>
                        </a:rPr>
                        <a:t>​</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algn="l" fontAlgn="base"/>
                      <a:r>
                        <a:rPr lang="en-US" sz="1000" b="0" i="0" u="none" strike="noStrike">
                          <a:solidFill>
                            <a:schemeClr val="tx1"/>
                          </a:solidFill>
                          <a:effectLst/>
                          <a:latin typeface="+mn-lt"/>
                        </a:rPr>
                        <a:t>EM Equity</a:t>
                      </a:r>
                      <a:r>
                        <a:rPr lang="en-US" sz="1000" b="0" i="0">
                          <a:solidFill>
                            <a:schemeClr val="tx1"/>
                          </a:solidFill>
                          <a:effectLst/>
                          <a:latin typeface="+mn-lt"/>
                        </a:rPr>
                        <a:t>​</a:t>
                      </a:r>
                    </a:p>
                    <a:p>
                      <a:pPr algn="l" fontAlgn="base"/>
                      <a:r>
                        <a:rPr lang="en-US" sz="1000" b="0" i="1" u="none" strike="noStrike">
                          <a:solidFill>
                            <a:schemeClr val="tx1"/>
                          </a:solidFill>
                          <a:effectLst/>
                          <a:latin typeface="+mn-lt"/>
                        </a:rPr>
                        <a:t>Bart Grenning</a:t>
                      </a:r>
                      <a:r>
                        <a:rPr lang="en-US" sz="1000" b="0" i="0">
                          <a:solidFill>
                            <a:schemeClr val="tx1"/>
                          </a:solidFill>
                          <a:effectLst/>
                          <a:latin typeface="+mn-lt"/>
                        </a:rPr>
                        <a:t>​</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algn="l" fontAlgn="base"/>
                      <a:r>
                        <a:rPr lang="en-US" sz="1000" b="0" i="0" u="none" strike="noStrike">
                          <a:solidFill>
                            <a:schemeClr val="tx1"/>
                          </a:solidFill>
                          <a:effectLst/>
                          <a:latin typeface="+mn-lt"/>
                        </a:rPr>
                        <a:t>Global Eq Select</a:t>
                      </a:r>
                      <a:r>
                        <a:rPr lang="en-US" sz="1000" b="0" i="0">
                          <a:solidFill>
                            <a:schemeClr val="tx1"/>
                          </a:solidFill>
                          <a:effectLst/>
                          <a:latin typeface="+mn-lt"/>
                        </a:rPr>
                        <a:t>​</a:t>
                      </a:r>
                    </a:p>
                    <a:p>
                      <a:pPr algn="l" fontAlgn="base"/>
                      <a:r>
                        <a:rPr lang="en-US" sz="1000" b="0" i="1" u="none" strike="noStrike">
                          <a:solidFill>
                            <a:schemeClr val="tx1"/>
                          </a:solidFill>
                          <a:effectLst/>
                          <a:latin typeface="+mn-lt"/>
                        </a:rPr>
                        <a:t>Saira Malik</a:t>
                      </a:r>
                      <a:r>
                        <a:rPr lang="en-US" sz="1000" b="0" i="0">
                          <a:solidFill>
                            <a:schemeClr val="tx1"/>
                          </a:solidFill>
                          <a:effectLst/>
                          <a:latin typeface="+mn-lt"/>
                        </a:rPr>
                        <a:t>​</a:t>
                      </a:r>
                    </a:p>
                  </a:txBody>
                  <a:tcPr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extLst>
                  <a:ext uri="{0D108BD9-81ED-4DB2-BD59-A6C34878D82A}">
                    <a16:rowId xmlns:a16="http://schemas.microsoft.com/office/drawing/2014/main" val="1519824366"/>
                  </a:ext>
                </a:extLst>
              </a:tr>
              <a:tr h="252549">
                <a:tc>
                  <a:txBody>
                    <a:bodyPr/>
                    <a:lstStyle/>
                    <a:p>
                      <a:pPr algn="l" fontAlgn="base"/>
                      <a:r>
                        <a:rPr lang="en-US" sz="1000" b="0" i="0" u="none" strike="noStrike">
                          <a:solidFill>
                            <a:schemeClr val="tx1"/>
                          </a:solidFill>
                          <a:effectLst/>
                          <a:latin typeface="+mn-lt"/>
                        </a:rPr>
                        <a:t>Core Equity</a:t>
                      </a:r>
                      <a:endParaRPr lang="en-US" sz="1000" b="0" i="0">
                        <a:solidFill>
                          <a:schemeClr val="tx1"/>
                        </a:solidFill>
                        <a:effectLst/>
                        <a:latin typeface="+mn-lt"/>
                      </a:endParaRPr>
                    </a:p>
                    <a:p>
                      <a:pPr algn="l" fontAlgn="base"/>
                      <a:r>
                        <a:rPr lang="en-US" sz="1000" b="0" i="1" u="none" strike="noStrike">
                          <a:solidFill>
                            <a:schemeClr val="tx1"/>
                          </a:solidFill>
                          <a:effectLst/>
                          <a:latin typeface="+mn-lt"/>
                        </a:rPr>
                        <a:t>Valerie Grant</a:t>
                      </a:r>
                      <a:r>
                        <a:rPr lang="en-US" sz="1000" b="0" i="0">
                          <a:solidFill>
                            <a:schemeClr val="tx1"/>
                          </a:solidFill>
                          <a:effectLst/>
                          <a:latin typeface="+mn-lt"/>
                        </a:rPr>
                        <a:t>​</a:t>
                      </a:r>
                    </a:p>
                  </a:txBody>
                  <a:tcPr marL="13716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tc gridSpan="2">
                  <a:txBody>
                    <a:bodyPr/>
                    <a:lstStyle/>
                    <a:p>
                      <a:pPr algn="l" fontAlgn="base"/>
                      <a:r>
                        <a:rPr lang="en-US" sz="1000" b="0" i="0" u="none" strike="noStrike">
                          <a:solidFill>
                            <a:schemeClr val="tx1"/>
                          </a:solidFill>
                          <a:effectLst/>
                          <a:latin typeface="+mn-lt"/>
                        </a:rPr>
                        <a:t>Growth Opps</a:t>
                      </a:r>
                      <a:r>
                        <a:rPr lang="en-US" sz="1000" b="0" i="0">
                          <a:solidFill>
                            <a:schemeClr val="tx1"/>
                          </a:solidFill>
                          <a:effectLst/>
                          <a:latin typeface="+mn-lt"/>
                        </a:rPr>
                        <a:t>​</a:t>
                      </a:r>
                    </a:p>
                    <a:p>
                      <a:pPr algn="l" fontAlgn="base"/>
                      <a:r>
                        <a:rPr lang="en-US" sz="1000" b="0" i="1" u="none" strike="noStrike">
                          <a:solidFill>
                            <a:schemeClr val="tx1"/>
                          </a:solidFill>
                          <a:effectLst/>
                          <a:latin typeface="+mn-lt"/>
                        </a:rPr>
                        <a:t>Karen Hiatt</a:t>
                      </a:r>
                      <a:r>
                        <a:rPr lang="en-US" sz="1000" b="0" i="0">
                          <a:solidFill>
                            <a:schemeClr val="tx1"/>
                          </a:solidFill>
                          <a:effectLst/>
                          <a:latin typeface="+mn-lt"/>
                        </a:rPr>
                        <a:t>​</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tc hMerge="1">
                  <a:txBody>
                    <a:bodyPr/>
                    <a:lstStyle/>
                    <a:p>
                      <a:pPr algn="l" fontAlgn="base"/>
                      <a:r>
                        <a:rPr lang="en-US" sz="1000" b="0" i="0" u="none" strike="noStrike">
                          <a:solidFill>
                            <a:schemeClr val="tx1"/>
                          </a:solidFill>
                          <a:effectLst/>
                          <a:latin typeface="+mn-lt"/>
                        </a:rPr>
                        <a:t>Dividend Value</a:t>
                      </a:r>
                      <a:r>
                        <a:rPr lang="en-US" sz="1000" b="0" i="0">
                          <a:solidFill>
                            <a:schemeClr val="tx1"/>
                          </a:solidFill>
                          <a:effectLst/>
                          <a:latin typeface="+mn-lt"/>
                        </a:rPr>
                        <a:t>​</a:t>
                      </a:r>
                    </a:p>
                    <a:p>
                      <a:pPr algn="l" fontAlgn="base"/>
                      <a:r>
                        <a:rPr lang="en-US" sz="1000" b="0" i="1" u="none" strike="noStrike">
                          <a:solidFill>
                            <a:schemeClr val="tx1"/>
                          </a:solidFill>
                          <a:effectLst/>
                          <a:latin typeface="+mn-lt"/>
                        </a:rPr>
                        <a:t>David Chalupnik</a:t>
                      </a:r>
                      <a:r>
                        <a:rPr lang="en-US" sz="1000" b="0" i="0">
                          <a:solidFill>
                            <a:schemeClr val="tx1"/>
                          </a:solidFill>
                          <a:effectLst/>
                          <a:latin typeface="+mn-lt"/>
                        </a:rPr>
                        <a:t>​</a:t>
                      </a:r>
                    </a:p>
                  </a:txBody>
                  <a:tcPr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a:txBody>
                    <a:bodyPr/>
                    <a:lstStyle/>
                    <a:p>
                      <a:pPr algn="l" fontAlgn="base"/>
                      <a:r>
                        <a:rPr lang="en-US" sz="1000" b="0" i="0" u="none" strike="noStrike" dirty="0">
                          <a:solidFill>
                            <a:schemeClr val="tx1"/>
                          </a:solidFill>
                          <a:effectLst/>
                          <a:latin typeface="+mn-lt"/>
                        </a:rPr>
                        <a:t>Dividend Value</a:t>
                      </a:r>
                      <a:r>
                        <a:rPr lang="en-US" sz="1000" b="0" i="0" dirty="0">
                          <a:solidFill>
                            <a:schemeClr val="tx1"/>
                          </a:solidFill>
                          <a:effectLst/>
                          <a:latin typeface="+mn-lt"/>
                        </a:rPr>
                        <a:t>​</a:t>
                      </a:r>
                    </a:p>
                    <a:p>
                      <a:pPr algn="l" fontAlgn="base"/>
                      <a:r>
                        <a:rPr lang="en-US" sz="1000" b="0" i="1" u="none" strike="noStrike" dirty="0">
                          <a:solidFill>
                            <a:schemeClr val="tx1"/>
                          </a:solidFill>
                          <a:effectLst/>
                          <a:latin typeface="+mn-lt"/>
                        </a:rPr>
                        <a:t>David </a:t>
                      </a:r>
                      <a:r>
                        <a:rPr lang="en-US" sz="1000" b="0" i="1" u="none" strike="noStrike" dirty="0" err="1">
                          <a:solidFill>
                            <a:schemeClr val="tx1"/>
                          </a:solidFill>
                          <a:effectLst/>
                          <a:latin typeface="+mn-lt"/>
                        </a:rPr>
                        <a:t>Chalupnik</a:t>
                      </a:r>
                      <a:r>
                        <a:rPr lang="en-US" sz="1000" b="0" i="0" dirty="0">
                          <a:solidFill>
                            <a:schemeClr val="tx1"/>
                          </a:solidFill>
                          <a:effectLst/>
                          <a:latin typeface="+mn-lt"/>
                        </a:rPr>
                        <a:t>​</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tc gridSpan="2">
                  <a:txBody>
                    <a:bodyPr/>
                    <a:lstStyle/>
                    <a:p>
                      <a:pPr algn="l" fontAlgn="base"/>
                      <a:r>
                        <a:rPr lang="en-US" sz="1000" b="0" i="0" u="none" strike="noStrike">
                          <a:solidFill>
                            <a:schemeClr val="tx1"/>
                          </a:solidFill>
                          <a:effectLst/>
                          <a:latin typeface="+mn-lt"/>
                        </a:rPr>
                        <a:t>International Opps</a:t>
                      </a:r>
                      <a:r>
                        <a:rPr lang="en-US" sz="1000" b="0" i="0">
                          <a:solidFill>
                            <a:schemeClr val="tx1"/>
                          </a:solidFill>
                          <a:effectLst/>
                          <a:latin typeface="+mn-lt"/>
                        </a:rPr>
                        <a:t>​</a:t>
                      </a:r>
                    </a:p>
                    <a:p>
                      <a:pPr algn="l" fontAlgn="base"/>
                      <a:r>
                        <a:rPr lang="en-US" sz="1000" b="0" i="1" u="none" strike="noStrike">
                          <a:solidFill>
                            <a:schemeClr val="tx1"/>
                          </a:solidFill>
                          <a:effectLst/>
                          <a:latin typeface="+mn-lt"/>
                        </a:rPr>
                        <a:t>Jason Campbell</a:t>
                      </a:r>
                      <a:r>
                        <a:rPr lang="en-US" sz="1000" b="0" i="0">
                          <a:solidFill>
                            <a:schemeClr val="tx1"/>
                          </a:solidFill>
                          <a:effectLst/>
                          <a:latin typeface="+mn-lt"/>
                        </a:rPr>
                        <a:t>​</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tc hMerge="1">
                  <a:txBody>
                    <a:bodyPr/>
                    <a:lstStyle/>
                    <a:p>
                      <a:endParaRPr lang="en-US"/>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a:txBody>
                    <a:bodyPr/>
                    <a:lstStyle/>
                    <a:p>
                      <a:pPr algn="l" fontAlgn="base"/>
                      <a:endParaRPr lang="en-US" sz="1000" b="0" i="0">
                        <a:solidFill>
                          <a:schemeClr val="tx1"/>
                        </a:solidFill>
                        <a:effectLst/>
                        <a:latin typeface="+mn-lt"/>
                      </a:endParaRPr>
                    </a:p>
                  </a:txBody>
                  <a:tcPr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1211828846"/>
                  </a:ext>
                </a:extLst>
              </a:tr>
              <a:tr h="25254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ase"/>
                      <a:r>
                        <a:rPr lang="en-US" sz="1000" b="0" i="0" u="none" strike="noStrike">
                          <a:solidFill>
                            <a:schemeClr val="tx1"/>
                          </a:solidFill>
                          <a:effectLst/>
                          <a:latin typeface="+mn-lt"/>
                        </a:rPr>
                        <a:t>Large-Cap Core</a:t>
                      </a:r>
                      <a:r>
                        <a:rPr lang="en-US" sz="1000" b="0" i="0">
                          <a:solidFill>
                            <a:schemeClr val="tx1"/>
                          </a:solidFill>
                          <a:effectLst/>
                          <a:latin typeface="+mn-lt"/>
                        </a:rPr>
                        <a:t>​</a:t>
                      </a:r>
                    </a:p>
                    <a:p>
                      <a:pPr algn="l" fontAlgn="base"/>
                      <a:r>
                        <a:rPr lang="en-US" sz="1000" b="0" i="1" u="none" strike="noStrike">
                          <a:solidFill>
                            <a:schemeClr val="tx1"/>
                          </a:solidFill>
                          <a:effectLst/>
                          <a:latin typeface="+mn-lt"/>
                        </a:rPr>
                        <a:t>Even Staples</a:t>
                      </a:r>
                      <a:r>
                        <a:rPr lang="en-US" sz="1000" b="0" i="0">
                          <a:solidFill>
                            <a:schemeClr val="tx1"/>
                          </a:solidFill>
                          <a:effectLst/>
                          <a:latin typeface="+mn-lt"/>
                        </a:rPr>
                        <a:t>​</a:t>
                      </a:r>
                    </a:p>
                  </a:txBody>
                  <a:tcPr marL="137160" marR="13716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r"/>
                      <a:endParaRPr lang="en-US" sz="1000" b="0" i="0">
                        <a:solidFill>
                          <a:schemeClr val="tx1"/>
                        </a:solidFill>
                        <a:effectLst/>
                        <a:latin typeface="+mn-lt"/>
                      </a:endParaRP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hMerge="1">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ase"/>
                      <a:r>
                        <a:rPr lang="en-US" sz="1000" b="0" i="0" u="none" strike="noStrike">
                          <a:solidFill>
                            <a:schemeClr val="tx1"/>
                          </a:solidFill>
                          <a:effectLst/>
                          <a:latin typeface="+mn-lt"/>
                        </a:rPr>
                        <a:t>Multi-Cap Value</a:t>
                      </a:r>
                      <a:r>
                        <a:rPr lang="en-US" sz="1000" b="0" i="0">
                          <a:solidFill>
                            <a:schemeClr val="tx1"/>
                          </a:solidFill>
                          <a:effectLst/>
                          <a:latin typeface="+mn-lt"/>
                        </a:rPr>
                        <a:t>​</a:t>
                      </a:r>
                    </a:p>
                    <a:p>
                      <a:pPr algn="l" fontAlgn="base"/>
                      <a:r>
                        <a:rPr lang="en-US" sz="1000" b="0" i="1" u="none" strike="noStrike">
                          <a:solidFill>
                            <a:schemeClr val="tx1"/>
                          </a:solidFill>
                          <a:effectLst/>
                          <a:latin typeface="+mn-lt"/>
                        </a:rPr>
                        <a:t>Jon </a:t>
                      </a:r>
                      <a:r>
                        <a:rPr lang="en-US" sz="1000" b="0" i="1" u="none" strike="noStrike" err="1">
                          <a:solidFill>
                            <a:schemeClr val="tx1"/>
                          </a:solidFill>
                          <a:effectLst/>
                          <a:latin typeface="+mn-lt"/>
                        </a:rPr>
                        <a:t>Bosse</a:t>
                      </a:r>
                      <a:r>
                        <a:rPr lang="en-US" sz="1000" b="0" i="0">
                          <a:solidFill>
                            <a:schemeClr val="tx1"/>
                          </a:solidFill>
                          <a:effectLst/>
                          <a:latin typeface="+mn-lt"/>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algn="l" fontAlgn="base"/>
                      <a:r>
                        <a:rPr lang="en-US" sz="1000" b="0" i="0" u="none" strike="noStrike">
                          <a:solidFill>
                            <a:schemeClr val="tx1"/>
                          </a:solidFill>
                          <a:effectLst/>
                          <a:latin typeface="+mn-lt"/>
                        </a:rPr>
                        <a:t>Multi-Cap Value</a:t>
                      </a:r>
                      <a:r>
                        <a:rPr lang="en-US" sz="1000" b="0" i="0">
                          <a:solidFill>
                            <a:schemeClr val="tx1"/>
                          </a:solidFill>
                          <a:effectLst/>
                          <a:latin typeface="+mn-lt"/>
                        </a:rPr>
                        <a:t>​</a:t>
                      </a:r>
                    </a:p>
                    <a:p>
                      <a:pPr algn="l" fontAlgn="base"/>
                      <a:r>
                        <a:rPr lang="en-US" sz="1000" b="0" i="1" u="none" strike="noStrike">
                          <a:solidFill>
                            <a:schemeClr val="tx1"/>
                          </a:solidFill>
                          <a:effectLst/>
                          <a:latin typeface="+mn-lt"/>
                        </a:rPr>
                        <a:t>Jon </a:t>
                      </a:r>
                      <a:r>
                        <a:rPr lang="en-US" sz="1000" b="0" i="1" u="none" strike="noStrike" err="1">
                          <a:solidFill>
                            <a:schemeClr val="tx1"/>
                          </a:solidFill>
                          <a:effectLst/>
                          <a:latin typeface="+mn-lt"/>
                        </a:rPr>
                        <a:t>Bosse</a:t>
                      </a:r>
                      <a:r>
                        <a:rPr lang="en-US" sz="1000" b="0" i="0">
                          <a:solidFill>
                            <a:schemeClr val="tx1"/>
                          </a:solidFill>
                          <a:effectLst/>
                          <a:latin typeface="+mn-lt"/>
                        </a:rPr>
                        <a:t>​</a:t>
                      </a:r>
                    </a:p>
                  </a:txBody>
                  <a:tcPr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ase"/>
                      <a:r>
                        <a:rPr lang="en-US" sz="1000" b="0" i="0" u="none" strike="noStrike">
                          <a:solidFill>
                            <a:schemeClr val="tx1"/>
                          </a:solidFill>
                          <a:effectLst/>
                          <a:latin typeface="+mn-lt"/>
                        </a:rPr>
                        <a:t>International Value</a:t>
                      </a:r>
                      <a:r>
                        <a:rPr lang="en-US" sz="1000" b="0" i="0">
                          <a:solidFill>
                            <a:schemeClr val="tx1"/>
                          </a:solidFill>
                          <a:effectLst/>
                          <a:latin typeface="+mn-lt"/>
                        </a:rPr>
                        <a:t>​</a:t>
                      </a:r>
                    </a:p>
                    <a:p>
                      <a:pPr algn="l" fontAlgn="base"/>
                      <a:r>
                        <a:rPr lang="en-US" sz="1000" b="0" i="1" u="none" strike="noStrike">
                          <a:solidFill>
                            <a:schemeClr val="tx1"/>
                          </a:solidFill>
                          <a:effectLst/>
                          <a:latin typeface="+mn-lt"/>
                        </a:rPr>
                        <a:t>Peter Boardman</a:t>
                      </a:r>
                      <a:r>
                        <a:rPr lang="en-US" sz="1000" b="0" i="0">
                          <a:solidFill>
                            <a:schemeClr val="tx1"/>
                          </a:solidFill>
                          <a:effectLst/>
                          <a:latin typeface="+mn-lt"/>
                        </a:rPr>
                        <a:t>​</a:t>
                      </a:r>
                    </a:p>
                  </a:txBody>
                  <a:tcPr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r"/>
                      <a:endParaRPr lang="en-US" sz="1000" b="0" i="0">
                        <a:solidFill>
                          <a:schemeClr val="tx1"/>
                        </a:solidFill>
                        <a:effectLst/>
                        <a:latin typeface="+mn-lt"/>
                      </a:endParaRP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algn="r"/>
                      <a:endParaRPr lang="en-US" sz="1000" b="0" i="0">
                        <a:solidFill>
                          <a:schemeClr val="tx1"/>
                        </a:solidFill>
                        <a:effectLst/>
                        <a:latin typeface="+mn-lt"/>
                      </a:endParaRPr>
                    </a:p>
                  </a:txBody>
                  <a:tcPr marL="137160" marR="137160"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extLst>
                  <a:ext uri="{0D108BD9-81ED-4DB2-BD59-A6C34878D82A}">
                    <a16:rowId xmlns:a16="http://schemas.microsoft.com/office/drawing/2014/main" val="3382537218"/>
                  </a:ext>
                </a:extLst>
              </a:tr>
              <a:tr h="25254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ase"/>
                      <a:r>
                        <a:rPr lang="en-US" sz="1000" b="0" i="0" u="none" strike="noStrike">
                          <a:solidFill>
                            <a:schemeClr val="tx1"/>
                          </a:solidFill>
                          <a:effectLst/>
                          <a:latin typeface="+mn-lt"/>
                        </a:rPr>
                        <a:t>Small-Cap Select</a:t>
                      </a:r>
                      <a:r>
                        <a:rPr lang="en-US" sz="1000" b="0" i="0">
                          <a:solidFill>
                            <a:schemeClr val="tx1"/>
                          </a:solidFill>
                          <a:effectLst/>
                          <a:latin typeface="+mn-lt"/>
                        </a:rPr>
                        <a:t>​</a:t>
                      </a:r>
                    </a:p>
                    <a:p>
                      <a:pPr algn="l" fontAlgn="base"/>
                      <a:r>
                        <a:rPr lang="en-US" sz="1000" b="0" i="1" u="none" strike="noStrike">
                          <a:solidFill>
                            <a:schemeClr val="tx1"/>
                          </a:solidFill>
                          <a:effectLst/>
                          <a:latin typeface="+mn-lt"/>
                        </a:rPr>
                        <a:t>Greg Ryan</a:t>
                      </a:r>
                      <a:r>
                        <a:rPr lang="en-US" sz="1000" b="0" i="0">
                          <a:solidFill>
                            <a:schemeClr val="tx1"/>
                          </a:solidFill>
                          <a:effectLst/>
                          <a:latin typeface="+mn-lt"/>
                        </a:rPr>
                        <a:t>​</a:t>
                      </a:r>
                    </a:p>
                  </a:txBody>
                  <a:tcPr marL="137160" marR="13716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r"/>
                      <a:endParaRPr lang="en-US" sz="1000" b="0" i="0">
                        <a:solidFill>
                          <a:schemeClr val="tx1"/>
                        </a:solidFill>
                        <a:effectLst/>
                        <a:latin typeface="+mn-lt"/>
                      </a:endParaRP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tc hMerge="1">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r"/>
                      <a:endParaRPr lang="en-US" sz="1000" b="0" i="0">
                        <a:solidFill>
                          <a:schemeClr val="tx1"/>
                        </a:solidFill>
                        <a:effectLst/>
                        <a:latin typeface="+mn-lt"/>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a:txBody>
                    <a:bodyPr/>
                    <a:lstStyle/>
                    <a:p>
                      <a:pPr algn="r"/>
                      <a:endParaRPr lang="en-US" sz="1000" b="0" i="0">
                        <a:solidFill>
                          <a:schemeClr val="tx1"/>
                        </a:solidFill>
                        <a:effectLst/>
                        <a:latin typeface="+mn-lt"/>
                      </a:endParaRPr>
                    </a:p>
                  </a:txBody>
                  <a:tcPr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ase"/>
                      <a:r>
                        <a:rPr lang="sv-SE" sz="1000" b="0" i="0" u="none" strike="noStrike">
                          <a:solidFill>
                            <a:schemeClr val="tx1"/>
                          </a:solidFill>
                          <a:effectLst/>
                          <a:latin typeface="+mn-lt"/>
                        </a:rPr>
                        <a:t>International Sm Cp</a:t>
                      </a:r>
                      <a:r>
                        <a:rPr lang="sv-SE" sz="1000" b="0" i="0">
                          <a:solidFill>
                            <a:schemeClr val="tx1"/>
                          </a:solidFill>
                          <a:effectLst/>
                          <a:latin typeface="+mn-lt"/>
                        </a:rPr>
                        <a:t>​</a:t>
                      </a:r>
                    </a:p>
                    <a:p>
                      <a:pPr algn="l" fontAlgn="base"/>
                      <a:r>
                        <a:rPr lang="sv-SE" sz="1000" b="0" i="1" u="none" strike="noStrike">
                          <a:solidFill>
                            <a:schemeClr val="tx1"/>
                          </a:solidFill>
                          <a:effectLst/>
                          <a:latin typeface="+mn-lt"/>
                        </a:rPr>
                        <a:t>Adam Kuhlmann</a:t>
                      </a:r>
                      <a:r>
                        <a:rPr lang="sv-SE" sz="1000" b="0" i="0">
                          <a:solidFill>
                            <a:schemeClr val="tx1"/>
                          </a:solidFill>
                          <a:effectLst/>
                          <a:latin typeface="+mn-lt"/>
                        </a:rPr>
                        <a:t>​</a:t>
                      </a:r>
                    </a:p>
                  </a:txBody>
                  <a:tcPr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r"/>
                      <a:endParaRPr lang="en-US" sz="1000" b="0" i="0">
                        <a:solidFill>
                          <a:schemeClr val="tx1"/>
                        </a:solidFill>
                        <a:effectLst/>
                        <a:latin typeface="+mn-lt"/>
                      </a:endParaRP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tc>
                  <a:txBody>
                    <a:bodyPr/>
                    <a:lstStyle/>
                    <a:p>
                      <a:pPr algn="r"/>
                      <a:endParaRPr lang="en-US" sz="1000" b="0" i="0">
                        <a:solidFill>
                          <a:schemeClr val="tx1"/>
                        </a:solidFill>
                        <a:effectLst/>
                        <a:latin typeface="+mn-lt"/>
                      </a:endParaRPr>
                    </a:p>
                  </a:txBody>
                  <a:tcPr marL="137160" marR="137160"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1227561122"/>
                  </a:ext>
                </a:extLst>
              </a:tr>
              <a:tr h="252549">
                <a:tc gridSpan="7">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i="0" u="none" strike="noStrike">
                          <a:solidFill>
                            <a:schemeClr val="tx1"/>
                          </a:solidFill>
                          <a:effectLst/>
                          <a:latin typeface="Ringside Narrow" panose="02000500000000000000" pitchFamily="2" charset="0"/>
                        </a:rPr>
                        <a:t>Active research (51%)</a:t>
                      </a:r>
                      <a:r>
                        <a:rPr lang="en-US" sz="1200" b="1" i="0">
                          <a:solidFill>
                            <a:schemeClr val="tx1"/>
                          </a:solidFill>
                          <a:effectLst/>
                          <a:latin typeface="Ringside Narrow" panose="02000500000000000000" pitchFamily="2" charset="0"/>
                        </a:rPr>
                        <a:t>​</a:t>
                      </a:r>
                    </a:p>
                  </a:txBody>
                  <a:tcPr marL="137160" marR="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2"/>
                    </a:solidFill>
                  </a:tcPr>
                </a:tc>
                <a:tc hMerge="1">
                  <a:txBody>
                    <a:bodyPr/>
                    <a:lstStyle/>
                    <a:p>
                      <a:pPr algn="r"/>
                      <a:endParaRPr lang="en-US" sz="1000" b="0" i="0">
                        <a:solidFill>
                          <a:schemeClr val="tx1"/>
                        </a:solidFill>
                        <a:effectLst/>
                        <a:latin typeface="+mn-lt"/>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hMerge="1">
                  <a:txBody>
                    <a:bodyPr/>
                    <a:lstStyle/>
                    <a:p>
                      <a:pPr algn="r"/>
                      <a:endParaRPr lang="en-US" sz="1000" b="0" i="0">
                        <a:solidFill>
                          <a:schemeClr val="tx1"/>
                        </a:solidFill>
                        <a:effectLst/>
                        <a:latin typeface="+mn-lt"/>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hMerge="1">
                  <a:txBody>
                    <a:bodyPr/>
                    <a:lstStyle/>
                    <a:p>
                      <a:endParaRPr lang="en-US"/>
                    </a:p>
                  </a:txBody>
                  <a:tcPr/>
                </a:tc>
                <a:tc hMerge="1">
                  <a:txBody>
                    <a:bodyPr/>
                    <a:lstStyle/>
                    <a:p>
                      <a:pPr algn="l" fontAlgn="base"/>
                      <a:endParaRPr lang="sv-SE" sz="1000" b="0" i="0">
                        <a:solidFill>
                          <a:schemeClr val="tx1"/>
                        </a:solidFill>
                        <a:effectLst/>
                        <a:latin typeface="+mn-lt"/>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hMerge="1">
                  <a:txBody>
                    <a:bodyPr/>
                    <a:lstStyle/>
                    <a:p>
                      <a:pPr algn="r"/>
                      <a:endParaRPr lang="en-US" sz="1000" b="0" i="0">
                        <a:solidFill>
                          <a:schemeClr val="tx1"/>
                        </a:solidFill>
                        <a:effectLst/>
                        <a:latin typeface="+mn-lt"/>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hMerge="1">
                  <a:txBody>
                    <a:bodyPr/>
                    <a:lstStyle/>
                    <a:p>
                      <a:endParaRPr lang="en-US"/>
                    </a:p>
                  </a:txBody>
                  <a:tcPr/>
                </a:tc>
                <a:extLst>
                  <a:ext uri="{0D108BD9-81ED-4DB2-BD59-A6C34878D82A}">
                    <a16:rowId xmlns:a16="http://schemas.microsoft.com/office/drawing/2014/main" val="1615993882"/>
                  </a:ext>
                </a:extLst>
              </a:tr>
              <a:tr h="25254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ase"/>
                      <a:r>
                        <a:rPr lang="en-US" sz="1000" b="0" i="0" u="none" strike="noStrike">
                          <a:solidFill>
                            <a:srgbClr val="003865"/>
                          </a:solidFill>
                          <a:effectLst/>
                          <a:latin typeface="+mn-lt"/>
                        </a:rPr>
                        <a:t>U.S. Research</a:t>
                      </a:r>
                      <a:r>
                        <a:rPr lang="en-US" sz="1000" b="0" i="0">
                          <a:solidFill>
                            <a:srgbClr val="003865"/>
                          </a:solidFill>
                          <a:effectLst/>
                          <a:latin typeface="+mn-lt"/>
                        </a:rPr>
                        <a:t>​</a:t>
                      </a:r>
                    </a:p>
                  </a:txBody>
                  <a:tcPr marL="137160" marR="13716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000" b="0" i="0">
                        <a:solidFill>
                          <a:schemeClr val="tx1"/>
                        </a:solidFill>
                        <a:effectLst/>
                        <a:latin typeface="+mn-lt"/>
                      </a:endParaRP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000" b="0" i="0">
                        <a:solidFill>
                          <a:schemeClr val="tx1"/>
                        </a:solidFill>
                        <a:effectLst/>
                        <a:latin typeface="+mn-lt"/>
                      </a:endParaRP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hMerge="1">
                  <a:txBody>
                    <a:bodyPr/>
                    <a:lstStyle/>
                    <a:p>
                      <a:pPr algn="l"/>
                      <a:endParaRPr lang="en-US" sz="1000" b="0" i="0">
                        <a:solidFill>
                          <a:schemeClr val="tx1"/>
                        </a:solidFill>
                        <a:effectLst/>
                        <a:latin typeface="+mn-lt"/>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fontAlgn="base"/>
                      <a:r>
                        <a:rPr lang="en-US" sz="1000" b="0" i="0" u="none" strike="noStrike">
                          <a:solidFill>
                            <a:srgbClr val="003865"/>
                          </a:solidFill>
                          <a:effectLst/>
                          <a:latin typeface="+mn-lt"/>
                        </a:rPr>
                        <a:t>International </a:t>
                      </a:r>
                    </a:p>
                    <a:p>
                      <a:pPr algn="l" fontAlgn="base"/>
                      <a:r>
                        <a:rPr lang="en-US" sz="1000" b="0" i="0" u="none" strike="noStrike">
                          <a:solidFill>
                            <a:srgbClr val="003865"/>
                          </a:solidFill>
                          <a:effectLst/>
                          <a:latin typeface="+mn-lt"/>
                        </a:rPr>
                        <a:t>Research</a:t>
                      </a:r>
                      <a:r>
                        <a:rPr lang="en-US" sz="1000" b="0" i="0">
                          <a:solidFill>
                            <a:srgbClr val="003865"/>
                          </a:solidFill>
                          <a:effectLst/>
                          <a:latin typeface="+mn-lt"/>
                        </a:rPr>
                        <a:t>​</a:t>
                      </a:r>
                      <a:endParaRPr lang="en-US" sz="1000" b="0" i="0">
                        <a:solidFill>
                          <a:schemeClr val="tx1"/>
                        </a:solidFill>
                        <a:effectLst/>
                        <a:latin typeface="+mn-lt"/>
                      </a:endParaRPr>
                    </a:p>
                  </a:txBody>
                  <a:tcPr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sz="1000" b="0" i="0">
                          <a:solidFill>
                            <a:schemeClr val="tx1"/>
                          </a:solidFill>
                          <a:effectLst/>
                          <a:latin typeface="+mn-lt"/>
                        </a:rPr>
                        <a:t>EM Research</a:t>
                      </a:r>
                    </a:p>
                  </a:txBody>
                  <a:tcPr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algn="l"/>
                      <a:r>
                        <a:rPr lang="en-US" sz="1000" b="0" i="0">
                          <a:solidFill>
                            <a:schemeClr val="tx1"/>
                          </a:solidFill>
                          <a:effectLst/>
                          <a:latin typeface="+mn-lt"/>
                        </a:rPr>
                        <a:t>Global Research</a:t>
                      </a:r>
                    </a:p>
                  </a:txBody>
                  <a:tcPr marR="137160"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extLst>
                  <a:ext uri="{0D108BD9-81ED-4DB2-BD59-A6C34878D82A}">
                    <a16:rowId xmlns:a16="http://schemas.microsoft.com/office/drawing/2014/main" val="3714578897"/>
                  </a:ext>
                </a:extLst>
              </a:tr>
              <a:tr h="252549">
                <a:tc gridSpan="7">
                  <a:txBody>
                    <a:bodyPr/>
                    <a:lstStyle/>
                    <a:p>
                      <a:pPr algn="l" fontAlgn="base"/>
                      <a:r>
                        <a:rPr lang="en-US" sz="1200" b="1" i="0">
                          <a:solidFill>
                            <a:schemeClr val="tx1"/>
                          </a:solidFill>
                          <a:effectLst/>
                          <a:latin typeface="Ringside Narrow" panose="02000500000000000000" pitchFamily="2" charset="0"/>
                        </a:rPr>
                        <a:t>Quantitative (4%)</a:t>
                      </a:r>
                    </a:p>
                  </a:txBody>
                  <a:tcPr marL="137160" marR="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2"/>
                    </a:solidFill>
                  </a:tcPr>
                </a:tc>
                <a:tc hMerge="1">
                  <a:txBody>
                    <a:bodyPr/>
                    <a:lstStyle/>
                    <a:p>
                      <a:pPr algn="l"/>
                      <a:endParaRPr lang="en-US" sz="1200" b="1" i="0">
                        <a:solidFill>
                          <a:schemeClr val="bg1"/>
                        </a:solidFill>
                        <a:effectLst/>
                        <a:latin typeface="Ringside Narrow" panose="02000500000000000000" pitchFamily="2" charset="0"/>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pPr algn="l"/>
                      <a:endParaRPr lang="en-US" sz="1200" b="1" i="0">
                        <a:solidFill>
                          <a:schemeClr val="bg1"/>
                        </a:solidFill>
                        <a:effectLst/>
                        <a:latin typeface="Ringside Narrow" panose="02000500000000000000" pitchFamily="2" charset="0"/>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endParaRPr lang="en-US"/>
                    </a:p>
                  </a:txBody>
                  <a:tcPr/>
                </a:tc>
                <a:tc hMerge="1">
                  <a:txBody>
                    <a:bodyPr/>
                    <a:lstStyle/>
                    <a:p>
                      <a:pPr algn="l" fontAlgn="base"/>
                      <a:endParaRPr lang="en-US" sz="1200" b="1" i="0">
                        <a:solidFill>
                          <a:schemeClr val="bg1"/>
                        </a:solidFill>
                        <a:effectLst/>
                        <a:latin typeface="Ringside Narrow" panose="02000500000000000000" pitchFamily="2" charset="0"/>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pPr algn="l"/>
                      <a:endParaRPr lang="en-US" sz="1200" b="1" i="0">
                        <a:solidFill>
                          <a:schemeClr val="bg1"/>
                        </a:solidFill>
                        <a:effectLst/>
                        <a:latin typeface="Ringside Narrow" panose="02000500000000000000" pitchFamily="2" charset="0"/>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endParaRPr lang="en-US"/>
                    </a:p>
                  </a:txBody>
                  <a:tcPr/>
                </a:tc>
                <a:extLst>
                  <a:ext uri="{0D108BD9-81ED-4DB2-BD59-A6C34878D82A}">
                    <a16:rowId xmlns:a16="http://schemas.microsoft.com/office/drawing/2014/main" val="2264598"/>
                  </a:ext>
                </a:extLst>
              </a:tr>
              <a:tr h="25254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chemeClr val="tx1"/>
                        </a:solidFill>
                        <a:effectLst/>
                        <a:uLnTx/>
                        <a:uFillTx/>
                        <a:latin typeface="+mn-lt"/>
                        <a:ea typeface="+mn-ea"/>
                        <a:cs typeface="+mn-cs"/>
                      </a:endParaRPr>
                    </a:p>
                  </a:txBody>
                  <a:tcPr marL="137160" marR="13716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sz="1000" b="0" i="0">
                          <a:solidFill>
                            <a:schemeClr val="tx1"/>
                          </a:solidFill>
                          <a:effectLst/>
                          <a:latin typeface="+mn-lt"/>
                        </a:rPr>
                        <a:t>Quant Small/SMID Cap</a:t>
                      </a:r>
                    </a:p>
                    <a:p>
                      <a:pPr algn="l"/>
                      <a:r>
                        <a:rPr lang="en-US" sz="1000" b="0" i="1">
                          <a:solidFill>
                            <a:schemeClr val="tx1"/>
                          </a:solidFill>
                          <a:effectLst/>
                          <a:latin typeface="Ringside Narrow Book" panose="02000500000000000000" pitchFamily="2" charset="0"/>
                        </a:rPr>
                        <a:t>Pel Chen</a:t>
                      </a:r>
                    </a:p>
                  </a:txBody>
                  <a:tcPr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hMerge="1">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000" b="0" i="0">
                        <a:solidFill>
                          <a:schemeClr val="tx1"/>
                        </a:solidFill>
                        <a:effectLst/>
                        <a:latin typeface="+mn-lt"/>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a:txBody>
                    <a:bodyPr/>
                    <a:lstStyle/>
                    <a:p>
                      <a:pPr algn="l"/>
                      <a:endParaRPr lang="en-US" sz="1000" b="0" i="0">
                        <a:solidFill>
                          <a:schemeClr val="tx1"/>
                        </a:solidFill>
                        <a:effectLst/>
                        <a:latin typeface="+mn-lt"/>
                      </a:endParaRPr>
                    </a:p>
                  </a:txBody>
                  <a:tcPr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sz="1000" b="0" i="0">
                          <a:solidFill>
                            <a:schemeClr val="tx1"/>
                          </a:solidFill>
                          <a:effectLst/>
                          <a:latin typeface="+mn-lt"/>
                        </a:rPr>
                        <a:t>Quant Into Sm Cp</a:t>
                      </a:r>
                      <a:br>
                        <a:rPr lang="en-US" sz="1000" b="0" i="0">
                          <a:solidFill>
                            <a:schemeClr val="tx1"/>
                          </a:solidFill>
                          <a:effectLst/>
                          <a:latin typeface="+mn-lt"/>
                        </a:rPr>
                      </a:br>
                      <a:r>
                        <a:rPr lang="en-US" sz="1000" b="0" i="1">
                          <a:solidFill>
                            <a:schemeClr val="tx1"/>
                          </a:solidFill>
                          <a:effectLst/>
                          <a:latin typeface="Ringside Narrow Book" panose="02000500000000000000" pitchFamily="2" charset="0"/>
                        </a:rPr>
                        <a:t>Max Kozlov</a:t>
                      </a:r>
                    </a:p>
                  </a:txBody>
                  <a:tcPr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000" b="0" i="0">
                        <a:solidFill>
                          <a:schemeClr val="tx1"/>
                        </a:solidFill>
                        <a:effectLst/>
                        <a:latin typeface="+mn-lt"/>
                      </a:endParaRPr>
                    </a:p>
                  </a:txBody>
                  <a:tcPr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l"/>
                      <a:endParaRPr lang="en-US" sz="1000" b="0" i="0">
                        <a:solidFill>
                          <a:schemeClr val="tx1"/>
                        </a:solidFill>
                        <a:effectLst/>
                        <a:latin typeface="+mn-lt"/>
                      </a:endParaRPr>
                    </a:p>
                  </a:txBody>
                  <a:tcPr marR="137160"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9349232"/>
                  </a:ext>
                </a:extLst>
              </a:tr>
              <a:tr h="252549">
                <a:tc gridSpan="7">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Index (8%)</a:t>
                      </a:r>
                    </a:p>
                  </a:txBody>
                  <a:tcPr marL="137160" marR="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2"/>
                    </a:solidFill>
                  </a:tcPr>
                </a:tc>
                <a:tc hMerge="1">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000" b="0" i="0">
                        <a:solidFill>
                          <a:schemeClr val="tx1"/>
                        </a:solidFill>
                        <a:effectLst/>
                        <a:latin typeface="+mn-lt"/>
                      </a:endParaRPr>
                    </a:p>
                  </a:txBody>
                  <a:tcPr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hMerge="1">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sz="1000" b="0" i="0">
                          <a:solidFill>
                            <a:schemeClr val="tx1"/>
                          </a:solidFill>
                          <a:effectLst/>
                          <a:latin typeface="+mn-lt"/>
                        </a:rPr>
                        <a:t>235.21</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hMerge="1">
                  <a:txBody>
                    <a:bodyPr/>
                    <a:lstStyle/>
                    <a:p>
                      <a:pPr algn="l"/>
                      <a:endParaRPr lang="en-US" sz="1000" b="0" i="0">
                        <a:solidFill>
                          <a:schemeClr val="tx1"/>
                        </a:solidFill>
                        <a:effectLst/>
                        <a:latin typeface="+mn-lt"/>
                      </a:endParaRPr>
                    </a:p>
                  </a:txBody>
                  <a:tcPr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hMerge="1">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000" b="0" i="0">
                        <a:solidFill>
                          <a:schemeClr val="tx1"/>
                        </a:solidFill>
                        <a:effectLst/>
                        <a:latin typeface="+mn-lt"/>
                      </a:endParaRPr>
                    </a:p>
                  </a:txBody>
                  <a:tcPr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hMerge="1">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000" b="0" i="0">
                        <a:solidFill>
                          <a:schemeClr val="tx1"/>
                        </a:solidFill>
                        <a:effectLst/>
                        <a:latin typeface="+mn-lt"/>
                      </a:endParaRPr>
                    </a:p>
                  </a:txBody>
                  <a:tcPr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hMerge="1">
                  <a:txBody>
                    <a:bodyPr/>
                    <a:lstStyle/>
                    <a:p>
                      <a:pPr algn="l"/>
                      <a:endParaRPr lang="en-US" sz="1000" b="0" i="0">
                        <a:solidFill>
                          <a:schemeClr val="tx1"/>
                        </a:solidFill>
                        <a:effectLst/>
                        <a:latin typeface="+mn-lt"/>
                      </a:endParaRPr>
                    </a:p>
                  </a:txBody>
                  <a:tcPr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extLst>
                  <a:ext uri="{0D108BD9-81ED-4DB2-BD59-A6C34878D82A}">
                    <a16:rowId xmlns:a16="http://schemas.microsoft.com/office/drawing/2014/main" val="1040016381"/>
                  </a:ext>
                </a:extLst>
              </a:tr>
            </a:tbl>
          </a:graphicData>
        </a:graphic>
      </p:graphicFrame>
      <p:sp>
        <p:nvSpPr>
          <p:cNvPr id="2" name="Text Placeholder 9">
            <a:extLst>
              <a:ext uri="{FF2B5EF4-FFF2-40B4-BE49-F238E27FC236}">
                <a16:creationId xmlns:a16="http://schemas.microsoft.com/office/drawing/2014/main" id="{EF1D8087-EB77-42AE-A551-3985D3552778}"/>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6" name="Footer Placeholder 4">
            <a:extLst>
              <a:ext uri="{FF2B5EF4-FFF2-40B4-BE49-F238E27FC236}">
                <a16:creationId xmlns:a16="http://schemas.microsoft.com/office/drawing/2014/main" id="{1F8529BB-9297-A361-3E8A-9A019F625FA7}"/>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1090500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76A6912-FC94-E142-CCBD-A92A6E4A9229}"/>
              </a:ext>
            </a:extLst>
          </p:cNvPr>
          <p:cNvSpPr/>
          <p:nvPr/>
        </p:nvSpPr>
        <p:spPr>
          <a:xfrm flipH="1">
            <a:off x="1" y="0"/>
            <a:ext cx="2983042"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Title 28">
            <a:extLst>
              <a:ext uri="{FF2B5EF4-FFF2-40B4-BE49-F238E27FC236}">
                <a16:creationId xmlns:a16="http://schemas.microsoft.com/office/drawing/2014/main" id="{EFDE25C9-76C0-F2C7-F72F-9E594FA3D81C}"/>
              </a:ext>
            </a:extLst>
          </p:cNvPr>
          <p:cNvSpPr>
            <a:spLocks noGrp="1"/>
          </p:cNvSpPr>
          <p:nvPr>
            <p:ph type="title"/>
          </p:nvPr>
        </p:nvSpPr>
        <p:spPr>
          <a:xfrm>
            <a:off x="292100" y="689995"/>
            <a:ext cx="2750904" cy="394913"/>
          </a:xfrm>
        </p:spPr>
        <p:txBody>
          <a:bodyPr/>
          <a:lstStyle/>
          <a:p>
            <a:r>
              <a:rPr lang="en-US"/>
              <a:t>A multilayered approach to risk management and monitoring</a:t>
            </a:r>
          </a:p>
        </p:txBody>
      </p:sp>
      <p:sp>
        <p:nvSpPr>
          <p:cNvPr id="4" name="Slide Number Placeholder 3">
            <a:extLst>
              <a:ext uri="{FF2B5EF4-FFF2-40B4-BE49-F238E27FC236}">
                <a16:creationId xmlns:a16="http://schemas.microsoft.com/office/drawing/2014/main" id="{2E29AC74-4473-5BA4-0F8B-5B6C2764F1B3}"/>
              </a:ext>
            </a:extLst>
          </p:cNvPr>
          <p:cNvSpPr>
            <a:spLocks noGrp="1"/>
          </p:cNvSpPr>
          <p:nvPr>
            <p:ph type="sldNum" sz="quarter" idx="12"/>
          </p:nvPr>
        </p:nvSpPr>
        <p:spPr/>
        <p:txBody>
          <a:bodyPr/>
          <a:lstStyle/>
          <a:p>
            <a:fld id="{E5B12101-DB11-214A-81F9-2D258DBE057F}" type="slidenum">
              <a:rPr lang="en-US" smtClean="0"/>
              <a:pPr/>
              <a:t>104</a:t>
            </a:fld>
            <a:endParaRPr lang="en-US"/>
          </a:p>
        </p:txBody>
      </p:sp>
      <p:sp>
        <p:nvSpPr>
          <p:cNvPr id="25" name="Text Placeholder 2">
            <a:extLst>
              <a:ext uri="{FF2B5EF4-FFF2-40B4-BE49-F238E27FC236}">
                <a16:creationId xmlns:a16="http://schemas.microsoft.com/office/drawing/2014/main" id="{CE2BB09C-9105-BAF9-FF31-4B5A566EBC01}"/>
              </a:ext>
            </a:extLst>
          </p:cNvPr>
          <p:cNvSpPr>
            <a:spLocks noGrp="1"/>
          </p:cNvSpPr>
          <p:nvPr/>
        </p:nvSpPr>
        <p:spPr>
          <a:xfrm>
            <a:off x="292608" y="2193808"/>
            <a:ext cx="2171229" cy="553770"/>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solidFill>
                  <a:schemeClr val="tx1"/>
                </a:solidFill>
              </a:rPr>
              <a:t>A top-down portfolio structure is integrated with bottom-up oversight that permits individual managers to express their investment conviction.</a:t>
            </a:r>
          </a:p>
        </p:txBody>
      </p:sp>
      <p:sp>
        <p:nvSpPr>
          <p:cNvPr id="2" name="Text Placeholder 9">
            <a:extLst>
              <a:ext uri="{FF2B5EF4-FFF2-40B4-BE49-F238E27FC236}">
                <a16:creationId xmlns:a16="http://schemas.microsoft.com/office/drawing/2014/main" id="{61F5AEC4-A794-1DF7-EBB9-4A2F8F7FAD17}"/>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grpSp>
        <p:nvGrpSpPr>
          <p:cNvPr id="8" name="Group 7">
            <a:extLst>
              <a:ext uri="{FF2B5EF4-FFF2-40B4-BE49-F238E27FC236}">
                <a16:creationId xmlns:a16="http://schemas.microsoft.com/office/drawing/2014/main" id="{315200DF-BA68-8CCA-71EC-4D84D72E10A2}"/>
              </a:ext>
            </a:extLst>
          </p:cNvPr>
          <p:cNvGrpSpPr/>
          <p:nvPr/>
        </p:nvGrpSpPr>
        <p:grpSpPr>
          <a:xfrm>
            <a:off x="3307037" y="3321298"/>
            <a:ext cx="5077356" cy="2197217"/>
            <a:chOff x="292099" y="3977907"/>
            <a:chExt cx="5077356" cy="2197217"/>
          </a:xfrm>
        </p:grpSpPr>
        <p:sp>
          <p:nvSpPr>
            <p:cNvPr id="18" name="Rectangle 17">
              <a:extLst>
                <a:ext uri="{FF2B5EF4-FFF2-40B4-BE49-F238E27FC236}">
                  <a16:creationId xmlns:a16="http://schemas.microsoft.com/office/drawing/2014/main" id="{7A32C396-FA8F-C972-5BBB-2E89E0217CA1}"/>
                </a:ext>
              </a:extLst>
            </p:cNvPr>
            <p:cNvSpPr/>
            <p:nvPr/>
          </p:nvSpPr>
          <p:spPr>
            <a:xfrm>
              <a:off x="292099" y="3977907"/>
              <a:ext cx="5077356" cy="2197217"/>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914400" tIns="182880" rIns="182880" bIns="182880" rtlCol="0" anchor="ctr"/>
            <a:lstStyle/>
            <a:p>
              <a:pPr lvl="0" algn="l">
                <a:spcAft>
                  <a:spcPts val="400"/>
                </a:spcAft>
                <a:buClrTx/>
                <a:buSzTx/>
                <a:buFontTx/>
                <a:buNone/>
              </a:pPr>
              <a:r>
                <a:rPr kumimoji="0" lang="en-US" sz="1600" b="1" u="none" strike="noStrike" cap="none" spc="0" normalizeH="0" baseline="0" noProof="0">
                  <a:ln>
                    <a:noFill/>
                  </a:ln>
                  <a:solidFill>
                    <a:schemeClr val="tx1"/>
                  </a:solidFill>
                  <a:effectLst/>
                  <a:uLnTx/>
                  <a:uFillTx/>
                  <a:latin typeface="Ringside Narrow" panose="02000500000000000000" pitchFamily="2" charset="0"/>
                </a:rPr>
                <a:t>Bottom-up oversight of underlying strategies</a:t>
              </a:r>
            </a:p>
            <a:p>
              <a:pPr marL="176213" lvl="0" indent="-176213" algn="l">
                <a:spcAft>
                  <a:spcPts val="4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Quarterly portfolio review</a:t>
              </a:r>
            </a:p>
            <a:p>
              <a:pPr marL="176213" lvl="0" indent="-176213" algn="l">
                <a:spcAft>
                  <a:spcPts val="4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Broad risk levels</a:t>
              </a:r>
            </a:p>
            <a:p>
              <a:pPr marL="176213" lvl="0" indent="-176213" algn="l">
                <a:spcAft>
                  <a:spcPts val="4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Market exposure</a:t>
              </a:r>
            </a:p>
            <a:p>
              <a:pPr marL="176213" lvl="0" indent="-176213" algn="l">
                <a:spcAft>
                  <a:spcPts val="4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Factor exposure</a:t>
              </a:r>
            </a:p>
            <a:p>
              <a:pPr marL="176213" lvl="0" indent="-176213" algn="l">
                <a:spcAft>
                  <a:spcPts val="4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Sector and regional exposure</a:t>
              </a:r>
            </a:p>
            <a:p>
              <a:pPr marL="176213" lvl="0" indent="-176213" algn="l">
                <a:spcAft>
                  <a:spcPts val="4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Liquidity considerations</a:t>
              </a:r>
            </a:p>
          </p:txBody>
        </p:sp>
        <p:pic>
          <p:nvPicPr>
            <p:cNvPr id="5" name="Graphic 4">
              <a:extLst>
                <a:ext uri="{FF2B5EF4-FFF2-40B4-BE49-F238E27FC236}">
                  <a16:creationId xmlns:a16="http://schemas.microsoft.com/office/drawing/2014/main" id="{2ED5BC1A-66B5-0C71-E86B-6AD9E5A38E4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19562" y="4237923"/>
              <a:ext cx="609955" cy="609955"/>
            </a:xfrm>
            <a:prstGeom prst="rect">
              <a:avLst/>
            </a:prstGeom>
          </p:spPr>
        </p:pic>
      </p:grpSp>
      <p:grpSp>
        <p:nvGrpSpPr>
          <p:cNvPr id="7" name="Group 6">
            <a:extLst>
              <a:ext uri="{FF2B5EF4-FFF2-40B4-BE49-F238E27FC236}">
                <a16:creationId xmlns:a16="http://schemas.microsoft.com/office/drawing/2014/main" id="{E29013AF-EC4C-B9B2-80D7-96DEAE5E1BFC}"/>
              </a:ext>
            </a:extLst>
          </p:cNvPr>
          <p:cNvGrpSpPr/>
          <p:nvPr/>
        </p:nvGrpSpPr>
        <p:grpSpPr>
          <a:xfrm>
            <a:off x="3307037" y="1401898"/>
            <a:ext cx="5077357" cy="1748385"/>
            <a:chOff x="292099" y="2029107"/>
            <a:chExt cx="5077357" cy="1748385"/>
          </a:xfrm>
        </p:grpSpPr>
        <p:sp>
          <p:nvSpPr>
            <p:cNvPr id="17" name="Rectangle 16">
              <a:extLst>
                <a:ext uri="{FF2B5EF4-FFF2-40B4-BE49-F238E27FC236}">
                  <a16:creationId xmlns:a16="http://schemas.microsoft.com/office/drawing/2014/main" id="{A15657CB-2658-826D-BA55-DA505CABA1C3}"/>
                </a:ext>
              </a:extLst>
            </p:cNvPr>
            <p:cNvSpPr/>
            <p:nvPr/>
          </p:nvSpPr>
          <p:spPr>
            <a:xfrm>
              <a:off x="292099" y="2029107"/>
              <a:ext cx="5077357" cy="1748385"/>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914400" tIns="182880" rIns="182880" bIns="182880" rtlCol="0" anchor="ctr"/>
            <a:lstStyle/>
            <a:p>
              <a:pPr lvl="0" algn="l">
                <a:spcAft>
                  <a:spcPts val="400"/>
                </a:spcAft>
                <a:buClrTx/>
                <a:buSzTx/>
                <a:buFontTx/>
                <a:buNone/>
              </a:pPr>
              <a:r>
                <a:rPr kumimoji="0" lang="en-US" sz="1600" b="1" u="none" strike="noStrike" cap="none" spc="0" normalizeH="0" baseline="0" noProof="0">
                  <a:ln>
                    <a:noFill/>
                  </a:ln>
                  <a:solidFill>
                    <a:schemeClr val="tx1"/>
                  </a:solidFill>
                  <a:effectLst/>
                  <a:uLnTx/>
                  <a:uFillTx/>
                  <a:latin typeface="Ringside Narrow" panose="02000500000000000000" pitchFamily="2" charset="0"/>
                </a:rPr>
                <a:t>Top-down portfolio risk controls monitor</a:t>
              </a:r>
              <a:endParaRPr lang="en-US" sz="1600">
                <a:solidFill>
                  <a:schemeClr val="tx1"/>
                </a:solidFill>
                <a:latin typeface="Ringside Narrow" panose="02000500000000000000" pitchFamily="2" charset="0"/>
              </a:endParaRPr>
            </a:p>
            <a:p>
              <a:pPr lvl="0" algn="l">
                <a:spcAft>
                  <a:spcPts val="400"/>
                </a:spcAft>
                <a:buClrTx/>
                <a:buSzTx/>
                <a:buFontTx/>
                <a:buNone/>
              </a:pPr>
              <a:r>
                <a:rPr kumimoji="0" lang="en-US" sz="1400" b="0" i="0" u="none" strike="noStrike" cap="none" spc="0" normalizeH="0" baseline="0" noProof="0">
                  <a:ln>
                    <a:noFill/>
                  </a:ln>
                  <a:solidFill>
                    <a:schemeClr val="tx1"/>
                  </a:solidFill>
                  <a:effectLst/>
                  <a:uLnTx/>
                  <a:uFillTx/>
                </a:rPr>
                <a:t>Adherence to strategic allocation</a:t>
              </a:r>
            </a:p>
            <a:p>
              <a:pPr marL="176213" lvl="0" indent="-176213" algn="l">
                <a:spcAft>
                  <a:spcPts val="4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Targeted active risk allocation budget</a:t>
              </a:r>
            </a:p>
            <a:p>
              <a:pPr marL="176213" lvl="0" indent="-176213" algn="l">
                <a:spcAft>
                  <a:spcPts val="4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Monitor sources of tracking error by factor</a:t>
              </a:r>
            </a:p>
            <a:p>
              <a:pPr marL="176213" lvl="0" indent="-176213" algn="l">
                <a:spcAft>
                  <a:spcPts val="4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Systematic risk </a:t>
              </a:r>
            </a:p>
          </p:txBody>
        </p:sp>
        <p:pic>
          <p:nvPicPr>
            <p:cNvPr id="6" name="Graphic 5">
              <a:extLst>
                <a:ext uri="{FF2B5EF4-FFF2-40B4-BE49-F238E27FC236}">
                  <a16:creationId xmlns:a16="http://schemas.microsoft.com/office/drawing/2014/main" id="{C69989F2-7351-46DC-B41B-3A7727237B5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0800000">
              <a:off x="419562" y="2257926"/>
              <a:ext cx="609955" cy="609955"/>
            </a:xfrm>
            <a:prstGeom prst="rect">
              <a:avLst/>
            </a:prstGeom>
          </p:spPr>
        </p:pic>
      </p:grpSp>
      <p:grpSp>
        <p:nvGrpSpPr>
          <p:cNvPr id="10" name="Group 9">
            <a:extLst>
              <a:ext uri="{FF2B5EF4-FFF2-40B4-BE49-F238E27FC236}">
                <a16:creationId xmlns:a16="http://schemas.microsoft.com/office/drawing/2014/main" id="{5A9CF657-B0FB-B68B-9A35-75F897E1F146}"/>
              </a:ext>
            </a:extLst>
          </p:cNvPr>
          <p:cNvGrpSpPr/>
          <p:nvPr/>
        </p:nvGrpSpPr>
        <p:grpSpPr>
          <a:xfrm>
            <a:off x="8384393" y="1401898"/>
            <a:ext cx="2988457" cy="4116617"/>
            <a:chOff x="5530742" y="2062607"/>
            <a:chExt cx="2988457" cy="4116617"/>
          </a:xfrm>
        </p:grpSpPr>
        <p:sp>
          <p:nvSpPr>
            <p:cNvPr id="13" name="Rectangle 12">
              <a:extLst>
                <a:ext uri="{FF2B5EF4-FFF2-40B4-BE49-F238E27FC236}">
                  <a16:creationId xmlns:a16="http://schemas.microsoft.com/office/drawing/2014/main" id="{339CB2F9-5FDA-8D95-3CDB-B79B9E57AC9A}"/>
                </a:ext>
              </a:extLst>
            </p:cNvPr>
            <p:cNvSpPr/>
            <p:nvPr/>
          </p:nvSpPr>
          <p:spPr>
            <a:xfrm>
              <a:off x="5530742" y="2062607"/>
              <a:ext cx="2988457" cy="4116617"/>
            </a:xfrm>
            <a:prstGeom prst="rect">
              <a:avLst/>
            </a:prstGeom>
            <a:solidFill>
              <a:srgbClr val="E7E7DE"/>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640080" tIns="457200" rIns="182880" bIns="182880" rtlCol="0" anchor="ctr"/>
            <a:lstStyle/>
            <a:p>
              <a:pPr lvl="0" algn="l">
                <a:spcAft>
                  <a:spcPts val="1000"/>
                </a:spcAft>
                <a:buClrTx/>
                <a:buSzTx/>
                <a:buFontTx/>
                <a:buNone/>
              </a:pPr>
              <a:br>
                <a:rPr kumimoji="0" lang="en-US" sz="1600" b="1" u="none" strike="noStrike" cap="none" spc="0" normalizeH="0" baseline="0" noProof="0">
                  <a:ln>
                    <a:noFill/>
                  </a:ln>
                  <a:solidFill>
                    <a:schemeClr val="bg1"/>
                  </a:solidFill>
                  <a:effectLst/>
                  <a:uLnTx/>
                  <a:uFillTx/>
                  <a:latin typeface="Ringside Narrow" panose="02000500000000000000" pitchFamily="2" charset="0"/>
                </a:rPr>
              </a:br>
              <a:r>
                <a:rPr kumimoji="0" lang="en-US" sz="1600" b="1" u="none" strike="noStrike" cap="none" spc="0" normalizeH="0" baseline="0" noProof="0">
                  <a:ln>
                    <a:noFill/>
                  </a:ln>
                  <a:solidFill>
                    <a:schemeClr val="tx1"/>
                  </a:solidFill>
                  <a:effectLst/>
                  <a:uLnTx/>
                  <a:uFillTx/>
                  <a:latin typeface="Ringside Narrow" panose="02000500000000000000" pitchFamily="2" charset="0"/>
                </a:rPr>
                <a:t>Independent </a:t>
              </a:r>
              <a:br>
                <a:rPr kumimoji="0" lang="en-US" sz="1600" b="1" u="none" strike="noStrike" cap="none" spc="0" normalizeH="0" baseline="0" noProof="0">
                  <a:ln>
                    <a:noFill/>
                  </a:ln>
                  <a:solidFill>
                    <a:schemeClr val="tx1"/>
                  </a:solidFill>
                  <a:effectLst/>
                  <a:uLnTx/>
                  <a:uFillTx/>
                  <a:latin typeface="Ringside Narrow" panose="02000500000000000000" pitchFamily="2" charset="0"/>
                </a:rPr>
              </a:br>
              <a:r>
                <a:rPr kumimoji="0" lang="en-US" sz="1600" b="1" u="none" strike="noStrike" cap="none" spc="0" normalizeH="0" baseline="0" noProof="0">
                  <a:ln>
                    <a:noFill/>
                  </a:ln>
                  <a:solidFill>
                    <a:schemeClr val="tx1"/>
                  </a:solidFill>
                  <a:effectLst/>
                  <a:uLnTx/>
                  <a:uFillTx/>
                  <a:latin typeface="Ringside Narrow" panose="02000500000000000000" pitchFamily="2" charset="0"/>
                </a:rPr>
                <a:t>risk management </a:t>
              </a:r>
              <a:br>
                <a:rPr kumimoji="0" lang="en-US" sz="1600" b="1" u="none" strike="noStrike" cap="none" spc="0" normalizeH="0" baseline="0" noProof="0">
                  <a:ln>
                    <a:noFill/>
                  </a:ln>
                  <a:solidFill>
                    <a:schemeClr val="tx1"/>
                  </a:solidFill>
                  <a:effectLst/>
                  <a:uLnTx/>
                  <a:uFillTx/>
                  <a:latin typeface="Ringside Narrow" panose="02000500000000000000" pitchFamily="2" charset="0"/>
                </a:rPr>
              </a:br>
              <a:r>
                <a:rPr kumimoji="0" lang="en-US" sz="1600" b="1" u="none" strike="noStrike" cap="none" spc="0" normalizeH="0" baseline="0" noProof="0">
                  <a:ln>
                    <a:noFill/>
                  </a:ln>
                  <a:solidFill>
                    <a:schemeClr val="tx1"/>
                  </a:solidFill>
                  <a:effectLst/>
                  <a:uLnTx/>
                  <a:uFillTx/>
                  <a:latin typeface="Ringside Narrow" panose="02000500000000000000" pitchFamily="2" charset="0"/>
                </a:rPr>
                <a:t>oversight</a:t>
              </a:r>
            </a:p>
            <a:p>
              <a:pPr marL="171450" lvl="0" indent="-171450" algn="l">
                <a:spcAft>
                  <a:spcPts val="3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Dynamic stress testing </a:t>
              </a:r>
              <a:br>
                <a:rPr kumimoji="0" lang="en-US" sz="1400" b="0" i="0" u="none" strike="noStrike" cap="none" spc="0" normalizeH="0" baseline="0" noProof="0">
                  <a:ln>
                    <a:noFill/>
                  </a:ln>
                  <a:solidFill>
                    <a:schemeClr val="tx1"/>
                  </a:solidFill>
                  <a:effectLst/>
                  <a:uLnTx/>
                  <a:uFillTx/>
                </a:rPr>
              </a:br>
              <a:r>
                <a:rPr kumimoji="0" lang="en-US" sz="1400" b="0" i="0" u="none" strike="noStrike" cap="none" spc="0" normalizeH="0" baseline="0" noProof="0">
                  <a:ln>
                    <a:noFill/>
                  </a:ln>
                  <a:solidFill>
                    <a:schemeClr val="tx1"/>
                  </a:solidFill>
                  <a:effectLst/>
                  <a:uLnTx/>
                  <a:uFillTx/>
                </a:rPr>
                <a:t>under an array of market </a:t>
              </a:r>
              <a:br>
                <a:rPr kumimoji="0" lang="en-US" sz="1400" b="0" i="0" u="none" strike="noStrike" cap="none" spc="0" normalizeH="0" baseline="0" noProof="0">
                  <a:ln>
                    <a:noFill/>
                  </a:ln>
                  <a:solidFill>
                    <a:schemeClr val="tx1"/>
                  </a:solidFill>
                  <a:effectLst/>
                  <a:uLnTx/>
                  <a:uFillTx/>
                </a:rPr>
              </a:br>
              <a:r>
                <a:rPr kumimoji="0" lang="en-US" sz="1400" b="0" i="0" u="none" strike="noStrike" cap="none" spc="0" normalizeH="0" baseline="0" noProof="0">
                  <a:ln>
                    <a:noFill/>
                  </a:ln>
                  <a:solidFill>
                    <a:schemeClr val="tx1"/>
                  </a:solidFill>
                  <a:effectLst/>
                  <a:uLnTx/>
                  <a:uFillTx/>
                </a:rPr>
                <a:t>scenarios</a:t>
              </a:r>
            </a:p>
            <a:p>
              <a:pPr marL="171450" lvl="0" indent="-171450" algn="l">
                <a:spcAft>
                  <a:spcPts val="3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Focus on shared risks </a:t>
              </a:r>
              <a:br>
                <a:rPr kumimoji="0" lang="en-US" sz="1400" b="0" i="0" u="none" strike="noStrike" cap="none" spc="0" normalizeH="0" baseline="0" noProof="0">
                  <a:ln>
                    <a:noFill/>
                  </a:ln>
                  <a:solidFill>
                    <a:schemeClr val="tx1"/>
                  </a:solidFill>
                  <a:effectLst/>
                  <a:uLnTx/>
                  <a:uFillTx/>
                </a:rPr>
              </a:br>
              <a:r>
                <a:rPr kumimoji="0" lang="en-US" sz="1400" b="0" i="0" u="none" strike="noStrike" cap="none" spc="0" normalizeH="0" baseline="0" noProof="0">
                  <a:ln>
                    <a:noFill/>
                  </a:ln>
                  <a:solidFill>
                    <a:schemeClr val="tx1"/>
                  </a:solidFill>
                  <a:effectLst/>
                  <a:uLnTx/>
                  <a:uFillTx/>
                </a:rPr>
                <a:t>across portfolios</a:t>
              </a:r>
            </a:p>
            <a:p>
              <a:pPr marL="171450" lvl="0" indent="-171450" algn="l">
                <a:spcAft>
                  <a:spcPts val="200"/>
                </a:spcAft>
                <a:buClrTx/>
                <a:buSzTx/>
                <a:buFont typeface="Arial" panose="020B0604020202020204" pitchFamily="34" charset="0"/>
                <a:buChar char="•"/>
              </a:pPr>
              <a:r>
                <a:rPr kumimoji="0" lang="en-US" sz="1400" b="0" i="0" u="none" strike="noStrike" cap="none" spc="0" normalizeH="0" baseline="0" noProof="0">
                  <a:ln>
                    <a:noFill/>
                  </a:ln>
                  <a:solidFill>
                    <a:schemeClr val="tx1"/>
                  </a:solidFill>
                  <a:effectLst/>
                  <a:uLnTx/>
                  <a:uFillTx/>
                </a:rPr>
                <a:t>Weekly reports monitor for </a:t>
              </a:r>
              <a:br>
                <a:rPr kumimoji="0" lang="en-US" sz="1400" b="0" i="0" u="none" strike="noStrike" cap="none" spc="0" normalizeH="0" baseline="0" noProof="0">
                  <a:ln>
                    <a:noFill/>
                  </a:ln>
                  <a:solidFill>
                    <a:schemeClr val="tx1"/>
                  </a:solidFill>
                  <a:effectLst/>
                  <a:uLnTx/>
                  <a:uFillTx/>
                </a:rPr>
              </a:br>
              <a:r>
                <a:rPr kumimoji="0" lang="en-US" sz="1400" b="0" i="0" u="none" strike="noStrike" cap="none" spc="0" normalizeH="0" baseline="0" noProof="0">
                  <a:ln>
                    <a:noFill/>
                  </a:ln>
                  <a:solidFill>
                    <a:schemeClr val="tx1"/>
                  </a:solidFill>
                  <a:effectLst/>
                  <a:uLnTx/>
                  <a:uFillTx/>
                </a:rPr>
                <a:t>unintended exposures</a:t>
              </a:r>
            </a:p>
          </p:txBody>
        </p:sp>
        <p:pic>
          <p:nvPicPr>
            <p:cNvPr id="9" name="Graphic 8">
              <a:extLst>
                <a:ext uri="{FF2B5EF4-FFF2-40B4-BE49-F238E27FC236}">
                  <a16:creationId xmlns:a16="http://schemas.microsoft.com/office/drawing/2014/main" id="{3C7162ED-F6D8-999F-1BB9-F239D9EBE47F}"/>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184355" y="2276610"/>
              <a:ext cx="662246" cy="662246"/>
            </a:xfrm>
            <a:prstGeom prst="rect">
              <a:avLst/>
            </a:prstGeom>
          </p:spPr>
        </p:pic>
      </p:grpSp>
      <p:sp>
        <p:nvSpPr>
          <p:cNvPr id="14" name="Right Arrow 13" descr="Right arrow">
            <a:extLst>
              <a:ext uri="{FF2B5EF4-FFF2-40B4-BE49-F238E27FC236}">
                <a16:creationId xmlns:a16="http://schemas.microsoft.com/office/drawing/2014/main" id="{CBF5056F-D831-C2F1-4377-61DF03A9E85D}"/>
              </a:ext>
            </a:extLst>
          </p:cNvPr>
          <p:cNvSpPr/>
          <p:nvPr/>
        </p:nvSpPr>
        <p:spPr>
          <a:xfrm>
            <a:off x="3307037" y="3065823"/>
            <a:ext cx="5248276" cy="343476"/>
          </a:xfrm>
          <a:prstGeom prst="rightArrow">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Footer Placeholder 4">
            <a:extLst>
              <a:ext uri="{FF2B5EF4-FFF2-40B4-BE49-F238E27FC236}">
                <a16:creationId xmlns:a16="http://schemas.microsoft.com/office/drawing/2014/main" id="{459225BA-D562-7359-C51C-1D662BC2EDEA}"/>
              </a:ext>
            </a:extLst>
          </p:cNvPr>
          <p:cNvSpPr txBox="1">
            <a:spLocks/>
          </p:cNvSpPr>
          <p:nvPr/>
        </p:nvSpPr>
        <p:spPr>
          <a:xfrm>
            <a:off x="3401568"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81203620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3B55FE3-5539-1FA2-F6D2-089C756BA672}"/>
              </a:ext>
            </a:extLst>
          </p:cNvPr>
          <p:cNvSpPr txBox="1"/>
          <p:nvPr/>
        </p:nvSpPr>
        <p:spPr>
          <a:xfrm>
            <a:off x="0" y="4452446"/>
            <a:ext cx="8655050" cy="2405554"/>
          </a:xfrm>
          <a:prstGeom prst="rect">
            <a:avLst/>
          </a:prstGeom>
          <a:solidFill>
            <a:schemeClr val="bg2"/>
          </a:solidFill>
        </p:spPr>
        <p:txBody>
          <a:bodyPr wrap="square" lIns="0" tIns="0" rIns="0" bIns="0" rtlCol="0">
            <a:noAutofit/>
          </a:bodyPr>
          <a:lstStyle/>
          <a:p>
            <a:pPr algn="l"/>
            <a:endParaRPr lang="en-US" sz="1600" err="1">
              <a:latin typeface="Ringside Narrow Book" panose="02000500000000000000" pitchFamily="2" charset="0"/>
            </a:endParaRPr>
          </a:p>
        </p:txBody>
      </p:sp>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p:txBody>
          <a:bodyPr/>
          <a:lstStyle/>
          <a:p>
            <a:r>
              <a:rPr lang="en-US"/>
              <a:t>Competitive performance</a:t>
            </a:r>
            <a:r>
              <a:rPr lang="en-US" baseline="30000"/>
              <a:t>1</a:t>
            </a:r>
            <a:r>
              <a:rPr lang="en-US"/>
              <a:t> vs. benchmarks and peers</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105</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dirty="0">
                <a:solidFill>
                  <a:schemeClr val="tx2"/>
                </a:solidFill>
              </a:rPr>
              <a:t>CREF STOCK</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4605678"/>
            <a:ext cx="8261240" cy="1795122"/>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spcAft>
                <a:spcPts val="100"/>
              </a:spcAft>
            </a:pPr>
            <a:r>
              <a:rPr lang="en-US" sz="850" b="1" dirty="0">
                <a:latin typeface="Ringside Narrow" panose="02000500000000000000" pitchFamily="2" charset="0"/>
                <a:cs typeface="Arial"/>
              </a:rPr>
              <a:t>Past</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does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not</a:t>
            </a:r>
            <a:r>
              <a:rPr lang="en-US" sz="850" b="1" spc="-9" dirty="0">
                <a:latin typeface="Ringside Narrow" panose="02000500000000000000" pitchFamily="2" charset="0"/>
                <a:cs typeface="Arial"/>
              </a:rPr>
              <a:t> guarantee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future</a:t>
            </a:r>
            <a:r>
              <a:rPr lang="en-US" sz="850" b="1" spc="-35" dirty="0">
                <a:latin typeface="Ringside Narrow" panose="02000500000000000000" pitchFamily="2" charset="0"/>
                <a:cs typeface="Arial"/>
              </a:rPr>
              <a:t> </a:t>
            </a:r>
            <a:r>
              <a:rPr lang="en-US" sz="850" b="1" spc="-9" dirty="0">
                <a:latin typeface="Ringside Narrow" panose="02000500000000000000" pitchFamily="2" charset="0"/>
                <a:cs typeface="Arial"/>
              </a:rPr>
              <a:t>results.</a:t>
            </a:r>
            <a:endParaRPr lang="en-US" sz="850" b="1" dirty="0">
              <a:latin typeface="Ringside Narrow" panose="02000500000000000000" pitchFamily="2" charset="0"/>
              <a:cs typeface="Arial"/>
            </a:endParaRPr>
          </a:p>
          <a:p>
            <a:pPr marL="11207">
              <a:spcAft>
                <a:spcPts val="100"/>
              </a:spcAft>
              <a:tabLst>
                <a:tab pos="212363" algn="l"/>
                <a:tab pos="212923" algn="l"/>
              </a:tabLst>
            </a:pPr>
            <a:r>
              <a:rPr lang="en-US" sz="850" spc="-9" dirty="0">
                <a:cs typeface="Arial"/>
              </a:rPr>
              <a:t>1. Performance</a:t>
            </a:r>
            <a:r>
              <a:rPr lang="en-US" sz="850" spc="-40" dirty="0">
                <a:cs typeface="Arial"/>
              </a:rPr>
              <a:t> </a:t>
            </a:r>
            <a:r>
              <a:rPr lang="en-US" sz="850" dirty="0">
                <a:cs typeface="Arial"/>
              </a:rPr>
              <a:t>is</a:t>
            </a:r>
            <a:r>
              <a:rPr lang="en-US" sz="850" spc="-18" dirty="0">
                <a:cs typeface="Arial"/>
              </a:rPr>
              <a:t> </a:t>
            </a:r>
            <a:r>
              <a:rPr lang="en-US" sz="850" spc="-9" dirty="0">
                <a:cs typeface="Arial"/>
              </a:rPr>
              <a:t>reported </a:t>
            </a:r>
            <a:r>
              <a:rPr lang="en-US" sz="850" dirty="0">
                <a:cs typeface="Arial"/>
              </a:rPr>
              <a:t>net</a:t>
            </a:r>
            <a:r>
              <a:rPr lang="en-US" sz="850" spc="-13" dirty="0">
                <a:cs typeface="Arial"/>
              </a:rPr>
              <a:t> </a:t>
            </a:r>
            <a:r>
              <a:rPr lang="en-US" sz="850" dirty="0">
                <a:cs typeface="Arial"/>
              </a:rPr>
              <a:t>of</a:t>
            </a:r>
            <a:r>
              <a:rPr lang="en-US" sz="850" spc="62" dirty="0">
                <a:cs typeface="Arial"/>
              </a:rPr>
              <a:t> </a:t>
            </a:r>
            <a:r>
              <a:rPr lang="en-US" sz="850" spc="-9" dirty="0">
                <a:cs typeface="Arial"/>
              </a:rPr>
              <a:t>expenses. 2. As of Jun. 30, 2024. The total number of funds in the Morningstar Aggressive Allocation category for the following time periods included: 181 (3 years); 177 (5 years); 131 (10 years) and 181 (overall star rating). </a:t>
            </a:r>
            <a:r>
              <a:rPr lang="en-US" sz="850" dirty="0">
                <a:cs typeface="Arial"/>
              </a:rPr>
              <a:t>3. The net</a:t>
            </a:r>
            <a:r>
              <a:rPr lang="en-US" sz="850" spc="9" dirty="0">
                <a:cs typeface="Arial"/>
              </a:rPr>
              <a:t> </a:t>
            </a:r>
            <a:r>
              <a:rPr lang="en-US" sz="850" dirty="0">
                <a:cs typeface="Arial"/>
              </a:rPr>
              <a:t>expense</a:t>
            </a:r>
            <a:r>
              <a:rPr lang="en-US" sz="850" spc="-26" dirty="0">
                <a:cs typeface="Arial"/>
              </a:rPr>
              <a:t> </a:t>
            </a:r>
            <a:r>
              <a:rPr lang="en-US" sz="850" dirty="0">
                <a:cs typeface="Arial"/>
              </a:rPr>
              <a:t>ratio represents</a:t>
            </a:r>
            <a:r>
              <a:rPr lang="en-US" sz="850" spc="-26" dirty="0">
                <a:cs typeface="Arial"/>
              </a:rPr>
              <a:t> </a:t>
            </a:r>
            <a:r>
              <a:rPr lang="en-US" sz="850" dirty="0">
                <a:cs typeface="Arial"/>
              </a:rPr>
              <a:t>expenses</a:t>
            </a:r>
            <a:r>
              <a:rPr lang="en-US" sz="850" spc="-31" dirty="0">
                <a:cs typeface="Arial"/>
              </a:rPr>
              <a:t> </a:t>
            </a:r>
            <a:r>
              <a:rPr lang="en-US" sz="850" dirty="0">
                <a:cs typeface="Arial"/>
              </a:rPr>
              <a:t>after</a:t>
            </a:r>
            <a:r>
              <a:rPr lang="en-US" sz="850" spc="18" dirty="0">
                <a:cs typeface="Arial"/>
              </a:rPr>
              <a:t> </a:t>
            </a:r>
            <a:r>
              <a:rPr lang="en-US" sz="850" dirty="0">
                <a:cs typeface="Arial"/>
              </a:rPr>
              <a:t>reimbursement</a:t>
            </a:r>
            <a:r>
              <a:rPr lang="en-US" sz="850" spc="-26" dirty="0">
                <a:cs typeface="Arial"/>
              </a:rPr>
              <a:t> </a:t>
            </a:r>
            <a:r>
              <a:rPr lang="en-US" sz="850" dirty="0">
                <a:cs typeface="Arial"/>
              </a:rPr>
              <a:t>and</a:t>
            </a:r>
            <a:r>
              <a:rPr lang="en-US" sz="850" spc="9" dirty="0">
                <a:cs typeface="Arial"/>
              </a:rPr>
              <a:t> </a:t>
            </a:r>
            <a:r>
              <a:rPr lang="en-US" sz="850" dirty="0">
                <a:cs typeface="Arial"/>
              </a:rPr>
              <a:t>waivers,</a:t>
            </a:r>
            <a:r>
              <a:rPr lang="en-US" sz="850" spc="-9" dirty="0">
                <a:cs typeface="Arial"/>
              </a:rPr>
              <a:t> </a:t>
            </a:r>
            <a:r>
              <a:rPr lang="en-US" sz="850" dirty="0">
                <a:cs typeface="Arial"/>
              </a:rPr>
              <a:t>if</a:t>
            </a:r>
            <a:r>
              <a:rPr lang="en-US" sz="850" spc="26" dirty="0">
                <a:cs typeface="Arial"/>
              </a:rPr>
              <a:t> </a:t>
            </a:r>
            <a:r>
              <a:rPr lang="en-US" sz="850" dirty="0">
                <a:cs typeface="Arial"/>
              </a:rPr>
              <a:t>applicable, and</a:t>
            </a:r>
            <a:r>
              <a:rPr lang="en-US" sz="850" spc="-4" dirty="0">
                <a:cs typeface="Arial"/>
              </a:rPr>
              <a:t> </a:t>
            </a:r>
            <a:r>
              <a:rPr lang="en-US" sz="850" dirty="0">
                <a:cs typeface="Arial"/>
              </a:rPr>
              <a:t>is</a:t>
            </a:r>
            <a:r>
              <a:rPr lang="en-US" sz="850" spc="18" dirty="0">
                <a:cs typeface="Arial"/>
              </a:rPr>
              <a:t> </a:t>
            </a:r>
            <a:r>
              <a:rPr lang="en-US" sz="850" dirty="0">
                <a:cs typeface="Arial"/>
              </a:rPr>
              <a:t>what</a:t>
            </a:r>
            <a:r>
              <a:rPr lang="en-US" sz="850" spc="9" dirty="0">
                <a:cs typeface="Arial"/>
              </a:rPr>
              <a:t> </a:t>
            </a:r>
            <a:r>
              <a:rPr lang="en-US" sz="850" dirty="0">
                <a:cs typeface="Arial"/>
              </a:rPr>
              <a:t>participants</a:t>
            </a:r>
            <a:r>
              <a:rPr lang="en-US" sz="850" spc="-26" dirty="0">
                <a:cs typeface="Arial"/>
              </a:rPr>
              <a:t> </a:t>
            </a:r>
            <a:r>
              <a:rPr lang="en-US" sz="850" dirty="0">
                <a:cs typeface="Arial"/>
              </a:rPr>
              <a:t>actually</a:t>
            </a:r>
            <a:r>
              <a:rPr lang="en-US" sz="850" spc="-4" dirty="0">
                <a:cs typeface="Arial"/>
              </a:rPr>
              <a:t> </a:t>
            </a:r>
            <a:r>
              <a:rPr lang="en-US" sz="850" dirty="0">
                <a:cs typeface="Arial"/>
              </a:rPr>
              <a:t>pay; while</a:t>
            </a:r>
            <a:r>
              <a:rPr lang="en-US" sz="850" spc="9" dirty="0">
                <a:cs typeface="Arial"/>
              </a:rPr>
              <a:t> </a:t>
            </a:r>
            <a:r>
              <a:rPr lang="en-US" sz="850" dirty="0">
                <a:cs typeface="Arial"/>
              </a:rPr>
              <a:t>gross</a:t>
            </a:r>
            <a:r>
              <a:rPr lang="en-US" sz="850" spc="-31" dirty="0">
                <a:cs typeface="Arial"/>
              </a:rPr>
              <a:t> </a:t>
            </a:r>
            <a:r>
              <a:rPr lang="en-US" sz="850" dirty="0">
                <a:cs typeface="Arial"/>
              </a:rPr>
              <a:t>expense ratio</a:t>
            </a:r>
            <a:r>
              <a:rPr lang="en-US" sz="850" spc="-22" dirty="0">
                <a:cs typeface="Arial"/>
              </a:rPr>
              <a:t> </a:t>
            </a:r>
            <a:r>
              <a:rPr lang="en-US" sz="850" dirty="0">
                <a:cs typeface="Arial"/>
              </a:rPr>
              <a:t>represents</a:t>
            </a:r>
            <a:r>
              <a:rPr lang="en-US" sz="850" spc="9" dirty="0">
                <a:cs typeface="Arial"/>
              </a:rPr>
              <a:t> </a:t>
            </a:r>
            <a:r>
              <a:rPr lang="en-US" sz="850" dirty="0">
                <a:cs typeface="Arial"/>
              </a:rPr>
              <a:t>the</a:t>
            </a:r>
            <a:r>
              <a:rPr lang="en-US" sz="850" spc="-13" dirty="0">
                <a:cs typeface="Arial"/>
              </a:rPr>
              <a:t> </a:t>
            </a:r>
            <a:r>
              <a:rPr lang="en-US" sz="850" dirty="0">
                <a:cs typeface="Arial"/>
              </a:rPr>
              <a:t>expense</a:t>
            </a:r>
            <a:r>
              <a:rPr lang="en-US" sz="850" spc="-26" dirty="0">
                <a:cs typeface="Arial"/>
              </a:rPr>
              <a:t> </a:t>
            </a:r>
            <a:r>
              <a:rPr lang="en-US" sz="850" dirty="0">
                <a:cs typeface="Arial"/>
              </a:rPr>
              <a:t>ratio</a:t>
            </a:r>
            <a:r>
              <a:rPr lang="en-US" sz="850" spc="13" dirty="0">
                <a:cs typeface="Arial"/>
              </a:rPr>
              <a:t> </a:t>
            </a:r>
            <a:r>
              <a:rPr lang="en-US" sz="850" dirty="0">
                <a:cs typeface="Arial"/>
              </a:rPr>
              <a:t>before consideration</a:t>
            </a:r>
            <a:r>
              <a:rPr lang="en-US" sz="850" spc="-26" dirty="0">
                <a:cs typeface="Arial"/>
              </a:rPr>
              <a:t> </a:t>
            </a:r>
            <a:r>
              <a:rPr lang="en-US" sz="850" dirty="0">
                <a:cs typeface="Arial"/>
              </a:rPr>
              <a:t>for</a:t>
            </a:r>
            <a:r>
              <a:rPr lang="en-US" sz="850" spc="176" dirty="0">
                <a:cs typeface="Arial"/>
              </a:rPr>
              <a:t> </a:t>
            </a:r>
            <a:r>
              <a:rPr lang="en-US" sz="850" dirty="0">
                <a:cs typeface="Arial"/>
              </a:rPr>
              <a:t>reimbursements</a:t>
            </a:r>
            <a:r>
              <a:rPr lang="en-US" sz="850" spc="-26" dirty="0">
                <a:cs typeface="Arial"/>
              </a:rPr>
              <a:t> </a:t>
            </a:r>
            <a:r>
              <a:rPr lang="en-US" sz="850" dirty="0">
                <a:cs typeface="Arial"/>
              </a:rPr>
              <a:t>and/or waivers</a:t>
            </a:r>
            <a:r>
              <a:rPr lang="en-US" sz="850" spc="9" dirty="0">
                <a:cs typeface="Arial"/>
              </a:rPr>
              <a:t> </a:t>
            </a:r>
            <a:r>
              <a:rPr lang="en-US" sz="850" dirty="0">
                <a:cs typeface="Arial"/>
              </a:rPr>
              <a:t>are applied.</a:t>
            </a:r>
            <a:r>
              <a:rPr lang="en-US" sz="850" spc="-26" dirty="0">
                <a:cs typeface="Arial"/>
              </a:rPr>
              <a:t> </a:t>
            </a:r>
            <a:r>
              <a:rPr lang="en-US" sz="850" dirty="0">
                <a:cs typeface="Arial"/>
              </a:rPr>
              <a:t>CREF</a:t>
            </a:r>
            <a:r>
              <a:rPr lang="en-US" sz="850" spc="-4" dirty="0">
                <a:cs typeface="Arial"/>
              </a:rPr>
              <a:t> </a:t>
            </a:r>
            <a:r>
              <a:rPr lang="en-US" sz="850" spc="-22" dirty="0">
                <a:cs typeface="Arial"/>
              </a:rPr>
              <a:t>is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which</a:t>
            </a:r>
            <a:r>
              <a:rPr lang="en-US" sz="850" spc="-26" dirty="0">
                <a:cs typeface="Arial"/>
              </a:rPr>
              <a:t> </a:t>
            </a:r>
            <a:r>
              <a:rPr lang="en-US" sz="850" dirty="0">
                <a:cs typeface="Arial"/>
              </a:rPr>
              <a:t>means</a:t>
            </a:r>
            <a:r>
              <a:rPr lang="en-US" sz="850" spc="-4" dirty="0">
                <a:cs typeface="Arial"/>
              </a:rPr>
              <a:t> </a:t>
            </a:r>
            <a:r>
              <a:rPr lang="en-US" sz="850" dirty="0">
                <a:cs typeface="Arial"/>
              </a:rPr>
              <a:t>its</a:t>
            </a:r>
            <a:r>
              <a:rPr lang="en-US" sz="850" spc="22" dirty="0">
                <a:cs typeface="Arial"/>
              </a:rPr>
              <a:t> </a:t>
            </a:r>
            <a:r>
              <a:rPr lang="en-US" sz="850" dirty="0">
                <a:cs typeface="Arial"/>
              </a:rPr>
              <a:t>net</a:t>
            </a:r>
            <a:r>
              <a:rPr lang="en-US" sz="850" spc="9" dirty="0">
                <a:cs typeface="Arial"/>
              </a:rPr>
              <a:t> </a:t>
            </a:r>
            <a:r>
              <a:rPr lang="en-US" sz="850" dirty="0">
                <a:cs typeface="Arial"/>
              </a:rPr>
              <a:t>and</a:t>
            </a:r>
            <a:r>
              <a:rPr lang="en-US" sz="850" spc="-4" dirty="0">
                <a:cs typeface="Arial"/>
              </a:rPr>
              <a:t> </a:t>
            </a:r>
            <a:r>
              <a:rPr lang="en-US" sz="850" dirty="0">
                <a:cs typeface="Arial"/>
              </a:rPr>
              <a:t>gross</a:t>
            </a:r>
            <a:r>
              <a:rPr lang="en-US" sz="850" spc="-18" dirty="0">
                <a:cs typeface="Arial"/>
              </a:rPr>
              <a:t> </a:t>
            </a:r>
            <a:r>
              <a:rPr lang="en-US" sz="850" dirty="0">
                <a:cs typeface="Arial"/>
              </a:rPr>
              <a:t>expenses</a:t>
            </a:r>
            <a:r>
              <a:rPr lang="en-US" sz="850" spc="-31" dirty="0">
                <a:cs typeface="Arial"/>
              </a:rPr>
              <a:t> </a:t>
            </a:r>
            <a:r>
              <a:rPr lang="en-US" sz="850" dirty="0">
                <a:cs typeface="Arial"/>
              </a:rPr>
              <a:t>are</a:t>
            </a:r>
            <a:r>
              <a:rPr lang="en-US" sz="850" spc="-4" dirty="0">
                <a:cs typeface="Arial"/>
              </a:rPr>
              <a:t> </a:t>
            </a:r>
            <a:r>
              <a:rPr lang="en-US" sz="850" dirty="0">
                <a:cs typeface="Arial"/>
              </a:rPr>
              <a:t>the</a:t>
            </a:r>
            <a:r>
              <a:rPr lang="en-US" sz="850" spc="4" dirty="0">
                <a:cs typeface="Arial"/>
              </a:rPr>
              <a:t> </a:t>
            </a:r>
            <a:r>
              <a:rPr lang="en-US" sz="850" dirty="0">
                <a:cs typeface="Arial"/>
              </a:rPr>
              <a:t>same.</a:t>
            </a:r>
            <a:r>
              <a:rPr lang="en-US" sz="850" spc="-4" dirty="0">
                <a:cs typeface="Arial"/>
              </a:rPr>
              <a:t> </a:t>
            </a:r>
            <a:r>
              <a:rPr lang="en-US" sz="850" dirty="0">
                <a:cs typeface="Arial"/>
              </a:rPr>
              <a:t>Due</a:t>
            </a:r>
            <a:r>
              <a:rPr lang="en-US" sz="850" spc="-4" dirty="0">
                <a:cs typeface="Arial"/>
              </a:rPr>
              <a:t> </a:t>
            </a:r>
            <a:r>
              <a:rPr lang="en-US" sz="850" dirty="0">
                <a:cs typeface="Arial"/>
              </a:rPr>
              <a:t>to</a:t>
            </a:r>
            <a:r>
              <a:rPr lang="en-US" sz="850" spc="18" dirty="0">
                <a:cs typeface="Arial"/>
              </a:rPr>
              <a:t> </a:t>
            </a:r>
            <a:r>
              <a:rPr lang="en-US" sz="850" dirty="0">
                <a:cs typeface="Arial"/>
              </a:rPr>
              <a:t>CREF</a:t>
            </a:r>
            <a:r>
              <a:rPr lang="en-US" sz="850" spc="-26" dirty="0">
                <a:cs typeface="Arial"/>
              </a:rPr>
              <a:t> </a:t>
            </a:r>
            <a:r>
              <a:rPr lang="en-US" sz="850" dirty="0">
                <a:cs typeface="Arial"/>
              </a:rPr>
              <a:t>being</a:t>
            </a:r>
            <a:r>
              <a:rPr lang="en-US" sz="850" spc="4" dirty="0">
                <a:cs typeface="Arial"/>
              </a:rPr>
              <a:t>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CREF’s</a:t>
            </a:r>
            <a:r>
              <a:rPr lang="en-US" sz="850" spc="-9" dirty="0">
                <a:cs typeface="Arial"/>
              </a:rPr>
              <a:t> expense</a:t>
            </a:r>
            <a:r>
              <a:rPr lang="en-US" sz="850" spc="-26" dirty="0">
                <a:cs typeface="Arial"/>
              </a:rPr>
              <a:t> </a:t>
            </a:r>
            <a:r>
              <a:rPr lang="en-US" sz="850" dirty="0">
                <a:cs typeface="Arial"/>
              </a:rPr>
              <a:t>ratios</a:t>
            </a:r>
            <a:r>
              <a:rPr lang="en-US" sz="850" spc="-9" dirty="0">
                <a:cs typeface="Arial"/>
              </a:rPr>
              <a:t> </a:t>
            </a:r>
            <a:r>
              <a:rPr lang="en-US" sz="850" dirty="0">
                <a:cs typeface="Arial"/>
              </a:rPr>
              <a:t>increase/decrease</a:t>
            </a:r>
            <a:r>
              <a:rPr lang="en-US" sz="850" spc="-13" dirty="0">
                <a:cs typeface="Arial"/>
              </a:rPr>
              <a:t> </a:t>
            </a:r>
            <a:r>
              <a:rPr lang="en-US" sz="850" dirty="0">
                <a:cs typeface="Arial"/>
              </a:rPr>
              <a:t>depending on</a:t>
            </a:r>
            <a:r>
              <a:rPr lang="en-US" sz="850" spc="9" dirty="0">
                <a:cs typeface="Arial"/>
              </a:rPr>
              <a:t> </a:t>
            </a:r>
            <a:r>
              <a:rPr lang="en-US" sz="850" dirty="0">
                <a:cs typeface="Arial"/>
              </a:rPr>
              <a:t>changes</a:t>
            </a:r>
            <a:r>
              <a:rPr lang="en-US" sz="850" spc="-26" dirty="0">
                <a:cs typeface="Arial"/>
              </a:rPr>
              <a:t> </a:t>
            </a:r>
            <a:r>
              <a:rPr lang="en-US" sz="850" dirty="0">
                <a:cs typeface="Arial"/>
              </a:rPr>
              <a:t>in</a:t>
            </a:r>
            <a:r>
              <a:rPr lang="en-US" sz="850" spc="26" dirty="0">
                <a:cs typeface="Arial"/>
              </a:rPr>
              <a:t> </a:t>
            </a:r>
            <a:r>
              <a:rPr lang="en-US" sz="850" dirty="0">
                <a:cs typeface="Arial"/>
              </a:rPr>
              <a:t>net</a:t>
            </a:r>
            <a:r>
              <a:rPr lang="en-US" sz="850" spc="9" dirty="0">
                <a:cs typeface="Arial"/>
              </a:rPr>
              <a:t> </a:t>
            </a:r>
            <a:r>
              <a:rPr lang="en-US" sz="850" dirty="0">
                <a:cs typeface="Arial"/>
              </a:rPr>
              <a:t>assets</a:t>
            </a:r>
            <a:r>
              <a:rPr lang="en-US" sz="850" spc="4" dirty="0">
                <a:cs typeface="Arial"/>
              </a:rPr>
              <a:t> </a:t>
            </a:r>
            <a:r>
              <a:rPr lang="en-US" sz="850" dirty="0">
                <a:cs typeface="Arial"/>
              </a:rPr>
              <a:t>and/or total</a:t>
            </a:r>
            <a:r>
              <a:rPr lang="en-US" sz="850" spc="-18" dirty="0">
                <a:cs typeface="Arial"/>
              </a:rPr>
              <a:t> </a:t>
            </a:r>
            <a:r>
              <a:rPr lang="en-US" sz="850" dirty="0">
                <a:cs typeface="Arial"/>
              </a:rPr>
              <a:t>expenses.</a:t>
            </a:r>
            <a:r>
              <a:rPr lang="en-US" sz="850" spc="-13" dirty="0">
                <a:cs typeface="Arial"/>
              </a:rPr>
              <a:t> </a:t>
            </a:r>
            <a:r>
              <a:rPr lang="en-US" sz="850" dirty="0">
                <a:cs typeface="Arial"/>
              </a:rPr>
              <a:t>Total</a:t>
            </a:r>
            <a:r>
              <a:rPr lang="en-US" sz="850" spc="4" dirty="0">
                <a:cs typeface="Arial"/>
              </a:rPr>
              <a:t> </a:t>
            </a:r>
            <a:r>
              <a:rPr lang="en-US" sz="850" dirty="0">
                <a:cs typeface="Arial"/>
              </a:rPr>
              <a:t>annual</a:t>
            </a:r>
            <a:r>
              <a:rPr lang="en-US" sz="850" spc="-4" dirty="0">
                <a:cs typeface="Arial"/>
              </a:rPr>
              <a:t> </a:t>
            </a:r>
            <a:r>
              <a:rPr lang="en-US" sz="850" dirty="0">
                <a:cs typeface="Arial"/>
              </a:rPr>
              <a:t>expense deductions,</a:t>
            </a:r>
            <a:r>
              <a:rPr lang="en-US" sz="850" spc="-13" dirty="0">
                <a:cs typeface="Arial"/>
              </a:rPr>
              <a:t> </a:t>
            </a:r>
            <a:r>
              <a:rPr lang="en-US" sz="850" spc="-9" dirty="0">
                <a:cs typeface="Arial"/>
              </a:rPr>
              <a:t>which </a:t>
            </a:r>
            <a:r>
              <a:rPr lang="en-US" sz="850" dirty="0">
                <a:cs typeface="Arial"/>
              </a:rPr>
              <a:t>include</a:t>
            </a:r>
            <a:r>
              <a:rPr lang="en-US" sz="850" spc="-13" dirty="0">
                <a:cs typeface="Arial"/>
              </a:rPr>
              <a:t> </a:t>
            </a:r>
            <a:r>
              <a:rPr lang="en-US" sz="850" dirty="0">
                <a:cs typeface="Arial"/>
              </a:rPr>
              <a:t>investment</a:t>
            </a:r>
            <a:r>
              <a:rPr lang="en-US" sz="850" spc="-22" dirty="0">
                <a:cs typeface="Arial"/>
              </a:rPr>
              <a:t> </a:t>
            </a:r>
            <a:r>
              <a:rPr lang="en-US" sz="850" dirty="0">
                <a:cs typeface="Arial"/>
              </a:rPr>
              <a:t>advisory,</a:t>
            </a:r>
            <a:r>
              <a:rPr lang="en-US" sz="850" spc="-22" dirty="0">
                <a:cs typeface="Arial"/>
              </a:rPr>
              <a:t> </a:t>
            </a:r>
            <a:r>
              <a:rPr lang="en-US" sz="850" dirty="0">
                <a:cs typeface="Arial"/>
              </a:rPr>
              <a:t>administrative,</a:t>
            </a:r>
            <a:r>
              <a:rPr lang="en-US" sz="850" spc="-9" dirty="0">
                <a:cs typeface="Arial"/>
              </a:rPr>
              <a:t> </a:t>
            </a:r>
            <a:r>
              <a:rPr lang="en-US" sz="850" dirty="0">
                <a:cs typeface="Arial"/>
              </a:rPr>
              <a:t>and</a:t>
            </a:r>
            <a:r>
              <a:rPr lang="en-US" sz="850" spc="4" dirty="0">
                <a:cs typeface="Arial"/>
              </a:rPr>
              <a:t> </a:t>
            </a:r>
            <a:r>
              <a:rPr lang="en-US" sz="850" dirty="0">
                <a:cs typeface="Arial"/>
              </a:rPr>
              <a:t>distribution</a:t>
            </a:r>
            <a:r>
              <a:rPr lang="en-US" sz="850" spc="4" dirty="0">
                <a:cs typeface="Arial"/>
              </a:rPr>
              <a:t> </a:t>
            </a:r>
            <a:r>
              <a:rPr lang="en-US" sz="850" dirty="0">
                <a:cs typeface="Arial"/>
              </a:rPr>
              <a:t>(12b-1)</a:t>
            </a:r>
            <a:r>
              <a:rPr lang="en-US" sz="850" spc="-18" dirty="0">
                <a:cs typeface="Arial"/>
              </a:rPr>
              <a:t> </a:t>
            </a:r>
            <a:r>
              <a:rPr lang="en-US" sz="850" dirty="0">
                <a:cs typeface="Arial"/>
              </a:rPr>
              <a:t>expenses,</a:t>
            </a:r>
            <a:r>
              <a:rPr lang="en-US" sz="850" spc="-22" dirty="0">
                <a:cs typeface="Arial"/>
              </a:rPr>
              <a:t> </a:t>
            </a:r>
            <a:r>
              <a:rPr lang="en-US" sz="850" dirty="0">
                <a:cs typeface="Arial"/>
              </a:rPr>
              <a:t>and</a:t>
            </a:r>
            <a:r>
              <a:rPr lang="en-US" sz="850" spc="13" dirty="0">
                <a:cs typeface="Arial"/>
              </a:rPr>
              <a:t> </a:t>
            </a:r>
            <a:r>
              <a:rPr lang="en-US" sz="850" dirty="0">
                <a:cs typeface="Arial"/>
              </a:rPr>
              <a:t>mortality and</a:t>
            </a:r>
            <a:r>
              <a:rPr lang="en-US" sz="850" spc="13" dirty="0">
                <a:cs typeface="Arial"/>
              </a:rPr>
              <a:t> </a:t>
            </a:r>
            <a:r>
              <a:rPr lang="en-US" sz="850" dirty="0">
                <a:cs typeface="Arial"/>
              </a:rPr>
              <a:t>expense</a:t>
            </a:r>
            <a:r>
              <a:rPr lang="en-US" sz="850" spc="-22" dirty="0">
                <a:cs typeface="Arial"/>
              </a:rPr>
              <a:t> </a:t>
            </a:r>
            <a:r>
              <a:rPr lang="en-US" sz="850" dirty="0">
                <a:cs typeface="Arial"/>
              </a:rPr>
              <a:t>risk</a:t>
            </a:r>
            <a:r>
              <a:rPr lang="en-US" sz="850" spc="13" dirty="0">
                <a:cs typeface="Arial"/>
              </a:rPr>
              <a:t> </a:t>
            </a:r>
            <a:r>
              <a:rPr lang="en-US" sz="850" dirty="0">
                <a:cs typeface="Arial"/>
              </a:rPr>
              <a:t>charges,</a:t>
            </a:r>
            <a:r>
              <a:rPr lang="en-US" sz="850" spc="-22" dirty="0">
                <a:cs typeface="Arial"/>
              </a:rPr>
              <a:t> </a:t>
            </a:r>
            <a:r>
              <a:rPr lang="en-US" sz="850" dirty="0">
                <a:cs typeface="Arial"/>
              </a:rPr>
              <a:t>are</a:t>
            </a:r>
            <a:r>
              <a:rPr lang="en-US" sz="850" spc="4" dirty="0">
                <a:cs typeface="Arial"/>
              </a:rPr>
              <a:t> </a:t>
            </a:r>
            <a:r>
              <a:rPr lang="en-US" sz="850" dirty="0">
                <a:cs typeface="Arial"/>
              </a:rPr>
              <a:t>estimated each</a:t>
            </a:r>
            <a:r>
              <a:rPr lang="en-US" sz="850" spc="-9" dirty="0">
                <a:cs typeface="Arial"/>
              </a:rPr>
              <a:t> </a:t>
            </a:r>
            <a:r>
              <a:rPr lang="en-US" sz="850" dirty="0">
                <a:cs typeface="Arial"/>
              </a:rPr>
              <a:t>year based</a:t>
            </a:r>
            <a:r>
              <a:rPr lang="en-US" sz="850" spc="-9" dirty="0">
                <a:cs typeface="Arial"/>
              </a:rPr>
              <a:t> </a:t>
            </a:r>
            <a:r>
              <a:rPr lang="en-US" sz="850" dirty="0">
                <a:cs typeface="Arial"/>
              </a:rPr>
              <a:t>on</a:t>
            </a:r>
            <a:r>
              <a:rPr lang="en-US" sz="850" spc="13" dirty="0">
                <a:cs typeface="Arial"/>
              </a:rPr>
              <a:t> </a:t>
            </a:r>
            <a:r>
              <a:rPr lang="en-US" sz="850" dirty="0">
                <a:cs typeface="Arial"/>
              </a:rPr>
              <a:t>projected</a:t>
            </a:r>
            <a:r>
              <a:rPr lang="en-US" sz="850" spc="-22" dirty="0">
                <a:cs typeface="Arial"/>
              </a:rPr>
              <a:t> </a:t>
            </a:r>
            <a:r>
              <a:rPr lang="en-US" sz="850" dirty="0">
                <a:cs typeface="Arial"/>
              </a:rPr>
              <a:t>expense</a:t>
            </a:r>
            <a:r>
              <a:rPr lang="en-US" sz="850" spc="-22" dirty="0">
                <a:cs typeface="Arial"/>
              </a:rPr>
              <a:t> </a:t>
            </a:r>
            <a:r>
              <a:rPr lang="en-US" sz="850" dirty="0">
                <a:cs typeface="Arial"/>
              </a:rPr>
              <a:t>and</a:t>
            </a:r>
            <a:r>
              <a:rPr lang="en-US" sz="850" spc="4" dirty="0">
                <a:cs typeface="Arial"/>
              </a:rPr>
              <a:t> </a:t>
            </a:r>
            <a:r>
              <a:rPr lang="en-US" sz="850" dirty="0">
                <a:cs typeface="Arial"/>
              </a:rPr>
              <a:t>asset</a:t>
            </a:r>
            <a:r>
              <a:rPr lang="en-US" sz="850" spc="-9" dirty="0">
                <a:cs typeface="Arial"/>
              </a:rPr>
              <a:t> </a:t>
            </a:r>
            <a:r>
              <a:rPr lang="en-US" sz="850" dirty="0">
                <a:cs typeface="Arial"/>
              </a:rPr>
              <a:t>levels.</a:t>
            </a:r>
            <a:r>
              <a:rPr lang="en-US" sz="850" spc="-9" dirty="0">
                <a:cs typeface="Arial"/>
              </a:rPr>
              <a:t> </a:t>
            </a:r>
            <a:r>
              <a:rPr lang="en-US" sz="850" dirty="0">
                <a:cs typeface="Arial"/>
              </a:rPr>
              <a:t>Differences</a:t>
            </a:r>
            <a:r>
              <a:rPr lang="en-US" sz="850" spc="-26" dirty="0">
                <a:cs typeface="Arial"/>
              </a:rPr>
              <a:t> </a:t>
            </a:r>
            <a:r>
              <a:rPr lang="en-US" sz="850" dirty="0">
                <a:cs typeface="Arial"/>
              </a:rPr>
              <a:t>between</a:t>
            </a:r>
            <a:r>
              <a:rPr lang="en-US" sz="850" spc="4" dirty="0">
                <a:cs typeface="Arial"/>
              </a:rPr>
              <a:t> </a:t>
            </a:r>
            <a:r>
              <a:rPr lang="en-US" sz="850" dirty="0">
                <a:cs typeface="Arial"/>
              </a:rPr>
              <a:t>actual</a:t>
            </a:r>
            <a:r>
              <a:rPr lang="en-US" sz="850" spc="4" dirty="0">
                <a:cs typeface="Arial"/>
              </a:rPr>
              <a:t> </a:t>
            </a:r>
            <a:r>
              <a:rPr lang="en-US" sz="850" dirty="0">
                <a:cs typeface="Arial"/>
              </a:rPr>
              <a:t>expenses</a:t>
            </a:r>
            <a:r>
              <a:rPr lang="en-US" sz="850" spc="-26" dirty="0">
                <a:cs typeface="Arial"/>
              </a:rPr>
              <a:t> </a:t>
            </a:r>
            <a:r>
              <a:rPr lang="en-US" sz="850" dirty="0">
                <a:cs typeface="Arial"/>
              </a:rPr>
              <a:t>and the</a:t>
            </a:r>
            <a:r>
              <a:rPr lang="en-US" sz="850" spc="26" dirty="0">
                <a:cs typeface="Arial"/>
              </a:rPr>
              <a:t> </a:t>
            </a:r>
            <a:r>
              <a:rPr lang="en-US" sz="850" dirty="0">
                <a:cs typeface="Arial"/>
              </a:rPr>
              <a:t>estimate</a:t>
            </a:r>
            <a:r>
              <a:rPr lang="en-US" sz="850" spc="-13" dirty="0">
                <a:cs typeface="Arial"/>
              </a:rPr>
              <a:t> </a:t>
            </a:r>
            <a:r>
              <a:rPr lang="en-US" sz="850" dirty="0">
                <a:cs typeface="Arial"/>
              </a:rPr>
              <a:t>are</a:t>
            </a:r>
            <a:r>
              <a:rPr lang="en-US" sz="850" spc="4" dirty="0">
                <a:cs typeface="Arial"/>
              </a:rPr>
              <a:t> </a:t>
            </a:r>
            <a:r>
              <a:rPr lang="en-US" sz="850" spc="-9" dirty="0">
                <a:cs typeface="Arial"/>
              </a:rPr>
              <a:t>adjusted </a:t>
            </a:r>
            <a:r>
              <a:rPr lang="en-US" sz="850" dirty="0">
                <a:cs typeface="Arial"/>
              </a:rPr>
              <a:t>quarterly</a:t>
            </a:r>
            <a:r>
              <a:rPr lang="en-US" sz="850" spc="-18" dirty="0">
                <a:cs typeface="Arial"/>
              </a:rPr>
              <a:t> </a:t>
            </a:r>
            <a:r>
              <a:rPr lang="en-US" sz="850" dirty="0">
                <a:cs typeface="Arial"/>
              </a:rPr>
              <a:t>and</a:t>
            </a:r>
            <a:r>
              <a:rPr lang="en-US" sz="850" spc="9" dirty="0">
                <a:cs typeface="Arial"/>
              </a:rPr>
              <a:t> </a:t>
            </a:r>
            <a:r>
              <a:rPr lang="en-US" sz="850" dirty="0">
                <a:cs typeface="Arial"/>
              </a:rPr>
              <a:t>are</a:t>
            </a:r>
            <a:r>
              <a:rPr lang="en-US" sz="850" spc="4" dirty="0">
                <a:cs typeface="Arial"/>
              </a:rPr>
              <a:t> </a:t>
            </a:r>
            <a:r>
              <a:rPr lang="en-US" sz="850" dirty="0">
                <a:cs typeface="Arial"/>
              </a:rPr>
              <a:t>reflected</a:t>
            </a:r>
            <a:r>
              <a:rPr lang="en-US" sz="850" spc="-18" dirty="0">
                <a:cs typeface="Arial"/>
              </a:rPr>
              <a:t> </a:t>
            </a:r>
            <a:r>
              <a:rPr lang="en-US" sz="850" dirty="0">
                <a:cs typeface="Arial"/>
              </a:rPr>
              <a:t>in</a:t>
            </a:r>
            <a:r>
              <a:rPr lang="en-US" sz="850" spc="22" dirty="0">
                <a:cs typeface="Arial"/>
              </a:rPr>
              <a:t> </a:t>
            </a:r>
            <a:r>
              <a:rPr lang="en-US" sz="850" dirty="0">
                <a:cs typeface="Arial"/>
              </a:rPr>
              <a:t>current</a:t>
            </a:r>
            <a:r>
              <a:rPr lang="en-US" sz="850" spc="-26" dirty="0">
                <a:cs typeface="Arial"/>
              </a:rPr>
              <a:t> </a:t>
            </a:r>
            <a:r>
              <a:rPr lang="en-US" sz="850" dirty="0">
                <a:cs typeface="Arial"/>
              </a:rPr>
              <a:t>investment</a:t>
            </a:r>
            <a:r>
              <a:rPr lang="en-US" sz="850" spc="-22" dirty="0">
                <a:cs typeface="Arial"/>
              </a:rPr>
              <a:t> </a:t>
            </a:r>
            <a:r>
              <a:rPr lang="en-US" sz="850" dirty="0">
                <a:cs typeface="Arial"/>
              </a:rPr>
              <a:t>results.</a:t>
            </a:r>
            <a:r>
              <a:rPr lang="en-US" sz="850" spc="-26" dirty="0">
                <a:cs typeface="Arial"/>
              </a:rPr>
              <a:t> </a:t>
            </a:r>
            <a:r>
              <a:rPr lang="en-US" sz="850" dirty="0">
                <a:cs typeface="Arial"/>
              </a:rPr>
              <a:t>Historically,</a:t>
            </a:r>
            <a:r>
              <a:rPr lang="en-US" sz="850" spc="-9" dirty="0">
                <a:cs typeface="Arial"/>
              </a:rPr>
              <a:t> </a:t>
            </a:r>
            <a:r>
              <a:rPr lang="en-US" sz="850" dirty="0">
                <a:cs typeface="Arial"/>
              </a:rPr>
              <a:t>adjustments</a:t>
            </a:r>
            <a:r>
              <a:rPr lang="en-US" sz="850" spc="-26" dirty="0">
                <a:cs typeface="Arial"/>
              </a:rPr>
              <a:t> </a:t>
            </a:r>
            <a:r>
              <a:rPr lang="en-US" sz="850" dirty="0">
                <a:cs typeface="Arial"/>
              </a:rPr>
              <a:t>have</a:t>
            </a:r>
            <a:r>
              <a:rPr lang="en-US" sz="850" spc="-26" dirty="0">
                <a:cs typeface="Arial"/>
              </a:rPr>
              <a:t> </a:t>
            </a:r>
            <a:r>
              <a:rPr lang="en-US" sz="850" dirty="0">
                <a:cs typeface="Arial"/>
              </a:rPr>
              <a:t>been</a:t>
            </a:r>
            <a:r>
              <a:rPr lang="en-US" sz="850" spc="9" dirty="0">
                <a:cs typeface="Arial"/>
              </a:rPr>
              <a:t> </a:t>
            </a:r>
            <a:r>
              <a:rPr lang="en-US" sz="850" dirty="0">
                <a:cs typeface="Arial"/>
              </a:rPr>
              <a:t>small. The Account’s</a:t>
            </a:r>
            <a:r>
              <a:rPr lang="en-US" sz="850" spc="-31" dirty="0">
                <a:cs typeface="Arial"/>
              </a:rPr>
              <a:t> </a:t>
            </a:r>
            <a:r>
              <a:rPr lang="en-US" sz="850" dirty="0">
                <a:cs typeface="Arial"/>
              </a:rPr>
              <a:t>total</a:t>
            </a:r>
            <a:r>
              <a:rPr lang="en-US" sz="850" spc="22" dirty="0">
                <a:cs typeface="Arial"/>
              </a:rPr>
              <a:t> </a:t>
            </a:r>
            <a:r>
              <a:rPr lang="en-US" sz="850" dirty="0">
                <a:cs typeface="Arial"/>
              </a:rPr>
              <a:t>annual expense deduction</a:t>
            </a:r>
            <a:r>
              <a:rPr lang="en-US" sz="850" spc="-18" dirty="0">
                <a:cs typeface="Arial"/>
              </a:rPr>
              <a:t> </a:t>
            </a:r>
            <a:r>
              <a:rPr lang="en-US" sz="850" dirty="0">
                <a:cs typeface="Arial"/>
              </a:rPr>
              <a:t>appears</a:t>
            </a:r>
            <a:r>
              <a:rPr lang="en-US" sz="850" spc="-4" dirty="0">
                <a:cs typeface="Arial"/>
              </a:rPr>
              <a:t> </a:t>
            </a:r>
            <a:r>
              <a:rPr lang="en-US" sz="850" dirty="0">
                <a:cs typeface="Arial"/>
              </a:rPr>
              <a:t>in</a:t>
            </a:r>
            <a:r>
              <a:rPr lang="en-US" sz="850" spc="22" dirty="0">
                <a:cs typeface="Arial"/>
              </a:rPr>
              <a:t> </a:t>
            </a:r>
            <a:r>
              <a:rPr lang="en-US" sz="850" dirty="0">
                <a:cs typeface="Arial"/>
              </a:rPr>
              <a:t>the</a:t>
            </a:r>
            <a:r>
              <a:rPr lang="en-US" sz="850" spc="9" dirty="0">
                <a:cs typeface="Arial"/>
              </a:rPr>
              <a:t> </a:t>
            </a:r>
            <a:r>
              <a:rPr lang="en-US" sz="850" dirty="0">
                <a:cs typeface="Arial"/>
              </a:rPr>
              <a:t>Account’s</a:t>
            </a:r>
            <a:r>
              <a:rPr lang="en-US" sz="850" spc="-31" dirty="0">
                <a:cs typeface="Arial"/>
              </a:rPr>
              <a:t> </a:t>
            </a:r>
            <a:r>
              <a:rPr lang="en-US" sz="850" dirty="0">
                <a:cs typeface="Arial"/>
              </a:rPr>
              <a:t>prospectus</a:t>
            </a:r>
            <a:r>
              <a:rPr lang="en-US" sz="850" spc="-22" dirty="0">
                <a:cs typeface="Arial"/>
              </a:rPr>
              <a:t> </a:t>
            </a:r>
            <a:r>
              <a:rPr lang="en-US" sz="850" dirty="0">
                <a:cs typeface="Arial"/>
              </a:rPr>
              <a:t>and</a:t>
            </a:r>
            <a:r>
              <a:rPr lang="en-US" sz="850" spc="9" dirty="0">
                <a:cs typeface="Arial"/>
              </a:rPr>
              <a:t> </a:t>
            </a:r>
            <a:r>
              <a:rPr lang="en-US" sz="850" dirty="0">
                <a:cs typeface="Arial"/>
              </a:rPr>
              <a:t>may</a:t>
            </a:r>
            <a:r>
              <a:rPr lang="en-US" sz="850" spc="-4" dirty="0">
                <a:cs typeface="Arial"/>
              </a:rPr>
              <a:t> </a:t>
            </a:r>
            <a:r>
              <a:rPr lang="en-US" sz="850" dirty="0">
                <a:cs typeface="Arial"/>
              </a:rPr>
              <a:t>be</a:t>
            </a:r>
            <a:r>
              <a:rPr lang="en-US" sz="850" spc="9" dirty="0">
                <a:cs typeface="Arial"/>
              </a:rPr>
              <a:t> </a:t>
            </a:r>
            <a:r>
              <a:rPr lang="en-US" sz="850" dirty="0">
                <a:cs typeface="Arial"/>
              </a:rPr>
              <a:t>different than</a:t>
            </a:r>
            <a:r>
              <a:rPr lang="en-US" sz="850" spc="13" dirty="0">
                <a:cs typeface="Arial"/>
              </a:rPr>
              <a:t> </a:t>
            </a:r>
            <a:r>
              <a:rPr lang="en-US" sz="850" dirty="0">
                <a:cs typeface="Arial"/>
              </a:rPr>
              <a:t>that</a:t>
            </a:r>
            <a:r>
              <a:rPr lang="en-US" sz="850" spc="9" dirty="0">
                <a:cs typeface="Arial"/>
              </a:rPr>
              <a:t> </a:t>
            </a:r>
            <a:r>
              <a:rPr lang="en-US" sz="850" dirty="0">
                <a:cs typeface="Arial"/>
              </a:rPr>
              <a:t>shown</a:t>
            </a:r>
            <a:r>
              <a:rPr lang="en-US" sz="850" spc="-13" dirty="0">
                <a:cs typeface="Arial"/>
              </a:rPr>
              <a:t> </a:t>
            </a:r>
            <a:r>
              <a:rPr lang="en-US" sz="850" dirty="0">
                <a:cs typeface="Arial"/>
              </a:rPr>
              <a:t>herein due to</a:t>
            </a:r>
            <a:r>
              <a:rPr lang="en-US" sz="850" spc="31" dirty="0">
                <a:cs typeface="Arial"/>
              </a:rPr>
              <a:t> </a:t>
            </a:r>
            <a:r>
              <a:rPr lang="en-US" sz="850" dirty="0">
                <a:cs typeface="Arial"/>
              </a:rPr>
              <a:t>rounding.</a:t>
            </a:r>
            <a:r>
              <a:rPr lang="en-US" sz="850" spc="-9" dirty="0">
                <a:cs typeface="Arial"/>
              </a:rPr>
              <a:t> </a:t>
            </a:r>
            <a:r>
              <a:rPr lang="en-US" sz="850" dirty="0">
                <a:cs typeface="Arial"/>
              </a:rPr>
              <a:t>Please</a:t>
            </a:r>
            <a:r>
              <a:rPr lang="en-US" sz="850" spc="-13" dirty="0">
                <a:cs typeface="Arial"/>
              </a:rPr>
              <a:t> </a:t>
            </a:r>
            <a:r>
              <a:rPr lang="en-US" sz="850" dirty="0">
                <a:cs typeface="Arial"/>
              </a:rPr>
              <a:t>refer</a:t>
            </a:r>
            <a:r>
              <a:rPr lang="en-US" sz="850" spc="4" dirty="0">
                <a:cs typeface="Arial"/>
              </a:rPr>
              <a:t> </a:t>
            </a:r>
            <a:r>
              <a:rPr lang="en-US" sz="850" spc="-22" dirty="0">
                <a:cs typeface="Arial"/>
              </a:rPr>
              <a:t>to </a:t>
            </a:r>
            <a:r>
              <a:rPr lang="en-US" sz="850" dirty="0">
                <a:cs typeface="Arial"/>
              </a:rPr>
              <a:t>the prospectus</a:t>
            </a:r>
            <a:r>
              <a:rPr lang="en-US" sz="850" spc="-31" dirty="0">
                <a:cs typeface="Arial"/>
              </a:rPr>
              <a:t> </a:t>
            </a:r>
            <a:r>
              <a:rPr lang="en-US" sz="850" dirty="0">
                <a:cs typeface="Arial"/>
              </a:rPr>
              <a:t>for</a:t>
            </a:r>
            <a:r>
              <a:rPr lang="en-US" sz="850" spc="-4" dirty="0">
                <a:cs typeface="Arial"/>
              </a:rPr>
              <a:t> </a:t>
            </a:r>
            <a:r>
              <a:rPr lang="en-US" sz="850" dirty="0">
                <a:cs typeface="Arial"/>
              </a:rPr>
              <a:t>further </a:t>
            </a:r>
            <a:r>
              <a:rPr lang="en-US" sz="850" spc="-9" dirty="0">
                <a:cs typeface="Arial"/>
              </a:rPr>
              <a:t>details. 4. </a:t>
            </a:r>
            <a:r>
              <a:rPr lang="en-US" sz="850" dirty="0">
                <a:cs typeface="Arial"/>
              </a:rPr>
              <a:t>See disclosure page.</a:t>
            </a:r>
          </a:p>
          <a:p>
            <a:pPr marR="71721" defTabSz="806867">
              <a:lnSpc>
                <a:spcPct val="90000"/>
              </a:lnSpc>
              <a:spcAft>
                <a:spcPts val="100"/>
              </a:spcAft>
              <a:defRPr/>
            </a:pPr>
            <a:r>
              <a:rPr lang="en-US" sz="850" kern="0" spc="26" dirty="0">
                <a:cs typeface="Arial"/>
              </a:rPr>
              <a:t>The performance shown for Class R4 that is prior to its inception date is based on the performance of the Account’s Class R3. The performance for Class R4 for periods prior to its inception has not been restated to reflect the lower expenses of Class R4.</a:t>
            </a:r>
            <a:endParaRPr lang="en-US" sz="850" dirty="0">
              <a:cs typeface="Arial"/>
            </a:endParaRPr>
          </a:p>
          <a:p>
            <a:pPr marR="71721">
              <a:lnSpc>
                <a:spcPct val="90000"/>
              </a:lnSpc>
              <a:spcAft>
                <a:spcPts val="100"/>
              </a:spcAft>
            </a:pPr>
            <a:r>
              <a:rPr lang="en-US" sz="850" b="1" dirty="0">
                <a:latin typeface="Ringside Narrow" panose="02000500000000000000" pitchFamily="2" charset="0"/>
                <a:cs typeface="Arial"/>
              </a:rPr>
              <a:t>The</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data</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represents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past</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is</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no</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guarantee</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future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results.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returns</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principal</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value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investments</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will</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fluctuate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so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that</a:t>
            </a:r>
            <a:r>
              <a:rPr lang="en-US" sz="850" b="1" spc="-18" dirty="0">
                <a:latin typeface="Ringside Narrow" panose="02000500000000000000" pitchFamily="2" charset="0"/>
                <a:cs typeface="Arial"/>
              </a:rPr>
              <a:t> your </a:t>
            </a:r>
            <a:r>
              <a:rPr lang="en-US" sz="850" b="1" dirty="0">
                <a:latin typeface="Ringside Narrow" panose="02000500000000000000" pitchFamily="2" charset="0"/>
                <a:cs typeface="Arial"/>
              </a:rPr>
              <a:t>shares</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(accumulation</a:t>
            </a:r>
            <a:r>
              <a:rPr lang="en-US" sz="850" b="1" spc="-49" dirty="0">
                <a:latin typeface="Ringside Narrow" panose="02000500000000000000" pitchFamily="2" charset="0"/>
                <a:cs typeface="Arial"/>
              </a:rPr>
              <a:t> </a:t>
            </a:r>
            <a:r>
              <a:rPr lang="en-US" sz="850" b="1" dirty="0">
                <a:latin typeface="Ringside Narrow" panose="02000500000000000000" pitchFamily="2" charset="0"/>
                <a:cs typeface="Arial"/>
              </a:rPr>
              <a:t>units),</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when</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redeemed,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may</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worth</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more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less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their</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original</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cost.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may 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lower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higher</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above.</a:t>
            </a:r>
            <a:r>
              <a:rPr lang="en-US" sz="850" b="1" spc="4" dirty="0">
                <a:latin typeface="Ringside Narrow" panose="02000500000000000000" pitchFamily="2" charset="0"/>
                <a:cs typeface="Arial"/>
              </a:rPr>
              <a:t> </a:t>
            </a:r>
            <a:r>
              <a:rPr lang="en-US" sz="850" b="1" spc="-22" dirty="0">
                <a:latin typeface="Ringside Narrow" panose="02000500000000000000" pitchFamily="2" charset="0"/>
                <a:cs typeface="Arial"/>
              </a:rPr>
              <a:t>For</a:t>
            </a:r>
            <a:r>
              <a:rPr lang="en-US" sz="850" b="1" dirty="0">
                <a:latin typeface="Ringside Narrow" panose="02000500000000000000" pitchFamily="2" charset="0"/>
                <a:cs typeface="Arial"/>
              </a:rPr>
              <a:t> performance</a:t>
            </a:r>
            <a:r>
              <a:rPr lang="en-US" sz="850" b="1" spc="-44"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recent</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month-</a:t>
            </a:r>
            <a:r>
              <a:rPr lang="en-US" sz="850" b="1" dirty="0">
                <a:latin typeface="Ringside Narrow" panose="02000500000000000000" pitchFamily="2" charset="0"/>
                <a:cs typeface="Arial"/>
              </a:rPr>
              <a:t>end,</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visit</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TIAA</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website</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at</a:t>
            </a:r>
            <a:r>
              <a:rPr lang="en-US" sz="850" b="1" spc="-22" dirty="0">
                <a:latin typeface="Ringside Narrow" panose="02000500000000000000" pitchFamily="2" charset="0"/>
                <a:cs typeface="Arial"/>
              </a:rPr>
              <a:t> </a:t>
            </a:r>
            <a:r>
              <a:rPr lang="en-US" sz="850" b="1" spc="-22" dirty="0" err="1">
                <a:latin typeface="Ringside Narrow" panose="02000500000000000000" pitchFamily="2" charset="0"/>
                <a:cs typeface="Arial"/>
              </a:rPr>
              <a:t>tiaa.</a:t>
            </a:r>
            <a:r>
              <a:rPr lang="en-US" sz="850" b="1" spc="-9" dirty="0" err="1">
                <a:latin typeface="Ringside Narrow" panose="02000500000000000000" pitchFamily="2" charset="0"/>
                <a:cs typeface="Arial"/>
              </a:rPr>
              <a:t>org</a:t>
            </a:r>
            <a:r>
              <a:rPr lang="en-US" sz="850" b="1" spc="-9" dirty="0">
                <a:latin typeface="Ringside Narrow" panose="02000500000000000000" pitchFamily="2" charset="0"/>
                <a:cs typeface="Arial"/>
              </a:rPr>
              <a:t>,</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call</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877-518-9161.</a:t>
            </a:r>
            <a:endParaRPr lang="en-US" sz="850" b="1" dirty="0">
              <a:latin typeface="Ringside Narrow" panose="02000500000000000000" pitchFamily="2" charset="0"/>
              <a:cs typeface="Arial"/>
            </a:endParaRPr>
          </a:p>
        </p:txBody>
      </p:sp>
      <p:grpSp>
        <p:nvGrpSpPr>
          <p:cNvPr id="39" name="Group 38">
            <a:extLst>
              <a:ext uri="{FF2B5EF4-FFF2-40B4-BE49-F238E27FC236}">
                <a16:creationId xmlns:a16="http://schemas.microsoft.com/office/drawing/2014/main" id="{4E755B35-E886-0536-2AB2-15E8FA72D003}"/>
              </a:ext>
            </a:extLst>
          </p:cNvPr>
          <p:cNvGrpSpPr/>
          <p:nvPr/>
        </p:nvGrpSpPr>
        <p:grpSpPr>
          <a:xfrm>
            <a:off x="333563" y="1203376"/>
            <a:ext cx="7763630" cy="2791870"/>
            <a:chOff x="292099" y="1389615"/>
            <a:chExt cx="7763630" cy="3777007"/>
          </a:xfrm>
        </p:grpSpPr>
        <p:graphicFrame>
          <p:nvGraphicFramePr>
            <p:cNvPr id="13" name="Chart 12">
              <a:extLst>
                <a:ext uri="{FF2B5EF4-FFF2-40B4-BE49-F238E27FC236}">
                  <a16:creationId xmlns:a16="http://schemas.microsoft.com/office/drawing/2014/main" id="{CE7AF909-E119-2B1A-D7D3-61D146F2C855}"/>
                </a:ext>
              </a:extLst>
            </p:cNvPr>
            <p:cNvGraphicFramePr/>
            <p:nvPr/>
          </p:nvGraphicFramePr>
          <p:xfrm>
            <a:off x="292099" y="1686969"/>
            <a:ext cx="7763630" cy="3479653"/>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7">
              <a:extLst>
                <a:ext uri="{FF2B5EF4-FFF2-40B4-BE49-F238E27FC236}">
                  <a16:creationId xmlns:a16="http://schemas.microsoft.com/office/drawing/2014/main" id="{E5C5CAEA-2EF0-8741-900E-948049404FD2}"/>
                </a:ext>
              </a:extLst>
            </p:cNvPr>
            <p:cNvSpPr txBox="1"/>
            <p:nvPr/>
          </p:nvSpPr>
          <p:spPr>
            <a:xfrm>
              <a:off x="1903789" y="1389615"/>
              <a:ext cx="5119405" cy="270646"/>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300"/>
                </a:spcAft>
              </a:pPr>
              <a:r>
                <a:rPr lang="en-US" sz="1300" b="1" spc="30">
                  <a:latin typeface="Ringside Narrow" panose="02000500000000000000" pitchFamily="2" charset="0"/>
                </a:rPr>
                <a:t>PERFORMANCE RETURNS (%) AS OF 6/30/2024</a:t>
              </a:r>
            </a:p>
          </p:txBody>
        </p:sp>
      </p:grpSp>
      <p:sp>
        <p:nvSpPr>
          <p:cNvPr id="36" name="Text Placeholder 14">
            <a:extLst>
              <a:ext uri="{FF2B5EF4-FFF2-40B4-BE49-F238E27FC236}">
                <a16:creationId xmlns:a16="http://schemas.microsoft.com/office/drawing/2014/main" id="{095CB7DB-4A1A-7669-0050-7483EA171943}"/>
              </a:ext>
            </a:extLst>
          </p:cNvPr>
          <p:cNvSpPr txBox="1">
            <a:spLocks/>
          </p:cNvSpPr>
          <p:nvPr/>
        </p:nvSpPr>
        <p:spPr>
          <a:xfrm>
            <a:off x="9144000" y="612649"/>
            <a:ext cx="2540510" cy="2253382"/>
          </a:xfrm>
          <a:prstGeom prst="rect">
            <a:avLst/>
          </a:prstGeom>
          <a:solidFill>
            <a:schemeClr val="accent2"/>
          </a:solidFill>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latin typeface="Ringside Narrow" panose="02000500000000000000" pitchFamily="2" charset="0"/>
              </a:rPr>
              <a:t>CREF Stock (R4)</a:t>
            </a:r>
          </a:p>
          <a:p>
            <a:pPr>
              <a:spcAft>
                <a:spcPts val="300"/>
              </a:spcAft>
            </a:pPr>
            <a:r>
              <a:rPr lang="en-US" sz="1300" dirty="0"/>
              <a:t>Portfolio inception: </a:t>
            </a:r>
            <a:r>
              <a:rPr lang="en-US" sz="1300" dirty="0">
                <a:solidFill>
                  <a:schemeClr val="tx2"/>
                </a:solidFill>
              </a:rPr>
              <a:t>7/31/1952 </a:t>
            </a:r>
          </a:p>
          <a:p>
            <a:pPr>
              <a:spcAft>
                <a:spcPts val="300"/>
              </a:spcAft>
            </a:pPr>
            <a:r>
              <a:rPr lang="en-US" sz="1300" dirty="0"/>
              <a:t>R4 class inception date: </a:t>
            </a:r>
            <a:r>
              <a:rPr lang="en-US" sz="1300" dirty="0">
                <a:solidFill>
                  <a:schemeClr val="tx2"/>
                </a:solidFill>
              </a:rPr>
              <a:t>9/16/2022</a:t>
            </a:r>
          </a:p>
          <a:p>
            <a:pPr>
              <a:spcAft>
                <a:spcPts val="300"/>
              </a:spcAft>
            </a:pPr>
            <a:endParaRPr lang="en-US" sz="1100" dirty="0"/>
          </a:p>
          <a:p>
            <a:pPr>
              <a:spcAft>
                <a:spcPts val="300"/>
              </a:spcAft>
            </a:pPr>
            <a:r>
              <a:rPr lang="en-US" sz="1300" dirty="0"/>
              <a:t>CREF Stock return since inception </a:t>
            </a:r>
            <a:r>
              <a:rPr lang="en-US" sz="2400" b="1" dirty="0">
                <a:solidFill>
                  <a:schemeClr val="tx2"/>
                </a:solidFill>
                <a:latin typeface="Ringside Narrow" panose="02000500000000000000" pitchFamily="2" charset="0"/>
              </a:rPr>
              <a:t>9.88%</a:t>
            </a:r>
          </a:p>
          <a:p>
            <a:r>
              <a:rPr lang="en-US" sz="1300" dirty="0"/>
              <a:t>Gross/net expense charge</a:t>
            </a:r>
            <a:r>
              <a:rPr lang="en-US" sz="1300" baseline="30000" dirty="0"/>
              <a:t>3</a:t>
            </a:r>
            <a:r>
              <a:rPr lang="en-US" sz="1300" dirty="0"/>
              <a:t> </a:t>
            </a:r>
            <a:br>
              <a:rPr lang="en-US" sz="1300" dirty="0"/>
            </a:br>
            <a:r>
              <a:rPr lang="en-US" sz="2400" b="1" dirty="0">
                <a:solidFill>
                  <a:schemeClr val="tx2"/>
                </a:solidFill>
                <a:latin typeface="Ringside Narrow" panose="02000500000000000000" pitchFamily="2" charset="0"/>
              </a:rPr>
              <a:t>0.10%</a:t>
            </a:r>
          </a:p>
          <a:p>
            <a:endParaRPr lang="en-US" sz="1000" b="1" dirty="0">
              <a:solidFill>
                <a:schemeClr val="tx2"/>
              </a:solidFill>
              <a:latin typeface="Ringside Narrow" panose="02000500000000000000" pitchFamily="2" charset="0"/>
            </a:endParaRPr>
          </a:p>
        </p:txBody>
      </p:sp>
      <p:graphicFrame>
        <p:nvGraphicFramePr>
          <p:cNvPr id="54" name="Chart Placeholder 5">
            <a:extLst>
              <a:ext uri="{FF2B5EF4-FFF2-40B4-BE49-F238E27FC236}">
                <a16:creationId xmlns:a16="http://schemas.microsoft.com/office/drawing/2014/main" id="{2D0CA7DB-6898-5A79-7C8E-04AB79D74513}"/>
              </a:ext>
            </a:extLst>
          </p:cNvPr>
          <p:cNvGraphicFramePr>
            <a:graphicFrameLocks/>
          </p:cNvGraphicFramePr>
          <p:nvPr>
            <p:extLst>
              <p:ext uri="{D42A27DB-BD31-4B8C-83A1-F6EECF244321}">
                <p14:modId xmlns:p14="http://schemas.microsoft.com/office/powerpoint/2010/main" val="4218456174"/>
              </p:ext>
            </p:extLst>
          </p:nvPr>
        </p:nvGraphicFramePr>
        <p:xfrm>
          <a:off x="9152746" y="3450628"/>
          <a:ext cx="2540509" cy="2709651"/>
        </p:xfrm>
        <a:graphic>
          <a:graphicData uri="http://schemas.openxmlformats.org/drawingml/2006/table">
            <a:tbl>
              <a:tblPr firstRow="1" bandRow="1"/>
              <a:tblGrid>
                <a:gridCol w="922336">
                  <a:extLst>
                    <a:ext uri="{9D8B030D-6E8A-4147-A177-3AD203B41FA5}">
                      <a16:colId xmlns:a16="http://schemas.microsoft.com/office/drawing/2014/main" val="1682790029"/>
                    </a:ext>
                  </a:extLst>
                </a:gridCol>
                <a:gridCol w="907574">
                  <a:extLst>
                    <a:ext uri="{9D8B030D-6E8A-4147-A177-3AD203B41FA5}">
                      <a16:colId xmlns:a16="http://schemas.microsoft.com/office/drawing/2014/main" val="3941841117"/>
                    </a:ext>
                  </a:extLst>
                </a:gridCol>
                <a:gridCol w="710599">
                  <a:extLst>
                    <a:ext uri="{9D8B030D-6E8A-4147-A177-3AD203B41FA5}">
                      <a16:colId xmlns:a16="http://schemas.microsoft.com/office/drawing/2014/main" val="273658988"/>
                    </a:ext>
                  </a:extLst>
                </a:gridCol>
              </a:tblGrid>
              <a:tr h="430534">
                <a:tc gridSpan="3">
                  <a:txBody>
                    <a:bodyPr/>
                    <a:lstStyle/>
                    <a:p>
                      <a:pPr algn="l"/>
                      <a:r>
                        <a:rPr lang="en-US" sz="1000" b="1" i="0" kern="1200" baseline="0">
                          <a:solidFill>
                            <a:schemeClr val="tx1"/>
                          </a:solidFill>
                          <a:effectLst/>
                          <a:latin typeface="Ringside Narrow" panose="02000500000000000000" pitchFamily="2" charset="0"/>
                          <a:ea typeface="+mn-ea"/>
                          <a:cs typeface="+mn-cs"/>
                        </a:rPr>
                        <a:t>MORNINGSTAR STATS</a:t>
                      </a:r>
                    </a:p>
                  </a:txBody>
                  <a:tcPr marL="137160" anchor="ctr">
                    <a:lnL>
                      <a:noFill/>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55483759"/>
                  </a:ext>
                </a:extLst>
              </a:tr>
              <a:tr h="62157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200" b="1" i="0" kern="1200" baseline="0">
                        <a:solidFill>
                          <a:schemeClr val="bg1"/>
                        </a:solidFill>
                        <a:effectLst/>
                        <a:latin typeface="Ringside Narrow" panose="02000500000000000000" pitchFamily="2" charset="0"/>
                        <a:ea typeface="+mn-ea"/>
                        <a:cs typeface="+mn-cs"/>
                      </a:endParaRP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Peer group </a:t>
                      </a:r>
                      <a:b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b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percentile (%) ranking</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Ringside Narrow Book" panose="02000500000000000000" pitchFamily="2" charset="0"/>
                          <a:ea typeface="+mn-ea"/>
                          <a:cs typeface="+mn-cs"/>
                        </a:rPr>
                        <a:t>Star rating</a:t>
                      </a:r>
                      <a:r>
                        <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rPr>
                        <a:t>4</a:t>
                      </a:r>
                    </a:p>
                  </a:txBody>
                  <a:tcPr marL="45720" marR="45720" marT="0" marB="0" anchor="ctr">
                    <a:lnL w="952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81631719"/>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3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181)</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8</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endPar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519824366"/>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5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177)</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10</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2537218"/>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10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131)</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5</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27561122"/>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OVERALL</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6904499"/>
                  </a:ext>
                </a:extLst>
              </a:tr>
            </a:tbl>
          </a:graphicData>
        </a:graphic>
      </p:graphicFrame>
      <p:grpSp>
        <p:nvGrpSpPr>
          <p:cNvPr id="53" name="Group 52">
            <a:extLst>
              <a:ext uri="{FF2B5EF4-FFF2-40B4-BE49-F238E27FC236}">
                <a16:creationId xmlns:a16="http://schemas.microsoft.com/office/drawing/2014/main" id="{BC9328AA-6245-A193-BEDD-A02B6225D57A}"/>
              </a:ext>
            </a:extLst>
          </p:cNvPr>
          <p:cNvGrpSpPr/>
          <p:nvPr/>
        </p:nvGrpSpPr>
        <p:grpSpPr>
          <a:xfrm>
            <a:off x="935512" y="4108948"/>
            <a:ext cx="7709930" cy="138499"/>
            <a:chOff x="3024990" y="4820446"/>
            <a:chExt cx="7709930" cy="138499"/>
          </a:xfrm>
        </p:grpSpPr>
        <p:grpSp>
          <p:nvGrpSpPr>
            <p:cNvPr id="31" name="Group 30">
              <a:extLst>
                <a:ext uri="{FF2B5EF4-FFF2-40B4-BE49-F238E27FC236}">
                  <a16:creationId xmlns:a16="http://schemas.microsoft.com/office/drawing/2014/main" id="{4B10E5F5-35C1-A420-3C99-D3E221631F8E}"/>
                </a:ext>
              </a:extLst>
            </p:cNvPr>
            <p:cNvGrpSpPr/>
            <p:nvPr/>
          </p:nvGrpSpPr>
          <p:grpSpPr>
            <a:xfrm>
              <a:off x="3024990" y="4820446"/>
              <a:ext cx="1047806" cy="138499"/>
              <a:chOff x="8421329" y="687765"/>
              <a:chExt cx="1047806" cy="138499"/>
            </a:xfrm>
          </p:grpSpPr>
          <p:sp>
            <p:nvSpPr>
              <p:cNvPr id="23" name="Rectangle 22">
                <a:extLst>
                  <a:ext uri="{FF2B5EF4-FFF2-40B4-BE49-F238E27FC236}">
                    <a16:creationId xmlns:a16="http://schemas.microsoft.com/office/drawing/2014/main" id="{576F7910-A333-4C56-7AE4-68C96BDFE38A}"/>
                  </a:ext>
                </a:extLst>
              </p:cNvPr>
              <p:cNvSpPr/>
              <p:nvPr/>
            </p:nvSpPr>
            <p:spPr>
              <a:xfrm>
                <a:off x="8421329" y="700549"/>
                <a:ext cx="100584" cy="100584"/>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7" name="TextBox 26">
                <a:extLst>
                  <a:ext uri="{FF2B5EF4-FFF2-40B4-BE49-F238E27FC236}">
                    <a16:creationId xmlns:a16="http://schemas.microsoft.com/office/drawing/2014/main" id="{1129FAD8-E82F-3AFD-2DBE-879A76D5D5CA}"/>
                  </a:ext>
                </a:extLst>
              </p:cNvPr>
              <p:cNvSpPr txBox="1"/>
              <p:nvPr/>
            </p:nvSpPr>
            <p:spPr>
              <a:xfrm>
                <a:off x="8584232" y="687765"/>
                <a:ext cx="884903" cy="138499"/>
              </a:xfrm>
              <a:prstGeom prst="rect">
                <a:avLst/>
              </a:prstGeom>
              <a:noFill/>
            </p:spPr>
            <p:txBody>
              <a:bodyPr wrap="square" lIns="0" tIns="0" rIns="0" bIns="0" rtlCol="0">
                <a:spAutoFit/>
              </a:bodyPr>
              <a:lstStyle/>
              <a:p>
                <a:pPr algn="l"/>
                <a:r>
                  <a:rPr lang="en-US" sz="900" err="1">
                    <a:latin typeface="Ringside Narrow Book" panose="02000500000000000000" pitchFamily="2" charset="0"/>
                  </a:rPr>
                  <a:t>CREF Stock</a:t>
                </a:r>
              </a:p>
            </p:txBody>
          </p:sp>
        </p:grpSp>
        <p:grpSp>
          <p:nvGrpSpPr>
            <p:cNvPr id="32" name="Group 31">
              <a:extLst>
                <a:ext uri="{FF2B5EF4-FFF2-40B4-BE49-F238E27FC236}">
                  <a16:creationId xmlns:a16="http://schemas.microsoft.com/office/drawing/2014/main" id="{AD3BDA0F-77B2-9C3D-E4AD-FB60D0AB734B}"/>
                </a:ext>
              </a:extLst>
            </p:cNvPr>
            <p:cNvGrpSpPr/>
            <p:nvPr/>
          </p:nvGrpSpPr>
          <p:grpSpPr>
            <a:xfrm>
              <a:off x="3858833" y="4820446"/>
              <a:ext cx="2520990" cy="138499"/>
              <a:chOff x="8421329" y="877419"/>
              <a:chExt cx="2520990" cy="138499"/>
            </a:xfrm>
          </p:grpSpPr>
          <p:sp>
            <p:nvSpPr>
              <p:cNvPr id="24" name="Rectangle 23">
                <a:extLst>
                  <a:ext uri="{FF2B5EF4-FFF2-40B4-BE49-F238E27FC236}">
                    <a16:creationId xmlns:a16="http://schemas.microsoft.com/office/drawing/2014/main" id="{378C58E5-EE09-9604-C80B-16CC5D66E5C6}"/>
                  </a:ext>
                </a:extLst>
              </p:cNvPr>
              <p:cNvSpPr/>
              <p:nvPr/>
            </p:nvSpPr>
            <p:spPr>
              <a:xfrm>
                <a:off x="8421329" y="892278"/>
                <a:ext cx="100584" cy="100584"/>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8" name="TextBox 27">
                <a:extLst>
                  <a:ext uri="{FF2B5EF4-FFF2-40B4-BE49-F238E27FC236}">
                    <a16:creationId xmlns:a16="http://schemas.microsoft.com/office/drawing/2014/main" id="{CCDE0A37-093C-ADF8-DEB4-5160F7741E6B}"/>
                  </a:ext>
                </a:extLst>
              </p:cNvPr>
              <p:cNvSpPr txBox="1"/>
              <p:nvPr/>
            </p:nvSpPr>
            <p:spPr>
              <a:xfrm>
                <a:off x="8587619" y="877419"/>
                <a:ext cx="2354700" cy="138499"/>
              </a:xfrm>
              <a:prstGeom prst="rect">
                <a:avLst/>
              </a:prstGeom>
              <a:noFill/>
            </p:spPr>
            <p:txBody>
              <a:bodyPr wrap="square" lIns="0" tIns="0" rIns="0" bIns="0" rtlCol="0">
                <a:spAutoFit/>
              </a:bodyPr>
              <a:lstStyle/>
              <a:p>
                <a:pPr algn="l"/>
                <a:r>
                  <a:rPr lang="en-US" sz="900" err="1">
                    <a:latin typeface="Ringside Narrow Book" panose="02000500000000000000" pitchFamily="2" charset="0"/>
                  </a:rPr>
                  <a:t>Morningstar Aggressive Target Risk TR USD</a:t>
                </a:r>
              </a:p>
            </p:txBody>
          </p:sp>
        </p:grpSp>
        <p:grpSp>
          <p:nvGrpSpPr>
            <p:cNvPr id="33" name="Group 32">
              <a:extLst>
                <a:ext uri="{FF2B5EF4-FFF2-40B4-BE49-F238E27FC236}">
                  <a16:creationId xmlns:a16="http://schemas.microsoft.com/office/drawing/2014/main" id="{5C14CDD5-CB56-A343-3B57-7B0350E5A776}"/>
                </a:ext>
              </a:extLst>
            </p:cNvPr>
            <p:cNvGrpSpPr/>
            <p:nvPr/>
          </p:nvGrpSpPr>
          <p:grpSpPr>
            <a:xfrm>
              <a:off x="6194664" y="4820446"/>
              <a:ext cx="2510229" cy="138499"/>
              <a:chOff x="8428703" y="1067073"/>
              <a:chExt cx="2510229" cy="138499"/>
            </a:xfrm>
          </p:grpSpPr>
          <p:sp>
            <p:nvSpPr>
              <p:cNvPr id="25" name="Rectangle 24">
                <a:extLst>
                  <a:ext uri="{FF2B5EF4-FFF2-40B4-BE49-F238E27FC236}">
                    <a16:creationId xmlns:a16="http://schemas.microsoft.com/office/drawing/2014/main" id="{E21C5423-E9E0-47DE-8FA1-4BE8794BB346}"/>
                  </a:ext>
                </a:extLst>
              </p:cNvPr>
              <p:cNvSpPr/>
              <p:nvPr/>
            </p:nvSpPr>
            <p:spPr>
              <a:xfrm>
                <a:off x="8428703" y="1084007"/>
                <a:ext cx="100584" cy="100584"/>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TextBox 28">
                <a:extLst>
                  <a:ext uri="{FF2B5EF4-FFF2-40B4-BE49-F238E27FC236}">
                    <a16:creationId xmlns:a16="http://schemas.microsoft.com/office/drawing/2014/main" id="{E4E68AD2-5F16-DDD4-BBF6-1E9FE21883A2}"/>
                  </a:ext>
                </a:extLst>
              </p:cNvPr>
              <p:cNvSpPr txBox="1"/>
              <p:nvPr/>
            </p:nvSpPr>
            <p:spPr>
              <a:xfrm>
                <a:off x="8584232" y="1067073"/>
                <a:ext cx="2354700" cy="138499"/>
              </a:xfrm>
              <a:prstGeom prst="rect">
                <a:avLst/>
              </a:prstGeom>
              <a:noFill/>
            </p:spPr>
            <p:txBody>
              <a:bodyPr wrap="square" lIns="0" tIns="0" rIns="0" bIns="0" rtlCol="0">
                <a:spAutoFit/>
              </a:bodyPr>
              <a:lstStyle/>
              <a:p>
                <a:pPr algn="l"/>
                <a:r>
                  <a:rPr lang="en-US" sz="900" err="1">
                    <a:latin typeface="Ringside Narrow Book" panose="02000500000000000000" pitchFamily="2" charset="0"/>
                  </a:rPr>
                  <a:t>CREF Stock Account Composite Index</a:t>
                </a:r>
              </a:p>
            </p:txBody>
          </p:sp>
        </p:grpSp>
        <p:grpSp>
          <p:nvGrpSpPr>
            <p:cNvPr id="34" name="Group 33">
              <a:extLst>
                <a:ext uri="{FF2B5EF4-FFF2-40B4-BE49-F238E27FC236}">
                  <a16:creationId xmlns:a16="http://schemas.microsoft.com/office/drawing/2014/main" id="{8A78FC0D-F02E-4BA3-A429-7F38B0D6A711}"/>
                </a:ext>
              </a:extLst>
            </p:cNvPr>
            <p:cNvGrpSpPr/>
            <p:nvPr/>
          </p:nvGrpSpPr>
          <p:grpSpPr>
            <a:xfrm>
              <a:off x="8217918" y="4820446"/>
              <a:ext cx="2517002" cy="138499"/>
              <a:chOff x="8428703" y="1260114"/>
              <a:chExt cx="2517002" cy="138499"/>
            </a:xfrm>
          </p:grpSpPr>
          <p:sp>
            <p:nvSpPr>
              <p:cNvPr id="26" name="Rectangle 25">
                <a:extLst>
                  <a:ext uri="{FF2B5EF4-FFF2-40B4-BE49-F238E27FC236}">
                    <a16:creationId xmlns:a16="http://schemas.microsoft.com/office/drawing/2014/main" id="{D06C13C3-9231-B297-2394-2BAF4E64CD92}"/>
                  </a:ext>
                </a:extLst>
              </p:cNvPr>
              <p:cNvSpPr/>
              <p:nvPr/>
            </p:nvSpPr>
            <p:spPr>
              <a:xfrm>
                <a:off x="8428703" y="1275736"/>
                <a:ext cx="100584" cy="100584"/>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0" name="TextBox 29">
                <a:extLst>
                  <a:ext uri="{FF2B5EF4-FFF2-40B4-BE49-F238E27FC236}">
                    <a16:creationId xmlns:a16="http://schemas.microsoft.com/office/drawing/2014/main" id="{8213E565-3A9F-EA75-2284-AFADC4F3CD73}"/>
                  </a:ext>
                </a:extLst>
              </p:cNvPr>
              <p:cNvSpPr txBox="1"/>
              <p:nvPr/>
            </p:nvSpPr>
            <p:spPr>
              <a:xfrm>
                <a:off x="8591005" y="1260114"/>
                <a:ext cx="2354700" cy="138499"/>
              </a:xfrm>
              <a:prstGeom prst="rect">
                <a:avLst/>
              </a:prstGeom>
              <a:noFill/>
            </p:spPr>
            <p:txBody>
              <a:bodyPr wrap="square" lIns="0" tIns="0" rIns="0" bIns="0" rtlCol="0">
                <a:spAutoFit/>
              </a:bodyPr>
              <a:lstStyle/>
              <a:p>
                <a:pPr algn="l"/>
                <a:r>
                  <a:rPr lang="en-US" sz="900" err="1">
                    <a:latin typeface="Ringside Narrow Book" panose="02000500000000000000" pitchFamily="2" charset="0"/>
                  </a:rPr>
                  <a:t>Morningstar Aggressive Allocation</a:t>
                </a:r>
              </a:p>
            </p:txBody>
          </p:sp>
        </p:grpSp>
      </p:grpSp>
      <p:sp>
        <p:nvSpPr>
          <p:cNvPr id="2" name="Star: 5 Points 1">
            <a:extLst>
              <a:ext uri="{FF2B5EF4-FFF2-40B4-BE49-F238E27FC236}">
                <a16:creationId xmlns:a16="http://schemas.microsoft.com/office/drawing/2014/main" id="{E3A35CA6-2845-3AB9-7339-68AE3D2D26CD}"/>
              </a:ext>
            </a:extLst>
          </p:cNvPr>
          <p:cNvSpPr/>
          <p:nvPr/>
        </p:nvSpPr>
        <p:spPr>
          <a:xfrm>
            <a:off x="11107199"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8" name="Star: 5 Points 7">
            <a:extLst>
              <a:ext uri="{FF2B5EF4-FFF2-40B4-BE49-F238E27FC236}">
                <a16:creationId xmlns:a16="http://schemas.microsoft.com/office/drawing/2014/main" id="{A4F93253-4AAA-0AF9-0A24-50D557D2DB54}"/>
              </a:ext>
            </a:extLst>
          </p:cNvPr>
          <p:cNvSpPr/>
          <p:nvPr/>
        </p:nvSpPr>
        <p:spPr>
          <a:xfrm>
            <a:off x="11232860"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0" name="Star: 5 Points 9">
            <a:extLst>
              <a:ext uri="{FF2B5EF4-FFF2-40B4-BE49-F238E27FC236}">
                <a16:creationId xmlns:a16="http://schemas.microsoft.com/office/drawing/2014/main" id="{E95C5603-3E03-EDF3-1CB9-9498984BA869}"/>
              </a:ext>
            </a:extLst>
          </p:cNvPr>
          <p:cNvSpPr/>
          <p:nvPr/>
        </p:nvSpPr>
        <p:spPr>
          <a:xfrm>
            <a:off x="11360417" y="466911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1" name="Star: 5 Points 10">
            <a:extLst>
              <a:ext uri="{FF2B5EF4-FFF2-40B4-BE49-F238E27FC236}">
                <a16:creationId xmlns:a16="http://schemas.microsoft.com/office/drawing/2014/main" id="{1856E68F-A969-B700-47B6-A7F1075A6F15}"/>
              </a:ext>
            </a:extLst>
          </p:cNvPr>
          <p:cNvSpPr/>
          <p:nvPr/>
        </p:nvSpPr>
        <p:spPr>
          <a:xfrm>
            <a:off x="11475142"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9" name="Star: 5 Points 18">
            <a:extLst>
              <a:ext uri="{FF2B5EF4-FFF2-40B4-BE49-F238E27FC236}">
                <a16:creationId xmlns:a16="http://schemas.microsoft.com/office/drawing/2014/main" id="{F211226B-8C35-787F-241F-D5A615BE9018}"/>
              </a:ext>
            </a:extLst>
          </p:cNvPr>
          <p:cNvSpPr/>
          <p:nvPr/>
        </p:nvSpPr>
        <p:spPr>
          <a:xfrm>
            <a:off x="11357209" y="5053028"/>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0" name="Star: 5 Points 19">
            <a:extLst>
              <a:ext uri="{FF2B5EF4-FFF2-40B4-BE49-F238E27FC236}">
                <a16:creationId xmlns:a16="http://schemas.microsoft.com/office/drawing/2014/main" id="{8714B208-A2BA-1D2D-C7A8-8BD67A673B97}"/>
              </a:ext>
            </a:extLst>
          </p:cNvPr>
          <p:cNvSpPr/>
          <p:nvPr/>
        </p:nvSpPr>
        <p:spPr>
          <a:xfrm>
            <a:off x="11228505" y="5056762"/>
            <a:ext cx="91440" cy="84498"/>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1" name="Star: 5 Points 20">
            <a:extLst>
              <a:ext uri="{FF2B5EF4-FFF2-40B4-BE49-F238E27FC236}">
                <a16:creationId xmlns:a16="http://schemas.microsoft.com/office/drawing/2014/main" id="{D1CDAE63-9295-61F6-CFFA-BE7E50B29814}"/>
              </a:ext>
            </a:extLst>
          </p:cNvPr>
          <p:cNvSpPr/>
          <p:nvPr/>
        </p:nvSpPr>
        <p:spPr>
          <a:xfrm>
            <a:off x="11108713" y="5053028"/>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5" name="Star: 5 Points 34">
            <a:extLst>
              <a:ext uri="{FF2B5EF4-FFF2-40B4-BE49-F238E27FC236}">
                <a16:creationId xmlns:a16="http://schemas.microsoft.com/office/drawing/2014/main" id="{1F1E46CB-00A7-5D0E-F59B-66E33CF1A68B}"/>
              </a:ext>
            </a:extLst>
          </p:cNvPr>
          <p:cNvSpPr/>
          <p:nvPr/>
        </p:nvSpPr>
        <p:spPr>
          <a:xfrm>
            <a:off x="11479497" y="5057958"/>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8" name="Star: 5 Points 37">
            <a:extLst>
              <a:ext uri="{FF2B5EF4-FFF2-40B4-BE49-F238E27FC236}">
                <a16:creationId xmlns:a16="http://schemas.microsoft.com/office/drawing/2014/main" id="{7F5B0427-633C-0DFC-C233-475E944862FF}"/>
              </a:ext>
            </a:extLst>
          </p:cNvPr>
          <p:cNvSpPr/>
          <p:nvPr/>
        </p:nvSpPr>
        <p:spPr>
          <a:xfrm>
            <a:off x="11450055" y="5493202"/>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0" name="Star: 5 Points 39">
            <a:extLst>
              <a:ext uri="{FF2B5EF4-FFF2-40B4-BE49-F238E27FC236}">
                <a16:creationId xmlns:a16="http://schemas.microsoft.com/office/drawing/2014/main" id="{1264033F-0F8C-F540-C040-464E91175ED5}"/>
              </a:ext>
            </a:extLst>
          </p:cNvPr>
          <p:cNvSpPr/>
          <p:nvPr/>
        </p:nvSpPr>
        <p:spPr>
          <a:xfrm>
            <a:off x="11331519" y="5493202"/>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1" name="Star: 5 Points 40">
            <a:extLst>
              <a:ext uri="{FF2B5EF4-FFF2-40B4-BE49-F238E27FC236}">
                <a16:creationId xmlns:a16="http://schemas.microsoft.com/office/drawing/2014/main" id="{8E658619-0F3E-86DA-9EDB-C7591D5FA3F7}"/>
              </a:ext>
            </a:extLst>
          </p:cNvPr>
          <p:cNvSpPr/>
          <p:nvPr/>
        </p:nvSpPr>
        <p:spPr>
          <a:xfrm>
            <a:off x="11212985" y="5493202"/>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2" name="Star: 5 Points 41">
            <a:extLst>
              <a:ext uri="{FF2B5EF4-FFF2-40B4-BE49-F238E27FC236}">
                <a16:creationId xmlns:a16="http://schemas.microsoft.com/office/drawing/2014/main" id="{EAC1FEE9-CF4C-171A-E487-9B4197763793}"/>
              </a:ext>
            </a:extLst>
          </p:cNvPr>
          <p:cNvSpPr/>
          <p:nvPr/>
        </p:nvSpPr>
        <p:spPr>
          <a:xfrm>
            <a:off x="11102318" y="5493202"/>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3" name="Star: 5 Points 42">
            <a:extLst>
              <a:ext uri="{FF2B5EF4-FFF2-40B4-BE49-F238E27FC236}">
                <a16:creationId xmlns:a16="http://schemas.microsoft.com/office/drawing/2014/main" id="{FC0396D6-1045-EB71-3EEB-CE955E25B056}"/>
              </a:ext>
            </a:extLst>
          </p:cNvPr>
          <p:cNvSpPr/>
          <p:nvPr/>
        </p:nvSpPr>
        <p:spPr>
          <a:xfrm>
            <a:off x="11527345" y="591978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4" name="Star: 5 Points 43">
            <a:extLst>
              <a:ext uri="{FF2B5EF4-FFF2-40B4-BE49-F238E27FC236}">
                <a16:creationId xmlns:a16="http://schemas.microsoft.com/office/drawing/2014/main" id="{8C075FBE-1224-565D-0A62-DE42E3E4899B}"/>
              </a:ext>
            </a:extLst>
          </p:cNvPr>
          <p:cNvSpPr/>
          <p:nvPr/>
        </p:nvSpPr>
        <p:spPr>
          <a:xfrm>
            <a:off x="11427598" y="5919782"/>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5" name="Star: 5 Points 44">
            <a:extLst>
              <a:ext uri="{FF2B5EF4-FFF2-40B4-BE49-F238E27FC236}">
                <a16:creationId xmlns:a16="http://schemas.microsoft.com/office/drawing/2014/main" id="{4E66EC71-FEDE-B37C-C7D4-37A64E080678}"/>
              </a:ext>
            </a:extLst>
          </p:cNvPr>
          <p:cNvSpPr/>
          <p:nvPr/>
        </p:nvSpPr>
        <p:spPr>
          <a:xfrm>
            <a:off x="11319841" y="5919782"/>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6" name="Star: 5 Points 45">
            <a:extLst>
              <a:ext uri="{FF2B5EF4-FFF2-40B4-BE49-F238E27FC236}">
                <a16:creationId xmlns:a16="http://schemas.microsoft.com/office/drawing/2014/main" id="{AD571109-3A83-7CF7-4A44-DBCE92F00667}"/>
              </a:ext>
            </a:extLst>
          </p:cNvPr>
          <p:cNvSpPr/>
          <p:nvPr/>
        </p:nvSpPr>
        <p:spPr>
          <a:xfrm>
            <a:off x="11211207" y="5919782"/>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7" name="Star: 5 Points 46">
            <a:extLst>
              <a:ext uri="{FF2B5EF4-FFF2-40B4-BE49-F238E27FC236}">
                <a16:creationId xmlns:a16="http://schemas.microsoft.com/office/drawing/2014/main" id="{2CF4B3E9-EEC0-506F-6678-F1FC57073D89}"/>
              </a:ext>
            </a:extLst>
          </p:cNvPr>
          <p:cNvSpPr/>
          <p:nvPr/>
        </p:nvSpPr>
        <p:spPr>
          <a:xfrm>
            <a:off x="11099089" y="5919782"/>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2" name="Footer Placeholder 4">
            <a:extLst>
              <a:ext uri="{FF2B5EF4-FFF2-40B4-BE49-F238E27FC236}">
                <a16:creationId xmlns:a16="http://schemas.microsoft.com/office/drawing/2014/main" id="{8678A582-3D29-D3F7-2ECD-9FE924B0F301}"/>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068734214"/>
      </p:ext>
    </p:extLst>
  </p:cSld>
  <p:clrMapOvr>
    <a:masterClrMapping/>
  </p:clrMapOvr>
  <p:extLst>
    <p:ext uri="{6950BFC3-D8DA-4A85-94F7-54DA5524770B}">
      <p188:commentRel xmlns:p188="http://schemas.microsoft.com/office/powerpoint/2018/8/main" r:id="rId3"/>
    </p:ext>
  </p:extLs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96484C0-57C2-6C55-E401-8DAC66D9E36E}"/>
              </a:ext>
            </a:extLst>
          </p:cNvPr>
          <p:cNvSpPr>
            <a:spLocks noGrp="1"/>
          </p:cNvSpPr>
          <p:nvPr>
            <p:ph type="title"/>
          </p:nvPr>
        </p:nvSpPr>
        <p:spPr/>
        <p:txBody>
          <a:bodyPr/>
          <a:lstStyle/>
          <a:p>
            <a:r>
              <a:rPr lang="en-US"/>
              <a:t>Key benefit  |  </a:t>
            </a:r>
            <a:r>
              <a:rPr lang="en-US">
                <a:solidFill>
                  <a:schemeClr val="tx2"/>
                </a:solidFill>
              </a:rPr>
              <a:t>Five-star equity solution</a:t>
            </a:r>
          </a:p>
        </p:txBody>
      </p:sp>
      <p:sp>
        <p:nvSpPr>
          <p:cNvPr id="4" name="Slide Number Placeholder 3">
            <a:extLst>
              <a:ext uri="{FF2B5EF4-FFF2-40B4-BE49-F238E27FC236}">
                <a16:creationId xmlns:a16="http://schemas.microsoft.com/office/drawing/2014/main" id="{76D704A3-67D8-3FFB-AF40-C75467D3A875}"/>
              </a:ext>
            </a:extLst>
          </p:cNvPr>
          <p:cNvSpPr>
            <a:spLocks noGrp="1"/>
          </p:cNvSpPr>
          <p:nvPr>
            <p:ph type="sldNum" sz="quarter" idx="12"/>
          </p:nvPr>
        </p:nvSpPr>
        <p:spPr/>
        <p:txBody>
          <a:bodyPr/>
          <a:lstStyle/>
          <a:p>
            <a:fld id="{E5B12101-DB11-214A-81F9-2D258DBE057F}" type="slidenum">
              <a:rPr lang="en-US" smtClean="0"/>
              <a:pPr/>
              <a:t>106</a:t>
            </a:fld>
            <a:endParaRPr lang="en-US"/>
          </a:p>
        </p:txBody>
      </p:sp>
      <p:sp>
        <p:nvSpPr>
          <p:cNvPr id="22" name="Text Placeholder 2">
            <a:extLst>
              <a:ext uri="{FF2B5EF4-FFF2-40B4-BE49-F238E27FC236}">
                <a16:creationId xmlns:a16="http://schemas.microsoft.com/office/drawing/2014/main" id="{F5BE1A75-6AFB-C897-89D4-350118C74137}"/>
              </a:ext>
            </a:extLst>
          </p:cNvPr>
          <p:cNvSpPr>
            <a:spLocks noGrp="1"/>
          </p:cNvSpPr>
          <p:nvPr/>
        </p:nvSpPr>
        <p:spPr>
          <a:xfrm>
            <a:off x="292607" y="1179575"/>
            <a:ext cx="11058044" cy="578265"/>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t>E</a:t>
            </a:r>
            <a:r>
              <a:rPr lang="en-US" sz="1600">
                <a:solidFill>
                  <a:schemeClr val="tx1"/>
                </a:solidFill>
              </a:rPr>
              <a:t>mbedded professional asset allocation provides experienced investment management across all major equity asset classes.</a:t>
            </a:r>
          </a:p>
        </p:txBody>
      </p:sp>
      <p:grpSp>
        <p:nvGrpSpPr>
          <p:cNvPr id="36" name="Group 35">
            <a:extLst>
              <a:ext uri="{FF2B5EF4-FFF2-40B4-BE49-F238E27FC236}">
                <a16:creationId xmlns:a16="http://schemas.microsoft.com/office/drawing/2014/main" id="{2D4F554D-1F10-0611-19ED-5C2C7F4DC0C4}"/>
              </a:ext>
            </a:extLst>
          </p:cNvPr>
          <p:cNvGrpSpPr/>
          <p:nvPr/>
        </p:nvGrpSpPr>
        <p:grpSpPr>
          <a:xfrm>
            <a:off x="471458" y="1720517"/>
            <a:ext cx="10761636" cy="4225847"/>
            <a:chOff x="209292" y="1889760"/>
            <a:chExt cx="11675810" cy="4524835"/>
          </a:xfrm>
        </p:grpSpPr>
        <p:sp>
          <p:nvSpPr>
            <p:cNvPr id="30" name="Rectangle 29">
              <a:extLst>
                <a:ext uri="{FF2B5EF4-FFF2-40B4-BE49-F238E27FC236}">
                  <a16:creationId xmlns:a16="http://schemas.microsoft.com/office/drawing/2014/main" id="{4975EDF5-0881-3DC7-A3AC-217C32AAAAF0}"/>
                </a:ext>
              </a:extLst>
            </p:cNvPr>
            <p:cNvSpPr/>
            <p:nvPr/>
          </p:nvSpPr>
          <p:spPr>
            <a:xfrm>
              <a:off x="7758820" y="1889970"/>
              <a:ext cx="4046898" cy="312109"/>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5ACCC06C-3597-382B-1193-7D63A80C751D}"/>
                </a:ext>
              </a:extLst>
            </p:cNvPr>
            <p:cNvGrpSpPr/>
            <p:nvPr/>
          </p:nvGrpSpPr>
          <p:grpSpPr>
            <a:xfrm>
              <a:off x="209292" y="1889760"/>
              <a:ext cx="11675810" cy="4524835"/>
              <a:chOff x="209292" y="1889760"/>
              <a:chExt cx="11675810" cy="4524835"/>
            </a:xfrm>
          </p:grpSpPr>
          <p:sp>
            <p:nvSpPr>
              <p:cNvPr id="29" name="Rectangle 28">
                <a:extLst>
                  <a:ext uri="{FF2B5EF4-FFF2-40B4-BE49-F238E27FC236}">
                    <a16:creationId xmlns:a16="http://schemas.microsoft.com/office/drawing/2014/main" id="{6A772719-D401-8170-0851-E6444D71625D}"/>
                  </a:ext>
                </a:extLst>
              </p:cNvPr>
              <p:cNvSpPr/>
              <p:nvPr/>
            </p:nvSpPr>
            <p:spPr>
              <a:xfrm>
                <a:off x="292098" y="1889760"/>
                <a:ext cx="7448613" cy="312109"/>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a:extLst>
                  <a:ext uri="{FF2B5EF4-FFF2-40B4-BE49-F238E27FC236}">
                    <a16:creationId xmlns:a16="http://schemas.microsoft.com/office/drawing/2014/main" id="{018AF3B5-830C-CCC1-29DE-33AA2188CE69}"/>
                  </a:ext>
                </a:extLst>
              </p:cNvPr>
              <p:cNvGrpSpPr>
                <a:grpSpLocks noChangeAspect="1"/>
              </p:cNvGrpSpPr>
              <p:nvPr/>
            </p:nvGrpSpPr>
            <p:grpSpPr>
              <a:xfrm>
                <a:off x="209292" y="1922745"/>
                <a:ext cx="11675810" cy="4491850"/>
                <a:chOff x="209292" y="1922745"/>
                <a:chExt cx="10778940" cy="4146813"/>
              </a:xfrm>
            </p:grpSpPr>
            <mc:AlternateContent xmlns:mc="http://schemas.openxmlformats.org/markup-compatibility/2006" xmlns:cx1="http://schemas.microsoft.com/office/drawing/2015/9/8/chartex">
              <mc:Choice Requires="cx1">
                <p:graphicFrame>
                  <p:nvGraphicFramePr>
                    <p:cNvPr id="25" name="Chart 24">
                      <a:extLst>
                        <a:ext uri="{FF2B5EF4-FFF2-40B4-BE49-F238E27FC236}">
                          <a16:creationId xmlns:a16="http://schemas.microsoft.com/office/drawing/2014/main" id="{D467AD7E-AEC4-C365-8B04-1B539B2BE572}"/>
                        </a:ext>
                      </a:extLst>
                    </p:cNvPr>
                    <p:cNvGraphicFramePr/>
                    <p:nvPr/>
                  </p:nvGraphicFramePr>
                  <p:xfrm>
                    <a:off x="209292" y="2154254"/>
                    <a:ext cx="10778940" cy="3638821"/>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25" name="Chart 24">
                      <a:extLst>
                        <a:ext uri="{FF2B5EF4-FFF2-40B4-BE49-F238E27FC236}">
                          <a16:creationId xmlns:a16="http://schemas.microsoft.com/office/drawing/2014/main" id="{D467AD7E-AEC4-C365-8B04-1B539B2BE572}"/>
                        </a:ext>
                      </a:extLst>
                    </p:cNvPr>
                    <p:cNvPicPr>
                      <a:picLocks noGrp="1" noRot="1" noChangeAspect="1" noMove="1" noResize="1" noEditPoints="1" noAdjustHandles="1" noChangeArrowheads="1" noChangeShapeType="1"/>
                    </p:cNvPicPr>
                    <p:nvPr/>
                  </p:nvPicPr>
                  <p:blipFill>
                    <a:blip r:embed="rId4"/>
                    <a:stretch>
                      <a:fillRect/>
                    </a:stretch>
                  </p:blipFill>
                  <p:spPr>
                    <a:xfrm>
                      <a:off x="471458" y="1985524"/>
                      <a:ext cx="10761636" cy="3681142"/>
                    </a:xfrm>
                    <a:prstGeom prst="rect">
                      <a:avLst/>
                    </a:prstGeom>
                  </p:spPr>
                </p:pic>
              </mc:Fallback>
            </mc:AlternateContent>
            <p:grpSp>
              <p:nvGrpSpPr>
                <p:cNvPr id="33" name="Group 32">
                  <a:extLst>
                    <a:ext uri="{FF2B5EF4-FFF2-40B4-BE49-F238E27FC236}">
                      <a16:creationId xmlns:a16="http://schemas.microsoft.com/office/drawing/2014/main" id="{B2B0A52E-DEFB-F44C-CF85-D247FC86380B}"/>
                    </a:ext>
                  </a:extLst>
                </p:cNvPr>
                <p:cNvGrpSpPr/>
                <p:nvPr/>
              </p:nvGrpSpPr>
              <p:grpSpPr>
                <a:xfrm>
                  <a:off x="285738" y="5741504"/>
                  <a:ext cx="10629208" cy="328054"/>
                  <a:chOff x="285738" y="5764364"/>
                  <a:chExt cx="10629208" cy="328054"/>
                </a:xfrm>
              </p:grpSpPr>
              <p:sp>
                <p:nvSpPr>
                  <p:cNvPr id="26" name="Rectangle 25">
                    <a:extLst>
                      <a:ext uri="{FF2B5EF4-FFF2-40B4-BE49-F238E27FC236}">
                        <a16:creationId xmlns:a16="http://schemas.microsoft.com/office/drawing/2014/main" id="{CA6190AF-A3CB-3F10-D056-393090722520}"/>
                      </a:ext>
                    </a:extLst>
                  </p:cNvPr>
                  <p:cNvSpPr/>
                  <p:nvPr/>
                </p:nvSpPr>
                <p:spPr>
                  <a:xfrm>
                    <a:off x="285738" y="5764364"/>
                    <a:ext cx="10629208" cy="328054"/>
                  </a:xfrm>
                  <a:prstGeom prst="rect">
                    <a:avLst/>
                  </a:prstGeom>
                  <a:solidFill>
                    <a:schemeClr val="accent1">
                      <a:alpha val="8522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B8ACF5A5-7FB8-3136-BD27-598D46492594}"/>
                      </a:ext>
                    </a:extLst>
                  </p:cNvPr>
                  <p:cNvSpPr txBox="1"/>
                  <p:nvPr/>
                </p:nvSpPr>
                <p:spPr>
                  <a:xfrm>
                    <a:off x="366920" y="5822008"/>
                    <a:ext cx="2313432" cy="198895"/>
                  </a:xfrm>
                  <a:prstGeom prst="rect">
                    <a:avLst/>
                  </a:prstGeom>
                  <a:noFill/>
                  <a:ln>
                    <a:noFill/>
                  </a:ln>
                </p:spPr>
                <p:txBody>
                  <a:bodyPr wrap="square" lIns="0" tIns="0" rIns="0" bIns="0" rtlCol="0">
                    <a:spAutoFit/>
                  </a:bodyPr>
                  <a:lstStyle/>
                  <a:p>
                    <a:pPr algn="l"/>
                    <a:r>
                      <a:rPr lang="en-US" sz="1400" b="1">
                        <a:latin typeface="Ringside Narrow" panose="02000500000000000000" pitchFamily="2" charset="0"/>
                      </a:rPr>
                      <a:t>Global</a:t>
                    </a:r>
                  </a:p>
                </p:txBody>
              </p:sp>
              <p:sp>
                <p:nvSpPr>
                  <p:cNvPr id="28" name="TextBox 27">
                    <a:extLst>
                      <a:ext uri="{FF2B5EF4-FFF2-40B4-BE49-F238E27FC236}">
                        <a16:creationId xmlns:a16="http://schemas.microsoft.com/office/drawing/2014/main" id="{B30CEFAE-82BC-B178-2CDF-8FAE62F91E5F}"/>
                      </a:ext>
                    </a:extLst>
                  </p:cNvPr>
                  <p:cNvSpPr txBox="1"/>
                  <p:nvPr/>
                </p:nvSpPr>
                <p:spPr>
                  <a:xfrm>
                    <a:off x="8967240" y="5835512"/>
                    <a:ext cx="1856049" cy="186205"/>
                  </a:xfrm>
                  <a:prstGeom prst="rect">
                    <a:avLst/>
                  </a:prstGeom>
                  <a:noFill/>
                  <a:ln>
                    <a:noFill/>
                  </a:ln>
                </p:spPr>
                <p:txBody>
                  <a:bodyPr wrap="square" lIns="0" tIns="0" rIns="0" bIns="0" rtlCol="0">
                    <a:spAutoFit/>
                  </a:bodyPr>
                  <a:lstStyle/>
                  <a:p>
                    <a:pPr algn="r"/>
                    <a:r>
                      <a:rPr lang="en-US" sz="1210">
                        <a:latin typeface="Franklin Gothic Book" panose="020B0503020102020204" pitchFamily="34" charset="0"/>
                      </a:rPr>
                      <a:t>MSCI </a:t>
                    </a:r>
                    <a:r>
                      <a:rPr lang="en-US" sz="1210"/>
                      <a:t>World</a:t>
                    </a:r>
                  </a:p>
                </p:txBody>
              </p:sp>
            </p:grpSp>
            <p:sp>
              <p:nvSpPr>
                <p:cNvPr id="31" name="TextBox 30">
                  <a:extLst>
                    <a:ext uri="{FF2B5EF4-FFF2-40B4-BE49-F238E27FC236}">
                      <a16:creationId xmlns:a16="http://schemas.microsoft.com/office/drawing/2014/main" id="{ADDACAFD-D905-F65B-8B43-8A9D7A7EC489}"/>
                    </a:ext>
                  </a:extLst>
                </p:cNvPr>
                <p:cNvSpPr txBox="1"/>
                <p:nvPr/>
              </p:nvSpPr>
              <p:spPr>
                <a:xfrm>
                  <a:off x="297569" y="1927319"/>
                  <a:ext cx="6864621" cy="227308"/>
                </a:xfrm>
                <a:prstGeom prst="rect">
                  <a:avLst/>
                </a:prstGeom>
                <a:noFill/>
                <a:ln>
                  <a:noFill/>
                </a:ln>
              </p:spPr>
              <p:txBody>
                <a:bodyPr wrap="square" lIns="0" tIns="0" rIns="0" bIns="0" rtlCol="0">
                  <a:spAutoFit/>
                </a:bodyPr>
                <a:lstStyle/>
                <a:p>
                  <a:pPr algn="ctr"/>
                  <a:r>
                    <a:rPr lang="en-US" sz="1600" b="1">
                      <a:solidFill>
                        <a:schemeClr val="bg1"/>
                      </a:solidFill>
                      <a:latin typeface="Ringside Narrow" panose="02000500000000000000" pitchFamily="2" charset="0"/>
                    </a:rPr>
                    <a:t>Russell 3000</a:t>
                  </a:r>
                </a:p>
              </p:txBody>
            </p:sp>
            <p:sp>
              <p:nvSpPr>
                <p:cNvPr id="32" name="TextBox 31">
                  <a:extLst>
                    <a:ext uri="{FF2B5EF4-FFF2-40B4-BE49-F238E27FC236}">
                      <a16:creationId xmlns:a16="http://schemas.microsoft.com/office/drawing/2014/main" id="{849B4F21-F18F-3C66-C475-98C08C911136}"/>
                    </a:ext>
                  </a:extLst>
                </p:cNvPr>
                <p:cNvSpPr txBox="1"/>
                <p:nvPr/>
              </p:nvSpPr>
              <p:spPr>
                <a:xfrm>
                  <a:off x="7178908" y="1922745"/>
                  <a:ext cx="3736038" cy="218784"/>
                </a:xfrm>
                <a:prstGeom prst="rect">
                  <a:avLst/>
                </a:prstGeom>
                <a:noFill/>
                <a:ln>
                  <a:noFill/>
                </a:ln>
              </p:spPr>
              <p:txBody>
                <a:bodyPr wrap="square" lIns="0" tIns="0" rIns="0" bIns="0" rtlCol="0">
                  <a:spAutoFit/>
                </a:bodyPr>
                <a:lstStyle/>
                <a:p>
                  <a:pPr algn="ctr"/>
                  <a:r>
                    <a:rPr lang="en-US" sz="1540" b="1">
                      <a:solidFill>
                        <a:schemeClr val="bg1"/>
                      </a:solidFill>
                      <a:latin typeface="Ringside Narrow" panose="02000500000000000000" pitchFamily="2" charset="0"/>
                    </a:rPr>
                    <a:t>MSCI ACWI ex US IMI</a:t>
                  </a:r>
                </a:p>
              </p:txBody>
            </p:sp>
          </p:grpSp>
        </p:grpSp>
      </p:grpSp>
      <p:sp>
        <p:nvSpPr>
          <p:cNvPr id="2" name="Text Placeholder 9">
            <a:extLst>
              <a:ext uri="{FF2B5EF4-FFF2-40B4-BE49-F238E27FC236}">
                <a16:creationId xmlns:a16="http://schemas.microsoft.com/office/drawing/2014/main" id="{96AD74D6-655F-5ACA-037D-9A2919FA2019}"/>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5" name="TextBox 4">
            <a:extLst>
              <a:ext uri="{FF2B5EF4-FFF2-40B4-BE49-F238E27FC236}">
                <a16:creationId xmlns:a16="http://schemas.microsoft.com/office/drawing/2014/main" id="{33BDCE39-7E64-1A25-22E4-8F34607E8599}"/>
              </a:ext>
            </a:extLst>
          </p:cNvPr>
          <p:cNvSpPr txBox="1"/>
          <p:nvPr/>
        </p:nvSpPr>
        <p:spPr>
          <a:xfrm>
            <a:off x="304915" y="6309573"/>
            <a:ext cx="1586986" cy="130805"/>
          </a:xfrm>
          <a:prstGeom prst="rect">
            <a:avLst/>
          </a:prstGeom>
          <a:noFill/>
        </p:spPr>
        <p:txBody>
          <a:bodyPr wrap="square" lIns="0" tIns="0" rIns="0" bIns="0" rtlCol="0">
            <a:spAutoFit/>
          </a:bodyPr>
          <a:lstStyle/>
          <a:p>
            <a:pPr algn="l"/>
            <a:r>
              <a:rPr lang="en-US" sz="850" dirty="0">
                <a:latin typeface="Ringside Narrow Book" panose="02000500000000000000" pitchFamily="2" charset="0"/>
              </a:rPr>
              <a:t>Source: FactSet</a:t>
            </a:r>
          </a:p>
        </p:txBody>
      </p:sp>
      <p:sp>
        <p:nvSpPr>
          <p:cNvPr id="6" name="Footer Placeholder 4">
            <a:extLst>
              <a:ext uri="{FF2B5EF4-FFF2-40B4-BE49-F238E27FC236}">
                <a16:creationId xmlns:a16="http://schemas.microsoft.com/office/drawing/2014/main" id="{CE560CA0-2B37-ECE8-CA29-2865A114F008}"/>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1641061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96484C0-57C2-6C55-E401-8DAC66D9E36E}"/>
              </a:ext>
            </a:extLst>
          </p:cNvPr>
          <p:cNvSpPr>
            <a:spLocks noGrp="1"/>
          </p:cNvSpPr>
          <p:nvPr>
            <p:ph type="title"/>
          </p:nvPr>
        </p:nvSpPr>
        <p:spPr>
          <a:xfrm>
            <a:off x="292099" y="612649"/>
            <a:ext cx="10940995" cy="469520"/>
          </a:xfrm>
        </p:spPr>
        <p:txBody>
          <a:bodyPr/>
          <a:lstStyle/>
          <a:p>
            <a:r>
              <a:rPr lang="en-US"/>
              <a:t>Key benefit  |  </a:t>
            </a:r>
            <a:r>
              <a:rPr lang="en-US">
                <a:solidFill>
                  <a:schemeClr val="tx2"/>
                </a:solidFill>
              </a:rPr>
              <a:t>Offered at cost with no added fees</a:t>
            </a:r>
          </a:p>
        </p:txBody>
      </p:sp>
      <p:sp>
        <p:nvSpPr>
          <p:cNvPr id="4" name="Slide Number Placeholder 3">
            <a:extLst>
              <a:ext uri="{FF2B5EF4-FFF2-40B4-BE49-F238E27FC236}">
                <a16:creationId xmlns:a16="http://schemas.microsoft.com/office/drawing/2014/main" id="{76D704A3-67D8-3FFB-AF40-C75467D3A875}"/>
              </a:ext>
            </a:extLst>
          </p:cNvPr>
          <p:cNvSpPr>
            <a:spLocks noGrp="1"/>
          </p:cNvSpPr>
          <p:nvPr>
            <p:ph type="sldNum" sz="quarter" idx="12"/>
          </p:nvPr>
        </p:nvSpPr>
        <p:spPr/>
        <p:txBody>
          <a:bodyPr/>
          <a:lstStyle/>
          <a:p>
            <a:fld id="{E5B12101-DB11-214A-81F9-2D258DBE057F}" type="slidenum">
              <a:rPr lang="en-US" smtClean="0"/>
              <a:pPr/>
              <a:t>107</a:t>
            </a:fld>
            <a:endParaRPr lang="en-US"/>
          </a:p>
        </p:txBody>
      </p:sp>
      <p:sp>
        <p:nvSpPr>
          <p:cNvPr id="22" name="Text Placeholder 2">
            <a:extLst>
              <a:ext uri="{FF2B5EF4-FFF2-40B4-BE49-F238E27FC236}">
                <a16:creationId xmlns:a16="http://schemas.microsoft.com/office/drawing/2014/main" id="{F5BE1A75-6AFB-C897-89D4-350118C74137}"/>
              </a:ext>
            </a:extLst>
          </p:cNvPr>
          <p:cNvSpPr>
            <a:spLocks noGrp="1"/>
          </p:cNvSpPr>
          <p:nvPr/>
        </p:nvSpPr>
        <p:spPr>
          <a:xfrm>
            <a:off x="292608" y="1179575"/>
            <a:ext cx="11095828" cy="578265"/>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t>P</a:t>
            </a:r>
            <a:r>
              <a:rPr lang="en-US" sz="1600">
                <a:solidFill>
                  <a:schemeClr val="tx1"/>
                </a:solidFill>
              </a:rPr>
              <a:t>articipants gain access to one of the least expensive actively managed strategies in the industry. </a:t>
            </a:r>
          </a:p>
        </p:txBody>
      </p:sp>
      <p:sp>
        <p:nvSpPr>
          <p:cNvPr id="3" name="Text Placeholder 19">
            <a:extLst>
              <a:ext uri="{FF2B5EF4-FFF2-40B4-BE49-F238E27FC236}">
                <a16:creationId xmlns:a16="http://schemas.microsoft.com/office/drawing/2014/main" id="{E4864781-FDF5-F40F-0BC8-B8B807D1C2EA}"/>
              </a:ext>
            </a:extLst>
          </p:cNvPr>
          <p:cNvSpPr>
            <a:spLocks noGrp="1"/>
          </p:cNvSpPr>
          <p:nvPr/>
        </p:nvSpPr>
        <p:spPr>
          <a:xfrm>
            <a:off x="301750" y="6160279"/>
            <a:ext cx="10931343" cy="234055"/>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a:latin typeface="Ringside Narrow Book" charset="0"/>
                <a:ea typeface="Ringside Narrow Book" charset="0"/>
                <a:cs typeface="Ringside Narrow Book" charset="0"/>
              </a:rPr>
              <a:t>Source: Morningstar.</a:t>
            </a:r>
          </a:p>
          <a:p>
            <a:pPr>
              <a:spcAft>
                <a:spcPts val="100"/>
              </a:spcAft>
            </a:pPr>
            <a:r>
              <a:rPr lang="en-US" sz="850">
                <a:latin typeface="Ringside Narrow Book" charset="0"/>
                <a:ea typeface="Ringside Narrow Book" charset="0"/>
                <a:cs typeface="Ringside Narrow Book" charset="0"/>
              </a:rPr>
              <a:t>Category: Morningstar aggressive allocation. </a:t>
            </a:r>
          </a:p>
        </p:txBody>
      </p:sp>
      <p:grpSp>
        <p:nvGrpSpPr>
          <p:cNvPr id="8" name="Group 7">
            <a:extLst>
              <a:ext uri="{FF2B5EF4-FFF2-40B4-BE49-F238E27FC236}">
                <a16:creationId xmlns:a16="http://schemas.microsoft.com/office/drawing/2014/main" id="{1EB17807-9C0C-6144-4AA5-5DF7523824E2}"/>
              </a:ext>
            </a:extLst>
          </p:cNvPr>
          <p:cNvGrpSpPr/>
          <p:nvPr/>
        </p:nvGrpSpPr>
        <p:grpSpPr>
          <a:xfrm>
            <a:off x="657225" y="1921810"/>
            <a:ext cx="4775332" cy="3562798"/>
            <a:chOff x="431087" y="1954836"/>
            <a:chExt cx="6493820" cy="3723589"/>
          </a:xfrm>
        </p:grpSpPr>
        <p:graphicFrame>
          <p:nvGraphicFramePr>
            <p:cNvPr id="2" name="Chart 1">
              <a:extLst>
                <a:ext uri="{FF2B5EF4-FFF2-40B4-BE49-F238E27FC236}">
                  <a16:creationId xmlns:a16="http://schemas.microsoft.com/office/drawing/2014/main" id="{AE719D3F-8CA8-ED0B-153B-961F76421157}"/>
                </a:ext>
              </a:extLst>
            </p:cNvPr>
            <p:cNvGraphicFramePr>
              <a:graphicFrameLocks/>
            </p:cNvGraphicFramePr>
            <p:nvPr>
              <p:extLst>
                <p:ext uri="{D42A27DB-BD31-4B8C-83A1-F6EECF244321}">
                  <p14:modId xmlns:p14="http://schemas.microsoft.com/office/powerpoint/2010/main" val="3551504737"/>
                </p:ext>
              </p:extLst>
            </p:nvPr>
          </p:nvGraphicFramePr>
          <p:xfrm>
            <a:off x="431087" y="2272708"/>
            <a:ext cx="6493820" cy="3405717"/>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976F6608-4EC2-1B64-80C3-A9572FDD98B1}"/>
                </a:ext>
              </a:extLst>
            </p:cNvPr>
            <p:cNvSpPr txBox="1"/>
            <p:nvPr/>
          </p:nvSpPr>
          <p:spPr>
            <a:xfrm>
              <a:off x="623986" y="1954836"/>
              <a:ext cx="5955236" cy="209084"/>
            </a:xfrm>
            <a:prstGeom prst="rect">
              <a:avLst/>
            </a:prstGeom>
            <a:noFill/>
          </p:spPr>
          <p:txBody>
            <a:bodyPr wrap="square" lIns="0" tIns="0" rIns="0" bIns="0" rtlCol="0">
              <a:spAutoFit/>
            </a:bodyPr>
            <a:lstStyle/>
            <a:p>
              <a:pPr algn="ctr"/>
              <a:r>
                <a:rPr lang="en-US" sz="1300" b="1" i="0" dirty="0">
                  <a:solidFill>
                    <a:schemeClr val="tx1"/>
                  </a:solidFill>
                  <a:latin typeface="Ringside Narrow" panose="02000500000000000000" pitchFamily="2" charset="0"/>
                </a:rPr>
                <a:t>TOTAL EXPENSE RATIO (BPS) </a:t>
              </a:r>
            </a:p>
          </p:txBody>
        </p:sp>
      </p:grpSp>
      <p:graphicFrame>
        <p:nvGraphicFramePr>
          <p:cNvPr id="10" name="Chart Placeholder 5">
            <a:extLst>
              <a:ext uri="{FF2B5EF4-FFF2-40B4-BE49-F238E27FC236}">
                <a16:creationId xmlns:a16="http://schemas.microsoft.com/office/drawing/2014/main" id="{B5DB8866-97D8-1307-101F-77F795338394}"/>
              </a:ext>
            </a:extLst>
          </p:cNvPr>
          <p:cNvGraphicFramePr>
            <a:graphicFrameLocks/>
          </p:cNvGraphicFramePr>
          <p:nvPr/>
        </p:nvGraphicFramePr>
        <p:xfrm>
          <a:off x="6277845" y="1726756"/>
          <a:ext cx="5003180" cy="1448787"/>
        </p:xfrm>
        <a:graphic>
          <a:graphicData uri="http://schemas.openxmlformats.org/drawingml/2006/table">
            <a:tbl>
              <a:tblPr firstRow="1" bandRow="1"/>
              <a:tblGrid>
                <a:gridCol w="2189356">
                  <a:extLst>
                    <a:ext uri="{9D8B030D-6E8A-4147-A177-3AD203B41FA5}">
                      <a16:colId xmlns:a16="http://schemas.microsoft.com/office/drawing/2014/main" val="1682790029"/>
                    </a:ext>
                  </a:extLst>
                </a:gridCol>
                <a:gridCol w="1406912">
                  <a:extLst>
                    <a:ext uri="{9D8B030D-6E8A-4147-A177-3AD203B41FA5}">
                      <a16:colId xmlns:a16="http://schemas.microsoft.com/office/drawing/2014/main" val="3941841117"/>
                    </a:ext>
                  </a:extLst>
                </a:gridCol>
                <a:gridCol w="1406912">
                  <a:extLst>
                    <a:ext uri="{9D8B030D-6E8A-4147-A177-3AD203B41FA5}">
                      <a16:colId xmlns:a16="http://schemas.microsoft.com/office/drawing/2014/main" val="3398310364"/>
                    </a:ext>
                  </a:extLst>
                </a:gridCol>
              </a:tblGrid>
              <a:tr h="49133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lnSpc>
                          <a:spcPct val="90000"/>
                        </a:lnSpc>
                      </a:pPr>
                      <a:r>
                        <a:rPr lang="en-US" sz="1200" b="1" i="0" kern="1200">
                          <a:solidFill>
                            <a:schemeClr val="bg1"/>
                          </a:solidFill>
                          <a:effectLst/>
                          <a:latin typeface="Ringside Narrow" panose="02000500000000000000" pitchFamily="2" charset="0"/>
                          <a:ea typeface="+mn-ea"/>
                          <a:cs typeface="+mn-cs"/>
                        </a:rPr>
                        <a:t>CREF  Stock Account</a:t>
                      </a:r>
                      <a:br>
                        <a:rPr lang="en-US" sz="1200" b="1" i="0" kern="1200">
                          <a:solidFill>
                            <a:schemeClr val="bg1"/>
                          </a:solidFill>
                          <a:effectLst/>
                          <a:latin typeface="Ringside Narrow" panose="02000500000000000000" pitchFamily="2" charset="0"/>
                          <a:ea typeface="+mn-ea"/>
                          <a:cs typeface="+mn-cs"/>
                        </a:rPr>
                      </a:br>
                      <a:r>
                        <a:rPr lang="en-US" sz="1200" b="1" i="0" kern="1200">
                          <a:solidFill>
                            <a:schemeClr val="bg1"/>
                          </a:solidFill>
                          <a:effectLst/>
                          <a:latin typeface="Ringside Narrow" panose="02000500000000000000" pitchFamily="2" charset="0"/>
                          <a:ea typeface="+mn-ea"/>
                          <a:cs typeface="+mn-cs"/>
                        </a:rPr>
                        <a:t>expense categories</a:t>
                      </a:r>
                    </a:p>
                  </a:txBody>
                  <a:tcPr marL="13716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041459"/>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Class R3</a:t>
                      </a:r>
                    </a:p>
                  </a:txBody>
                  <a:tcPr marL="137160" marR="13716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8AAFFA"/>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Class R4</a:t>
                      </a:r>
                    </a:p>
                  </a:txBody>
                  <a:tcPr marL="137160" marR="137160"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98DED0"/>
                    </a:solidFill>
                  </a:tcPr>
                </a:tc>
                <a:extLst>
                  <a:ext uri="{0D108BD9-81ED-4DB2-BD59-A6C34878D82A}">
                    <a16:rowId xmlns:a16="http://schemas.microsoft.com/office/drawing/2014/main" val="481631719"/>
                  </a:ext>
                </a:extLst>
              </a:tr>
              <a:tr h="27723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sz="1100" b="0" i="0">
                          <a:solidFill>
                            <a:schemeClr val="tx1"/>
                          </a:solidFill>
                          <a:effectLst/>
                          <a:latin typeface="Ringside Narrow Book" panose="02000500000000000000" pitchFamily="2" charset="0"/>
                        </a:rPr>
                        <a:t>Investment advisory</a:t>
                      </a:r>
                    </a:p>
                  </a:txBody>
                  <a:tcPr marL="137160" marR="0" marT="0" marB="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mn-cs"/>
                        </a:rPr>
                        <a:t>8.0 bps</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mn-cs"/>
                        </a:rPr>
                        <a:t>8.0 bps</a:t>
                      </a:r>
                    </a:p>
                  </a:txBody>
                  <a:tcPr marL="0" marR="0" marT="0" marB="0"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extLst>
                  <a:ext uri="{0D108BD9-81ED-4DB2-BD59-A6C34878D82A}">
                    <a16:rowId xmlns:a16="http://schemas.microsoft.com/office/drawing/2014/main" val="1519824366"/>
                  </a:ext>
                </a:extLst>
              </a:tr>
              <a:tr h="25647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Administrative &amp; distribution</a:t>
                      </a:r>
                    </a:p>
                  </a:txBody>
                  <a:tcPr marL="137160" marR="0" marT="0" marB="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mn-cs"/>
                        </a:rPr>
                        <a:t>17.0 bps</a:t>
                      </a:r>
                    </a:p>
                  </a:txBody>
                  <a:tcPr marL="0" marR="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mn-cs"/>
                        </a:rPr>
                        <a:t>1.5 bps</a:t>
                      </a:r>
                    </a:p>
                  </a:txBody>
                  <a:tcPr marL="0" marR="0" marT="0" marB="0"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EEEDE"/>
                    </a:solidFill>
                  </a:tcPr>
                </a:tc>
                <a:extLst>
                  <a:ext uri="{0D108BD9-81ED-4DB2-BD59-A6C34878D82A}">
                    <a16:rowId xmlns:a16="http://schemas.microsoft.com/office/drawing/2014/main" val="1211828846"/>
                  </a:ext>
                </a:extLst>
              </a:tr>
              <a:tr h="21187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Mortality (M&amp;E)</a:t>
                      </a:r>
                    </a:p>
                  </a:txBody>
                  <a:tcPr marL="137160" marR="0" marT="0" marB="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mn-cs"/>
                        </a:rPr>
                        <a:t>0.5 bps</a:t>
                      </a:r>
                    </a:p>
                  </a:txBody>
                  <a:tcPr marL="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mn-cs"/>
                        </a:rPr>
                        <a:t>0.5 bps</a:t>
                      </a:r>
                    </a:p>
                  </a:txBody>
                  <a:tcPr marL="0" marR="0" marT="0" marB="0"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extLst>
                  <a:ext uri="{0D108BD9-81ED-4DB2-BD59-A6C34878D82A}">
                    <a16:rowId xmlns:a16="http://schemas.microsoft.com/office/drawing/2014/main" val="3382537218"/>
                  </a:ext>
                </a:extLst>
              </a:tr>
              <a:tr h="21187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Total</a:t>
                      </a:r>
                    </a:p>
                  </a:txBody>
                  <a:tcPr marL="137160" marR="0" marT="0" marB="0" anchor="ctr">
                    <a:lnL>
                      <a:noFill/>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Franklin Gothic Demi" panose="020B0603020102020204" pitchFamily="34" charset="0"/>
                          <a:ea typeface="+mn-ea"/>
                          <a:cs typeface="+mn-cs"/>
                        </a:rPr>
                        <a:t>25.5 bps</a:t>
                      </a:r>
                    </a:p>
                  </a:txBody>
                  <a:tcPr marL="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3DA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Franklin Gothic Demi" panose="020B0603020102020204" pitchFamily="34" charset="0"/>
                          <a:ea typeface="+mn-ea"/>
                          <a:cs typeface="+mn-cs"/>
                        </a:rPr>
                        <a:t>10.0 bps</a:t>
                      </a:r>
                    </a:p>
                  </a:txBody>
                  <a:tcPr marL="0" marR="0" marT="0" marB="0" anchor="ctr">
                    <a:lnL w="9525" cap="flat" cmpd="sng" algn="ctr">
                      <a:solidFill>
                        <a:schemeClr val="bg1"/>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CEEEDE"/>
                    </a:solidFill>
                  </a:tcPr>
                </a:tc>
                <a:extLst>
                  <a:ext uri="{0D108BD9-81ED-4DB2-BD59-A6C34878D82A}">
                    <a16:rowId xmlns:a16="http://schemas.microsoft.com/office/drawing/2014/main" val="1227561122"/>
                  </a:ext>
                </a:extLst>
              </a:tr>
            </a:tbl>
          </a:graphicData>
        </a:graphic>
      </p:graphicFrame>
      <p:grpSp>
        <p:nvGrpSpPr>
          <p:cNvPr id="40" name="Group 39">
            <a:extLst>
              <a:ext uri="{FF2B5EF4-FFF2-40B4-BE49-F238E27FC236}">
                <a16:creationId xmlns:a16="http://schemas.microsoft.com/office/drawing/2014/main" id="{40D9E445-F202-EC0F-A3E1-011C20D229BB}"/>
              </a:ext>
            </a:extLst>
          </p:cNvPr>
          <p:cNvGrpSpPr/>
          <p:nvPr/>
        </p:nvGrpSpPr>
        <p:grpSpPr>
          <a:xfrm>
            <a:off x="6277845" y="3518208"/>
            <a:ext cx="5003180" cy="2731278"/>
            <a:chOff x="6277845" y="3429000"/>
            <a:chExt cx="5003180" cy="2731278"/>
          </a:xfrm>
        </p:grpSpPr>
        <p:sp>
          <p:nvSpPr>
            <p:cNvPr id="38" name="Rectangle 37">
              <a:extLst>
                <a:ext uri="{FF2B5EF4-FFF2-40B4-BE49-F238E27FC236}">
                  <a16:creationId xmlns:a16="http://schemas.microsoft.com/office/drawing/2014/main" id="{B70F3A36-B2C3-311C-2834-CFE1EBC7BF49}"/>
                </a:ext>
              </a:extLst>
            </p:cNvPr>
            <p:cNvSpPr/>
            <p:nvPr/>
          </p:nvSpPr>
          <p:spPr>
            <a:xfrm>
              <a:off x="6277845" y="3429000"/>
              <a:ext cx="5003180" cy="2731278"/>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nvGrpSpPr>
            <p:cNvPr id="37" name="Group 36">
              <a:extLst>
                <a:ext uri="{FF2B5EF4-FFF2-40B4-BE49-F238E27FC236}">
                  <a16:creationId xmlns:a16="http://schemas.microsoft.com/office/drawing/2014/main" id="{BC772DB4-0610-F4FF-FD8D-3C7C905958AC}"/>
                </a:ext>
              </a:extLst>
            </p:cNvPr>
            <p:cNvGrpSpPr/>
            <p:nvPr/>
          </p:nvGrpSpPr>
          <p:grpSpPr>
            <a:xfrm>
              <a:off x="6401411" y="3662078"/>
              <a:ext cx="4780910" cy="2245023"/>
              <a:chOff x="6375140" y="3547268"/>
              <a:chExt cx="4780910" cy="2245023"/>
            </a:xfrm>
          </p:grpSpPr>
          <p:sp>
            <p:nvSpPr>
              <p:cNvPr id="12" name="Rectangle 11">
                <a:extLst>
                  <a:ext uri="{FF2B5EF4-FFF2-40B4-BE49-F238E27FC236}">
                    <a16:creationId xmlns:a16="http://schemas.microsoft.com/office/drawing/2014/main" id="{217FB9D6-47AD-6059-7F17-AFDB7CCE5B43}"/>
                  </a:ext>
                </a:extLst>
              </p:cNvPr>
              <p:cNvSpPr/>
              <p:nvPr/>
            </p:nvSpPr>
            <p:spPr>
              <a:xfrm>
                <a:off x="6375140" y="3547268"/>
                <a:ext cx="2352612" cy="338554"/>
              </a:xfrm>
              <a:prstGeom prst="rect">
                <a:avLst/>
              </a:prstGeom>
            </p:spPr>
            <p:txBody>
              <a:bodyPr wrap="square" lIns="0" tIns="0" rIns="0" bIns="0">
                <a:spAutoFit/>
              </a:bodyPr>
              <a:lstStyle/>
              <a:p>
                <a:pPr algn="r"/>
                <a:r>
                  <a:rPr lang="en-US" sz="1100" b="1"/>
                  <a:t>R3 bundled total expense ratio</a:t>
                </a:r>
              </a:p>
              <a:p>
                <a:pPr algn="r"/>
                <a:endParaRPr lang="en-US" sz="1100" i="1"/>
              </a:p>
            </p:txBody>
          </p:sp>
          <p:sp>
            <p:nvSpPr>
              <p:cNvPr id="13" name="Isosceles Triangle 25">
                <a:extLst>
                  <a:ext uri="{FF2B5EF4-FFF2-40B4-BE49-F238E27FC236}">
                    <a16:creationId xmlns:a16="http://schemas.microsoft.com/office/drawing/2014/main" id="{7CF615F2-9FA8-A8EC-D198-D6BBE8E8BF6A}"/>
                  </a:ext>
                </a:extLst>
              </p:cNvPr>
              <p:cNvSpPr/>
              <p:nvPr/>
            </p:nvSpPr>
            <p:spPr>
              <a:xfrm rot="10800000">
                <a:off x="8508628" y="3797944"/>
                <a:ext cx="167859" cy="1447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p>
            </p:txBody>
          </p:sp>
          <p:sp>
            <p:nvSpPr>
              <p:cNvPr id="14" name="Rectangle 13">
                <a:extLst>
                  <a:ext uri="{FF2B5EF4-FFF2-40B4-BE49-F238E27FC236}">
                    <a16:creationId xmlns:a16="http://schemas.microsoft.com/office/drawing/2014/main" id="{522E108A-E266-8686-080A-2A86861FED55}"/>
                  </a:ext>
                </a:extLst>
              </p:cNvPr>
              <p:cNvSpPr/>
              <p:nvPr/>
            </p:nvSpPr>
            <p:spPr>
              <a:xfrm>
                <a:off x="6575252" y="4776628"/>
                <a:ext cx="2125297" cy="1015663"/>
              </a:xfrm>
              <a:prstGeom prst="rect">
                <a:avLst/>
              </a:prstGeom>
            </p:spPr>
            <p:txBody>
              <a:bodyPr wrap="square" lIns="0" tIns="0" rIns="0" bIns="0">
                <a:spAutoFit/>
              </a:bodyPr>
              <a:lstStyle/>
              <a:p>
                <a:pPr algn="r"/>
                <a:r>
                  <a:rPr lang="en-US" sz="1100" b="1">
                    <a:latin typeface="Ringside Narrow" panose="02000500000000000000" pitchFamily="2" charset="0"/>
                  </a:rPr>
                  <a:t>15.5 bps</a:t>
                </a:r>
              </a:p>
              <a:p>
                <a:pPr algn="r"/>
                <a:r>
                  <a:rPr lang="en-US" sz="1100" b="1">
                    <a:latin typeface="Ringside Narrow" panose="02000500000000000000" pitchFamily="2" charset="0"/>
                  </a:rPr>
                  <a:t>R3 unbundled total expense ratio</a:t>
                </a:r>
              </a:p>
              <a:p>
                <a:pPr algn="r"/>
                <a:r>
                  <a:rPr lang="en-US" sz="1100" i="1"/>
                  <a:t>What the participant pays for</a:t>
                </a:r>
                <a:br>
                  <a:rPr lang="en-US" sz="1100" i="1"/>
                </a:br>
                <a:r>
                  <a:rPr lang="en-US" sz="1100" i="1"/>
                  <a:t>the investment product after removing TIAA’s embedded plan participant recordkeeping fee</a:t>
                </a:r>
              </a:p>
            </p:txBody>
          </p:sp>
          <p:sp>
            <p:nvSpPr>
              <p:cNvPr id="15" name="Rectangle 14">
                <a:extLst>
                  <a:ext uri="{FF2B5EF4-FFF2-40B4-BE49-F238E27FC236}">
                    <a16:creationId xmlns:a16="http://schemas.microsoft.com/office/drawing/2014/main" id="{213F1EF6-88D4-2999-0F6B-95536A49AC97}"/>
                  </a:ext>
                </a:extLst>
              </p:cNvPr>
              <p:cNvSpPr/>
              <p:nvPr/>
            </p:nvSpPr>
            <p:spPr>
              <a:xfrm>
                <a:off x="6445497" y="4151874"/>
                <a:ext cx="673812" cy="338554"/>
              </a:xfrm>
              <a:prstGeom prst="rect">
                <a:avLst/>
              </a:prstGeom>
            </p:spPr>
            <p:txBody>
              <a:bodyPr wrap="square" lIns="0" tIns="0" rIns="0" bIns="0">
                <a:spAutoFit/>
              </a:bodyPr>
              <a:lstStyle/>
              <a:p>
                <a:pPr algn="r"/>
                <a:r>
                  <a:rPr lang="en-US" sz="1100" b="1">
                    <a:latin typeface="Ringside Narrow" panose="02000500000000000000" pitchFamily="2" charset="0"/>
                  </a:rPr>
                  <a:t>10 bps</a:t>
                </a:r>
              </a:p>
              <a:p>
                <a:pPr algn="r"/>
                <a:endParaRPr lang="en-US" sz="1100" i="1"/>
              </a:p>
            </p:txBody>
          </p:sp>
          <p:sp>
            <p:nvSpPr>
              <p:cNvPr id="16" name="Isosceles Triangle 16">
                <a:extLst>
                  <a:ext uri="{FF2B5EF4-FFF2-40B4-BE49-F238E27FC236}">
                    <a16:creationId xmlns:a16="http://schemas.microsoft.com/office/drawing/2014/main" id="{CD313014-0F03-E450-DF99-542213536078}"/>
                  </a:ext>
                </a:extLst>
              </p:cNvPr>
              <p:cNvSpPr/>
              <p:nvPr/>
            </p:nvSpPr>
            <p:spPr>
              <a:xfrm rot="10800000">
                <a:off x="8508626" y="4558941"/>
                <a:ext cx="167859" cy="1447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p>
            </p:txBody>
          </p:sp>
          <p:sp>
            <p:nvSpPr>
              <p:cNvPr id="17" name="Rectangle 16">
                <a:extLst>
                  <a:ext uri="{FF2B5EF4-FFF2-40B4-BE49-F238E27FC236}">
                    <a16:creationId xmlns:a16="http://schemas.microsoft.com/office/drawing/2014/main" id="{3FF5AAFB-B7F1-7D21-7F50-EB8A9E6E170C}"/>
                  </a:ext>
                </a:extLst>
              </p:cNvPr>
              <p:cNvSpPr/>
              <p:nvPr/>
            </p:nvSpPr>
            <p:spPr>
              <a:xfrm>
                <a:off x="7192537" y="4030669"/>
                <a:ext cx="1517636" cy="440120"/>
              </a:xfrm>
              <a:prstGeom prst="rect">
                <a:avLst/>
              </a:prstGeom>
              <a:solidFill>
                <a:schemeClr val="tx2"/>
              </a:solidFill>
              <a:ln w="19050">
                <a:noFill/>
              </a:ln>
            </p:spPr>
            <p:txBody>
              <a:bodyPr wrap="square" lIns="50292" tIns="50292" rIns="50292" bIns="50292">
                <a:spAutoFit/>
              </a:bodyPr>
              <a:lstStyle/>
              <a:p>
                <a:pPr algn="ctr"/>
                <a:r>
                  <a:rPr lang="en-US" sz="1100" i="1">
                    <a:solidFill>
                      <a:schemeClr val="bg1"/>
                    </a:solidFill>
                    <a:latin typeface="Ringside Narrow Book" panose="02000500000000000000" pitchFamily="2" charset="0"/>
                  </a:rPr>
                  <a:t>TIAA plan participant recordkeeping fee</a:t>
                </a:r>
              </a:p>
            </p:txBody>
          </p:sp>
          <p:sp>
            <p:nvSpPr>
              <p:cNvPr id="18" name="Rectangle 17">
                <a:extLst>
                  <a:ext uri="{FF2B5EF4-FFF2-40B4-BE49-F238E27FC236}">
                    <a16:creationId xmlns:a16="http://schemas.microsoft.com/office/drawing/2014/main" id="{E9CE676D-7360-3A48-F054-2B0C0D8CB9E0}"/>
                  </a:ext>
                </a:extLst>
              </p:cNvPr>
              <p:cNvSpPr/>
              <p:nvPr/>
            </p:nvSpPr>
            <p:spPr>
              <a:xfrm>
                <a:off x="8911823" y="4776627"/>
                <a:ext cx="2125297" cy="862594"/>
              </a:xfrm>
              <a:prstGeom prst="rect">
                <a:avLst/>
              </a:prstGeom>
            </p:spPr>
            <p:txBody>
              <a:bodyPr wrap="square" lIns="0" tIns="0" rIns="0" bIns="0">
                <a:spAutoFit/>
              </a:bodyPr>
              <a:lstStyle/>
              <a:p>
                <a:r>
                  <a:rPr lang="en-US" sz="1100" b="1">
                    <a:latin typeface="Ringside Narrow" panose="02000500000000000000" pitchFamily="2" charset="0"/>
                  </a:rPr>
                  <a:t>10 bps</a:t>
                </a:r>
              </a:p>
              <a:p>
                <a:r>
                  <a:rPr lang="en-US" sz="1100" b="1">
                    <a:latin typeface="Ringside Narrow" panose="02000500000000000000" pitchFamily="2" charset="0"/>
                  </a:rPr>
                  <a:t>R4 total expense ratio</a:t>
                </a:r>
              </a:p>
              <a:p>
                <a:r>
                  <a:rPr lang="en-US" sz="1100" i="1"/>
                  <a:t>“Institutional”-type all-in fee, reflecting the true cost of the investment product</a:t>
                </a:r>
              </a:p>
            </p:txBody>
          </p:sp>
          <p:sp>
            <p:nvSpPr>
              <p:cNvPr id="19" name="Rectangle 18">
                <a:extLst>
                  <a:ext uri="{FF2B5EF4-FFF2-40B4-BE49-F238E27FC236}">
                    <a16:creationId xmlns:a16="http://schemas.microsoft.com/office/drawing/2014/main" id="{4A3889F7-B8E8-E8FB-0CC9-21B37689E0F1}"/>
                  </a:ext>
                </a:extLst>
              </p:cNvPr>
              <p:cNvSpPr/>
              <p:nvPr/>
            </p:nvSpPr>
            <p:spPr>
              <a:xfrm>
                <a:off x="8891831" y="4030670"/>
                <a:ext cx="1517635" cy="440120"/>
              </a:xfrm>
              <a:prstGeom prst="rect">
                <a:avLst/>
              </a:prstGeom>
              <a:solidFill>
                <a:schemeClr val="tx2"/>
              </a:solidFill>
              <a:ln w="19050">
                <a:noFill/>
              </a:ln>
            </p:spPr>
            <p:txBody>
              <a:bodyPr wrap="square" lIns="50292" tIns="50292" rIns="50292" bIns="50292">
                <a:spAutoFit/>
              </a:bodyPr>
              <a:lstStyle/>
              <a:p>
                <a:pPr algn="ctr"/>
                <a:r>
                  <a:rPr lang="en-US" sz="1100" i="1">
                    <a:solidFill>
                      <a:schemeClr val="bg1"/>
                    </a:solidFill>
                    <a:latin typeface="Ringside Narrow Book" panose="02000500000000000000" pitchFamily="2" charset="0"/>
                  </a:rPr>
                  <a:t>TIAA plan participant recordkeeping fee</a:t>
                </a:r>
              </a:p>
            </p:txBody>
          </p:sp>
          <p:sp>
            <p:nvSpPr>
              <p:cNvPr id="20" name="Rectangle 19">
                <a:extLst>
                  <a:ext uri="{FF2B5EF4-FFF2-40B4-BE49-F238E27FC236}">
                    <a16:creationId xmlns:a16="http://schemas.microsoft.com/office/drawing/2014/main" id="{9F5347C0-F542-37ED-8609-1EE6BBFBF3F1}"/>
                  </a:ext>
                </a:extLst>
              </p:cNvPr>
              <p:cNvSpPr/>
              <p:nvPr/>
            </p:nvSpPr>
            <p:spPr>
              <a:xfrm>
                <a:off x="8904271" y="3547268"/>
                <a:ext cx="2047587" cy="338554"/>
              </a:xfrm>
              <a:prstGeom prst="rect">
                <a:avLst/>
              </a:prstGeom>
            </p:spPr>
            <p:txBody>
              <a:bodyPr wrap="square" lIns="0" tIns="0" rIns="0" bIns="0">
                <a:spAutoFit/>
              </a:bodyPr>
              <a:lstStyle/>
              <a:p>
                <a:r>
                  <a:rPr lang="en-US" sz="1100" b="1"/>
                  <a:t>R4 total expense ratio</a:t>
                </a:r>
              </a:p>
              <a:p>
                <a:pPr algn="r"/>
                <a:endParaRPr lang="en-US" sz="1100" i="1"/>
              </a:p>
            </p:txBody>
          </p:sp>
          <p:sp>
            <p:nvSpPr>
              <p:cNvPr id="21" name="Isosceles Triangle 13">
                <a:extLst>
                  <a:ext uri="{FF2B5EF4-FFF2-40B4-BE49-F238E27FC236}">
                    <a16:creationId xmlns:a16="http://schemas.microsoft.com/office/drawing/2014/main" id="{D19AC4D5-B06D-8942-1079-BA98416178AD}"/>
                  </a:ext>
                </a:extLst>
              </p:cNvPr>
              <p:cNvSpPr/>
              <p:nvPr/>
            </p:nvSpPr>
            <p:spPr>
              <a:xfrm rot="10800000">
                <a:off x="8929873" y="3797944"/>
                <a:ext cx="167859" cy="1447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p>
            </p:txBody>
          </p:sp>
          <p:sp>
            <p:nvSpPr>
              <p:cNvPr id="23" name="Isosceles Triangle 14">
                <a:extLst>
                  <a:ext uri="{FF2B5EF4-FFF2-40B4-BE49-F238E27FC236}">
                    <a16:creationId xmlns:a16="http://schemas.microsoft.com/office/drawing/2014/main" id="{8CF7B2E0-3CBD-5E2F-BC1E-2BD640F83A4F}"/>
                  </a:ext>
                </a:extLst>
              </p:cNvPr>
              <p:cNvSpPr/>
              <p:nvPr/>
            </p:nvSpPr>
            <p:spPr>
              <a:xfrm rot="10800000">
                <a:off x="8929871" y="4558941"/>
                <a:ext cx="167859" cy="1447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p>
            </p:txBody>
          </p:sp>
          <p:sp>
            <p:nvSpPr>
              <p:cNvPr id="24" name="Rectangle 23">
                <a:extLst>
                  <a:ext uri="{FF2B5EF4-FFF2-40B4-BE49-F238E27FC236}">
                    <a16:creationId xmlns:a16="http://schemas.microsoft.com/office/drawing/2014/main" id="{42491E8C-6FC5-37EF-E1A5-5D69A4820661}"/>
                  </a:ext>
                </a:extLst>
              </p:cNvPr>
              <p:cNvSpPr/>
              <p:nvPr/>
            </p:nvSpPr>
            <p:spPr>
              <a:xfrm>
                <a:off x="10482238" y="4185326"/>
                <a:ext cx="673812" cy="338554"/>
              </a:xfrm>
              <a:prstGeom prst="rect">
                <a:avLst/>
              </a:prstGeom>
            </p:spPr>
            <p:txBody>
              <a:bodyPr wrap="square" lIns="0" tIns="0" rIns="0" bIns="0">
                <a:spAutoFit/>
              </a:bodyPr>
              <a:lstStyle/>
              <a:p>
                <a:r>
                  <a:rPr lang="en-US" sz="1100" b="1">
                    <a:latin typeface="Ringside Narrow" panose="02000500000000000000" pitchFamily="2" charset="0"/>
                  </a:rPr>
                  <a:t>0 bps</a:t>
                </a:r>
              </a:p>
              <a:p>
                <a:endParaRPr lang="en-US" sz="1100" i="1"/>
              </a:p>
            </p:txBody>
          </p:sp>
        </p:grpSp>
      </p:grpSp>
      <p:sp>
        <p:nvSpPr>
          <p:cNvPr id="9" name="Text Placeholder 9">
            <a:extLst>
              <a:ext uri="{FF2B5EF4-FFF2-40B4-BE49-F238E27FC236}">
                <a16:creationId xmlns:a16="http://schemas.microsoft.com/office/drawing/2014/main" id="{BE7234A8-1615-286C-9725-9F661A3B5C67}"/>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6" name="Footer Placeholder 4">
            <a:extLst>
              <a:ext uri="{FF2B5EF4-FFF2-40B4-BE49-F238E27FC236}">
                <a16:creationId xmlns:a16="http://schemas.microsoft.com/office/drawing/2014/main" id="{42217125-0E74-AD63-AF22-C108CF864840}"/>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22240523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96484C0-57C2-6C55-E401-8DAC66D9E36E}"/>
              </a:ext>
            </a:extLst>
          </p:cNvPr>
          <p:cNvSpPr>
            <a:spLocks noGrp="1"/>
          </p:cNvSpPr>
          <p:nvPr>
            <p:ph type="title"/>
          </p:nvPr>
        </p:nvSpPr>
        <p:spPr>
          <a:xfrm>
            <a:off x="292099" y="612649"/>
            <a:ext cx="10940995" cy="483172"/>
          </a:xfrm>
        </p:spPr>
        <p:txBody>
          <a:bodyPr/>
          <a:lstStyle/>
          <a:p>
            <a:r>
              <a:rPr lang="en-US"/>
              <a:t>Key benefit  |  </a:t>
            </a:r>
            <a:r>
              <a:rPr lang="en-US">
                <a:solidFill>
                  <a:schemeClr val="tx2"/>
                </a:solidFill>
              </a:rPr>
              <a:t>Optimal performance  </a:t>
            </a:r>
          </a:p>
        </p:txBody>
      </p:sp>
      <p:sp>
        <p:nvSpPr>
          <p:cNvPr id="4" name="Slide Number Placeholder 3">
            <a:extLst>
              <a:ext uri="{FF2B5EF4-FFF2-40B4-BE49-F238E27FC236}">
                <a16:creationId xmlns:a16="http://schemas.microsoft.com/office/drawing/2014/main" id="{76D704A3-67D8-3FFB-AF40-C75467D3A875}"/>
              </a:ext>
            </a:extLst>
          </p:cNvPr>
          <p:cNvSpPr>
            <a:spLocks noGrp="1"/>
          </p:cNvSpPr>
          <p:nvPr>
            <p:ph type="sldNum" sz="quarter" idx="12"/>
          </p:nvPr>
        </p:nvSpPr>
        <p:spPr/>
        <p:txBody>
          <a:bodyPr/>
          <a:lstStyle/>
          <a:p>
            <a:fld id="{E5B12101-DB11-214A-81F9-2D258DBE057F}" type="slidenum">
              <a:rPr lang="en-US" smtClean="0"/>
              <a:pPr/>
              <a:t>108</a:t>
            </a:fld>
            <a:endParaRPr lang="en-US"/>
          </a:p>
        </p:txBody>
      </p:sp>
      <p:sp>
        <p:nvSpPr>
          <p:cNvPr id="22" name="Text Placeholder 2">
            <a:extLst>
              <a:ext uri="{FF2B5EF4-FFF2-40B4-BE49-F238E27FC236}">
                <a16:creationId xmlns:a16="http://schemas.microsoft.com/office/drawing/2014/main" id="{F5BE1A75-6AFB-C897-89D4-350118C74137}"/>
              </a:ext>
            </a:extLst>
          </p:cNvPr>
          <p:cNvSpPr>
            <a:spLocks noGrp="1"/>
          </p:cNvSpPr>
          <p:nvPr/>
        </p:nvSpPr>
        <p:spPr>
          <a:xfrm>
            <a:off x="292606" y="1179575"/>
            <a:ext cx="9674353" cy="578265"/>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solidFill>
                  <a:schemeClr val="tx1"/>
                </a:solidFill>
              </a:rPr>
              <a:t>The account’s solution framework leads to optimal performance outcomes, and we utilize multiple market proxies when evaluating performance.</a:t>
            </a:r>
          </a:p>
        </p:txBody>
      </p:sp>
      <p:sp>
        <p:nvSpPr>
          <p:cNvPr id="3" name="Text Placeholder 19">
            <a:extLst>
              <a:ext uri="{FF2B5EF4-FFF2-40B4-BE49-F238E27FC236}">
                <a16:creationId xmlns:a16="http://schemas.microsoft.com/office/drawing/2014/main" id="{E4864781-FDF5-F40F-0BC8-B8B807D1C2EA}"/>
              </a:ext>
            </a:extLst>
          </p:cNvPr>
          <p:cNvSpPr>
            <a:spLocks noGrp="1"/>
          </p:cNvSpPr>
          <p:nvPr/>
        </p:nvSpPr>
        <p:spPr>
          <a:xfrm>
            <a:off x="456403" y="5678425"/>
            <a:ext cx="4869102" cy="544228"/>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a:latin typeface="Ringside Narrow Book" charset="0"/>
                <a:ea typeface="Ringside Narrow Book" charset="0"/>
                <a:cs typeface="Ringside Narrow Book" charset="0"/>
              </a:rPr>
              <a:t>Source: Morningstar.</a:t>
            </a:r>
          </a:p>
        </p:txBody>
      </p:sp>
      <p:graphicFrame>
        <p:nvGraphicFramePr>
          <p:cNvPr id="31" name="Content Placeholder 4">
            <a:extLst>
              <a:ext uri="{FF2B5EF4-FFF2-40B4-BE49-F238E27FC236}">
                <a16:creationId xmlns:a16="http://schemas.microsoft.com/office/drawing/2014/main" id="{B8C1178F-1A58-C4B9-3669-B919462822A4}"/>
              </a:ext>
            </a:extLst>
          </p:cNvPr>
          <p:cNvGraphicFramePr>
            <a:graphicFrameLocks/>
          </p:cNvGraphicFramePr>
          <p:nvPr>
            <p:custDataLst>
              <p:tags r:id="rId1"/>
            </p:custDataLst>
          </p:nvPr>
        </p:nvGraphicFramePr>
        <p:xfrm>
          <a:off x="446238" y="3914298"/>
          <a:ext cx="4879267" cy="1609213"/>
        </p:xfrm>
        <a:graphic>
          <a:graphicData uri="http://schemas.openxmlformats.org/drawingml/2006/table">
            <a:tbl>
              <a:tblPr firstRow="1" bandRow="1"/>
              <a:tblGrid>
                <a:gridCol w="279418">
                  <a:extLst>
                    <a:ext uri="{9D8B030D-6E8A-4147-A177-3AD203B41FA5}">
                      <a16:colId xmlns:a16="http://schemas.microsoft.com/office/drawing/2014/main" val="20000"/>
                    </a:ext>
                  </a:extLst>
                </a:gridCol>
                <a:gridCol w="1600172">
                  <a:extLst>
                    <a:ext uri="{9D8B030D-6E8A-4147-A177-3AD203B41FA5}">
                      <a16:colId xmlns:a16="http://schemas.microsoft.com/office/drawing/2014/main" val="20001"/>
                    </a:ext>
                  </a:extLst>
                </a:gridCol>
                <a:gridCol w="2999677">
                  <a:extLst>
                    <a:ext uri="{9D8B030D-6E8A-4147-A177-3AD203B41FA5}">
                      <a16:colId xmlns:a16="http://schemas.microsoft.com/office/drawing/2014/main" val="2529803545"/>
                    </a:ext>
                  </a:extLst>
                </a:gridCol>
              </a:tblGrid>
              <a:tr h="351913">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algn="l"/>
                      <a:endParaRPr lang="en-US" sz="900" b="0">
                        <a:solidFill>
                          <a:schemeClr val="accent2"/>
                        </a:solidFill>
                        <a:latin typeface="Franklin Gothic Medium" panose="020B0603020102020204" pitchFamily="34" charset="0"/>
                        <a:cs typeface="Arial" panose="020B0604020202020204" pitchFamily="34" charset="0"/>
                      </a:endParaRPr>
                    </a:p>
                  </a:txBody>
                  <a:tcPr marL="29261" marR="29261" marT="29261" marB="29261" anchor="b">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endParaRPr lang="en-US" sz="900" b="0">
                        <a:solidFill>
                          <a:schemeClr val="accent2"/>
                        </a:solidFill>
                        <a:latin typeface="Franklin Gothic Medium" panose="020B0603020102020204" pitchFamily="34" charset="0"/>
                        <a:cs typeface="Arial" panose="020B0604020202020204" pitchFamily="34" charset="0"/>
                      </a:endParaRPr>
                    </a:p>
                  </a:txBody>
                  <a:tcPr marL="29261" marR="29261" marT="29261" marB="29261" anchor="b">
                    <a:lnL w="1270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a:solidFill>
                          <a:schemeClr val="accent2"/>
                        </a:solidFill>
                        <a:latin typeface="Franklin Gothic Medium" panose="020B0603020102020204" pitchFamily="34" charset="0"/>
                        <a:cs typeface="Arial" panose="020B0604020202020204" pitchFamily="34" charset="0"/>
                      </a:endParaRPr>
                    </a:p>
                  </a:txBody>
                  <a:tcPr marL="29261" marR="29261" marT="29261" marB="29261" anchor="b">
                    <a:lnL w="1270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1460">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100" b="1" i="0" u="none" strike="noStrike" kern="100" cap="none" spc="0" normalizeH="0" baseline="0" noProof="0">
                          <a:ln>
                            <a:noFill/>
                          </a:ln>
                          <a:solidFill>
                            <a:schemeClr val="tx2"/>
                          </a:solidFill>
                          <a:effectLst/>
                          <a:uLnTx/>
                          <a:uFillTx/>
                          <a:latin typeface="+mn-lt"/>
                          <a:ea typeface="+mn-ea"/>
                          <a:cs typeface="+mn-cs"/>
                          <a:sym typeface="Wingdings" panose="05000000000000000000" pitchFamily="2" charset="2"/>
                        </a:rPr>
                        <a:t></a:t>
                      </a:r>
                      <a:endParaRPr kumimoji="0" lang="en-US" sz="1100" b="1" i="0" u="none" strike="noStrike" kern="100" cap="none" spc="0" normalizeH="0" baseline="0" noProof="0">
                        <a:ln>
                          <a:noFill/>
                        </a:ln>
                        <a:solidFill>
                          <a:schemeClr val="tx2"/>
                        </a:solidFill>
                        <a:effectLst/>
                        <a:uLnTx/>
                        <a:uFillTx/>
                        <a:latin typeface="+mn-lt"/>
                        <a:ea typeface="+mn-ea"/>
                        <a:cs typeface="+mn-cs"/>
                      </a:endParaRPr>
                    </a:p>
                  </a:txBody>
                  <a:tcPr marL="29261" marR="29261" marT="9755" marB="9755" anchor="ctr">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alpha val="40000"/>
                      </a:schemeClr>
                    </a:solidFill>
                  </a:tcPr>
                </a:tc>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marL="0" marR="0" lvl="0" indent="0" algn="l" defTabSz="502920" rtl="0" eaLnBrk="1" fontAlgn="auto" latinLnBrk="0" hangingPunct="1">
                        <a:lnSpc>
                          <a:spcPct val="100000"/>
                        </a:lnSpc>
                        <a:spcBef>
                          <a:spcPts val="0"/>
                        </a:spcBef>
                        <a:spcAft>
                          <a:spcPts val="0"/>
                        </a:spcAft>
                        <a:buClrTx/>
                        <a:buSzTx/>
                        <a:buFontTx/>
                        <a:buNone/>
                        <a:tabLst/>
                        <a:defRPr/>
                      </a:pPr>
                      <a:r>
                        <a:rPr lang="en-US" sz="1000" b="1" i="0" kern="1200">
                          <a:solidFill>
                            <a:schemeClr val="tx1"/>
                          </a:solidFill>
                          <a:latin typeface="Ringside Narrow" panose="02000500000000000000" pitchFamily="2" charset="0"/>
                          <a:ea typeface="+mn-ea"/>
                          <a:cs typeface="Arial" panose="020B0604020202020204" pitchFamily="34" charset="0"/>
                        </a:rPr>
                        <a:t>CREF Stock (R4)</a:t>
                      </a:r>
                    </a:p>
                  </a:txBody>
                  <a:tcPr marL="29261" marR="29261" marT="9755" marB="9755"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endParaRPr lang="en-US" sz="1000" b="0" i="0" kern="1200">
                        <a:solidFill>
                          <a:schemeClr val="tx1"/>
                        </a:solidFill>
                        <a:latin typeface="Ringside Narrow Book" panose="02000500000000000000" pitchFamily="2" charset="0"/>
                        <a:ea typeface="+mn-ea"/>
                        <a:cs typeface="Arial" panose="020B0604020202020204" pitchFamily="34" charset="0"/>
                      </a:endParaRPr>
                    </a:p>
                  </a:txBody>
                  <a:tcPr marL="182880" marR="29261" marT="9755" marB="975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1"/>
                  </a:ext>
                </a:extLst>
              </a:tr>
              <a:tr h="251460">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100" b="1" i="0" u="none" strike="noStrike" kern="100" cap="none" spc="0" normalizeH="0" baseline="0" noProof="0">
                          <a:ln>
                            <a:noFill/>
                          </a:ln>
                          <a:solidFill>
                            <a:schemeClr val="accent2"/>
                          </a:solidFill>
                          <a:effectLst/>
                          <a:uLnTx/>
                          <a:uFillTx/>
                          <a:latin typeface="Arial"/>
                          <a:ea typeface="+mn-ea"/>
                          <a:cs typeface="+mn-cs"/>
                          <a:sym typeface="Wingdings" panose="05000000000000000000" pitchFamily="2" charset="2"/>
                        </a:rPr>
                        <a:t></a:t>
                      </a:r>
                      <a:endParaRPr lang="en-US" sz="1100" b="1">
                        <a:solidFill>
                          <a:schemeClr val="accent3"/>
                        </a:solidFill>
                        <a:latin typeface="+mn-lt"/>
                        <a:cs typeface="Arial" panose="020B0604020202020204" pitchFamily="34" charset="0"/>
                      </a:endParaRPr>
                    </a:p>
                  </a:txBody>
                  <a:tcPr marL="29261" marR="29261" marT="9755" marB="9755" anchor="ctr">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marL="0" marR="0" lvl="0" indent="0" algn="l" defTabSz="502920" rtl="0" eaLnBrk="1" fontAlgn="auto" latinLnBrk="0" hangingPunct="1">
                        <a:lnSpc>
                          <a:spcPct val="100000"/>
                        </a:lnSpc>
                        <a:spcBef>
                          <a:spcPts val="0"/>
                        </a:spcBef>
                        <a:spcAft>
                          <a:spcPts val="0"/>
                        </a:spcAft>
                        <a:buClrTx/>
                        <a:buSzTx/>
                        <a:buFontTx/>
                        <a:buNone/>
                        <a:tabLst/>
                        <a:defRPr/>
                      </a:pPr>
                      <a:r>
                        <a:rPr lang="en-US" sz="1000" b="1" i="0">
                          <a:solidFill>
                            <a:schemeClr val="tx1"/>
                          </a:solidFill>
                          <a:latin typeface="Ringside Narrow" panose="02000500000000000000" pitchFamily="2" charset="0"/>
                        </a:rPr>
                        <a:t>Broad-based benchmark</a:t>
                      </a:r>
                      <a:endParaRPr lang="en-US" sz="1000" b="1" i="0">
                        <a:solidFill>
                          <a:schemeClr val="tx1"/>
                        </a:solidFill>
                        <a:latin typeface="Ringside Narrow" panose="02000500000000000000" pitchFamily="2" charset="0"/>
                        <a:cs typeface="Arial" panose="020B0604020202020204" pitchFamily="34" charset="0"/>
                      </a:endParaRPr>
                    </a:p>
                  </a:txBody>
                  <a:tcPr marL="29261" marR="29261" marT="9755" marB="9755"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lang="en-US" sz="1000" b="0" i="0">
                          <a:solidFill>
                            <a:schemeClr val="tx1"/>
                          </a:solidFill>
                          <a:latin typeface="Ringside Narrow Book" panose="02000500000000000000" pitchFamily="2" charset="0"/>
                        </a:rPr>
                        <a:t>Morningstar Aggressive Target Risk Index</a:t>
                      </a:r>
                      <a:endParaRPr lang="en-US" sz="1000" b="0" i="0">
                        <a:solidFill>
                          <a:schemeClr val="tx1"/>
                        </a:solidFill>
                        <a:latin typeface="Ringside Narrow Book" panose="02000500000000000000" pitchFamily="2" charset="0"/>
                        <a:cs typeface="Arial" panose="020B0604020202020204" pitchFamily="34" charset="0"/>
                      </a:endParaRPr>
                    </a:p>
                  </a:txBody>
                  <a:tcPr marL="182880" marR="29261" marT="9755" marB="975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1681840"/>
                  </a:ext>
                </a:extLst>
              </a:tr>
              <a:tr h="251460">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100" b="1" i="0" u="none" strike="noStrike" kern="100" cap="none" spc="0" normalizeH="0" baseline="0" noProof="0">
                          <a:ln>
                            <a:noFill/>
                          </a:ln>
                          <a:solidFill>
                            <a:schemeClr val="accent3"/>
                          </a:solidFill>
                          <a:effectLst/>
                          <a:uLnTx/>
                          <a:uFillTx/>
                          <a:latin typeface="+mn-lt"/>
                          <a:ea typeface="+mn-ea"/>
                          <a:cs typeface="+mn-cs"/>
                          <a:sym typeface="Wingdings" panose="05000000000000000000" pitchFamily="2" charset="2"/>
                        </a:rPr>
                        <a:t></a:t>
                      </a:r>
                      <a:endParaRPr kumimoji="0" lang="en-US" sz="1100" b="1" i="0" u="none" strike="noStrike" kern="1200" cap="none" spc="0" normalizeH="0" baseline="0" noProof="0">
                        <a:ln>
                          <a:noFill/>
                        </a:ln>
                        <a:solidFill>
                          <a:schemeClr val="accent3"/>
                        </a:solidFill>
                        <a:effectLst/>
                        <a:uLnTx/>
                        <a:uFillTx/>
                        <a:latin typeface="+mn-lt"/>
                        <a:ea typeface="+mn-ea"/>
                        <a:cs typeface="Arial" panose="020B0604020202020204" pitchFamily="34" charset="0"/>
                      </a:endParaRPr>
                    </a:p>
                  </a:txBody>
                  <a:tcPr marL="29261" marR="29261" marT="9755" marB="9755" anchor="ctr">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chemeClr val="tx1"/>
                          </a:solidFill>
                          <a:effectLst/>
                          <a:uLnTx/>
                          <a:uFillTx/>
                          <a:latin typeface="Ringside Narrow" panose="02000500000000000000" pitchFamily="2" charset="0"/>
                          <a:ea typeface="+mn-ea"/>
                          <a:cs typeface="Arial" panose="020B0604020202020204" pitchFamily="34" charset="0"/>
                        </a:rPr>
                        <a:t>Global benchmark</a:t>
                      </a:r>
                    </a:p>
                  </a:txBody>
                  <a:tcPr marL="29261" marR="29261" marT="9755" marB="9755"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Arial" panose="020B0604020202020204" pitchFamily="34" charset="0"/>
                        </a:rPr>
                        <a:t>MSCI ACWI Index</a:t>
                      </a:r>
                    </a:p>
                  </a:txBody>
                  <a:tcPr marL="182880" marR="29261" marT="9755" marB="975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56473507"/>
                  </a:ext>
                </a:extLst>
              </a:tr>
              <a:tr h="251460">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marL="0" marR="0" lvl="0" indent="0" algn="l" defTabSz="502920" rtl="0" eaLnBrk="1" fontAlgn="b" latinLnBrk="0" hangingPunct="1">
                        <a:lnSpc>
                          <a:spcPts val="1300"/>
                        </a:lnSpc>
                        <a:spcBef>
                          <a:spcPts val="0"/>
                        </a:spcBef>
                        <a:spcAft>
                          <a:spcPts val="0"/>
                        </a:spcAft>
                        <a:buClrTx/>
                        <a:buSzTx/>
                        <a:buFontTx/>
                        <a:buNone/>
                        <a:tabLst/>
                        <a:defRPr/>
                      </a:pPr>
                      <a:r>
                        <a:rPr kumimoji="0" lang="en-US" sz="1100" b="1" i="0" u="none" strike="noStrike" kern="100" cap="none" spc="0" normalizeH="0" baseline="0" noProof="0">
                          <a:ln>
                            <a:noFill/>
                          </a:ln>
                          <a:solidFill>
                            <a:schemeClr val="accent5"/>
                          </a:solidFill>
                          <a:effectLst/>
                          <a:uLnTx/>
                          <a:uFillTx/>
                          <a:latin typeface="Arial"/>
                          <a:ea typeface="+mn-ea"/>
                          <a:cs typeface="+mn-cs"/>
                          <a:sym typeface="Wingdings" panose="05000000000000000000" pitchFamily="2" charset="2"/>
                        </a:rPr>
                        <a:t></a:t>
                      </a:r>
                      <a:endParaRPr lang="en-US" sz="1100" b="1" kern="1200">
                        <a:solidFill>
                          <a:schemeClr val="accent5"/>
                        </a:solidFill>
                        <a:latin typeface="Arial"/>
                        <a:ea typeface="+mn-ea"/>
                        <a:cs typeface="Arial" panose="020B0604020202020204" pitchFamily="34" charset="0"/>
                      </a:endParaRPr>
                    </a:p>
                  </a:txBody>
                  <a:tcPr marL="29261" marR="29261" marT="9755" marB="9755" anchor="ctr">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marL="0" marR="0" lvl="0" indent="0" algn="l" defTabSz="502920" rtl="0" eaLnBrk="1" fontAlgn="b" latinLnBrk="0" hangingPunct="1">
                        <a:lnSpc>
                          <a:spcPct val="100000"/>
                        </a:lnSpc>
                        <a:spcBef>
                          <a:spcPts val="0"/>
                        </a:spcBef>
                        <a:spcAft>
                          <a:spcPts val="0"/>
                        </a:spcAft>
                        <a:buClrTx/>
                        <a:buSzTx/>
                        <a:buFontTx/>
                        <a:buNone/>
                        <a:tabLst/>
                        <a:defRPr/>
                      </a:pPr>
                      <a:r>
                        <a:rPr kumimoji="0" lang="en-US" sz="1000" b="1" i="0" u="none" strike="noStrike" kern="100" cap="none" spc="0" normalizeH="0" baseline="0" noProof="0">
                          <a:ln>
                            <a:noFill/>
                          </a:ln>
                          <a:solidFill>
                            <a:schemeClr val="tx1"/>
                          </a:solidFill>
                          <a:effectLst/>
                          <a:uLnTx/>
                          <a:uFillTx/>
                          <a:latin typeface="Ringside Narrow" panose="02000500000000000000" pitchFamily="2" charset="0"/>
                          <a:ea typeface="+mn-ea"/>
                          <a:cs typeface="Arial" panose="020B0604020202020204" pitchFamily="34" charset="0"/>
                        </a:rPr>
                        <a:t>Policy portfolio</a:t>
                      </a:r>
                      <a:endParaRPr kumimoji="0" lang="en-US" sz="1000" b="1" i="0" u="none" strike="noStrike" kern="100" cap="none" spc="0" normalizeH="0" baseline="30000" noProof="0">
                        <a:ln>
                          <a:noFill/>
                        </a:ln>
                        <a:solidFill>
                          <a:schemeClr val="tx1"/>
                        </a:solidFill>
                        <a:effectLst/>
                        <a:uLnTx/>
                        <a:uFillTx/>
                        <a:latin typeface="Ringside Narrow" panose="02000500000000000000" pitchFamily="2" charset="0"/>
                        <a:ea typeface="+mn-ea"/>
                        <a:cs typeface="Arial" panose="020B0604020202020204" pitchFamily="34" charset="0"/>
                      </a:endParaRPr>
                    </a:p>
                  </a:txBody>
                  <a:tcPr marL="29261" marR="29261" marT="9755" marB="9755"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502920" rtl="0" eaLnBrk="1" fontAlgn="b" latinLnBrk="0" hangingPunct="1">
                        <a:lnSpc>
                          <a:spcPct val="100000"/>
                        </a:lnSpc>
                        <a:spcBef>
                          <a:spcPts val="0"/>
                        </a:spcBef>
                        <a:spcAft>
                          <a:spcPts val="0"/>
                        </a:spcAft>
                        <a:buClrTx/>
                        <a:buSzTx/>
                        <a:buFontTx/>
                        <a:buNone/>
                        <a:tabLst/>
                        <a:defRPr/>
                      </a:pPr>
                      <a:r>
                        <a:rPr kumimoji="0" lang="en-US" sz="1000" b="0" i="0" u="none" strike="noStrike" kern="100" cap="none" spc="0" normalizeH="0" baseline="0" noProof="0">
                          <a:ln>
                            <a:noFill/>
                          </a:ln>
                          <a:solidFill>
                            <a:schemeClr val="tx1"/>
                          </a:solidFill>
                          <a:effectLst/>
                          <a:uLnTx/>
                          <a:uFillTx/>
                          <a:latin typeface="Ringside Narrow Book" panose="02000500000000000000" pitchFamily="2" charset="0"/>
                          <a:ea typeface="+mn-ea"/>
                          <a:cs typeface="Arial" panose="020B0604020202020204" pitchFamily="34" charset="0"/>
                        </a:rPr>
                        <a:t>CREF Stock Account Composite </a:t>
                      </a:r>
                      <a:endParaRPr kumimoji="0" lang="en-US" sz="1000" b="0" i="0" u="none" strike="noStrike" kern="100" cap="none" spc="0" normalizeH="0" baseline="30000" noProof="0">
                        <a:ln>
                          <a:noFill/>
                        </a:ln>
                        <a:solidFill>
                          <a:schemeClr val="tx1"/>
                        </a:solidFill>
                        <a:effectLst/>
                        <a:uLnTx/>
                        <a:uFillTx/>
                        <a:latin typeface="Ringside Narrow Book" panose="02000500000000000000" pitchFamily="2" charset="0"/>
                        <a:ea typeface="+mn-ea"/>
                        <a:cs typeface="Arial" panose="020B0604020202020204" pitchFamily="34" charset="0"/>
                      </a:endParaRPr>
                    </a:p>
                  </a:txBody>
                  <a:tcPr marL="182880" marR="29261" marT="9755" marB="975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51460">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100" b="1" i="0" u="none" strike="noStrike" kern="100" cap="none" spc="0" normalizeH="0" baseline="0" noProof="0">
                          <a:ln>
                            <a:noFill/>
                          </a:ln>
                          <a:solidFill>
                            <a:srgbClr val="009B77"/>
                          </a:solidFill>
                          <a:effectLst/>
                          <a:uLnTx/>
                          <a:uFillTx/>
                          <a:latin typeface="+mn-lt"/>
                          <a:ea typeface="+mn-ea"/>
                          <a:cs typeface="+mn-cs"/>
                          <a:sym typeface="Wingdings" panose="05000000000000000000" pitchFamily="2" charset="2"/>
                        </a:rPr>
                        <a:t></a:t>
                      </a:r>
                      <a:endParaRPr lang="en-US" sz="1500" b="1">
                        <a:solidFill>
                          <a:srgbClr val="009B77"/>
                        </a:solidFill>
                        <a:latin typeface="+mn-lt"/>
                        <a:cs typeface="Arial" panose="020B0604020202020204" pitchFamily="34" charset="0"/>
                      </a:endParaRPr>
                    </a:p>
                  </a:txBody>
                  <a:tcPr marL="29261" marR="29261" marT="9755" marB="9755" anchor="ctr">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marL="0" marR="0" lvl="0" indent="0" algn="l" defTabSz="502920" rtl="0" eaLnBrk="1" fontAlgn="auto" latinLnBrk="0" hangingPunct="1">
                        <a:lnSpc>
                          <a:spcPct val="100000"/>
                        </a:lnSpc>
                        <a:spcBef>
                          <a:spcPts val="0"/>
                        </a:spcBef>
                        <a:spcAft>
                          <a:spcPts val="0"/>
                        </a:spcAft>
                        <a:buClrTx/>
                        <a:buSzTx/>
                        <a:buFontTx/>
                        <a:buNone/>
                        <a:tabLst/>
                        <a:defRPr/>
                      </a:pPr>
                      <a:r>
                        <a:rPr lang="en-US" sz="1000" b="1" i="0">
                          <a:solidFill>
                            <a:schemeClr val="tx1"/>
                          </a:solidFill>
                          <a:latin typeface="Ringside Narrow" panose="02000500000000000000" pitchFamily="2" charset="0"/>
                          <a:cs typeface="Arial" panose="020B0604020202020204" pitchFamily="34" charset="0"/>
                        </a:rPr>
                        <a:t>Peer group</a:t>
                      </a:r>
                    </a:p>
                  </a:txBody>
                  <a:tcPr marL="29261" marR="29261" marT="9755" marB="9755" anchor="ctr">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lang="en-US" sz="1000" b="0" i="0">
                          <a:solidFill>
                            <a:schemeClr val="tx1"/>
                          </a:solidFill>
                          <a:latin typeface="Ringside Narrow Book" panose="02000500000000000000" pitchFamily="2" charset="0"/>
                          <a:cs typeface="Arial" panose="020B0604020202020204" pitchFamily="34" charset="0"/>
                        </a:rPr>
                        <a:t>Morningstar</a:t>
                      </a:r>
                      <a:r>
                        <a:rPr lang="en-US" sz="1000" b="0" i="0" baseline="0">
                          <a:solidFill>
                            <a:schemeClr val="tx1"/>
                          </a:solidFill>
                          <a:latin typeface="Ringside Narrow Book" panose="02000500000000000000" pitchFamily="2" charset="0"/>
                          <a:cs typeface="Arial" panose="020B0604020202020204" pitchFamily="34" charset="0"/>
                        </a:rPr>
                        <a:t>—Agg Allocation Category Average</a:t>
                      </a:r>
                      <a:endParaRPr lang="en-US" sz="1000" b="0" i="0">
                        <a:solidFill>
                          <a:schemeClr val="tx1"/>
                        </a:solidFill>
                        <a:latin typeface="Ringside Narrow Book" panose="02000500000000000000" pitchFamily="2" charset="0"/>
                        <a:cs typeface="Arial" panose="020B0604020202020204" pitchFamily="34" charset="0"/>
                      </a:endParaRPr>
                    </a:p>
                  </a:txBody>
                  <a:tcPr marL="182880" marR="29261" marT="9755" marB="975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3"/>
                  </a:ext>
                </a:extLst>
              </a:tr>
            </a:tbl>
          </a:graphicData>
        </a:graphic>
      </p:graphicFrame>
      <p:grpSp>
        <p:nvGrpSpPr>
          <p:cNvPr id="33" name="Group 32">
            <a:extLst>
              <a:ext uri="{FF2B5EF4-FFF2-40B4-BE49-F238E27FC236}">
                <a16:creationId xmlns:a16="http://schemas.microsoft.com/office/drawing/2014/main" id="{68FFDD50-9CD1-38D3-459A-9113144D4624}"/>
              </a:ext>
            </a:extLst>
          </p:cNvPr>
          <p:cNvGrpSpPr/>
          <p:nvPr/>
        </p:nvGrpSpPr>
        <p:grpSpPr>
          <a:xfrm>
            <a:off x="301750" y="2036292"/>
            <a:ext cx="4963277" cy="1967529"/>
            <a:chOff x="446890" y="1932534"/>
            <a:chExt cx="4963277" cy="1967529"/>
          </a:xfrm>
        </p:grpSpPr>
        <p:grpSp>
          <p:nvGrpSpPr>
            <p:cNvPr id="32" name="Group 31">
              <a:extLst>
                <a:ext uri="{FF2B5EF4-FFF2-40B4-BE49-F238E27FC236}">
                  <a16:creationId xmlns:a16="http://schemas.microsoft.com/office/drawing/2014/main" id="{F92C100D-CA4E-F00B-43D0-668A69D37CC1}"/>
                </a:ext>
              </a:extLst>
            </p:cNvPr>
            <p:cNvGrpSpPr/>
            <p:nvPr/>
          </p:nvGrpSpPr>
          <p:grpSpPr>
            <a:xfrm>
              <a:off x="591378" y="1958491"/>
              <a:ext cx="4674300" cy="1941572"/>
              <a:chOff x="591378" y="1958491"/>
              <a:chExt cx="4674300" cy="1941572"/>
            </a:xfrm>
          </p:grpSpPr>
          <p:graphicFrame>
            <p:nvGraphicFramePr>
              <p:cNvPr id="9" name="Chart 8">
                <a:extLst>
                  <a:ext uri="{FF2B5EF4-FFF2-40B4-BE49-F238E27FC236}">
                    <a16:creationId xmlns:a16="http://schemas.microsoft.com/office/drawing/2014/main" id="{D5FE6FAA-C250-E965-F622-761DE5A3A5E5}"/>
                  </a:ext>
                </a:extLst>
              </p:cNvPr>
              <p:cNvGraphicFramePr/>
              <p:nvPr/>
            </p:nvGraphicFramePr>
            <p:xfrm>
              <a:off x="591378" y="1958491"/>
              <a:ext cx="4674300" cy="1941572"/>
            </p:xfrm>
            <a:graphic>
              <a:graphicData uri="http://schemas.openxmlformats.org/drawingml/2006/chart">
                <c:chart xmlns:c="http://schemas.openxmlformats.org/drawingml/2006/chart" xmlns:r="http://schemas.openxmlformats.org/officeDocument/2006/relationships" r:id="rId5"/>
              </a:graphicData>
            </a:graphic>
          </p:graphicFrame>
          <p:grpSp>
            <p:nvGrpSpPr>
              <p:cNvPr id="25" name="Group 24">
                <a:extLst>
                  <a:ext uri="{FF2B5EF4-FFF2-40B4-BE49-F238E27FC236}">
                    <a16:creationId xmlns:a16="http://schemas.microsoft.com/office/drawing/2014/main" id="{7AEF97E8-8E45-A360-4958-0DCF607F0107}"/>
                  </a:ext>
                </a:extLst>
              </p:cNvPr>
              <p:cNvGrpSpPr/>
              <p:nvPr/>
            </p:nvGrpSpPr>
            <p:grpSpPr>
              <a:xfrm>
                <a:off x="2155263" y="2295606"/>
                <a:ext cx="1546530" cy="309500"/>
                <a:chOff x="1898850" y="2973977"/>
                <a:chExt cx="1005840" cy="201294"/>
              </a:xfrm>
            </p:grpSpPr>
            <p:sp>
              <p:nvSpPr>
                <p:cNvPr id="26" name="Star: 5 Points 8">
                  <a:extLst>
                    <a:ext uri="{FF2B5EF4-FFF2-40B4-BE49-F238E27FC236}">
                      <a16:creationId xmlns:a16="http://schemas.microsoft.com/office/drawing/2014/main" id="{4D1561F2-3F82-8763-0A4A-2671DFF145C0}"/>
                    </a:ext>
                  </a:extLst>
                </p:cNvPr>
                <p:cNvSpPr/>
                <p:nvPr/>
              </p:nvSpPr>
              <p:spPr>
                <a:xfrm>
                  <a:off x="1898850" y="2973977"/>
                  <a:ext cx="201168" cy="201168"/>
                </a:xfrm>
                <a:prstGeom prst="star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tar: 5 Points 16">
                  <a:extLst>
                    <a:ext uri="{FF2B5EF4-FFF2-40B4-BE49-F238E27FC236}">
                      <a16:creationId xmlns:a16="http://schemas.microsoft.com/office/drawing/2014/main" id="{F2B75A16-7ECE-E6EE-66CA-F8C3AAD03B90}"/>
                    </a:ext>
                  </a:extLst>
                </p:cNvPr>
                <p:cNvSpPr/>
                <p:nvPr/>
              </p:nvSpPr>
              <p:spPr>
                <a:xfrm>
                  <a:off x="2100018" y="2973977"/>
                  <a:ext cx="201168" cy="201168"/>
                </a:xfrm>
                <a:prstGeom prst="star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tar: 5 Points 17">
                  <a:extLst>
                    <a:ext uri="{FF2B5EF4-FFF2-40B4-BE49-F238E27FC236}">
                      <a16:creationId xmlns:a16="http://schemas.microsoft.com/office/drawing/2014/main" id="{34C2FEFE-8EC9-FEDE-E99E-9591643F0A8A}"/>
                    </a:ext>
                  </a:extLst>
                </p:cNvPr>
                <p:cNvSpPr/>
                <p:nvPr/>
              </p:nvSpPr>
              <p:spPr>
                <a:xfrm>
                  <a:off x="2301186" y="2973977"/>
                  <a:ext cx="201168" cy="201168"/>
                </a:xfrm>
                <a:prstGeom prst="star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tar: 5 Points 18">
                  <a:extLst>
                    <a:ext uri="{FF2B5EF4-FFF2-40B4-BE49-F238E27FC236}">
                      <a16:creationId xmlns:a16="http://schemas.microsoft.com/office/drawing/2014/main" id="{3CB89C3B-2C1D-7D07-71EB-D4851A28B33F}"/>
                    </a:ext>
                  </a:extLst>
                </p:cNvPr>
                <p:cNvSpPr/>
                <p:nvPr/>
              </p:nvSpPr>
              <p:spPr>
                <a:xfrm>
                  <a:off x="2502354" y="2973977"/>
                  <a:ext cx="201168" cy="201168"/>
                </a:xfrm>
                <a:prstGeom prst="star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tar: 5 Points 19">
                  <a:extLst>
                    <a:ext uri="{FF2B5EF4-FFF2-40B4-BE49-F238E27FC236}">
                      <a16:creationId xmlns:a16="http://schemas.microsoft.com/office/drawing/2014/main" id="{35CF3A32-00CC-A76E-35F2-F2A254FB13B7}"/>
                    </a:ext>
                  </a:extLst>
                </p:cNvPr>
                <p:cNvSpPr/>
                <p:nvPr/>
              </p:nvSpPr>
              <p:spPr>
                <a:xfrm>
                  <a:off x="2703522" y="2974103"/>
                  <a:ext cx="201168" cy="201168"/>
                </a:xfrm>
                <a:prstGeom prst="star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 name="TextBox 4">
              <a:extLst>
                <a:ext uri="{FF2B5EF4-FFF2-40B4-BE49-F238E27FC236}">
                  <a16:creationId xmlns:a16="http://schemas.microsoft.com/office/drawing/2014/main" id="{976F6608-4EC2-1B64-80C3-A9572FDD98B1}"/>
                </a:ext>
              </a:extLst>
            </p:cNvPr>
            <p:cNvSpPr txBox="1"/>
            <p:nvPr/>
          </p:nvSpPr>
          <p:spPr>
            <a:xfrm>
              <a:off x="446890" y="1932534"/>
              <a:ext cx="4963277" cy="200055"/>
            </a:xfrm>
            <a:prstGeom prst="rect">
              <a:avLst/>
            </a:prstGeom>
            <a:noFill/>
          </p:spPr>
          <p:txBody>
            <a:bodyPr wrap="square" lIns="0" tIns="0" rIns="0" bIns="0" rtlCol="0">
              <a:spAutoFit/>
            </a:bodyPr>
            <a:lstStyle/>
            <a:p>
              <a:pPr algn="ctr"/>
              <a:r>
                <a:rPr lang="en-US" sz="1300" b="1" i="0" dirty="0">
                  <a:solidFill>
                    <a:schemeClr val="tx1"/>
                  </a:solidFill>
                  <a:latin typeface="Ringside Narrow" panose="02000500000000000000" pitchFamily="2" charset="0"/>
                </a:rPr>
                <a:t>10-YEAR TOTAL RETURN (%) AS OF 6/30/2024</a:t>
              </a:r>
            </a:p>
          </p:txBody>
        </p:sp>
      </p:grpSp>
      <p:sp>
        <p:nvSpPr>
          <p:cNvPr id="36" name="TextBox 35">
            <a:extLst>
              <a:ext uri="{FF2B5EF4-FFF2-40B4-BE49-F238E27FC236}">
                <a16:creationId xmlns:a16="http://schemas.microsoft.com/office/drawing/2014/main" id="{EADE4D4D-F3E9-E235-3CB6-788DBAD99C24}"/>
              </a:ext>
            </a:extLst>
          </p:cNvPr>
          <p:cNvSpPr txBox="1"/>
          <p:nvPr/>
        </p:nvSpPr>
        <p:spPr>
          <a:xfrm>
            <a:off x="6339840" y="2062249"/>
            <a:ext cx="4455198" cy="200055"/>
          </a:xfrm>
          <a:prstGeom prst="rect">
            <a:avLst/>
          </a:prstGeom>
          <a:noFill/>
        </p:spPr>
        <p:txBody>
          <a:bodyPr wrap="square" lIns="0" tIns="0" rIns="0" bIns="0" rtlCol="0">
            <a:spAutoFit/>
          </a:bodyPr>
          <a:lstStyle/>
          <a:p>
            <a:pPr algn="ctr"/>
            <a:r>
              <a:rPr lang="en-US" sz="1300" b="1" i="0" dirty="0">
                <a:solidFill>
                  <a:schemeClr val="tx1"/>
                </a:solidFill>
                <a:latin typeface="Ringside Narrow" panose="02000500000000000000" pitchFamily="2" charset="0"/>
              </a:rPr>
              <a:t>THE BENEFITS OF THE NEW R4 SHARE CLASS</a:t>
            </a:r>
          </a:p>
        </p:txBody>
      </p:sp>
      <p:graphicFrame>
        <p:nvGraphicFramePr>
          <p:cNvPr id="47" name="Chart 46">
            <a:extLst>
              <a:ext uri="{FF2B5EF4-FFF2-40B4-BE49-F238E27FC236}">
                <a16:creationId xmlns:a16="http://schemas.microsoft.com/office/drawing/2014/main" id="{F13A9CE9-DFFC-70F8-689C-8091139954C3}"/>
              </a:ext>
            </a:extLst>
          </p:cNvPr>
          <p:cNvGraphicFramePr/>
          <p:nvPr/>
        </p:nvGraphicFramePr>
        <p:xfrm>
          <a:off x="5644975" y="2362686"/>
          <a:ext cx="5483689" cy="164113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8" name="Content Placeholder 4">
            <a:extLst>
              <a:ext uri="{FF2B5EF4-FFF2-40B4-BE49-F238E27FC236}">
                <a16:creationId xmlns:a16="http://schemas.microsoft.com/office/drawing/2014/main" id="{2522EE0D-D1C4-2DC9-E0F8-7FB944F25FC4}"/>
              </a:ext>
            </a:extLst>
          </p:cNvPr>
          <p:cNvGraphicFramePr>
            <a:graphicFrameLocks/>
          </p:cNvGraphicFramePr>
          <p:nvPr>
            <p:custDataLst>
              <p:tags r:id="rId2"/>
            </p:custDataLst>
            <p:extLst>
              <p:ext uri="{D42A27DB-BD31-4B8C-83A1-F6EECF244321}">
                <p14:modId xmlns:p14="http://schemas.microsoft.com/office/powerpoint/2010/main" val="2724047397"/>
              </p:ext>
            </p:extLst>
          </p:nvPr>
        </p:nvGraphicFramePr>
        <p:xfrm>
          <a:off x="5864438" y="4003126"/>
          <a:ext cx="5085284" cy="1520385"/>
        </p:xfrm>
        <a:graphic>
          <a:graphicData uri="http://schemas.openxmlformats.org/drawingml/2006/table">
            <a:tbl>
              <a:tblPr firstRow="1" bandRow="1"/>
              <a:tblGrid>
                <a:gridCol w="136260">
                  <a:extLst>
                    <a:ext uri="{9D8B030D-6E8A-4147-A177-3AD203B41FA5}">
                      <a16:colId xmlns:a16="http://schemas.microsoft.com/office/drawing/2014/main" val="20000"/>
                    </a:ext>
                  </a:extLst>
                </a:gridCol>
                <a:gridCol w="1476762">
                  <a:extLst>
                    <a:ext uri="{9D8B030D-6E8A-4147-A177-3AD203B41FA5}">
                      <a16:colId xmlns:a16="http://schemas.microsoft.com/office/drawing/2014/main" val="20001"/>
                    </a:ext>
                  </a:extLst>
                </a:gridCol>
                <a:gridCol w="835123">
                  <a:extLst>
                    <a:ext uri="{9D8B030D-6E8A-4147-A177-3AD203B41FA5}">
                      <a16:colId xmlns:a16="http://schemas.microsoft.com/office/drawing/2014/main" val="2529803545"/>
                    </a:ext>
                  </a:extLst>
                </a:gridCol>
                <a:gridCol w="835123">
                  <a:extLst>
                    <a:ext uri="{9D8B030D-6E8A-4147-A177-3AD203B41FA5}">
                      <a16:colId xmlns:a16="http://schemas.microsoft.com/office/drawing/2014/main" val="2516864626"/>
                    </a:ext>
                  </a:extLst>
                </a:gridCol>
                <a:gridCol w="835123">
                  <a:extLst>
                    <a:ext uri="{9D8B030D-6E8A-4147-A177-3AD203B41FA5}">
                      <a16:colId xmlns:a16="http://schemas.microsoft.com/office/drawing/2014/main" val="1166708310"/>
                    </a:ext>
                  </a:extLst>
                </a:gridCol>
                <a:gridCol w="966893">
                  <a:extLst>
                    <a:ext uri="{9D8B030D-6E8A-4147-A177-3AD203B41FA5}">
                      <a16:colId xmlns:a16="http://schemas.microsoft.com/office/drawing/2014/main" val="759905105"/>
                    </a:ext>
                  </a:extLst>
                </a:gridCol>
              </a:tblGrid>
              <a:tr h="596286">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algn="l"/>
                      <a:endParaRPr lang="en-US" sz="900" b="0">
                        <a:solidFill>
                          <a:schemeClr val="accent2"/>
                        </a:solidFill>
                        <a:latin typeface="Franklin Gothic Medium" panose="020B0603020102020204" pitchFamily="34" charset="0"/>
                        <a:cs typeface="Arial" panose="020B0604020202020204" pitchFamily="34" charset="0"/>
                      </a:endParaRPr>
                    </a:p>
                  </a:txBody>
                  <a:tcPr marL="29261" marR="29261" marT="29261" marB="29261" anchor="b">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r>
                        <a:rPr lang="en-US" sz="1000" b="1" i="0" dirty="0">
                          <a:solidFill>
                            <a:schemeClr val="tx1"/>
                          </a:solidFill>
                          <a:latin typeface="Ringside Narrow" panose="02000500000000000000" pitchFamily="2" charset="0"/>
                          <a:cs typeface="Arial" panose="020B0604020202020204" pitchFamily="34" charset="0"/>
                        </a:rPr>
                        <a:t>As of 3/31/2024</a:t>
                      </a:r>
                    </a:p>
                  </a:txBody>
                  <a:tcPr marL="29261" marR="29261" marT="29261" marB="29261" anchor="b">
                    <a:lnL w="1270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b="1" i="0">
                          <a:solidFill>
                            <a:schemeClr val="tx1"/>
                          </a:solidFill>
                          <a:latin typeface="Ringside Narrow" panose="02000500000000000000" pitchFamily="2" charset="0"/>
                          <a:cs typeface="Arial" panose="020B0604020202020204" pitchFamily="34" charset="0"/>
                        </a:rPr>
                        <a:t>YTD</a:t>
                      </a:r>
                    </a:p>
                  </a:txBody>
                  <a:tcPr marL="29261" marR="29261" marT="29261" marB="29261" anchor="b">
                    <a:lnL w="1270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b="1" i="0">
                          <a:solidFill>
                            <a:schemeClr val="tx1"/>
                          </a:solidFill>
                          <a:latin typeface="Ringside Narrow" panose="02000500000000000000" pitchFamily="2" charset="0"/>
                          <a:cs typeface="Arial" panose="020B0604020202020204" pitchFamily="34" charset="0"/>
                        </a:rPr>
                        <a:t>1YR</a:t>
                      </a:r>
                    </a:p>
                  </a:txBody>
                  <a:tcPr marL="29261" marR="29261" marT="29261" marB="29261" anchor="b">
                    <a:lnL w="1270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b="1" i="0">
                          <a:solidFill>
                            <a:schemeClr val="tx1"/>
                          </a:solidFill>
                          <a:latin typeface="Ringside Narrow" panose="02000500000000000000" pitchFamily="2" charset="0"/>
                          <a:cs typeface="Arial" panose="020B0604020202020204" pitchFamily="34" charset="0"/>
                        </a:rPr>
                        <a:t>Since R4 inception 10/1/22</a:t>
                      </a:r>
                    </a:p>
                  </a:txBody>
                  <a:tcPr marL="29261" marR="29261" marT="29261" marB="29261" anchor="b">
                    <a:lnL w="1270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b="1" i="0">
                          <a:solidFill>
                            <a:schemeClr val="tx1"/>
                          </a:solidFill>
                          <a:latin typeface="Ringside Narrow" panose="02000500000000000000" pitchFamily="2" charset="0"/>
                          <a:cs typeface="Arial" panose="020B0604020202020204" pitchFamily="34" charset="0"/>
                        </a:rPr>
                        <a:t>Total expense ratio</a:t>
                      </a:r>
                    </a:p>
                  </a:txBody>
                  <a:tcPr marL="29261" marR="29261" marT="29261" marB="29261" anchor="b">
                    <a:lnL w="1270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08033">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100" b="1" i="0" u="none" strike="noStrike" kern="100" cap="none" spc="0" normalizeH="0" baseline="0" noProof="0">
                          <a:ln>
                            <a:noFill/>
                          </a:ln>
                          <a:solidFill>
                            <a:schemeClr val="tx2"/>
                          </a:solidFill>
                          <a:effectLst/>
                          <a:uLnTx/>
                          <a:uFillTx/>
                          <a:latin typeface="+mn-lt"/>
                          <a:ea typeface="+mn-ea"/>
                          <a:cs typeface="+mn-cs"/>
                          <a:sym typeface="Wingdings" panose="05000000000000000000" pitchFamily="2" charset="2"/>
                        </a:rPr>
                        <a:t></a:t>
                      </a:r>
                      <a:endParaRPr kumimoji="0" lang="en-US" sz="1100" b="1" i="0" u="none" strike="noStrike" kern="100" cap="none" spc="0" normalizeH="0" baseline="0" noProof="0">
                        <a:ln>
                          <a:noFill/>
                        </a:ln>
                        <a:solidFill>
                          <a:schemeClr val="tx2"/>
                        </a:solidFill>
                        <a:effectLst/>
                        <a:uLnTx/>
                        <a:uFillTx/>
                        <a:latin typeface="+mn-lt"/>
                        <a:ea typeface="+mn-ea"/>
                        <a:cs typeface="+mn-cs"/>
                      </a:endParaRPr>
                    </a:p>
                  </a:txBody>
                  <a:tcPr marL="29261" marR="29261" marT="9755" marB="9755" anchor="ctr">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alpha val="40000"/>
                      </a:schemeClr>
                    </a:solidFill>
                  </a:tcPr>
                </a:tc>
                <a:tc>
                  <a:txBody>
                    <a:bodyPr/>
                    <a:lstStyle>
                      <a:lvl1pPr marL="0" algn="l" defTabSz="914400" rtl="0" eaLnBrk="1" latinLnBrk="0" hangingPunct="1">
                        <a:defRPr sz="1400" kern="1200">
                          <a:solidFill>
                            <a:schemeClr val="tx1"/>
                          </a:solidFill>
                          <a:latin typeface="Arial"/>
                        </a:defRPr>
                      </a:lvl1pPr>
                      <a:lvl2pPr marL="457200" algn="l" defTabSz="914400" rtl="0" eaLnBrk="1" latinLnBrk="0" hangingPunct="1">
                        <a:defRPr sz="1400" kern="1200">
                          <a:solidFill>
                            <a:schemeClr val="tx1"/>
                          </a:solidFill>
                          <a:latin typeface="Arial"/>
                        </a:defRPr>
                      </a:lvl2pPr>
                      <a:lvl3pPr marL="914400" algn="l" defTabSz="914400" rtl="0" eaLnBrk="1" latinLnBrk="0" hangingPunct="1">
                        <a:defRPr sz="1400" kern="1200">
                          <a:solidFill>
                            <a:schemeClr val="tx1"/>
                          </a:solidFill>
                          <a:latin typeface="Arial"/>
                        </a:defRPr>
                      </a:lvl3pPr>
                      <a:lvl4pPr marL="1371600" algn="l" defTabSz="914400" rtl="0" eaLnBrk="1" latinLnBrk="0" hangingPunct="1">
                        <a:defRPr sz="1400" kern="1200">
                          <a:solidFill>
                            <a:schemeClr val="tx1"/>
                          </a:solidFill>
                          <a:latin typeface="Arial"/>
                        </a:defRPr>
                      </a:lvl4pPr>
                      <a:lvl5pPr marL="1828800" algn="l" defTabSz="914400" rtl="0" eaLnBrk="1" latinLnBrk="0" hangingPunct="1">
                        <a:defRPr sz="1400" kern="1200">
                          <a:solidFill>
                            <a:schemeClr val="tx1"/>
                          </a:solidFill>
                          <a:latin typeface="Arial"/>
                        </a:defRPr>
                      </a:lvl5pPr>
                      <a:lvl6pPr marL="2286000" algn="l" defTabSz="914400" rtl="0" eaLnBrk="1" latinLnBrk="0" hangingPunct="1">
                        <a:defRPr sz="1400" kern="1200">
                          <a:solidFill>
                            <a:schemeClr val="tx1"/>
                          </a:solidFill>
                          <a:latin typeface="Arial"/>
                        </a:defRPr>
                      </a:lvl6pPr>
                      <a:lvl7pPr marL="2743200" algn="l" defTabSz="914400" rtl="0" eaLnBrk="1" latinLnBrk="0" hangingPunct="1">
                        <a:defRPr sz="1400" kern="1200">
                          <a:solidFill>
                            <a:schemeClr val="tx1"/>
                          </a:solidFill>
                          <a:latin typeface="Arial"/>
                        </a:defRPr>
                      </a:lvl7pPr>
                      <a:lvl8pPr marL="3200400" algn="l" defTabSz="914400" rtl="0" eaLnBrk="1" latinLnBrk="0" hangingPunct="1">
                        <a:defRPr sz="1400" kern="1200">
                          <a:solidFill>
                            <a:schemeClr val="tx1"/>
                          </a:solidFill>
                          <a:latin typeface="Arial"/>
                        </a:defRPr>
                      </a:lvl8pPr>
                      <a:lvl9pPr marL="3657600" algn="l" defTabSz="914400" rtl="0" eaLnBrk="1" latinLnBrk="0" hangingPunct="1">
                        <a:defRPr sz="1400" kern="1200">
                          <a:solidFill>
                            <a:schemeClr val="tx1"/>
                          </a:solidFill>
                          <a:latin typeface="Arial"/>
                        </a:defRPr>
                      </a:lvl9pPr>
                    </a:lstStyle>
                    <a:p>
                      <a:pPr marL="0" marR="0" lvl="0" indent="0" algn="l" defTabSz="502920" rtl="0" eaLnBrk="1" fontAlgn="auto" latinLnBrk="0" hangingPunct="1">
                        <a:lnSpc>
                          <a:spcPct val="100000"/>
                        </a:lnSpc>
                        <a:spcBef>
                          <a:spcPts val="0"/>
                        </a:spcBef>
                        <a:spcAft>
                          <a:spcPts val="0"/>
                        </a:spcAft>
                        <a:buClrTx/>
                        <a:buSzTx/>
                        <a:buFontTx/>
                        <a:buNone/>
                        <a:tabLst/>
                        <a:defRPr/>
                      </a:pPr>
                      <a:r>
                        <a:rPr lang="en-US" sz="1000" b="1" i="0" kern="1200">
                          <a:solidFill>
                            <a:schemeClr val="tx1"/>
                          </a:solidFill>
                          <a:latin typeface="Ringside Narrow" panose="02000500000000000000" pitchFamily="2" charset="0"/>
                          <a:ea typeface="+mn-ea"/>
                          <a:cs typeface="Arial" panose="020B0604020202020204" pitchFamily="34" charset="0"/>
                        </a:rPr>
                        <a:t>CREF Stock (R4)</a:t>
                      </a:r>
                    </a:p>
                  </a:txBody>
                  <a:tcPr marL="29261" marR="29261" marT="9755" marB="9755"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lang="en-US" sz="1000" b="0" i="0" kern="1200">
                          <a:solidFill>
                            <a:schemeClr val="tx1"/>
                          </a:solidFill>
                          <a:latin typeface="Franklin Gothic Book" panose="020B0503020102020204" pitchFamily="34" charset="0"/>
                          <a:ea typeface="+mn-ea"/>
                          <a:cs typeface="Arial" panose="020B0604020202020204" pitchFamily="34" charset="0"/>
                        </a:rPr>
                        <a:t>11.17</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lang="en-US" sz="1000" b="0" i="0" kern="1200">
                          <a:solidFill>
                            <a:schemeClr val="tx1"/>
                          </a:solidFill>
                          <a:latin typeface="Franklin Gothic Book" panose="020B0503020102020204" pitchFamily="34" charset="0"/>
                          <a:ea typeface="+mn-ea"/>
                          <a:cs typeface="Arial" panose="020B0604020202020204" pitchFamily="34" charset="0"/>
                        </a:rPr>
                        <a:t>19.47</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lang="en-US" sz="1000" b="0" i="0" kern="1200">
                          <a:solidFill>
                            <a:schemeClr val="tx1"/>
                          </a:solidFill>
                          <a:latin typeface="Franklin Gothic Book" panose="020B0503020102020204" pitchFamily="34" charset="0"/>
                          <a:ea typeface="+mn-ea"/>
                          <a:cs typeface="Arial" panose="020B0604020202020204" pitchFamily="34" charset="0"/>
                        </a:rPr>
                        <a:t>29.04</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lang="en-US" sz="1000" b="0" i="0" kern="1200">
                          <a:solidFill>
                            <a:schemeClr val="tx1"/>
                          </a:solidFill>
                          <a:latin typeface="Franklin Gothic Book" panose="020B0503020102020204" pitchFamily="34" charset="0"/>
                          <a:ea typeface="+mn-ea"/>
                          <a:cs typeface="Arial" panose="020B0604020202020204" pitchFamily="34" charset="0"/>
                        </a:rPr>
                        <a:t>10.0 bps</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1"/>
                  </a:ext>
                </a:extLst>
              </a:tr>
              <a:tr h="308033">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100" b="1" i="0" u="none" strike="noStrike" kern="100" cap="none" spc="0" normalizeH="0" baseline="0" noProof="0">
                          <a:ln>
                            <a:noFill/>
                          </a:ln>
                          <a:solidFill>
                            <a:schemeClr val="accent2"/>
                          </a:solidFill>
                          <a:effectLst/>
                          <a:uLnTx/>
                          <a:uFillTx/>
                          <a:latin typeface="+mn-lt"/>
                          <a:ea typeface="+mn-ea"/>
                          <a:cs typeface="+mn-cs"/>
                          <a:sym typeface="Wingdings" panose="05000000000000000000" pitchFamily="2" charset="2"/>
                        </a:rPr>
                        <a:t></a:t>
                      </a:r>
                      <a:endParaRPr kumimoji="0" lang="en-US" sz="1100" b="1" i="0" u="none" strike="noStrike" kern="1200" cap="none" spc="0" normalizeH="0" baseline="0" noProof="0">
                        <a:ln>
                          <a:noFill/>
                        </a:ln>
                        <a:solidFill>
                          <a:schemeClr val="accent2"/>
                        </a:solidFill>
                        <a:effectLst/>
                        <a:uLnTx/>
                        <a:uFillTx/>
                        <a:latin typeface="+mn-lt"/>
                        <a:ea typeface="+mn-ea"/>
                        <a:cs typeface="Arial" panose="020B0604020202020204" pitchFamily="34" charset="0"/>
                      </a:endParaRPr>
                    </a:p>
                  </a:txBody>
                  <a:tcPr marL="29261" marR="29261" marT="9755" marB="9755" anchor="ctr">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chemeClr val="tx1"/>
                          </a:solidFill>
                          <a:effectLst/>
                          <a:uLnTx/>
                          <a:uFillTx/>
                          <a:latin typeface="Ringside Narrow" panose="02000500000000000000" pitchFamily="2" charset="0"/>
                          <a:ea typeface="+mn-ea"/>
                          <a:cs typeface="Arial" panose="020B0604020202020204" pitchFamily="34" charset="0"/>
                        </a:rPr>
                        <a:t>Index </a:t>
                      </a:r>
                    </a:p>
                  </a:txBody>
                  <a:tcPr marL="29261" marR="29261" marT="9755" marB="9755"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Arial" panose="020B0604020202020204" pitchFamily="34" charset="0"/>
                        </a:rPr>
                        <a:t>7.94</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Arial" panose="020B0604020202020204" pitchFamily="34" charset="0"/>
                        </a:rPr>
                        <a:t>23.34</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Arial" panose="020B0604020202020204" pitchFamily="34" charset="0"/>
                        </a:rPr>
                        <a:t>28.13</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Arial" panose="020B0604020202020204" pitchFamily="34" charset="0"/>
                        </a:rPr>
                        <a:t>3.7 bps</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6473507"/>
                  </a:ext>
                </a:extLst>
              </a:tr>
              <a:tr h="308033">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100" b="1" i="0" u="none" strike="noStrike" kern="100" cap="none" spc="0" normalizeH="0" baseline="0" noProof="0">
                          <a:ln>
                            <a:noFill/>
                          </a:ln>
                          <a:solidFill>
                            <a:schemeClr val="tx1"/>
                          </a:solidFill>
                          <a:effectLst/>
                          <a:uLnTx/>
                          <a:uFillTx/>
                          <a:latin typeface="+mn-lt"/>
                          <a:ea typeface="+mn-ea"/>
                          <a:cs typeface="+mn-cs"/>
                          <a:sym typeface="Wingdings" panose="05000000000000000000" pitchFamily="2" charset="2"/>
                        </a:rPr>
                        <a:t></a:t>
                      </a:r>
                      <a:endParaRPr kumimoji="0" lang="en-US" sz="1100" b="1" i="0" u="none" strike="noStrike" kern="1200" cap="none" spc="0" normalizeH="0" baseline="0" noProof="0">
                        <a:ln>
                          <a:noFill/>
                        </a:ln>
                        <a:solidFill>
                          <a:schemeClr val="tx1"/>
                        </a:solidFill>
                        <a:effectLst/>
                        <a:uLnTx/>
                        <a:uFillTx/>
                        <a:latin typeface="+mn-lt"/>
                        <a:ea typeface="+mn-ea"/>
                        <a:cs typeface="Arial" panose="020B0604020202020204" pitchFamily="34" charset="0"/>
                      </a:endParaRPr>
                    </a:p>
                  </a:txBody>
                  <a:tcPr marL="29261" marR="29261" marT="9755" marB="9755" anchor="ctr">
                    <a:lnL>
                      <a:noFill/>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schemeClr val="tx1"/>
                          </a:solidFill>
                          <a:effectLst/>
                          <a:uLnTx/>
                          <a:uFillTx/>
                          <a:latin typeface="Ringside Narrow" panose="02000500000000000000" pitchFamily="2" charset="0"/>
                          <a:ea typeface="+mn-ea"/>
                          <a:cs typeface="Arial" panose="020B0604020202020204" pitchFamily="34" charset="0"/>
                        </a:rPr>
                        <a:t>Vanguard </a:t>
                      </a:r>
                    </a:p>
                  </a:txBody>
                  <a:tcPr marL="29261" marR="29261" marT="9755" marB="9755"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Arial" panose="020B0604020202020204" pitchFamily="34" charset="0"/>
                        </a:rPr>
                        <a:t>7.99</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Arial" panose="020B0604020202020204" pitchFamily="34" charset="0"/>
                        </a:rPr>
                        <a:t>23.42</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chemeClr val="tx1"/>
                          </a:solidFill>
                          <a:effectLst/>
                          <a:uLnTx/>
                          <a:uFillTx/>
                          <a:latin typeface="Franklin Gothic Book" panose="020B0503020102020204" pitchFamily="34" charset="0"/>
                          <a:ea typeface="+mn-ea"/>
                          <a:cs typeface="Arial" panose="020B0604020202020204" pitchFamily="34" charset="0"/>
                        </a:rPr>
                        <a:t>28.13</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50292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Franklin Gothic Book" panose="020B0503020102020204" pitchFamily="34" charset="0"/>
                          <a:ea typeface="+mn-ea"/>
                          <a:cs typeface="Arial" panose="020B0604020202020204" pitchFamily="34" charset="0"/>
                        </a:rPr>
                        <a:t>6.5 bps</a:t>
                      </a:r>
                    </a:p>
                  </a:txBody>
                  <a:tcPr marL="29261" marR="29261" marT="9755" marB="975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80489920"/>
                  </a:ext>
                </a:extLst>
              </a:tr>
            </a:tbl>
          </a:graphicData>
        </a:graphic>
      </p:graphicFrame>
      <p:sp>
        <p:nvSpPr>
          <p:cNvPr id="49" name="Footer Placeholder 2">
            <a:extLst>
              <a:ext uri="{FF2B5EF4-FFF2-40B4-BE49-F238E27FC236}">
                <a16:creationId xmlns:a16="http://schemas.microsoft.com/office/drawing/2014/main" id="{4A10FC0E-63C6-2D4C-C5FF-A50BEF99CD73}"/>
              </a:ext>
            </a:extLst>
          </p:cNvPr>
          <p:cNvSpPr txBox="1">
            <a:spLocks/>
          </p:cNvSpPr>
          <p:nvPr/>
        </p:nvSpPr>
        <p:spPr>
          <a:xfrm>
            <a:off x="5844307" y="5678425"/>
            <a:ext cx="5211620" cy="544228"/>
          </a:xfrm>
          <a:prstGeom prst="rect">
            <a:avLst/>
          </a:prstGeom>
        </p:spPr>
        <p:txBody>
          <a:bodyPr vert="horz" lIns="0" tIns="0" rIns="0" bIns="0" rtlCol="0" anchor="t" anchorCtr="0"/>
          <a:lstStyle>
            <a:defPPr>
              <a:defRPr lang="en-US"/>
            </a:defPPr>
            <a:lvl1pPr marL="0" algn="l" defTabSz="914400" rtl="0" eaLnBrk="1" latinLnBrk="0" hangingPunct="1">
              <a:defRPr sz="800" kern="1200">
                <a:solidFill>
                  <a:srgbClr val="505759"/>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76308">
              <a:spcAft>
                <a:spcPts val="100"/>
              </a:spcAft>
              <a:defRPr/>
            </a:pPr>
            <a:r>
              <a:rPr lang="en-US" sz="850">
                <a:solidFill>
                  <a:schemeClr val="tx1"/>
                </a:solidFill>
              </a:rPr>
              <a:t>Index portfolio includes 65% allocation to iShares Total U.S. Stock Market Index K and 35% allocation to State Street Global All Cap Equity ex U.S. Index.</a:t>
            </a:r>
          </a:p>
          <a:p>
            <a:pPr defTabSz="976308">
              <a:spcAft>
                <a:spcPts val="100"/>
              </a:spcAft>
              <a:defRPr/>
            </a:pPr>
            <a:r>
              <a:rPr lang="en-US" sz="850">
                <a:solidFill>
                  <a:schemeClr val="tx1"/>
                </a:solidFill>
              </a:rPr>
              <a:t>Vanguard portfolio includes 65% Vanguard Total Stock Market Index Adm and 35% allocation to Vanguard Total International Stock Index Adm.</a:t>
            </a:r>
          </a:p>
        </p:txBody>
      </p:sp>
      <p:sp>
        <p:nvSpPr>
          <p:cNvPr id="2" name="Text Placeholder 9">
            <a:extLst>
              <a:ext uri="{FF2B5EF4-FFF2-40B4-BE49-F238E27FC236}">
                <a16:creationId xmlns:a16="http://schemas.microsoft.com/office/drawing/2014/main" id="{14ED1BCF-6C48-D8CE-2889-BDBB4450934C}"/>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6" name="Footer Placeholder 4">
            <a:extLst>
              <a:ext uri="{FF2B5EF4-FFF2-40B4-BE49-F238E27FC236}">
                <a16:creationId xmlns:a16="http://schemas.microsoft.com/office/drawing/2014/main" id="{B77F6BED-6E26-B777-FEBE-95A5B16E178D}"/>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04864065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2B0D4CE5-DD3B-131F-77D3-2A576A9CDD50}"/>
              </a:ext>
            </a:extLst>
          </p:cNvPr>
          <p:cNvSpPr>
            <a:spLocks noGrp="1"/>
          </p:cNvSpPr>
          <p:nvPr>
            <p:ph type="sldNum" sz="quarter" idx="12"/>
          </p:nvPr>
        </p:nvSpPr>
        <p:spPr/>
        <p:txBody>
          <a:bodyPr/>
          <a:lstStyle/>
          <a:p>
            <a:fld id="{E5B12101-DB11-214A-81F9-2D258DBE057F}" type="slidenum">
              <a:rPr lang="en-US" smtClean="0"/>
              <a:pPr/>
              <a:t>109</a:t>
            </a:fld>
            <a:endParaRPr lang="en-US"/>
          </a:p>
        </p:txBody>
      </p:sp>
      <p:sp>
        <p:nvSpPr>
          <p:cNvPr id="4" name="Title 3">
            <a:extLst>
              <a:ext uri="{FF2B5EF4-FFF2-40B4-BE49-F238E27FC236}">
                <a16:creationId xmlns:a16="http://schemas.microsoft.com/office/drawing/2014/main" id="{E0D2A653-DDCA-2BB4-94E1-94A52F6C6842}"/>
              </a:ext>
            </a:extLst>
          </p:cNvPr>
          <p:cNvSpPr>
            <a:spLocks noGrp="1"/>
          </p:cNvSpPr>
          <p:nvPr>
            <p:ph type="title"/>
          </p:nvPr>
        </p:nvSpPr>
        <p:spPr>
          <a:xfrm>
            <a:off x="292607" y="1481328"/>
            <a:ext cx="9294737" cy="1298448"/>
          </a:xfrm>
        </p:spPr>
        <p:txBody>
          <a:bodyPr/>
          <a:lstStyle/>
          <a:p>
            <a:r>
              <a:rPr lang="en-US"/>
              <a:t>Diversified income helps participants achieve a secure retirement.</a:t>
            </a:r>
          </a:p>
        </p:txBody>
      </p:sp>
      <p:sp>
        <p:nvSpPr>
          <p:cNvPr id="3" name="Footer Placeholder 4">
            <a:extLst>
              <a:ext uri="{FF2B5EF4-FFF2-40B4-BE49-F238E27FC236}">
                <a16:creationId xmlns:a16="http://schemas.microsoft.com/office/drawing/2014/main" id="{8ACE8EF8-DD31-D83D-4496-F0FAE308ADF9}"/>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085209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AF1F4-66F7-346B-95B5-6DD75412AEF7}"/>
              </a:ext>
            </a:extLst>
          </p:cNvPr>
          <p:cNvSpPr>
            <a:spLocks noGrp="1"/>
          </p:cNvSpPr>
          <p:nvPr>
            <p:ph type="title"/>
          </p:nvPr>
        </p:nvSpPr>
        <p:spPr>
          <a:xfrm>
            <a:off x="292099" y="612648"/>
            <a:ext cx="10940995" cy="331295"/>
          </a:xfrm>
        </p:spPr>
        <p:txBody>
          <a:bodyPr/>
          <a:lstStyle/>
          <a:p>
            <a:r>
              <a:rPr lang="en-US" dirty="0"/>
              <a:t>We invented the variable annuity. And we continue to innovate to meet client needs.</a:t>
            </a:r>
          </a:p>
        </p:txBody>
      </p:sp>
      <p:sp>
        <p:nvSpPr>
          <p:cNvPr id="5" name="Slide Number Placeholder 4">
            <a:extLst>
              <a:ext uri="{FF2B5EF4-FFF2-40B4-BE49-F238E27FC236}">
                <a16:creationId xmlns:a16="http://schemas.microsoft.com/office/drawing/2014/main" id="{CDF6B24A-E7B3-A2BC-67D4-8B82384D3510}"/>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11</a:t>
            </a:fld>
            <a:endParaRPr lang="en-US"/>
          </a:p>
        </p:txBody>
      </p:sp>
      <p:sp>
        <p:nvSpPr>
          <p:cNvPr id="20" name="Text Placeholder 19">
            <a:extLst>
              <a:ext uri="{FF2B5EF4-FFF2-40B4-BE49-F238E27FC236}">
                <a16:creationId xmlns:a16="http://schemas.microsoft.com/office/drawing/2014/main" id="{E6BADD49-B33C-471A-052C-4D6CB9800158}"/>
              </a:ext>
            </a:extLst>
          </p:cNvPr>
          <p:cNvSpPr>
            <a:spLocks noGrp="1"/>
          </p:cNvSpPr>
          <p:nvPr>
            <p:ph type="body" sz="quarter" idx="26"/>
          </p:nvPr>
        </p:nvSpPr>
        <p:spPr>
          <a:xfrm>
            <a:off x="4234342" y="1554417"/>
            <a:ext cx="3020774" cy="981988"/>
          </a:xfrm>
        </p:spPr>
        <p:txBody>
          <a:bodyPr/>
          <a:lstStyle/>
          <a:p>
            <a:pPr>
              <a:lnSpc>
                <a:spcPct val="80000"/>
              </a:lnSpc>
            </a:pPr>
            <a:r>
              <a:rPr lang="en-US" sz="1600" b="1">
                <a:solidFill>
                  <a:schemeClr val="tx2"/>
                </a:solidFill>
                <a:latin typeface="Ringside Narrow" panose="02000500000000000000" pitchFamily="2" charset="0"/>
              </a:rPr>
              <a:t>Indexed accounts are added</a:t>
            </a:r>
          </a:p>
          <a:p>
            <a:pPr>
              <a:spcAft>
                <a:spcPts val="300"/>
              </a:spcAft>
            </a:pPr>
            <a:r>
              <a:rPr lang="en-US" sz="1300" b="1">
                <a:solidFill>
                  <a:srgbClr val="031359"/>
                </a:solidFill>
                <a:latin typeface="Ringside Narrow" panose="02000500000000000000" pitchFamily="2" charset="0"/>
                <a:cs typeface="Arial"/>
              </a:rPr>
              <a:t>CREF Equity Index</a:t>
            </a:r>
          </a:p>
          <a:p>
            <a:pPr marL="171450" indent="-171450">
              <a:spcAft>
                <a:spcPts val="300"/>
              </a:spcAft>
              <a:buFont typeface="Arial" panose="020B0604020202020204" pitchFamily="34" charset="0"/>
              <a:buChar char="•"/>
            </a:pPr>
            <a:r>
              <a:rPr lang="en-US" sz="1300">
                <a:solidFill>
                  <a:srgbClr val="031359"/>
                </a:solidFill>
                <a:cs typeface="Arial"/>
              </a:rPr>
              <a:t>Offering extends to index-based investment strategies.</a:t>
            </a:r>
          </a:p>
        </p:txBody>
      </p:sp>
      <p:sp>
        <p:nvSpPr>
          <p:cNvPr id="49" name="Text Placeholder 48">
            <a:extLst>
              <a:ext uri="{FF2B5EF4-FFF2-40B4-BE49-F238E27FC236}">
                <a16:creationId xmlns:a16="http://schemas.microsoft.com/office/drawing/2014/main" id="{A150F25B-576C-D8A2-B217-6CE44E44A62A}"/>
              </a:ext>
            </a:extLst>
          </p:cNvPr>
          <p:cNvSpPr>
            <a:spLocks noGrp="1"/>
          </p:cNvSpPr>
          <p:nvPr>
            <p:ph type="body" sz="quarter" idx="36"/>
          </p:nvPr>
        </p:nvSpPr>
        <p:spPr>
          <a:xfrm>
            <a:off x="425532" y="1554417"/>
            <a:ext cx="2942134" cy="1324534"/>
          </a:xfrm>
        </p:spPr>
        <p:txBody>
          <a:bodyPr/>
          <a:lstStyle/>
          <a:p>
            <a:pPr>
              <a:lnSpc>
                <a:spcPct val="80000"/>
              </a:lnSpc>
            </a:pPr>
            <a:r>
              <a:rPr lang="en-US" sz="1600" b="1" dirty="0">
                <a:solidFill>
                  <a:schemeClr val="tx2"/>
                </a:solidFill>
                <a:latin typeface="Ringside Narrow" panose="02000500000000000000" pitchFamily="2" charset="0"/>
              </a:rPr>
              <a:t>TIAA creates CREF, the world’s first variable annuity</a:t>
            </a:r>
          </a:p>
          <a:p>
            <a:pPr>
              <a:spcAft>
                <a:spcPts val="300"/>
              </a:spcAft>
            </a:pPr>
            <a:r>
              <a:rPr lang="en-US" sz="1300" b="1" dirty="0">
                <a:solidFill>
                  <a:srgbClr val="031359"/>
                </a:solidFill>
                <a:latin typeface="Ringside Narrow" panose="02000500000000000000" pitchFamily="2" charset="0"/>
                <a:cs typeface="Arial"/>
              </a:rPr>
              <a:t>CREF Stock</a:t>
            </a:r>
          </a:p>
          <a:p>
            <a:pPr marL="171450" indent="-171450">
              <a:spcAft>
                <a:spcPts val="300"/>
              </a:spcAft>
              <a:buFont typeface="Arial" panose="020B0604020202020204" pitchFamily="34" charset="0"/>
              <a:buChar char="•"/>
            </a:pPr>
            <a:r>
              <a:rPr lang="en-US" sz="1300" dirty="0">
                <a:solidFill>
                  <a:srgbClr val="031359"/>
                </a:solidFill>
                <a:cs typeface="Arial"/>
              </a:rPr>
              <a:t>An innovative new product </a:t>
            </a:r>
            <a:r>
              <a:rPr kumimoji="0" lang="en-US" sz="1300" b="0" i="0" u="none" strike="noStrike" kern="1200" cap="none" spc="0" normalizeH="0" baseline="0" noProof="0" dirty="0">
                <a:ln>
                  <a:noFill/>
                </a:ln>
                <a:solidFill>
                  <a:srgbClr val="031359"/>
                </a:solidFill>
                <a:effectLst/>
                <a:uLnTx/>
                <a:uFillTx/>
                <a:latin typeface="Ringside Narrow Book" panose="020B0604020202020204"/>
                <a:ea typeface="+mn-ea"/>
                <a:cs typeface="Arial"/>
              </a:rPr>
              <a:t>with the goal of providing </a:t>
            </a:r>
            <a:r>
              <a:rPr lang="en-US" sz="1300" dirty="0">
                <a:solidFill>
                  <a:srgbClr val="031359"/>
                </a:solidFill>
                <a:latin typeface="Ringside Narrow Book" panose="020B0604020202020204"/>
                <a:cs typeface="Arial"/>
              </a:rPr>
              <a:t>security in retirement by overcoming inflation.</a:t>
            </a:r>
            <a:endParaRPr lang="en-US" sz="1300" dirty="0">
              <a:solidFill>
                <a:srgbClr val="031359"/>
              </a:solidFill>
              <a:cs typeface="Arial"/>
            </a:endParaRPr>
          </a:p>
          <a:p>
            <a:pPr marL="171450" indent="-171450">
              <a:lnSpc>
                <a:spcPct val="80000"/>
              </a:lnSpc>
              <a:buFont typeface="Arial" panose="020B0604020202020204" pitchFamily="34" charset="0"/>
              <a:buChar char="•"/>
            </a:pPr>
            <a:endParaRPr lang="en-US" sz="1300" b="1" dirty="0">
              <a:solidFill>
                <a:srgbClr val="031359"/>
              </a:solidFill>
              <a:latin typeface="Ringside Narrow" panose="02000500000000000000" pitchFamily="2" charset="0"/>
            </a:endParaRPr>
          </a:p>
        </p:txBody>
      </p:sp>
      <p:sp>
        <p:nvSpPr>
          <p:cNvPr id="57" name="Text Placeholder 56">
            <a:extLst>
              <a:ext uri="{FF2B5EF4-FFF2-40B4-BE49-F238E27FC236}">
                <a16:creationId xmlns:a16="http://schemas.microsoft.com/office/drawing/2014/main" id="{BBF9BB49-063B-611A-157F-6A2134CABC71}"/>
              </a:ext>
            </a:extLst>
          </p:cNvPr>
          <p:cNvSpPr>
            <a:spLocks noGrp="1"/>
          </p:cNvSpPr>
          <p:nvPr>
            <p:ph type="body" sz="quarter" idx="40"/>
          </p:nvPr>
        </p:nvSpPr>
        <p:spPr>
          <a:xfrm>
            <a:off x="2121122" y="3955243"/>
            <a:ext cx="3416335" cy="1934720"/>
          </a:xfrm>
        </p:spPr>
        <p:txBody>
          <a:bodyPr/>
          <a:lstStyle/>
          <a:p>
            <a:pPr>
              <a:lnSpc>
                <a:spcPct val="80000"/>
              </a:lnSpc>
            </a:pPr>
            <a:r>
              <a:rPr lang="en-US" sz="1600" b="1">
                <a:solidFill>
                  <a:schemeClr val="tx2"/>
                </a:solidFill>
                <a:latin typeface="Ringside Narrow" panose="02000500000000000000" pitchFamily="2" charset="0"/>
              </a:rPr>
              <a:t>Offerings expanded</a:t>
            </a:r>
          </a:p>
          <a:p>
            <a:pPr>
              <a:spcAft>
                <a:spcPts val="0"/>
              </a:spcAft>
              <a:buClr>
                <a:srgbClr val="000000"/>
              </a:buClr>
            </a:pPr>
            <a:r>
              <a:rPr lang="en-US" sz="1300" b="1">
                <a:solidFill>
                  <a:srgbClr val="031359"/>
                </a:solidFill>
                <a:latin typeface="Ringside Narrow" panose="02000500000000000000" pitchFamily="2" charset="0"/>
                <a:cs typeface="Arial"/>
              </a:rPr>
              <a:t>CREF Money Market, CREF Social Choice,</a:t>
            </a:r>
          </a:p>
          <a:p>
            <a:pPr>
              <a:lnSpc>
                <a:spcPct val="90000"/>
              </a:lnSpc>
              <a:spcAft>
                <a:spcPts val="300"/>
              </a:spcAft>
              <a:buClr>
                <a:srgbClr val="000000"/>
              </a:buClr>
            </a:pPr>
            <a:r>
              <a:rPr lang="en-US" sz="1300" b="1">
                <a:solidFill>
                  <a:srgbClr val="031359"/>
                </a:solidFill>
                <a:latin typeface="Ringside Narrow" panose="02000500000000000000" pitchFamily="2" charset="0"/>
                <a:cs typeface="Arial"/>
              </a:rPr>
              <a:t>CREF Core Bond, CREF Global Equities , CREF Growth, CREF Inflation-linked Bond</a:t>
            </a:r>
          </a:p>
          <a:p>
            <a:pPr marL="171450" indent="-171450">
              <a:spcAft>
                <a:spcPts val="300"/>
              </a:spcAft>
              <a:buClr>
                <a:srgbClr val="003765"/>
              </a:buClr>
              <a:buFont typeface="Arial" panose="020B0604020202020204" pitchFamily="34" charset="0"/>
              <a:buChar char="•"/>
            </a:pPr>
            <a:r>
              <a:rPr lang="en-US" sz="1300">
                <a:solidFill>
                  <a:srgbClr val="031359"/>
                </a:solidFill>
                <a:latin typeface="+mn-lt"/>
                <a:cs typeface="Arial"/>
              </a:rPr>
              <a:t>Offering extends to fixed income investments. </a:t>
            </a:r>
          </a:p>
          <a:p>
            <a:pPr marL="171450" indent="-171450">
              <a:spcAft>
                <a:spcPts val="300"/>
              </a:spcAft>
              <a:buClr>
                <a:srgbClr val="003765"/>
              </a:buClr>
              <a:buFont typeface="Arial" panose="020B0604020202020204" pitchFamily="34" charset="0"/>
              <a:buChar char="•"/>
            </a:pPr>
            <a:r>
              <a:rPr lang="en-US" sz="1300">
                <a:solidFill>
                  <a:srgbClr val="031359"/>
                </a:solidFill>
                <a:latin typeface="+mn-lt"/>
                <a:cs typeface="Arial"/>
              </a:rPr>
              <a:t>As an early advocate for value-driven and ESG investing, TIAA introduces an innovative variable annuity that offers investors a socially responsible investment option.</a:t>
            </a:r>
          </a:p>
        </p:txBody>
      </p:sp>
      <p:sp>
        <p:nvSpPr>
          <p:cNvPr id="63" name="Text Placeholder 48">
            <a:extLst>
              <a:ext uri="{FF2B5EF4-FFF2-40B4-BE49-F238E27FC236}">
                <a16:creationId xmlns:a16="http://schemas.microsoft.com/office/drawing/2014/main" id="{F0C40FF6-E9CF-CBDE-EFCF-3F3E76BD4F13}"/>
              </a:ext>
            </a:extLst>
          </p:cNvPr>
          <p:cNvSpPr txBox="1">
            <a:spLocks/>
          </p:cNvSpPr>
          <p:nvPr/>
        </p:nvSpPr>
        <p:spPr>
          <a:xfrm>
            <a:off x="3001834" y="1588278"/>
            <a:ext cx="1165225" cy="67310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p:txBody>
      </p:sp>
      <p:sp>
        <p:nvSpPr>
          <p:cNvPr id="67" name="Text Placeholder 19">
            <a:extLst>
              <a:ext uri="{FF2B5EF4-FFF2-40B4-BE49-F238E27FC236}">
                <a16:creationId xmlns:a16="http://schemas.microsoft.com/office/drawing/2014/main" id="{03302FA3-BA83-9A53-9D98-BF2AAF2B896E}"/>
              </a:ext>
            </a:extLst>
          </p:cNvPr>
          <p:cNvSpPr txBox="1">
            <a:spLocks/>
          </p:cNvSpPr>
          <p:nvPr/>
        </p:nvSpPr>
        <p:spPr>
          <a:xfrm>
            <a:off x="7993891" y="1554416"/>
            <a:ext cx="3022320" cy="117055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r>
              <a:rPr lang="en-US" sz="1600" b="1">
                <a:solidFill>
                  <a:schemeClr val="tx2"/>
                </a:solidFill>
                <a:latin typeface="Ringside Narrow" panose="02000500000000000000" pitchFamily="2" charset="0"/>
              </a:rPr>
              <a:t>Flexibility introduced</a:t>
            </a:r>
          </a:p>
          <a:p>
            <a:pPr>
              <a:lnSpc>
                <a:spcPct val="90000"/>
              </a:lnSpc>
              <a:spcAft>
                <a:spcPts val="300"/>
              </a:spcAft>
              <a:buClr>
                <a:srgbClr val="000000"/>
              </a:buClr>
            </a:pPr>
            <a:r>
              <a:rPr lang="en-US" sz="1300" b="1">
                <a:solidFill>
                  <a:srgbClr val="031359"/>
                </a:solidFill>
                <a:latin typeface="Ringside Narrow" panose="02000500000000000000" pitchFamily="2" charset="0"/>
                <a:cs typeface="Arial"/>
              </a:rPr>
              <a:t>Income Test Drive</a:t>
            </a:r>
          </a:p>
          <a:p>
            <a:pPr marL="171450" indent="-171450">
              <a:spcAft>
                <a:spcPts val="300"/>
              </a:spcAft>
              <a:buClr>
                <a:srgbClr val="003765"/>
              </a:buClr>
              <a:buFont typeface="Arial" panose="020B0604020202020204" pitchFamily="34" charset="0"/>
              <a:buChar char="•"/>
            </a:pPr>
            <a:r>
              <a:rPr lang="en-US" sz="1300">
                <a:solidFill>
                  <a:srgbClr val="031359"/>
                </a:solidFill>
                <a:latin typeface="+mn-lt"/>
                <a:cs typeface="Arial"/>
              </a:rPr>
              <a:t>Feature allows participants to try lifetime income for two years before committing long term.</a:t>
            </a:r>
            <a:r>
              <a:rPr lang="en-US" sz="1300" baseline="30000">
                <a:solidFill>
                  <a:srgbClr val="031359"/>
                </a:solidFill>
                <a:latin typeface="+mn-lt"/>
                <a:cs typeface="Arial"/>
              </a:rPr>
              <a:t>2</a:t>
            </a:r>
          </a:p>
        </p:txBody>
      </p:sp>
      <p:sp>
        <p:nvSpPr>
          <p:cNvPr id="71" name="Text Placeholder 19">
            <a:extLst>
              <a:ext uri="{FF2B5EF4-FFF2-40B4-BE49-F238E27FC236}">
                <a16:creationId xmlns:a16="http://schemas.microsoft.com/office/drawing/2014/main" id="{C55A939D-0FEA-443E-199D-9BD39048489D}"/>
              </a:ext>
            </a:extLst>
          </p:cNvPr>
          <p:cNvSpPr txBox="1">
            <a:spLocks/>
          </p:cNvSpPr>
          <p:nvPr/>
        </p:nvSpPr>
        <p:spPr>
          <a:xfrm>
            <a:off x="9746130" y="3998503"/>
            <a:ext cx="1828794" cy="111473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spcAft>
                <a:spcPts val="300"/>
              </a:spcAft>
              <a:buClr>
                <a:srgbClr val="000000"/>
              </a:buClr>
            </a:pPr>
            <a:r>
              <a:rPr lang="en-US" sz="1600" b="1">
                <a:solidFill>
                  <a:schemeClr val="tx2"/>
                </a:solidFill>
                <a:latin typeface="Ringside Narrow" panose="02000500000000000000" pitchFamily="2" charset="0"/>
              </a:rPr>
              <a:t>CREF R4 released</a:t>
            </a:r>
          </a:p>
          <a:p>
            <a:pPr marL="171450" indent="-171450">
              <a:spcAft>
                <a:spcPts val="300"/>
              </a:spcAft>
              <a:buClr>
                <a:srgbClr val="003765"/>
              </a:buClr>
              <a:buFont typeface="Arial" panose="020B0604020202020204" pitchFamily="34" charset="0"/>
              <a:buChar char="•"/>
            </a:pPr>
            <a:r>
              <a:rPr lang="en-US" sz="1300">
                <a:solidFill>
                  <a:srgbClr val="031359"/>
                </a:solidFill>
                <a:latin typeface="+mn-lt"/>
                <a:cs typeface="Arial"/>
              </a:rPr>
              <a:t>Innovation continues, with increased active management and decreased expenses. </a:t>
            </a:r>
          </a:p>
        </p:txBody>
      </p:sp>
      <p:sp>
        <p:nvSpPr>
          <p:cNvPr id="72" name="Text Placeholder 56">
            <a:extLst>
              <a:ext uri="{FF2B5EF4-FFF2-40B4-BE49-F238E27FC236}">
                <a16:creationId xmlns:a16="http://schemas.microsoft.com/office/drawing/2014/main" id="{4FB1984F-A533-7A2A-59EA-9B204BF83276}"/>
              </a:ext>
            </a:extLst>
          </p:cNvPr>
          <p:cNvSpPr txBox="1">
            <a:spLocks/>
          </p:cNvSpPr>
          <p:nvPr/>
        </p:nvSpPr>
        <p:spPr>
          <a:xfrm>
            <a:off x="6041134" y="3998503"/>
            <a:ext cx="2726787" cy="111473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r>
              <a:rPr lang="en-US" sz="1600" b="1">
                <a:solidFill>
                  <a:schemeClr val="tx2"/>
                </a:solidFill>
                <a:latin typeface="Ringside Narrow" panose="02000500000000000000" pitchFamily="2" charset="0"/>
              </a:rPr>
              <a:t>Multiple classes introduced</a:t>
            </a:r>
          </a:p>
          <a:p>
            <a:pPr>
              <a:lnSpc>
                <a:spcPct val="90000"/>
              </a:lnSpc>
              <a:spcAft>
                <a:spcPts val="300"/>
              </a:spcAft>
              <a:buClr>
                <a:srgbClr val="000000"/>
              </a:buClr>
            </a:pPr>
            <a:r>
              <a:rPr lang="en-US" sz="1300" b="1">
                <a:solidFill>
                  <a:srgbClr val="031359"/>
                </a:solidFill>
                <a:latin typeface="Ringside Narrow" panose="02000500000000000000" pitchFamily="2" charset="0"/>
                <a:cs typeface="Arial"/>
              </a:rPr>
              <a:t>R1 – R3 classes</a:t>
            </a:r>
          </a:p>
          <a:p>
            <a:pPr marL="171450" indent="-171450">
              <a:spcAft>
                <a:spcPts val="300"/>
              </a:spcAft>
              <a:buClr>
                <a:srgbClr val="003765"/>
              </a:buClr>
              <a:buFont typeface="Arial" panose="020B0604020202020204" pitchFamily="34" charset="0"/>
              <a:buChar char="•"/>
            </a:pPr>
            <a:r>
              <a:rPr lang="en-US" sz="1300">
                <a:solidFill>
                  <a:srgbClr val="031359"/>
                </a:solidFill>
                <a:latin typeface="+mn-lt"/>
                <a:cs typeface="Arial"/>
              </a:rPr>
              <a:t>CREF launches multiple classes to meet evolving needs of plan sponsors and fiduciaries.</a:t>
            </a:r>
          </a:p>
        </p:txBody>
      </p:sp>
      <p:cxnSp>
        <p:nvCxnSpPr>
          <p:cNvPr id="73" name="Straight Connector 72">
            <a:extLst>
              <a:ext uri="{FF2B5EF4-FFF2-40B4-BE49-F238E27FC236}">
                <a16:creationId xmlns:a16="http://schemas.microsoft.com/office/drawing/2014/main" id="{5D2A30FD-2BC3-77C4-BAB2-A69357C8083A}"/>
              </a:ext>
              <a:ext uri="{C183D7F6-B498-43B3-948B-1728B52AA6E4}">
                <adec:decorative xmlns:adec="http://schemas.microsoft.com/office/drawing/2017/decorative" val="1"/>
              </a:ext>
            </a:extLst>
          </p:cNvPr>
          <p:cNvCxnSpPr>
            <a:cxnSpLocks/>
          </p:cNvCxnSpPr>
          <p:nvPr/>
        </p:nvCxnSpPr>
        <p:spPr>
          <a:xfrm>
            <a:off x="292099" y="1554417"/>
            <a:ext cx="0" cy="1752652"/>
          </a:xfrm>
          <a:prstGeom prst="line">
            <a:avLst/>
          </a:prstGeom>
          <a:noFill/>
          <a:ln w="9525" cap="flat" cmpd="sng" algn="ctr">
            <a:solidFill>
              <a:schemeClr val="tx1"/>
            </a:solidFill>
            <a:prstDash val="solid"/>
            <a:miter lim="800000"/>
          </a:ln>
          <a:effectLst/>
        </p:spPr>
      </p:cxnSp>
      <p:cxnSp>
        <p:nvCxnSpPr>
          <p:cNvPr id="76" name="Straight Connector 75">
            <a:extLst>
              <a:ext uri="{FF2B5EF4-FFF2-40B4-BE49-F238E27FC236}">
                <a16:creationId xmlns:a16="http://schemas.microsoft.com/office/drawing/2014/main" id="{1724F7AE-A105-D791-8CE1-CB18977C6AF6}"/>
              </a:ext>
              <a:ext uri="{C183D7F6-B498-43B3-948B-1728B52AA6E4}">
                <adec:decorative xmlns:adec="http://schemas.microsoft.com/office/drawing/2017/decorative" val="1"/>
              </a:ext>
            </a:extLst>
          </p:cNvPr>
          <p:cNvCxnSpPr>
            <a:cxnSpLocks/>
          </p:cNvCxnSpPr>
          <p:nvPr/>
        </p:nvCxnSpPr>
        <p:spPr>
          <a:xfrm>
            <a:off x="4098035" y="1554417"/>
            <a:ext cx="0" cy="1743026"/>
          </a:xfrm>
          <a:prstGeom prst="line">
            <a:avLst/>
          </a:prstGeom>
          <a:noFill/>
          <a:ln w="9525" cap="flat" cmpd="sng" algn="ctr">
            <a:solidFill>
              <a:schemeClr val="tx1"/>
            </a:solidFill>
            <a:prstDash val="solid"/>
            <a:miter lim="800000"/>
          </a:ln>
          <a:effectLst/>
        </p:spPr>
      </p:cxnSp>
      <p:cxnSp>
        <p:nvCxnSpPr>
          <p:cNvPr id="77" name="Straight Connector 76">
            <a:extLst>
              <a:ext uri="{FF2B5EF4-FFF2-40B4-BE49-F238E27FC236}">
                <a16:creationId xmlns:a16="http://schemas.microsoft.com/office/drawing/2014/main" id="{A60DC53F-D8A8-0BED-3969-B6EFE1ECA2B6}"/>
              </a:ext>
              <a:ext uri="{C183D7F6-B498-43B3-948B-1728B52AA6E4}">
                <adec:decorative xmlns:adec="http://schemas.microsoft.com/office/drawing/2017/decorative" val="1"/>
              </a:ext>
            </a:extLst>
          </p:cNvPr>
          <p:cNvCxnSpPr>
            <a:cxnSpLocks/>
          </p:cNvCxnSpPr>
          <p:nvPr/>
        </p:nvCxnSpPr>
        <p:spPr>
          <a:xfrm>
            <a:off x="7859130" y="1554417"/>
            <a:ext cx="0" cy="1685274"/>
          </a:xfrm>
          <a:prstGeom prst="line">
            <a:avLst/>
          </a:prstGeom>
          <a:noFill/>
          <a:ln w="9525" cap="flat" cmpd="sng" algn="ctr">
            <a:solidFill>
              <a:schemeClr val="tx1"/>
            </a:solidFill>
            <a:prstDash val="solid"/>
            <a:miter lim="800000"/>
          </a:ln>
          <a:effectLst/>
        </p:spPr>
      </p:cxnSp>
      <p:cxnSp>
        <p:nvCxnSpPr>
          <p:cNvPr id="78" name="Straight Connector 77">
            <a:extLst>
              <a:ext uri="{FF2B5EF4-FFF2-40B4-BE49-F238E27FC236}">
                <a16:creationId xmlns:a16="http://schemas.microsoft.com/office/drawing/2014/main" id="{ED3E7605-3FEA-8E7C-3931-69D011884C9C}"/>
              </a:ext>
              <a:ext uri="{C183D7F6-B498-43B3-948B-1728B52AA6E4}">
                <adec:decorative xmlns:adec="http://schemas.microsoft.com/office/drawing/2017/decorative" val="1"/>
              </a:ext>
            </a:extLst>
          </p:cNvPr>
          <p:cNvCxnSpPr>
            <a:cxnSpLocks/>
          </p:cNvCxnSpPr>
          <p:nvPr/>
        </p:nvCxnSpPr>
        <p:spPr>
          <a:xfrm>
            <a:off x="2007291" y="3216897"/>
            <a:ext cx="0" cy="2673066"/>
          </a:xfrm>
          <a:prstGeom prst="line">
            <a:avLst/>
          </a:prstGeom>
          <a:noFill/>
          <a:ln w="9525" cap="flat" cmpd="sng" algn="ctr">
            <a:solidFill>
              <a:schemeClr val="tx1"/>
            </a:solidFill>
            <a:prstDash val="solid"/>
            <a:miter lim="800000"/>
          </a:ln>
          <a:effectLst/>
        </p:spPr>
      </p:cxnSp>
      <p:cxnSp>
        <p:nvCxnSpPr>
          <p:cNvPr id="79" name="Straight Connector 78">
            <a:extLst>
              <a:ext uri="{FF2B5EF4-FFF2-40B4-BE49-F238E27FC236}">
                <a16:creationId xmlns:a16="http://schemas.microsoft.com/office/drawing/2014/main" id="{78659B4F-3E47-28F3-4307-2E882D7A0D56}"/>
              </a:ext>
              <a:ext uri="{C183D7F6-B498-43B3-948B-1728B52AA6E4}">
                <adec:decorative xmlns:adec="http://schemas.microsoft.com/office/drawing/2017/decorative" val="1"/>
              </a:ext>
            </a:extLst>
          </p:cNvPr>
          <p:cNvCxnSpPr>
            <a:cxnSpLocks/>
          </p:cNvCxnSpPr>
          <p:nvPr/>
        </p:nvCxnSpPr>
        <p:spPr>
          <a:xfrm>
            <a:off x="5918871" y="3361777"/>
            <a:ext cx="0" cy="2528186"/>
          </a:xfrm>
          <a:prstGeom prst="line">
            <a:avLst/>
          </a:prstGeom>
          <a:noFill/>
          <a:ln w="9525" cap="flat" cmpd="sng" algn="ctr">
            <a:solidFill>
              <a:schemeClr val="tx1"/>
            </a:solidFill>
            <a:prstDash val="solid"/>
            <a:miter lim="800000"/>
          </a:ln>
          <a:effectLst/>
        </p:spPr>
      </p:cxnSp>
      <p:cxnSp>
        <p:nvCxnSpPr>
          <p:cNvPr id="80" name="Straight Connector 79">
            <a:extLst>
              <a:ext uri="{FF2B5EF4-FFF2-40B4-BE49-F238E27FC236}">
                <a16:creationId xmlns:a16="http://schemas.microsoft.com/office/drawing/2014/main" id="{6BE63C70-6AEC-77C1-03D9-0A0692429A30}"/>
              </a:ext>
              <a:ext uri="{C183D7F6-B498-43B3-948B-1728B52AA6E4}">
                <adec:decorative xmlns:adec="http://schemas.microsoft.com/office/drawing/2017/decorative" val="1"/>
              </a:ext>
            </a:extLst>
          </p:cNvPr>
          <p:cNvCxnSpPr>
            <a:cxnSpLocks/>
          </p:cNvCxnSpPr>
          <p:nvPr/>
        </p:nvCxnSpPr>
        <p:spPr>
          <a:xfrm>
            <a:off x="9619637" y="3349188"/>
            <a:ext cx="0" cy="2540775"/>
          </a:xfrm>
          <a:prstGeom prst="line">
            <a:avLst/>
          </a:prstGeom>
          <a:noFill/>
          <a:ln w="9525" cap="flat" cmpd="sng" algn="ctr">
            <a:solidFill>
              <a:schemeClr val="tx1"/>
            </a:solidFill>
            <a:prstDash val="solid"/>
            <a:miter lim="800000"/>
          </a:ln>
          <a:effectLst/>
        </p:spPr>
      </p:cxnSp>
      <p:sp>
        <p:nvSpPr>
          <p:cNvPr id="7" name="Text Placeholder 6">
            <a:extLst>
              <a:ext uri="{FF2B5EF4-FFF2-40B4-BE49-F238E27FC236}">
                <a16:creationId xmlns:a16="http://schemas.microsoft.com/office/drawing/2014/main" id="{21B3194A-B161-6921-7D42-BA9A6535321D}"/>
              </a:ext>
            </a:extLst>
          </p:cNvPr>
          <p:cNvSpPr>
            <a:spLocks noGrp="1"/>
          </p:cNvSpPr>
          <p:nvPr>
            <p:ph type="body" sz="quarter" idx="16"/>
          </p:nvPr>
        </p:nvSpPr>
        <p:spPr>
          <a:xfrm>
            <a:off x="0" y="3016737"/>
            <a:ext cx="1920240" cy="736105"/>
          </a:xfrm>
        </p:spPr>
        <p:txBody>
          <a:bodyPr tIns="91440" anchor="ctr"/>
          <a:lstStyle/>
          <a:p>
            <a:r>
              <a:rPr lang="en-US"/>
              <a:t>1952</a:t>
            </a:r>
          </a:p>
        </p:txBody>
      </p:sp>
      <p:sp>
        <p:nvSpPr>
          <p:cNvPr id="9" name="Text Placeholder 8">
            <a:extLst>
              <a:ext uri="{FF2B5EF4-FFF2-40B4-BE49-F238E27FC236}">
                <a16:creationId xmlns:a16="http://schemas.microsoft.com/office/drawing/2014/main" id="{82109D22-1699-3E15-AE12-96D48C57CA2B}"/>
              </a:ext>
            </a:extLst>
          </p:cNvPr>
          <p:cNvSpPr>
            <a:spLocks noGrp="1"/>
          </p:cNvSpPr>
          <p:nvPr>
            <p:ph type="body" sz="quarter" idx="19"/>
          </p:nvPr>
        </p:nvSpPr>
        <p:spPr>
          <a:xfrm>
            <a:off x="3824489" y="3016737"/>
            <a:ext cx="1920240" cy="736105"/>
          </a:xfrm>
        </p:spPr>
        <p:txBody>
          <a:bodyPr tIns="91440" anchor="ctr"/>
          <a:lstStyle/>
          <a:p>
            <a:r>
              <a:rPr lang="en-US"/>
              <a:t>1994-97</a:t>
            </a:r>
          </a:p>
        </p:txBody>
      </p:sp>
      <p:sp>
        <p:nvSpPr>
          <p:cNvPr id="10" name="Text Placeholder 9">
            <a:extLst>
              <a:ext uri="{FF2B5EF4-FFF2-40B4-BE49-F238E27FC236}">
                <a16:creationId xmlns:a16="http://schemas.microsoft.com/office/drawing/2014/main" id="{524C67FA-B85E-2BAB-432E-240DE500364A}"/>
              </a:ext>
            </a:extLst>
          </p:cNvPr>
          <p:cNvSpPr>
            <a:spLocks noGrp="1"/>
          </p:cNvSpPr>
          <p:nvPr>
            <p:ph type="body" sz="quarter" idx="20"/>
          </p:nvPr>
        </p:nvSpPr>
        <p:spPr>
          <a:xfrm>
            <a:off x="1914216" y="3016737"/>
            <a:ext cx="1920240" cy="736105"/>
          </a:xfrm>
          <a:solidFill>
            <a:schemeClr val="accent5"/>
          </a:solidFill>
        </p:spPr>
        <p:txBody>
          <a:bodyPr tIns="91440" anchor="ctr"/>
          <a:lstStyle/>
          <a:p>
            <a:r>
              <a:rPr lang="en-US"/>
              <a:t>1988-92</a:t>
            </a:r>
          </a:p>
        </p:txBody>
      </p:sp>
      <p:sp>
        <p:nvSpPr>
          <p:cNvPr id="11" name="Text Placeholder 10">
            <a:extLst>
              <a:ext uri="{FF2B5EF4-FFF2-40B4-BE49-F238E27FC236}">
                <a16:creationId xmlns:a16="http://schemas.microsoft.com/office/drawing/2014/main" id="{F417294F-8FDB-E8E2-4448-FAA5C7695139}"/>
              </a:ext>
            </a:extLst>
          </p:cNvPr>
          <p:cNvSpPr>
            <a:spLocks noGrp="1"/>
          </p:cNvSpPr>
          <p:nvPr>
            <p:ph type="body" sz="quarter" idx="21"/>
          </p:nvPr>
        </p:nvSpPr>
        <p:spPr>
          <a:xfrm>
            <a:off x="5740865" y="3016737"/>
            <a:ext cx="1920240" cy="736105"/>
          </a:xfrm>
        </p:spPr>
        <p:txBody>
          <a:bodyPr tIns="91440" anchor="ctr"/>
          <a:lstStyle/>
          <a:p>
            <a:r>
              <a:rPr lang="en-US"/>
              <a:t>2015</a:t>
            </a:r>
          </a:p>
        </p:txBody>
      </p:sp>
      <p:sp>
        <p:nvSpPr>
          <p:cNvPr id="12" name="Text Placeholder 11">
            <a:extLst>
              <a:ext uri="{FF2B5EF4-FFF2-40B4-BE49-F238E27FC236}">
                <a16:creationId xmlns:a16="http://schemas.microsoft.com/office/drawing/2014/main" id="{E45A0FF0-3D42-C415-6C67-37D7DFFEAEA2}"/>
              </a:ext>
            </a:extLst>
          </p:cNvPr>
          <p:cNvSpPr>
            <a:spLocks noGrp="1"/>
          </p:cNvSpPr>
          <p:nvPr>
            <p:ph type="body" sz="quarter" idx="22"/>
          </p:nvPr>
        </p:nvSpPr>
        <p:spPr>
          <a:xfrm>
            <a:off x="7648978" y="3016736"/>
            <a:ext cx="1920240" cy="736105"/>
          </a:xfrm>
          <a:solidFill>
            <a:schemeClr val="accent2"/>
          </a:solidFill>
        </p:spPr>
        <p:txBody>
          <a:bodyPr tIns="91440" anchor="ctr"/>
          <a:lstStyle/>
          <a:p>
            <a:r>
              <a:rPr lang="en-US"/>
              <a:t>2018</a:t>
            </a:r>
          </a:p>
        </p:txBody>
      </p:sp>
      <p:sp>
        <p:nvSpPr>
          <p:cNvPr id="16" name="Text Placeholder 15">
            <a:extLst>
              <a:ext uri="{FF2B5EF4-FFF2-40B4-BE49-F238E27FC236}">
                <a16:creationId xmlns:a16="http://schemas.microsoft.com/office/drawing/2014/main" id="{C07AB325-1A27-F95D-32A7-457BAAD7E8B9}"/>
              </a:ext>
            </a:extLst>
          </p:cNvPr>
          <p:cNvSpPr>
            <a:spLocks noGrp="1"/>
          </p:cNvSpPr>
          <p:nvPr>
            <p:ph type="body" sz="quarter" idx="24"/>
          </p:nvPr>
        </p:nvSpPr>
        <p:spPr>
          <a:xfrm>
            <a:off x="9562055" y="3016736"/>
            <a:ext cx="1920240" cy="736105"/>
          </a:xfrm>
          <a:solidFill>
            <a:schemeClr val="accent4"/>
          </a:solidFill>
        </p:spPr>
        <p:txBody>
          <a:bodyPr tIns="91440" anchor="ctr"/>
          <a:lstStyle/>
          <a:p>
            <a:r>
              <a:rPr lang="en-US"/>
              <a:t>2022</a:t>
            </a:r>
          </a:p>
        </p:txBody>
      </p:sp>
      <p:sp>
        <p:nvSpPr>
          <p:cNvPr id="4" name="TextBox 3">
            <a:extLst>
              <a:ext uri="{FF2B5EF4-FFF2-40B4-BE49-F238E27FC236}">
                <a16:creationId xmlns:a16="http://schemas.microsoft.com/office/drawing/2014/main" id="{E80A6944-145C-D051-2979-D526EBD8FFAB}"/>
              </a:ext>
            </a:extLst>
          </p:cNvPr>
          <p:cNvSpPr txBox="1"/>
          <p:nvPr/>
        </p:nvSpPr>
        <p:spPr>
          <a:xfrm>
            <a:off x="316096" y="1030174"/>
            <a:ext cx="10543539" cy="246221"/>
          </a:xfrm>
          <a:prstGeom prst="rect">
            <a:avLst/>
          </a:prstGeom>
          <a:noFill/>
        </p:spPr>
        <p:txBody>
          <a:bodyPr wrap="square" lIns="0" tIns="0" rIns="0" bIns="0" rtlCol="0">
            <a:spAutoFit/>
          </a:bodyPr>
          <a:lstStyle/>
          <a:p>
            <a:pPr algn="l"/>
            <a:r>
              <a:rPr lang="en-US" sz="1600" dirty="0">
                <a:latin typeface="Ringside Narrow Book" panose="02000500000000000000" pitchFamily="2" charset="0"/>
              </a:rPr>
              <a:t>The evolution of CREF accounts</a:t>
            </a:r>
            <a:endParaRPr lang="en-US" sz="1600" baseline="30000" dirty="0">
              <a:latin typeface="Ringside Narrow Book" panose="02000500000000000000" pitchFamily="2" charset="0"/>
            </a:endParaRPr>
          </a:p>
        </p:txBody>
      </p:sp>
      <p:sp>
        <p:nvSpPr>
          <p:cNvPr id="13" name="Text Placeholder 19">
            <a:extLst>
              <a:ext uri="{FF2B5EF4-FFF2-40B4-BE49-F238E27FC236}">
                <a16:creationId xmlns:a16="http://schemas.microsoft.com/office/drawing/2014/main" id="{2465A47F-9562-754F-8F35-63CB2F7BBF44}"/>
              </a:ext>
            </a:extLst>
          </p:cNvPr>
          <p:cNvSpPr>
            <a:spLocks noGrp="1"/>
          </p:cNvSpPr>
          <p:nvPr/>
        </p:nvSpPr>
        <p:spPr>
          <a:xfrm>
            <a:off x="301751" y="6181725"/>
            <a:ext cx="11228479" cy="235926"/>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The CREF Equity Index Account is passively managed and ranked after the actively managed CREF equity accounts.</a:t>
            </a:r>
          </a:p>
          <a:p>
            <a:pPr marL="137160" indent="-137160">
              <a:spcAft>
                <a:spcPts val="100"/>
              </a:spcAft>
              <a:buFont typeface="+mj-lt"/>
              <a:buAutoNum type="arabicPeriod"/>
            </a:pPr>
            <a:r>
              <a:rPr lang="en-US" sz="850" dirty="0"/>
              <a:t>See important information at the end of this presentation.</a:t>
            </a:r>
          </a:p>
        </p:txBody>
      </p:sp>
      <p:sp>
        <p:nvSpPr>
          <p:cNvPr id="3" name="Footer Placeholder 4">
            <a:extLst>
              <a:ext uri="{FF2B5EF4-FFF2-40B4-BE49-F238E27FC236}">
                <a16:creationId xmlns:a16="http://schemas.microsoft.com/office/drawing/2014/main" id="{C5D062C6-FEFE-BC51-E6B5-02A7BEFB7604}"/>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3486497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22E0E89A-ABF5-BA1C-F9A4-BD6109321BA3}"/>
              </a:ext>
            </a:extLst>
          </p:cNvPr>
          <p:cNvSpPr>
            <a:spLocks noGrp="1"/>
          </p:cNvSpPr>
          <p:nvPr>
            <p:ph type="body" sz="quarter" idx="13"/>
          </p:nvPr>
        </p:nvSpPr>
        <p:spPr>
          <a:xfrm>
            <a:off x="292609" y="1945574"/>
            <a:ext cx="4888992" cy="1056681"/>
          </a:xfrm>
        </p:spPr>
        <p:txBody>
          <a:bodyPr/>
          <a:lstStyle/>
          <a:p>
            <a:r>
              <a:rPr lang="en-US" sz="1400" b="1">
                <a:latin typeface="Ringside Narrow" panose="02000500000000000000" pitchFamily="2" charset="0"/>
              </a:rPr>
              <a:t>More than 40% of all U.S. households </a:t>
            </a:r>
            <a:r>
              <a:rPr lang="en-US" sz="1400"/>
              <a:t>are expected to run out of money in retirement, with average household shortfalls projected at $100,000—and the shortfall is 20 times worse for the lowest income earners.</a:t>
            </a:r>
            <a:r>
              <a:rPr lang="en-US" sz="1400" baseline="30000"/>
              <a:t>2</a:t>
            </a:r>
          </a:p>
        </p:txBody>
      </p:sp>
      <p:sp>
        <p:nvSpPr>
          <p:cNvPr id="11" name="Title 10">
            <a:extLst>
              <a:ext uri="{FF2B5EF4-FFF2-40B4-BE49-F238E27FC236}">
                <a16:creationId xmlns:a16="http://schemas.microsoft.com/office/drawing/2014/main" id="{A304CFD7-F858-D02B-5A58-8FDFC1431C0A}"/>
              </a:ext>
            </a:extLst>
          </p:cNvPr>
          <p:cNvSpPr>
            <a:spLocks noGrp="1"/>
          </p:cNvSpPr>
          <p:nvPr>
            <p:ph type="title"/>
          </p:nvPr>
        </p:nvSpPr>
        <p:spPr>
          <a:xfrm>
            <a:off x="292608" y="612648"/>
            <a:ext cx="4797185" cy="1056680"/>
          </a:xfrm>
        </p:spPr>
        <p:txBody>
          <a:bodyPr/>
          <a:lstStyle/>
          <a:p>
            <a:r>
              <a:rPr lang="en-US"/>
              <a:t>Employees want the assurance of lifelong retirement income but need help getting there.</a:t>
            </a:r>
            <a:endParaRPr lang="en-US" baseline="30000"/>
          </a:p>
        </p:txBody>
      </p:sp>
      <p:pic>
        <p:nvPicPr>
          <p:cNvPr id="18" name="Picture Placeholder 17">
            <a:extLst>
              <a:ext uri="{FF2B5EF4-FFF2-40B4-BE49-F238E27FC236}">
                <a16:creationId xmlns:a16="http://schemas.microsoft.com/office/drawing/2014/main" id="{ABC91444-987E-9634-0E3C-A231B7D677DC}"/>
              </a:ext>
            </a:extLst>
          </p:cNvPr>
          <p:cNvPicPr>
            <a:picLocks noGrp="1" noChangeAspect="1"/>
          </p:cNvPicPr>
          <p:nvPr>
            <p:ph type="pic" sz="quarter" idx="16"/>
          </p:nvPr>
        </p:nvPicPr>
        <p:blipFill rotWithShape="1">
          <a:blip r:embed="rId3" cstate="screen">
            <a:extLst>
              <a:ext uri="{28A0092B-C50C-407E-A947-70E740481C1C}">
                <a14:useLocalDpi xmlns:a14="http://schemas.microsoft.com/office/drawing/2010/main"/>
              </a:ext>
            </a:extLst>
          </a:blip>
          <a:srcRect/>
          <a:stretch/>
        </p:blipFill>
        <p:spPr>
          <a:xfrm>
            <a:off x="6364224" y="301752"/>
            <a:ext cx="5370576" cy="6213348"/>
          </a:xfrm>
        </p:spPr>
      </p:pic>
      <p:sp>
        <p:nvSpPr>
          <p:cNvPr id="22" name="Text Placeholder 19">
            <a:extLst>
              <a:ext uri="{FF2B5EF4-FFF2-40B4-BE49-F238E27FC236}">
                <a16:creationId xmlns:a16="http://schemas.microsoft.com/office/drawing/2014/main" id="{6E72FBFC-4E4E-CA78-A29E-63E193F4085D}"/>
              </a:ext>
            </a:extLst>
          </p:cNvPr>
          <p:cNvSpPr>
            <a:spLocks noGrp="1"/>
          </p:cNvSpPr>
          <p:nvPr/>
        </p:nvSpPr>
        <p:spPr>
          <a:xfrm>
            <a:off x="301752" y="5600380"/>
            <a:ext cx="5946648" cy="800420"/>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solidFill>
                  <a:srgbClr val="031259"/>
                </a:solidFill>
                <a:latin typeface="Ringside Narrow Book" charset="0"/>
                <a:ea typeface="Ringside Narrow Book" charset="0"/>
                <a:cs typeface="Ringside Narrow Book" charset="0"/>
              </a:rPr>
              <a:t>EBRI Issue Brief, “Retirement Savings Shortfalls: Evidence from EBRI’s 2019 Retirement Security Projection Model,” Mar. 7, 2019.</a:t>
            </a:r>
          </a:p>
          <a:p>
            <a:pPr marL="137160" indent="-137160">
              <a:spcAft>
                <a:spcPts val="100"/>
              </a:spcAft>
              <a:buFont typeface="+mj-lt"/>
              <a:buAutoNum type="arabicPeriod"/>
            </a:pPr>
            <a:r>
              <a:rPr lang="en-US" sz="850" dirty="0">
                <a:solidFill>
                  <a:srgbClr val="031259"/>
                </a:solidFill>
                <a:latin typeface="Ringside Narrow Book" charset="0"/>
                <a:ea typeface="Ringside Narrow Book" charset="0"/>
                <a:cs typeface="Ringside Narrow Book" charset="0"/>
              </a:rPr>
              <a:t>Greenwald Research, “Employees, Concerned About Inflation and Longevity, Want Income Options in Retirement Plans, Survey Says,” Jan. 25 , 2024, </a:t>
            </a:r>
            <a:r>
              <a:rPr lang="en-US" sz="850" dirty="0" err="1">
                <a:solidFill>
                  <a:srgbClr val="031259"/>
                </a:solidFill>
                <a:latin typeface="Ringside Narrow Book" charset="0"/>
                <a:ea typeface="Ringside Narrow Book" charset="0"/>
                <a:cs typeface="Ringside Narrow Book" charset="0"/>
              </a:rPr>
              <a:t>greenwaldresearch.com</a:t>
            </a:r>
            <a:r>
              <a:rPr lang="en-US" sz="850" dirty="0">
                <a:solidFill>
                  <a:srgbClr val="031259"/>
                </a:solidFill>
                <a:latin typeface="Ringside Narrow Book" charset="0"/>
                <a:ea typeface="Ringside Narrow Book" charset="0"/>
                <a:cs typeface="Ringside Narrow Book" charset="0"/>
              </a:rPr>
              <a:t>/employees-concerned-about-inflation-and-longevity-want-income-options-in-retirement-plans-survey-says.</a:t>
            </a:r>
          </a:p>
        </p:txBody>
      </p:sp>
      <p:sp>
        <p:nvSpPr>
          <p:cNvPr id="23" name="Text Placeholder 65">
            <a:extLst>
              <a:ext uri="{FF2B5EF4-FFF2-40B4-BE49-F238E27FC236}">
                <a16:creationId xmlns:a16="http://schemas.microsoft.com/office/drawing/2014/main" id="{C7F39061-C03A-14A6-1438-CA35513828B4}"/>
              </a:ext>
            </a:extLst>
          </p:cNvPr>
          <p:cNvSpPr txBox="1">
            <a:spLocks/>
          </p:cNvSpPr>
          <p:nvPr/>
        </p:nvSpPr>
        <p:spPr>
          <a:xfrm>
            <a:off x="306358" y="3434546"/>
            <a:ext cx="4888992" cy="1536537"/>
          </a:xfrm>
          <a:prstGeom prst="rect">
            <a:avLst/>
          </a:prstGeom>
          <a:solidFill>
            <a:srgbClr val="E7E7DD">
              <a:alpha val="50000"/>
            </a:srgbClr>
          </a:solidFill>
        </p:spPr>
        <p:txBody>
          <a:bodyPr vert="horz" lIns="0" tIns="27432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14450">
              <a:lnSpc>
                <a:spcPts val="3400"/>
              </a:lnSpc>
              <a:spcAft>
                <a:spcPts val="300"/>
              </a:spcAft>
              <a:buSzPct val="65000"/>
            </a:pPr>
            <a:r>
              <a:rPr lang="en-US" sz="2200" b="1" spc="50" dirty="0">
                <a:latin typeface="Ringside Narrow" panose="02000500000000000000" pitchFamily="2" charset="0"/>
              </a:rPr>
              <a:t>Employees expect more.</a:t>
            </a:r>
          </a:p>
          <a:p>
            <a:pPr marL="1314450">
              <a:spcAft>
                <a:spcPts val="1200"/>
              </a:spcAft>
              <a:buSzPct val="65000"/>
            </a:pPr>
            <a:r>
              <a:rPr lang="en-US" sz="1200" dirty="0"/>
              <a:t>of retirement plan participants say their </a:t>
            </a:r>
            <a:r>
              <a:rPr lang="en-US" sz="1200" b="1" dirty="0">
                <a:latin typeface="Ringside Narrow" panose="02000500000000000000" pitchFamily="2" charset="0"/>
              </a:rPr>
              <a:t>employers should offer in-plan retirement income options</a:t>
            </a:r>
            <a:r>
              <a:rPr lang="en-US" sz="1200" dirty="0"/>
              <a:t>, and </a:t>
            </a:r>
            <a:br>
              <a:rPr lang="en-US" sz="1200" dirty="0"/>
            </a:br>
            <a:r>
              <a:rPr lang="en-US" sz="1200" dirty="0"/>
              <a:t>most believe </a:t>
            </a:r>
            <a:r>
              <a:rPr lang="en-US" sz="1200" b="1" dirty="0">
                <a:latin typeface="Ringside Narrow" panose="02000500000000000000" pitchFamily="2" charset="0"/>
              </a:rPr>
              <a:t>there should be more than one choice</a:t>
            </a:r>
            <a:r>
              <a:rPr lang="en-US" sz="1200" dirty="0"/>
              <a:t>.</a:t>
            </a:r>
            <a:r>
              <a:rPr lang="en-US" sz="1200" baseline="30000" dirty="0"/>
              <a:t>3</a:t>
            </a:r>
          </a:p>
        </p:txBody>
      </p:sp>
      <p:grpSp>
        <p:nvGrpSpPr>
          <p:cNvPr id="6" name="Group 5">
            <a:extLst>
              <a:ext uri="{FF2B5EF4-FFF2-40B4-BE49-F238E27FC236}">
                <a16:creationId xmlns:a16="http://schemas.microsoft.com/office/drawing/2014/main" id="{C9645192-C2E3-4F23-AB3A-89C7AC02CD0C}"/>
              </a:ext>
            </a:extLst>
          </p:cNvPr>
          <p:cNvGrpSpPr/>
          <p:nvPr/>
        </p:nvGrpSpPr>
        <p:grpSpPr>
          <a:xfrm>
            <a:off x="471370" y="3638969"/>
            <a:ext cx="1525381" cy="1055868"/>
            <a:chOff x="4814083" y="3091123"/>
            <a:chExt cx="1525381" cy="1055868"/>
          </a:xfrm>
        </p:grpSpPr>
        <p:graphicFrame>
          <p:nvGraphicFramePr>
            <p:cNvPr id="2" name="Chart Placeholder 22" descr="Donut chart placeholder">
              <a:extLst>
                <a:ext uri="{FF2B5EF4-FFF2-40B4-BE49-F238E27FC236}">
                  <a16:creationId xmlns:a16="http://schemas.microsoft.com/office/drawing/2014/main" id="{259423BE-CAC9-681C-F4A3-BC6C3276F790}"/>
                </a:ext>
              </a:extLst>
            </p:cNvPr>
            <p:cNvGraphicFramePr>
              <a:graphicFrameLocks noChangeAspect="1"/>
            </p:cNvGraphicFramePr>
            <p:nvPr>
              <p:extLst>
                <p:ext uri="{D42A27DB-BD31-4B8C-83A1-F6EECF244321}">
                  <p14:modId xmlns:p14="http://schemas.microsoft.com/office/powerpoint/2010/main" val="2770972348"/>
                </p:ext>
              </p:extLst>
            </p:nvPr>
          </p:nvGraphicFramePr>
          <p:xfrm>
            <a:off x="4814083" y="3091123"/>
            <a:ext cx="1525381" cy="1055868"/>
          </p:xfrm>
          <a:graphic>
            <a:graphicData uri="http://schemas.openxmlformats.org/drawingml/2006/chart">
              <c:chart xmlns:c="http://schemas.openxmlformats.org/drawingml/2006/chart" xmlns:r="http://schemas.openxmlformats.org/officeDocument/2006/relationships" r:id="rId4"/>
            </a:graphicData>
          </a:graphic>
        </p:graphicFrame>
        <p:sp>
          <p:nvSpPr>
            <p:cNvPr id="5" name="TextBox 4">
              <a:extLst>
                <a:ext uri="{FF2B5EF4-FFF2-40B4-BE49-F238E27FC236}">
                  <a16:creationId xmlns:a16="http://schemas.microsoft.com/office/drawing/2014/main" id="{72077DF1-9499-E06B-8EC5-D4FEC473209B}"/>
                </a:ext>
              </a:extLst>
            </p:cNvPr>
            <p:cNvSpPr txBox="1"/>
            <p:nvPr/>
          </p:nvSpPr>
          <p:spPr>
            <a:xfrm>
              <a:off x="4989493" y="3445680"/>
              <a:ext cx="687769" cy="369332"/>
            </a:xfrm>
            <a:prstGeom prst="rect">
              <a:avLst/>
            </a:prstGeom>
            <a:noFill/>
          </p:spPr>
          <p:txBody>
            <a:bodyPr wrap="square">
              <a:spAutoFit/>
            </a:bodyPr>
            <a:lstStyle/>
            <a:p>
              <a:r>
                <a:rPr lang="en-US" b="1">
                  <a:latin typeface="Ringside Narrow" panose="02000500000000000000" pitchFamily="2" charset="0"/>
                </a:rPr>
                <a:t>83% </a:t>
              </a:r>
              <a:endParaRPr lang="en-US"/>
            </a:p>
          </p:txBody>
        </p:sp>
      </p:grpSp>
      <p:sp>
        <p:nvSpPr>
          <p:cNvPr id="3" name="Slide Number Placeholder 8">
            <a:extLst>
              <a:ext uri="{FF2B5EF4-FFF2-40B4-BE49-F238E27FC236}">
                <a16:creationId xmlns:a16="http://schemas.microsoft.com/office/drawing/2014/main" id="{E48E67C0-1D65-45E3-5990-A41EDD1B0F47}"/>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110</a:t>
            </a:fld>
            <a:endParaRPr lang="en-US"/>
          </a:p>
        </p:txBody>
      </p:sp>
      <p:sp>
        <p:nvSpPr>
          <p:cNvPr id="7" name="Text Placeholder 9">
            <a:extLst>
              <a:ext uri="{FF2B5EF4-FFF2-40B4-BE49-F238E27FC236}">
                <a16:creationId xmlns:a16="http://schemas.microsoft.com/office/drawing/2014/main" id="{C4A66DE3-C3A3-51B0-E0B4-1C836349F548}"/>
              </a:ext>
            </a:extLst>
          </p:cNvPr>
          <p:cNvSpPr>
            <a:spLocks noGrp="1"/>
          </p:cNvSpPr>
          <p:nvPr>
            <p:ph type="body" sz="quarter" idx="15"/>
          </p:nvPr>
        </p:nvSpPr>
        <p:spPr>
          <a:xfrm>
            <a:off x="298450" y="379412"/>
            <a:ext cx="5635625" cy="155575"/>
          </a:xfrm>
        </p:spPr>
        <p:txBody>
          <a:bodyPr/>
          <a:lstStyle/>
          <a:p>
            <a:r>
              <a:rPr lang="en-US" dirty="0">
                <a:solidFill>
                  <a:schemeClr val="tx2"/>
                </a:solidFill>
              </a:rPr>
              <a:t>DIVERSIFIED INCOME</a:t>
            </a:r>
          </a:p>
        </p:txBody>
      </p:sp>
      <p:sp>
        <p:nvSpPr>
          <p:cNvPr id="8" name="Footer Placeholder 4">
            <a:extLst>
              <a:ext uri="{FF2B5EF4-FFF2-40B4-BE49-F238E27FC236}">
                <a16:creationId xmlns:a16="http://schemas.microsoft.com/office/drawing/2014/main" id="{470BD805-0DF6-5449-9EB8-730CEA1AEC59}"/>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66465282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C88D22D-8176-C5AD-1EE4-C99266D3B92F}"/>
              </a:ext>
            </a:extLst>
          </p:cNvPr>
          <p:cNvSpPr/>
          <p:nvPr/>
        </p:nvSpPr>
        <p:spPr>
          <a:xfrm>
            <a:off x="4" y="1882775"/>
            <a:ext cx="11887195" cy="3429706"/>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1" name="Text Placeholder 10">
            <a:extLst>
              <a:ext uri="{FF2B5EF4-FFF2-40B4-BE49-F238E27FC236}">
                <a16:creationId xmlns:a16="http://schemas.microsoft.com/office/drawing/2014/main" id="{E00DF4EA-BBAB-F6A7-4B67-51E9F2A5FD97}"/>
              </a:ext>
            </a:extLst>
          </p:cNvPr>
          <p:cNvSpPr>
            <a:spLocks noGrp="1"/>
          </p:cNvSpPr>
          <p:nvPr>
            <p:ph type="body" sz="quarter" idx="13"/>
          </p:nvPr>
        </p:nvSpPr>
        <p:spPr>
          <a:xfrm>
            <a:off x="339907" y="4245109"/>
            <a:ext cx="2326439" cy="470580"/>
          </a:xfrm>
        </p:spPr>
        <p:txBody>
          <a:bodyPr/>
          <a:lstStyle/>
          <a:p>
            <a:pPr lvl="0"/>
            <a:r>
              <a:rPr lang="en-US" sz="1300" noProof="0"/>
              <a:t>Chance that one partner of a </a:t>
            </a:r>
            <a:r>
              <a:rPr lang="en-US" sz="1300" b="1" noProof="0">
                <a:latin typeface="Ringside Narrow" panose="02000500000000000000" pitchFamily="2" charset="0"/>
              </a:rPr>
              <a:t>couple age 65 will live to 95</a:t>
            </a:r>
            <a:r>
              <a:rPr lang="en-US" sz="1300" baseline="30000" noProof="0">
                <a:latin typeface="Ringside Narrow" panose="02000500000000000000" pitchFamily="2" charset="0"/>
              </a:rPr>
              <a:t>1</a:t>
            </a:r>
          </a:p>
        </p:txBody>
      </p:sp>
      <p:sp>
        <p:nvSpPr>
          <p:cNvPr id="2" name="Title 1">
            <a:extLst>
              <a:ext uri="{FF2B5EF4-FFF2-40B4-BE49-F238E27FC236}">
                <a16:creationId xmlns:a16="http://schemas.microsoft.com/office/drawing/2014/main" id="{F06DA834-8662-2E1F-2F31-8BACF06011E8}"/>
              </a:ext>
            </a:extLst>
          </p:cNvPr>
          <p:cNvSpPr>
            <a:spLocks noGrp="1"/>
          </p:cNvSpPr>
          <p:nvPr>
            <p:ph type="title"/>
          </p:nvPr>
        </p:nvSpPr>
        <p:spPr>
          <a:xfrm>
            <a:off x="292099" y="612648"/>
            <a:ext cx="10940995" cy="365469"/>
          </a:xfrm>
        </p:spPr>
        <p:txBody>
          <a:bodyPr/>
          <a:lstStyle/>
          <a:p>
            <a:r>
              <a:rPr lang="en-US"/>
              <a:t>Retirement plans can tackle the risks in retirement that can erode savings.</a:t>
            </a:r>
          </a:p>
        </p:txBody>
      </p:sp>
      <p:sp>
        <p:nvSpPr>
          <p:cNvPr id="8" name="Slide Number Placeholder 7">
            <a:extLst>
              <a:ext uri="{FF2B5EF4-FFF2-40B4-BE49-F238E27FC236}">
                <a16:creationId xmlns:a16="http://schemas.microsoft.com/office/drawing/2014/main" id="{5E0379B3-754B-ACD8-A257-8438534BD150}"/>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111</a:t>
            </a:fld>
            <a:endParaRPr lang="en-US"/>
          </a:p>
        </p:txBody>
      </p:sp>
      <p:sp>
        <p:nvSpPr>
          <p:cNvPr id="25" name="Text Placeholder 24">
            <a:extLst>
              <a:ext uri="{FF2B5EF4-FFF2-40B4-BE49-F238E27FC236}">
                <a16:creationId xmlns:a16="http://schemas.microsoft.com/office/drawing/2014/main" id="{618F66C4-4F53-95E6-E4FD-C5CAD7FE6BEF}"/>
              </a:ext>
            </a:extLst>
          </p:cNvPr>
          <p:cNvSpPr>
            <a:spLocks noGrp="1"/>
          </p:cNvSpPr>
          <p:nvPr>
            <p:ph type="body" sz="quarter" idx="14"/>
          </p:nvPr>
        </p:nvSpPr>
        <p:spPr>
          <a:xfrm>
            <a:off x="9031041" y="4249174"/>
            <a:ext cx="2113429" cy="627573"/>
          </a:xfrm>
        </p:spPr>
        <p:txBody>
          <a:bodyPr/>
          <a:lstStyle/>
          <a:p>
            <a:pPr lvl="0"/>
            <a:r>
              <a:rPr lang="en-US" sz="1300" noProof="0"/>
              <a:t>Inflation erodes your purchasing power over time</a:t>
            </a:r>
          </a:p>
        </p:txBody>
      </p:sp>
      <p:sp>
        <p:nvSpPr>
          <p:cNvPr id="26" name="Text Placeholder 25">
            <a:extLst>
              <a:ext uri="{FF2B5EF4-FFF2-40B4-BE49-F238E27FC236}">
                <a16:creationId xmlns:a16="http://schemas.microsoft.com/office/drawing/2014/main" id="{34A5A394-A67A-181F-6DF3-34A8CF57A099}"/>
              </a:ext>
            </a:extLst>
          </p:cNvPr>
          <p:cNvSpPr>
            <a:spLocks noGrp="1"/>
          </p:cNvSpPr>
          <p:nvPr>
            <p:ph type="body" sz="quarter" idx="15"/>
          </p:nvPr>
        </p:nvSpPr>
        <p:spPr>
          <a:xfrm>
            <a:off x="3205422" y="4249174"/>
            <a:ext cx="2113432" cy="831453"/>
          </a:xfrm>
        </p:spPr>
        <p:txBody>
          <a:bodyPr/>
          <a:lstStyle/>
          <a:p>
            <a:pPr lvl="0"/>
            <a:r>
              <a:rPr lang="en-US" sz="1300" b="1" noProof="0">
                <a:latin typeface="Ringside Narrow" panose="02000500000000000000" pitchFamily="2" charset="0"/>
              </a:rPr>
              <a:t>2008–2009 drop in the stock market</a:t>
            </a:r>
            <a:r>
              <a:rPr lang="en-US" sz="1300" noProof="0"/>
              <a:t>, which creates a risk of withdrawing money in a down market</a:t>
            </a:r>
            <a:r>
              <a:rPr lang="en-US" sz="1300" baseline="30000" noProof="0"/>
              <a:t>2</a:t>
            </a:r>
            <a:endParaRPr lang="en-US" sz="1300" noProof="0"/>
          </a:p>
        </p:txBody>
      </p:sp>
      <p:sp>
        <p:nvSpPr>
          <p:cNvPr id="27" name="Text Placeholder 26">
            <a:extLst>
              <a:ext uri="{FF2B5EF4-FFF2-40B4-BE49-F238E27FC236}">
                <a16:creationId xmlns:a16="http://schemas.microsoft.com/office/drawing/2014/main" id="{FBECB5AC-6FE3-68BC-64AF-50B17B9958B5}"/>
              </a:ext>
            </a:extLst>
          </p:cNvPr>
          <p:cNvSpPr>
            <a:spLocks noGrp="1"/>
          </p:cNvSpPr>
          <p:nvPr>
            <p:ph type="body" sz="quarter" idx="16"/>
          </p:nvPr>
        </p:nvSpPr>
        <p:spPr>
          <a:xfrm>
            <a:off x="6118231" y="4249174"/>
            <a:ext cx="2441885" cy="661018"/>
          </a:xfrm>
        </p:spPr>
        <p:txBody>
          <a:bodyPr/>
          <a:lstStyle/>
          <a:p>
            <a:pPr lvl="0"/>
            <a:r>
              <a:rPr lang="en-US" sz="1300" b="1" noProof="0">
                <a:latin typeface="Ringside Narrow" panose="02000500000000000000" pitchFamily="2" charset="0"/>
              </a:rPr>
              <a:t>One-third</a:t>
            </a:r>
            <a:r>
              <a:rPr lang="en-US" sz="1300" b="1" noProof="0"/>
              <a:t> </a:t>
            </a:r>
            <a:r>
              <a:rPr lang="en-US" sz="1300" noProof="0"/>
              <a:t>of Americans age 65</a:t>
            </a:r>
            <a:br>
              <a:rPr lang="en-US" sz="1300" noProof="0"/>
            </a:br>
            <a:r>
              <a:rPr lang="en-US" sz="1300" noProof="0"/>
              <a:t>or older have mild cognitive impairment or dementia</a:t>
            </a:r>
            <a:r>
              <a:rPr lang="en-US" sz="1300" baseline="30000"/>
              <a:t>3</a:t>
            </a:r>
            <a:endParaRPr lang="en-US" sz="1300" baseline="30000" noProof="0"/>
          </a:p>
        </p:txBody>
      </p:sp>
      <p:sp>
        <p:nvSpPr>
          <p:cNvPr id="29" name="Text Placeholder 28">
            <a:extLst>
              <a:ext uri="{FF2B5EF4-FFF2-40B4-BE49-F238E27FC236}">
                <a16:creationId xmlns:a16="http://schemas.microsoft.com/office/drawing/2014/main" id="{AF0EE17A-2CBE-D3EB-2D13-2821936C3D5D}"/>
              </a:ext>
            </a:extLst>
          </p:cNvPr>
          <p:cNvSpPr>
            <a:spLocks noGrp="1"/>
          </p:cNvSpPr>
          <p:nvPr>
            <p:ph type="body" sz="quarter" idx="18"/>
          </p:nvPr>
        </p:nvSpPr>
        <p:spPr>
          <a:xfrm>
            <a:off x="339907" y="3609820"/>
            <a:ext cx="2441886" cy="627573"/>
          </a:xfrm>
        </p:spPr>
        <p:txBody>
          <a:bodyPr/>
          <a:lstStyle/>
          <a:p>
            <a:r>
              <a:rPr lang="en-US">
                <a:solidFill>
                  <a:schemeClr val="tx1"/>
                </a:solidFill>
              </a:rPr>
              <a:t>Longevity</a:t>
            </a:r>
          </a:p>
        </p:txBody>
      </p:sp>
      <p:sp>
        <p:nvSpPr>
          <p:cNvPr id="30" name="Text Placeholder 29">
            <a:extLst>
              <a:ext uri="{FF2B5EF4-FFF2-40B4-BE49-F238E27FC236}">
                <a16:creationId xmlns:a16="http://schemas.microsoft.com/office/drawing/2014/main" id="{7F846557-F25B-A08A-7467-E225D65094B4}"/>
              </a:ext>
            </a:extLst>
          </p:cNvPr>
          <p:cNvSpPr>
            <a:spLocks noGrp="1"/>
          </p:cNvSpPr>
          <p:nvPr>
            <p:ph type="body" sz="quarter" idx="19"/>
          </p:nvPr>
        </p:nvSpPr>
        <p:spPr>
          <a:xfrm>
            <a:off x="9031043" y="3613885"/>
            <a:ext cx="2441885" cy="627573"/>
          </a:xfrm>
        </p:spPr>
        <p:txBody>
          <a:bodyPr/>
          <a:lstStyle/>
          <a:p>
            <a:r>
              <a:rPr lang="en-US">
                <a:solidFill>
                  <a:schemeClr val="tx1"/>
                </a:solidFill>
              </a:rPr>
              <a:t>Inflation</a:t>
            </a:r>
          </a:p>
        </p:txBody>
      </p:sp>
      <p:sp>
        <p:nvSpPr>
          <p:cNvPr id="31" name="Text Placeholder 30">
            <a:extLst>
              <a:ext uri="{FF2B5EF4-FFF2-40B4-BE49-F238E27FC236}">
                <a16:creationId xmlns:a16="http://schemas.microsoft.com/office/drawing/2014/main" id="{05B22D75-FFCE-0849-79A8-0F725DE10ECF}"/>
              </a:ext>
            </a:extLst>
          </p:cNvPr>
          <p:cNvSpPr>
            <a:spLocks noGrp="1"/>
          </p:cNvSpPr>
          <p:nvPr>
            <p:ph type="body" sz="quarter" idx="20"/>
          </p:nvPr>
        </p:nvSpPr>
        <p:spPr>
          <a:xfrm>
            <a:off x="3205421" y="3613885"/>
            <a:ext cx="2441885" cy="627573"/>
          </a:xfrm>
        </p:spPr>
        <p:txBody>
          <a:bodyPr/>
          <a:lstStyle/>
          <a:p>
            <a:r>
              <a:rPr lang="en-US">
                <a:solidFill>
                  <a:schemeClr val="tx1"/>
                </a:solidFill>
              </a:rPr>
              <a:t>Market</a:t>
            </a:r>
          </a:p>
        </p:txBody>
      </p:sp>
      <p:sp>
        <p:nvSpPr>
          <p:cNvPr id="32" name="Text Placeholder 31">
            <a:extLst>
              <a:ext uri="{FF2B5EF4-FFF2-40B4-BE49-F238E27FC236}">
                <a16:creationId xmlns:a16="http://schemas.microsoft.com/office/drawing/2014/main" id="{0B95D95E-D7E4-0F55-DA7C-5E354A8A61B3}"/>
              </a:ext>
            </a:extLst>
          </p:cNvPr>
          <p:cNvSpPr>
            <a:spLocks noGrp="1"/>
          </p:cNvSpPr>
          <p:nvPr>
            <p:ph type="body" sz="quarter" idx="21"/>
          </p:nvPr>
        </p:nvSpPr>
        <p:spPr>
          <a:xfrm>
            <a:off x="6118232" y="3613885"/>
            <a:ext cx="2441885" cy="627573"/>
          </a:xfrm>
        </p:spPr>
        <p:txBody>
          <a:bodyPr/>
          <a:lstStyle/>
          <a:p>
            <a:r>
              <a:rPr lang="en-US">
                <a:solidFill>
                  <a:schemeClr val="tx1"/>
                </a:solidFill>
              </a:rPr>
              <a:t>Cognitive</a:t>
            </a:r>
          </a:p>
        </p:txBody>
      </p:sp>
      <p:cxnSp>
        <p:nvCxnSpPr>
          <p:cNvPr id="5" name="Straight Connector 4">
            <a:extLst>
              <a:ext uri="{FF2B5EF4-FFF2-40B4-BE49-F238E27FC236}">
                <a16:creationId xmlns:a16="http://schemas.microsoft.com/office/drawing/2014/main" id="{077E6719-0496-D648-4F44-8BB510DBA8A8}"/>
              </a:ext>
              <a:ext uri="{C183D7F6-B498-43B3-948B-1728B52AA6E4}">
                <adec:decorative xmlns:adec="http://schemas.microsoft.com/office/drawing/2017/decorative" val="1"/>
              </a:ext>
            </a:extLst>
          </p:cNvPr>
          <p:cNvCxnSpPr>
            <a:cxnSpLocks/>
          </p:cNvCxnSpPr>
          <p:nvPr/>
        </p:nvCxnSpPr>
        <p:spPr>
          <a:xfrm>
            <a:off x="2837919" y="2166059"/>
            <a:ext cx="0" cy="2914568"/>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BC9942E-EAF5-5372-4420-6E75E2909228}"/>
              </a:ext>
              <a:ext uri="{C183D7F6-B498-43B3-948B-1728B52AA6E4}">
                <adec:decorative xmlns:adec="http://schemas.microsoft.com/office/drawing/2017/decorative" val="1"/>
              </a:ext>
            </a:extLst>
          </p:cNvPr>
          <p:cNvCxnSpPr>
            <a:cxnSpLocks/>
          </p:cNvCxnSpPr>
          <p:nvPr/>
        </p:nvCxnSpPr>
        <p:spPr>
          <a:xfrm>
            <a:off x="5789778" y="2166059"/>
            <a:ext cx="0" cy="2914568"/>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4A96B12-3E94-05C9-71E1-A291047D879C}"/>
              </a:ext>
              <a:ext uri="{C183D7F6-B498-43B3-948B-1728B52AA6E4}">
                <adec:decorative xmlns:adec="http://schemas.microsoft.com/office/drawing/2017/decorative" val="1"/>
              </a:ext>
            </a:extLst>
          </p:cNvPr>
          <p:cNvCxnSpPr>
            <a:cxnSpLocks/>
          </p:cNvCxnSpPr>
          <p:nvPr/>
        </p:nvCxnSpPr>
        <p:spPr>
          <a:xfrm>
            <a:off x="8712428" y="2166059"/>
            <a:ext cx="0" cy="2914568"/>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sp>
        <p:nvSpPr>
          <p:cNvPr id="15" name="Text Placeholder 2">
            <a:extLst>
              <a:ext uri="{FF2B5EF4-FFF2-40B4-BE49-F238E27FC236}">
                <a16:creationId xmlns:a16="http://schemas.microsoft.com/office/drawing/2014/main" id="{48017027-F3DC-9B72-C8BF-4DEB7344E065}"/>
              </a:ext>
            </a:extLst>
          </p:cNvPr>
          <p:cNvSpPr>
            <a:spLocks noGrp="1"/>
          </p:cNvSpPr>
          <p:nvPr/>
        </p:nvSpPr>
        <p:spPr>
          <a:xfrm>
            <a:off x="292099" y="1143000"/>
            <a:ext cx="8552558" cy="34401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Employee retirement risks</a:t>
            </a:r>
          </a:p>
        </p:txBody>
      </p:sp>
      <p:pic>
        <p:nvPicPr>
          <p:cNvPr id="45" name="Graphic 44">
            <a:extLst>
              <a:ext uri="{FF2B5EF4-FFF2-40B4-BE49-F238E27FC236}">
                <a16:creationId xmlns:a16="http://schemas.microsoft.com/office/drawing/2014/main" id="{D17D041C-F876-364B-5989-19A199D603FF}"/>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t="12901" b="12901"/>
          <a:stretch/>
        </p:blipFill>
        <p:spPr>
          <a:xfrm>
            <a:off x="6093418" y="2784421"/>
            <a:ext cx="731520" cy="542767"/>
          </a:xfrm>
          <a:prstGeom prst="rect">
            <a:avLst/>
          </a:prstGeom>
        </p:spPr>
      </p:pic>
      <p:pic>
        <p:nvPicPr>
          <p:cNvPr id="48" name="Graphic 47">
            <a:extLst>
              <a:ext uri="{FF2B5EF4-FFF2-40B4-BE49-F238E27FC236}">
                <a16:creationId xmlns:a16="http://schemas.microsoft.com/office/drawing/2014/main" id="{C76D6432-7E94-E7B6-E0E5-1764EEAED84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8985612" y="2653331"/>
            <a:ext cx="731520" cy="731520"/>
          </a:xfrm>
          <a:prstGeom prst="rect">
            <a:avLst/>
          </a:prstGeom>
        </p:spPr>
      </p:pic>
      <p:sp>
        <p:nvSpPr>
          <p:cNvPr id="62" name="Text Placeholder 19">
            <a:extLst>
              <a:ext uri="{FF2B5EF4-FFF2-40B4-BE49-F238E27FC236}">
                <a16:creationId xmlns:a16="http://schemas.microsoft.com/office/drawing/2014/main" id="{48E07CEE-DD8D-4563-FE01-0F07DA2A5738}"/>
              </a:ext>
            </a:extLst>
          </p:cNvPr>
          <p:cNvSpPr>
            <a:spLocks noGrp="1"/>
          </p:cNvSpPr>
          <p:nvPr/>
        </p:nvSpPr>
        <p:spPr>
          <a:xfrm>
            <a:off x="304800" y="5957539"/>
            <a:ext cx="6766505" cy="443261"/>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solidFill>
                  <a:srgbClr val="031259"/>
                </a:solidFill>
                <a:latin typeface="Ringside Narrow Book" charset="0"/>
                <a:ea typeface="Ringside Narrow Book" charset="0"/>
                <a:cs typeface="Ringside Narrow Book" charset="0"/>
              </a:rPr>
              <a:t>Based on TIAA dividend mortality tables as of Jan. 1, 2024.</a:t>
            </a:r>
          </a:p>
          <a:p>
            <a:pPr marL="137160" indent="-137160">
              <a:spcAft>
                <a:spcPts val="100"/>
              </a:spcAft>
              <a:buFont typeface="+mj-lt"/>
              <a:buAutoNum type="arabicPeriod"/>
            </a:pPr>
            <a:r>
              <a:rPr lang="en-US" sz="850" dirty="0">
                <a:solidFill>
                  <a:srgbClr val="041359"/>
                </a:solidFill>
                <a:latin typeface="Ringside Narrow Book" charset="0"/>
                <a:ea typeface="Ringside Narrow Book" charset="0"/>
                <a:cs typeface="Ringside Narrow Book" charset="0"/>
              </a:rPr>
              <a:t>Federal Reserve Bank of Atlanta, “Stock Prices in the Financial Crisis,” September 2009. </a:t>
            </a:r>
          </a:p>
          <a:p>
            <a:pPr marL="137160" indent="-137160">
              <a:spcAft>
                <a:spcPts val="100"/>
              </a:spcAft>
              <a:buFont typeface="+mj-lt"/>
              <a:buAutoNum type="arabicPeriod"/>
            </a:pPr>
            <a:r>
              <a:rPr lang="en-US" sz="850" dirty="0">
                <a:latin typeface="Ringside Narrow Book" charset="0"/>
                <a:ea typeface="Ringside Narrow Book" charset="0"/>
                <a:cs typeface="Ringside Narrow Book" charset="0"/>
              </a:rPr>
              <a:t>JAMA Neurology, “Estimating the Prevalence of Dementia and Mild Cognitive Impairment in the US,” Oct. 24, 2022.   </a:t>
            </a:r>
          </a:p>
        </p:txBody>
      </p:sp>
      <p:grpSp>
        <p:nvGrpSpPr>
          <p:cNvPr id="3" name="Group 2">
            <a:extLst>
              <a:ext uri="{FF2B5EF4-FFF2-40B4-BE49-F238E27FC236}">
                <a16:creationId xmlns:a16="http://schemas.microsoft.com/office/drawing/2014/main" id="{389FCB6C-0198-F658-43E8-772B8BA97092}"/>
              </a:ext>
            </a:extLst>
          </p:cNvPr>
          <p:cNvGrpSpPr>
            <a:grpSpLocks noChangeAspect="1"/>
          </p:cNvGrpSpPr>
          <p:nvPr/>
        </p:nvGrpSpPr>
        <p:grpSpPr>
          <a:xfrm>
            <a:off x="294418" y="2365443"/>
            <a:ext cx="1651259" cy="1143000"/>
            <a:chOff x="239759" y="2077864"/>
            <a:chExt cx="1321007" cy="914400"/>
          </a:xfrm>
        </p:grpSpPr>
        <p:graphicFrame>
          <p:nvGraphicFramePr>
            <p:cNvPr id="9" name="Chart Placeholder 20" descr="Donut chart placeholder">
              <a:extLst>
                <a:ext uri="{FF2B5EF4-FFF2-40B4-BE49-F238E27FC236}">
                  <a16:creationId xmlns:a16="http://schemas.microsoft.com/office/drawing/2014/main" id="{BDD75725-8D92-2222-CF5D-768E5CEE038D}"/>
                </a:ext>
              </a:extLst>
            </p:cNvPr>
            <p:cNvGraphicFramePr>
              <a:graphicFrameLocks noChangeAspect="1"/>
            </p:cNvGraphicFramePr>
            <p:nvPr/>
          </p:nvGraphicFramePr>
          <p:xfrm>
            <a:off x="239759" y="2077864"/>
            <a:ext cx="1321007" cy="914400"/>
          </p:xfrm>
          <a:graphic>
            <a:graphicData uri="http://schemas.openxmlformats.org/drawingml/2006/chart">
              <c:chart xmlns:c="http://schemas.openxmlformats.org/drawingml/2006/chart" xmlns:r="http://schemas.openxmlformats.org/officeDocument/2006/relationships" r:id="rId7"/>
            </a:graphicData>
          </a:graphic>
        </p:graphicFrame>
        <p:sp>
          <p:nvSpPr>
            <p:cNvPr id="10" name="TextBox 9">
              <a:extLst>
                <a:ext uri="{FF2B5EF4-FFF2-40B4-BE49-F238E27FC236}">
                  <a16:creationId xmlns:a16="http://schemas.microsoft.com/office/drawing/2014/main" id="{D680396B-4AE6-B45B-2E46-5181AAC94CB7}"/>
                </a:ext>
              </a:extLst>
            </p:cNvPr>
            <p:cNvSpPr txBox="1"/>
            <p:nvPr/>
          </p:nvSpPr>
          <p:spPr>
            <a:xfrm>
              <a:off x="254999" y="2371738"/>
              <a:ext cx="759213" cy="369332"/>
            </a:xfrm>
            <a:prstGeom prst="rect">
              <a:avLst/>
            </a:prstGeom>
            <a:ln>
              <a:noFill/>
            </a:ln>
          </p:spPr>
          <p:txBody>
            <a:bodyPr wrap="square" rtlCol="0" anchor="ctr">
              <a:spAutoFit/>
            </a:bodyPr>
            <a:lstStyle/>
            <a:p>
              <a:pPr algn="ctr">
                <a:buSzPct val="65000"/>
                <a:defRPr/>
              </a:pPr>
              <a:r>
                <a:rPr lang="en-US" sz="2400" b="1">
                  <a:solidFill>
                    <a:srgbClr val="041459"/>
                  </a:solidFill>
                  <a:latin typeface="TIAA Challenger Black" pitchFamily="2" charset="77"/>
                </a:rPr>
                <a:t>46%</a:t>
              </a:r>
            </a:p>
          </p:txBody>
        </p:sp>
      </p:grpSp>
      <p:grpSp>
        <p:nvGrpSpPr>
          <p:cNvPr id="12" name="Group 11">
            <a:extLst>
              <a:ext uri="{FF2B5EF4-FFF2-40B4-BE49-F238E27FC236}">
                <a16:creationId xmlns:a16="http://schemas.microsoft.com/office/drawing/2014/main" id="{30433D66-AD9C-9815-9EB4-A1CC2A779ABA}"/>
              </a:ext>
            </a:extLst>
          </p:cNvPr>
          <p:cNvGrpSpPr>
            <a:grpSpLocks noChangeAspect="1"/>
          </p:cNvGrpSpPr>
          <p:nvPr/>
        </p:nvGrpSpPr>
        <p:grpSpPr>
          <a:xfrm>
            <a:off x="3077499" y="2365443"/>
            <a:ext cx="1651565" cy="1143000"/>
            <a:chOff x="3044503" y="2100819"/>
            <a:chExt cx="1321252" cy="914400"/>
          </a:xfrm>
        </p:grpSpPr>
        <p:grpSp>
          <p:nvGrpSpPr>
            <p:cNvPr id="16" name="Group 15">
              <a:extLst>
                <a:ext uri="{FF2B5EF4-FFF2-40B4-BE49-F238E27FC236}">
                  <a16:creationId xmlns:a16="http://schemas.microsoft.com/office/drawing/2014/main" id="{8525B5F1-2BF0-FD13-310B-58352CA9B4B6}"/>
                </a:ext>
              </a:extLst>
            </p:cNvPr>
            <p:cNvGrpSpPr/>
            <p:nvPr/>
          </p:nvGrpSpPr>
          <p:grpSpPr>
            <a:xfrm>
              <a:off x="3044503" y="2100819"/>
              <a:ext cx="1321252" cy="914400"/>
              <a:chOff x="6214038" y="5885914"/>
              <a:chExt cx="1816497" cy="1257146"/>
            </a:xfrm>
          </p:grpSpPr>
          <p:graphicFrame>
            <p:nvGraphicFramePr>
              <p:cNvPr id="18" name="Chart Placeholder 20" descr="Donut chart placeholder">
                <a:extLst>
                  <a:ext uri="{FF2B5EF4-FFF2-40B4-BE49-F238E27FC236}">
                    <a16:creationId xmlns:a16="http://schemas.microsoft.com/office/drawing/2014/main" id="{830DEA03-6D6B-752F-EF2C-68EDE8635A38}"/>
                  </a:ext>
                </a:extLst>
              </p:cNvPr>
              <p:cNvGraphicFramePr>
                <a:graphicFrameLocks noChangeAspect="1"/>
              </p:cNvGraphicFramePr>
              <p:nvPr/>
            </p:nvGraphicFramePr>
            <p:xfrm>
              <a:off x="6214038" y="5885914"/>
              <a:ext cx="1816497" cy="1257146"/>
            </p:xfrm>
            <a:graphic>
              <a:graphicData uri="http://schemas.openxmlformats.org/drawingml/2006/chart">
                <c:chart xmlns:c="http://schemas.openxmlformats.org/drawingml/2006/chart" xmlns:r="http://schemas.openxmlformats.org/officeDocument/2006/relationships" r:id="rId8"/>
              </a:graphicData>
            </a:graphic>
          </p:graphicFrame>
          <p:sp>
            <p:nvSpPr>
              <p:cNvPr id="19" name="TextBox 18">
                <a:extLst>
                  <a:ext uri="{FF2B5EF4-FFF2-40B4-BE49-F238E27FC236}">
                    <a16:creationId xmlns:a16="http://schemas.microsoft.com/office/drawing/2014/main" id="{F9B5E938-580A-A5B7-F677-E6A9B657D588}"/>
                  </a:ext>
                </a:extLst>
              </p:cNvPr>
              <p:cNvSpPr txBox="1"/>
              <p:nvPr/>
            </p:nvSpPr>
            <p:spPr>
              <a:xfrm>
                <a:off x="6236306" y="6262235"/>
                <a:ext cx="1043789" cy="507769"/>
              </a:xfrm>
              <a:prstGeom prst="rect">
                <a:avLst/>
              </a:prstGeom>
              <a:ln>
                <a:noFill/>
              </a:ln>
            </p:spPr>
            <p:txBody>
              <a:bodyPr wrap="square" rtlCol="0" anchor="ctr">
                <a:spAutoFit/>
              </a:bodyPr>
              <a:lstStyle/>
              <a:p>
                <a:pPr algn="ctr">
                  <a:buSzPct val="65000"/>
                  <a:defRPr/>
                </a:pPr>
                <a:r>
                  <a:rPr lang="en-US" sz="2400" b="1">
                    <a:solidFill>
                      <a:srgbClr val="041459"/>
                    </a:solidFill>
                    <a:latin typeface="TIAA Challenger Black" pitchFamily="2" charset="77"/>
                  </a:rPr>
                  <a:t>48%</a:t>
                </a:r>
              </a:p>
            </p:txBody>
          </p:sp>
        </p:grpSp>
        <p:cxnSp>
          <p:nvCxnSpPr>
            <p:cNvPr id="17" name="Straight Arrow Connector 16">
              <a:extLst>
                <a:ext uri="{FF2B5EF4-FFF2-40B4-BE49-F238E27FC236}">
                  <a16:creationId xmlns:a16="http://schemas.microsoft.com/office/drawing/2014/main" id="{B5F786D5-F8A6-ADB1-96B7-61218D7D622C}"/>
                </a:ext>
                <a:ext uri="{C183D7F6-B498-43B3-948B-1728B52AA6E4}">
                  <adec:decorative xmlns:adec="http://schemas.microsoft.com/office/drawing/2017/decorative" val="1"/>
                </a:ext>
              </a:extLst>
            </p:cNvPr>
            <p:cNvCxnSpPr>
              <a:cxnSpLocks/>
            </p:cNvCxnSpPr>
            <p:nvPr/>
          </p:nvCxnSpPr>
          <p:spPr>
            <a:xfrm>
              <a:off x="3450884" y="2655648"/>
              <a:ext cx="0" cy="182880"/>
            </a:xfrm>
            <a:prstGeom prst="straightConnector1">
              <a:avLst/>
            </a:prstGeom>
            <a:noFill/>
            <a:ln w="25400" cap="flat" cmpd="sng" algn="ctr">
              <a:solidFill>
                <a:schemeClr val="tx1"/>
              </a:solidFill>
              <a:prstDash val="solid"/>
              <a:bevel/>
              <a:tailEnd type="arrow" w="med" len="sm"/>
            </a:ln>
            <a:effectLst/>
          </p:spPr>
        </p:cxnSp>
      </p:grpSp>
      <p:sp>
        <p:nvSpPr>
          <p:cNvPr id="21" name="Text Placeholder 9">
            <a:extLst>
              <a:ext uri="{FF2B5EF4-FFF2-40B4-BE49-F238E27FC236}">
                <a16:creationId xmlns:a16="http://schemas.microsoft.com/office/drawing/2014/main" id="{57708606-2391-6148-8317-AB0F7083B7C5}"/>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DIVERSIFIED INCOME</a:t>
            </a:r>
          </a:p>
        </p:txBody>
      </p:sp>
    </p:spTree>
    <p:extLst>
      <p:ext uri="{BB962C8B-B14F-4D97-AF65-F5344CB8AC3E}">
        <p14:creationId xmlns:p14="http://schemas.microsoft.com/office/powerpoint/2010/main" val="2909883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6C8AB21A-6B25-04DD-BDF7-6671C9EB8894}"/>
              </a:ext>
            </a:extLst>
          </p:cNvPr>
          <p:cNvSpPr/>
          <p:nvPr/>
        </p:nvSpPr>
        <p:spPr>
          <a:xfrm>
            <a:off x="0" y="1776320"/>
            <a:ext cx="12192000" cy="4195538"/>
          </a:xfrm>
          <a:prstGeom prst="rect">
            <a:avLst/>
          </a:prstGeom>
          <a:solidFill>
            <a:schemeClr val="bg2"/>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en-US" sz="800" b="0" i="0" u="none" strike="noStrike" kern="1200" cap="none" spc="0" normalizeH="0" baseline="0" noProof="0">
              <a:ln>
                <a:noFill/>
              </a:ln>
              <a:solidFill>
                <a:srgbClr val="003765"/>
              </a:solidFill>
              <a:effectLst/>
              <a:uLnTx/>
              <a:uFillTx/>
              <a:latin typeface="Franklin Gothic Book"/>
              <a:ea typeface="+mn-ea"/>
              <a:cs typeface="+mn-cs"/>
            </a:endParaRPr>
          </a:p>
        </p:txBody>
      </p:sp>
      <p:sp>
        <p:nvSpPr>
          <p:cNvPr id="11" name="Title 10">
            <a:extLst>
              <a:ext uri="{FF2B5EF4-FFF2-40B4-BE49-F238E27FC236}">
                <a16:creationId xmlns:a16="http://schemas.microsoft.com/office/drawing/2014/main" id="{D22A6F0D-E26F-7F42-C59A-B0C323A3DFCB}"/>
              </a:ext>
            </a:extLst>
          </p:cNvPr>
          <p:cNvSpPr>
            <a:spLocks noGrp="1"/>
          </p:cNvSpPr>
          <p:nvPr>
            <p:ph type="title"/>
          </p:nvPr>
        </p:nvSpPr>
        <p:spPr>
          <a:xfrm>
            <a:off x="292098" y="612649"/>
            <a:ext cx="11412222" cy="398206"/>
          </a:xfrm>
        </p:spPr>
        <p:txBody>
          <a:bodyPr/>
          <a:lstStyle/>
          <a:p>
            <a:pPr>
              <a:tabLst>
                <a:tab pos="3943350" algn="l"/>
              </a:tabLst>
            </a:pPr>
            <a:r>
              <a:rPr lang="en-US"/>
              <a:t>A diversified income plan starts with the 2/3 point of view (POV). </a:t>
            </a:r>
          </a:p>
        </p:txBody>
      </p:sp>
      <p:sp>
        <p:nvSpPr>
          <p:cNvPr id="4" name="Slide Number Placeholder 3">
            <a:extLst>
              <a:ext uri="{FF2B5EF4-FFF2-40B4-BE49-F238E27FC236}">
                <a16:creationId xmlns:a16="http://schemas.microsoft.com/office/drawing/2014/main" id="{10BE4EC9-4808-D796-B11D-4C3341C13469}"/>
              </a:ext>
            </a:extLst>
          </p:cNvPr>
          <p:cNvSpPr>
            <a:spLocks noGrp="1"/>
          </p:cNvSpPr>
          <p:nvPr>
            <p:ph type="sldNum" sz="quarter" idx="12"/>
          </p:nvPr>
        </p:nvSpPr>
        <p:spPr>
          <a:xfrm>
            <a:off x="11704320" y="6484937"/>
            <a:ext cx="361527" cy="161925"/>
          </a:xfrm>
        </p:spPr>
        <p:txBody>
          <a:bodyPr/>
          <a:lstStyle/>
          <a:p>
            <a:fld id="{E5B12101-DB11-214A-81F9-2D258DBE057F}" type="slidenum">
              <a:rPr lang="en-US" smtClean="0"/>
              <a:pPr/>
              <a:t>112</a:t>
            </a:fld>
            <a:endParaRPr lang="en-US"/>
          </a:p>
        </p:txBody>
      </p:sp>
      <p:sp>
        <p:nvSpPr>
          <p:cNvPr id="13" name="Text Placeholder 12">
            <a:extLst>
              <a:ext uri="{FF2B5EF4-FFF2-40B4-BE49-F238E27FC236}">
                <a16:creationId xmlns:a16="http://schemas.microsoft.com/office/drawing/2014/main" id="{1FCDD175-F361-2D38-9AC3-EEBF72B6FE0A}"/>
              </a:ext>
            </a:extLst>
          </p:cNvPr>
          <p:cNvSpPr>
            <a:spLocks noGrp="1"/>
          </p:cNvSpPr>
          <p:nvPr>
            <p:ph type="body" sz="quarter" idx="16"/>
          </p:nvPr>
        </p:nvSpPr>
        <p:spPr>
          <a:xfrm>
            <a:off x="1135452" y="2299615"/>
            <a:ext cx="4202514" cy="326778"/>
          </a:xfrm>
          <a:noFill/>
        </p:spPr>
        <p:txBody>
          <a:bodyPr lIns="0" tIns="0"/>
          <a:lstStyle/>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endParaRPr lang="en-US" sz="1300" b="0">
              <a:solidFill>
                <a:srgbClr val="041459"/>
              </a:solidFill>
              <a:latin typeface="+mn-lt"/>
            </a:endParaRP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endParaRPr lang="en-US"/>
          </a:p>
        </p:txBody>
      </p:sp>
      <p:sp>
        <p:nvSpPr>
          <p:cNvPr id="37" name="Text Placeholder 19">
            <a:extLst>
              <a:ext uri="{FF2B5EF4-FFF2-40B4-BE49-F238E27FC236}">
                <a16:creationId xmlns:a16="http://schemas.microsoft.com/office/drawing/2014/main" id="{673FDF27-59EA-4B9C-03BC-D69F6F01A82A}"/>
              </a:ext>
            </a:extLst>
          </p:cNvPr>
          <p:cNvSpPr>
            <a:spLocks noGrp="1"/>
          </p:cNvSpPr>
          <p:nvPr/>
        </p:nvSpPr>
        <p:spPr>
          <a:xfrm>
            <a:off x="304800" y="6181725"/>
            <a:ext cx="11215058" cy="237744"/>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defTabSz="749137" eaLnBrk="1" fontAlgn="auto" latinLnBrk="0" hangingPunct="1">
              <a:lnSpc>
                <a:spcPct val="90000"/>
              </a:lnSpc>
              <a:spcBef>
                <a:spcPts val="0"/>
              </a:spcBef>
              <a:spcAft>
                <a:spcPts val="100"/>
              </a:spcAft>
              <a:buSzTx/>
              <a:tabLst/>
              <a:defRPr/>
            </a:pPr>
            <a:r>
              <a:rPr lang="en-US" sz="850" spc="-9" dirty="0">
                <a:cs typeface="Arial"/>
              </a:rPr>
              <a:t>* This point of view is designed to be a starting point for the retirement income conversation. It is not a recommendation. It does not take into account individual circumstances and may not be right for everyone. </a:t>
            </a:r>
          </a:p>
        </p:txBody>
      </p:sp>
      <p:sp>
        <p:nvSpPr>
          <p:cNvPr id="14" name="Footer Placeholder 4">
            <a:extLst>
              <a:ext uri="{FF2B5EF4-FFF2-40B4-BE49-F238E27FC236}">
                <a16:creationId xmlns:a16="http://schemas.microsoft.com/office/drawing/2014/main" id="{8C8A7B7F-83FD-15F4-CB11-40E89C4CB798}"/>
              </a:ext>
            </a:extLst>
          </p:cNvPr>
          <p:cNvSpPr txBox="1">
            <a:spLocks/>
          </p:cNvSpPr>
          <p:nvPr/>
        </p:nvSpPr>
        <p:spPr>
          <a:xfrm>
            <a:off x="304914" y="6463982"/>
            <a:ext cx="5506605" cy="282757"/>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16" name="Text Placeholder 1">
            <a:extLst>
              <a:ext uri="{FF2B5EF4-FFF2-40B4-BE49-F238E27FC236}">
                <a16:creationId xmlns:a16="http://schemas.microsoft.com/office/drawing/2014/main" id="{67795E7B-4424-B785-73D0-B603E3791D7F}"/>
              </a:ext>
            </a:extLst>
          </p:cNvPr>
          <p:cNvSpPr txBox="1">
            <a:spLocks/>
          </p:cNvSpPr>
          <p:nvPr/>
        </p:nvSpPr>
        <p:spPr>
          <a:xfrm>
            <a:off x="292607" y="1103910"/>
            <a:ext cx="7764273" cy="57935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pc="-30">
                <a:latin typeface="+mn-lt"/>
              </a:rPr>
              <a:t>The 2/3 POV reflects TIAA’s philosophy of an optimal diversified income plan and demonstrates our experience in improving retirement outcomes.*</a:t>
            </a:r>
          </a:p>
        </p:txBody>
      </p:sp>
      <p:grpSp>
        <p:nvGrpSpPr>
          <p:cNvPr id="23" name="Group 22">
            <a:extLst>
              <a:ext uri="{FF2B5EF4-FFF2-40B4-BE49-F238E27FC236}">
                <a16:creationId xmlns:a16="http://schemas.microsoft.com/office/drawing/2014/main" id="{9280A60C-F27D-F2D4-AA27-AFAB1C533BEF}"/>
              </a:ext>
            </a:extLst>
          </p:cNvPr>
          <p:cNvGrpSpPr/>
          <p:nvPr/>
        </p:nvGrpSpPr>
        <p:grpSpPr>
          <a:xfrm>
            <a:off x="584260" y="2196094"/>
            <a:ext cx="4253642" cy="2794270"/>
            <a:chOff x="279457" y="2196094"/>
            <a:chExt cx="4253642" cy="2794270"/>
          </a:xfrm>
        </p:grpSpPr>
        <p:sp>
          <p:nvSpPr>
            <p:cNvPr id="18" name="Text Placeholder 12">
              <a:extLst>
                <a:ext uri="{FF2B5EF4-FFF2-40B4-BE49-F238E27FC236}">
                  <a16:creationId xmlns:a16="http://schemas.microsoft.com/office/drawing/2014/main" id="{8AEFBEE5-7197-D4D0-50FA-CD8992A8DA51}"/>
                </a:ext>
              </a:extLst>
            </p:cNvPr>
            <p:cNvSpPr txBox="1">
              <a:spLocks/>
            </p:cNvSpPr>
            <p:nvPr/>
          </p:nvSpPr>
          <p:spPr>
            <a:xfrm>
              <a:off x="830649" y="4160359"/>
              <a:ext cx="3686630" cy="828676"/>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sz="1600" b="0">
                  <a:latin typeface="Ringside Narrow Book" panose="02000500000000000000" pitchFamily="2" charset="0"/>
                </a:rPr>
                <a:t>Make up the difference with equal amounts of fixed and variable lifetime income products.</a:t>
              </a:r>
            </a:p>
          </p:txBody>
        </p:sp>
        <p:sp>
          <p:nvSpPr>
            <p:cNvPr id="19" name="Title 2">
              <a:extLst>
                <a:ext uri="{FF2B5EF4-FFF2-40B4-BE49-F238E27FC236}">
                  <a16:creationId xmlns:a16="http://schemas.microsoft.com/office/drawing/2014/main" id="{07E4FE4C-698A-168E-29BB-48AB6507ACA4}"/>
                </a:ext>
              </a:extLst>
            </p:cNvPr>
            <p:cNvSpPr txBox="1">
              <a:spLocks/>
            </p:cNvSpPr>
            <p:nvPr/>
          </p:nvSpPr>
          <p:spPr>
            <a:xfrm>
              <a:off x="290747" y="3019981"/>
              <a:ext cx="420454" cy="672253"/>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sz="5000" b="0">
                  <a:solidFill>
                    <a:schemeClr val="tx2"/>
                  </a:solidFill>
                </a:rPr>
                <a:t>1</a:t>
              </a:r>
            </a:p>
          </p:txBody>
        </p:sp>
        <p:sp>
          <p:nvSpPr>
            <p:cNvPr id="21" name="Text Placeholder 12">
              <a:extLst>
                <a:ext uri="{FF2B5EF4-FFF2-40B4-BE49-F238E27FC236}">
                  <a16:creationId xmlns:a16="http://schemas.microsoft.com/office/drawing/2014/main" id="{B8DC25D4-876D-70E4-B6C0-85EF45BDF2D4}"/>
                </a:ext>
              </a:extLst>
            </p:cNvPr>
            <p:cNvSpPr txBox="1">
              <a:spLocks/>
            </p:cNvSpPr>
            <p:nvPr/>
          </p:nvSpPr>
          <p:spPr>
            <a:xfrm>
              <a:off x="330585" y="2196094"/>
              <a:ext cx="4202514" cy="582699"/>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sz="1600">
                  <a:latin typeface="Ringside Narrow" panose="02000500000000000000" pitchFamily="2" charset="0"/>
                </a:rPr>
                <a:t>As a starting point, cover 2/3 of retirement income needs with lifetime income sources.</a:t>
              </a:r>
              <a:endParaRPr lang="en-US" sz="1600">
                <a:solidFill>
                  <a:srgbClr val="041459"/>
                </a:solidFill>
                <a:latin typeface="Ringside Narrow" panose="02000500000000000000" pitchFamily="2" charset="0"/>
              </a:endParaRPr>
            </a:p>
            <a:p>
              <a:pPr marL="171450" indent="-171450">
                <a:spcAft>
                  <a:spcPts val="300"/>
                </a:spcAft>
                <a:buClr>
                  <a:srgbClr val="041459"/>
                </a:buClr>
                <a:buFont typeface="Arial" panose="020B0604020202020204" pitchFamily="34" charset="0"/>
                <a:buChar char="•"/>
                <a:defRPr/>
              </a:pPr>
              <a:endParaRPr lang="en-US" sz="1300" b="0">
                <a:solidFill>
                  <a:srgbClr val="041459"/>
                </a:solidFill>
                <a:latin typeface="+mn-lt"/>
              </a:endParaRPr>
            </a:p>
            <a:p>
              <a:pPr>
                <a:buClr>
                  <a:srgbClr val="041459"/>
                </a:buClr>
                <a:defRPr/>
              </a:pPr>
              <a:endParaRPr lang="en-US"/>
            </a:p>
          </p:txBody>
        </p:sp>
        <p:sp>
          <p:nvSpPr>
            <p:cNvPr id="22" name="Title 2">
              <a:extLst>
                <a:ext uri="{FF2B5EF4-FFF2-40B4-BE49-F238E27FC236}">
                  <a16:creationId xmlns:a16="http://schemas.microsoft.com/office/drawing/2014/main" id="{20899065-47D4-3126-DDEA-14DD13905D00}"/>
                </a:ext>
              </a:extLst>
            </p:cNvPr>
            <p:cNvSpPr txBox="1">
              <a:spLocks/>
            </p:cNvSpPr>
            <p:nvPr/>
          </p:nvSpPr>
          <p:spPr>
            <a:xfrm>
              <a:off x="279457" y="4138961"/>
              <a:ext cx="717089" cy="851403"/>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sz="5000" b="0">
                  <a:solidFill>
                    <a:schemeClr val="tx2"/>
                  </a:solidFill>
                </a:rPr>
                <a:t>2</a:t>
              </a:r>
            </a:p>
          </p:txBody>
        </p:sp>
        <p:sp>
          <p:nvSpPr>
            <p:cNvPr id="34" name="Text Placeholder 12">
              <a:extLst>
                <a:ext uri="{FF2B5EF4-FFF2-40B4-BE49-F238E27FC236}">
                  <a16:creationId xmlns:a16="http://schemas.microsoft.com/office/drawing/2014/main" id="{CC17BF82-BB90-6A1C-4016-301CE0ADA1C0}"/>
                </a:ext>
              </a:extLst>
            </p:cNvPr>
            <p:cNvSpPr txBox="1">
              <a:spLocks/>
            </p:cNvSpPr>
            <p:nvPr/>
          </p:nvSpPr>
          <p:spPr>
            <a:xfrm>
              <a:off x="830649" y="3041375"/>
              <a:ext cx="3280146" cy="779965"/>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sz="1600" b="0">
                  <a:latin typeface="Ringside Narrow Book" panose="02000500000000000000" pitchFamily="2" charset="0"/>
                </a:rPr>
                <a:t>See how much Social Security and other guaranteed fixed income sources you may have. </a:t>
              </a:r>
              <a:endParaRPr lang="en-US" sz="1600">
                <a:latin typeface="Ringside Narrow" panose="02000500000000000000" pitchFamily="2" charset="0"/>
              </a:endParaRPr>
            </a:p>
          </p:txBody>
        </p:sp>
      </p:grpSp>
      <p:grpSp>
        <p:nvGrpSpPr>
          <p:cNvPr id="74" name="Group 73">
            <a:extLst>
              <a:ext uri="{FF2B5EF4-FFF2-40B4-BE49-F238E27FC236}">
                <a16:creationId xmlns:a16="http://schemas.microsoft.com/office/drawing/2014/main" id="{AF0D60CD-78D4-04FE-CC95-C94BC18EB68A}"/>
              </a:ext>
            </a:extLst>
          </p:cNvPr>
          <p:cNvGrpSpPr/>
          <p:nvPr/>
        </p:nvGrpSpPr>
        <p:grpSpPr>
          <a:xfrm>
            <a:off x="4616893" y="1737025"/>
            <a:ext cx="5267006" cy="4820858"/>
            <a:chOff x="4616893" y="1748314"/>
            <a:chExt cx="5267006" cy="4820858"/>
          </a:xfrm>
        </p:grpSpPr>
        <p:sp>
          <p:nvSpPr>
            <p:cNvPr id="69" name="Arc 68">
              <a:extLst>
                <a:ext uri="{FF2B5EF4-FFF2-40B4-BE49-F238E27FC236}">
                  <a16:creationId xmlns:a16="http://schemas.microsoft.com/office/drawing/2014/main" id="{271F801E-DCD9-B8A4-15B9-A5E861492A06}"/>
                </a:ext>
              </a:extLst>
            </p:cNvPr>
            <p:cNvSpPr/>
            <p:nvPr/>
          </p:nvSpPr>
          <p:spPr>
            <a:xfrm rot="19343754" flipH="1" flipV="1">
              <a:off x="6125481" y="3801353"/>
              <a:ext cx="2483185" cy="2369356"/>
            </a:xfrm>
            <a:custGeom>
              <a:avLst/>
              <a:gdLst>
                <a:gd name="connsiteX0" fmla="*/ 2360411 w 4720822"/>
                <a:gd name="connsiteY0" fmla="*/ 0 h 4720822"/>
                <a:gd name="connsiteX1" fmla="*/ 4720822 w 4720822"/>
                <a:gd name="connsiteY1" fmla="*/ 2360411 h 4720822"/>
                <a:gd name="connsiteX2" fmla="*/ 2360411 w 4720822"/>
                <a:gd name="connsiteY2" fmla="*/ 2360411 h 4720822"/>
                <a:gd name="connsiteX3" fmla="*/ 2360411 w 4720822"/>
                <a:gd name="connsiteY3" fmla="*/ 0 h 4720822"/>
                <a:gd name="connsiteX0" fmla="*/ 2360411 w 4720822"/>
                <a:gd name="connsiteY0" fmla="*/ 0 h 4720822"/>
                <a:gd name="connsiteX1" fmla="*/ 4720822 w 4720822"/>
                <a:gd name="connsiteY1" fmla="*/ 2360411 h 4720822"/>
                <a:gd name="connsiteX0" fmla="*/ 115886 w 2476297"/>
                <a:gd name="connsiteY0" fmla="*/ 0 h 2360411"/>
                <a:gd name="connsiteX1" fmla="*/ 2476297 w 2476297"/>
                <a:gd name="connsiteY1" fmla="*/ 2360411 h 2360411"/>
                <a:gd name="connsiteX2" fmla="*/ 115886 w 2476297"/>
                <a:gd name="connsiteY2" fmla="*/ 2360411 h 2360411"/>
                <a:gd name="connsiteX3" fmla="*/ 115886 w 2476297"/>
                <a:gd name="connsiteY3" fmla="*/ 0 h 2360411"/>
                <a:gd name="connsiteX0" fmla="*/ 0 w 2476297"/>
                <a:gd name="connsiteY0" fmla="*/ 409464 h 2360411"/>
                <a:gd name="connsiteX1" fmla="*/ 2476297 w 2476297"/>
                <a:gd name="connsiteY1" fmla="*/ 2360411 h 2360411"/>
                <a:gd name="connsiteX0" fmla="*/ 115886 w 2476297"/>
                <a:gd name="connsiteY0" fmla="*/ 0 h 2360411"/>
                <a:gd name="connsiteX1" fmla="*/ 2476297 w 2476297"/>
                <a:gd name="connsiteY1" fmla="*/ 2360411 h 2360411"/>
                <a:gd name="connsiteX2" fmla="*/ 115886 w 2476297"/>
                <a:gd name="connsiteY2" fmla="*/ 2360411 h 2360411"/>
                <a:gd name="connsiteX3" fmla="*/ 115886 w 2476297"/>
                <a:gd name="connsiteY3" fmla="*/ 0 h 2360411"/>
                <a:gd name="connsiteX0" fmla="*/ 0 w 2476297"/>
                <a:gd name="connsiteY0" fmla="*/ 409464 h 2360411"/>
                <a:gd name="connsiteX1" fmla="*/ 2476297 w 2476297"/>
                <a:gd name="connsiteY1" fmla="*/ 2360411 h 2360411"/>
                <a:gd name="connsiteX0" fmla="*/ 115886 w 2486572"/>
                <a:gd name="connsiteY0" fmla="*/ 0 h 2439572"/>
                <a:gd name="connsiteX1" fmla="*/ 2476297 w 2486572"/>
                <a:gd name="connsiteY1" fmla="*/ 2360411 h 2439572"/>
                <a:gd name="connsiteX2" fmla="*/ 115886 w 2486572"/>
                <a:gd name="connsiteY2" fmla="*/ 2360411 h 2439572"/>
                <a:gd name="connsiteX3" fmla="*/ 115886 w 2486572"/>
                <a:gd name="connsiteY3" fmla="*/ 0 h 2439572"/>
                <a:gd name="connsiteX0" fmla="*/ 0 w 2486572"/>
                <a:gd name="connsiteY0" fmla="*/ 409464 h 2439572"/>
                <a:gd name="connsiteX1" fmla="*/ 2486572 w 2486572"/>
                <a:gd name="connsiteY1" fmla="*/ 2439572 h 2439572"/>
                <a:gd name="connsiteX0" fmla="*/ 179214 w 2549900"/>
                <a:gd name="connsiteY0" fmla="*/ 0 h 2439572"/>
                <a:gd name="connsiteX1" fmla="*/ 2539625 w 2549900"/>
                <a:gd name="connsiteY1" fmla="*/ 2360411 h 2439572"/>
                <a:gd name="connsiteX2" fmla="*/ 179214 w 2549900"/>
                <a:gd name="connsiteY2" fmla="*/ 2360411 h 2439572"/>
                <a:gd name="connsiteX3" fmla="*/ 179214 w 2549900"/>
                <a:gd name="connsiteY3" fmla="*/ 0 h 2439572"/>
                <a:gd name="connsiteX0" fmla="*/ 0 w 2549900"/>
                <a:gd name="connsiteY0" fmla="*/ 417684 h 2439572"/>
                <a:gd name="connsiteX1" fmla="*/ 2549900 w 2549900"/>
                <a:gd name="connsiteY1" fmla="*/ 2439572 h 2439572"/>
                <a:gd name="connsiteX0" fmla="*/ 179214 w 2539625"/>
                <a:gd name="connsiteY0" fmla="*/ 0 h 2369356"/>
                <a:gd name="connsiteX1" fmla="*/ 2539625 w 2539625"/>
                <a:gd name="connsiteY1" fmla="*/ 2360411 h 2369356"/>
                <a:gd name="connsiteX2" fmla="*/ 179214 w 2539625"/>
                <a:gd name="connsiteY2" fmla="*/ 2360411 h 2369356"/>
                <a:gd name="connsiteX3" fmla="*/ 179214 w 2539625"/>
                <a:gd name="connsiteY3" fmla="*/ 0 h 2369356"/>
                <a:gd name="connsiteX0" fmla="*/ 0 w 2539625"/>
                <a:gd name="connsiteY0" fmla="*/ 417684 h 2369356"/>
                <a:gd name="connsiteX1" fmla="*/ 2532735 w 2539625"/>
                <a:gd name="connsiteY1" fmla="*/ 2369356 h 2369356"/>
                <a:gd name="connsiteX0" fmla="*/ 152383 w 2512794"/>
                <a:gd name="connsiteY0" fmla="*/ 0 h 2369356"/>
                <a:gd name="connsiteX1" fmla="*/ 2512794 w 2512794"/>
                <a:gd name="connsiteY1" fmla="*/ 2360411 h 2369356"/>
                <a:gd name="connsiteX2" fmla="*/ 152383 w 2512794"/>
                <a:gd name="connsiteY2" fmla="*/ 2360411 h 2369356"/>
                <a:gd name="connsiteX3" fmla="*/ 152383 w 2512794"/>
                <a:gd name="connsiteY3" fmla="*/ 0 h 2369356"/>
                <a:gd name="connsiteX0" fmla="*/ 0 w 2512794"/>
                <a:gd name="connsiteY0" fmla="*/ 438350 h 2369356"/>
                <a:gd name="connsiteX1" fmla="*/ 2505904 w 2512794"/>
                <a:gd name="connsiteY1" fmla="*/ 2369356 h 2369356"/>
                <a:gd name="connsiteX0" fmla="*/ 152383 w 2512794"/>
                <a:gd name="connsiteY0" fmla="*/ 0 h 2369356"/>
                <a:gd name="connsiteX1" fmla="*/ 2512794 w 2512794"/>
                <a:gd name="connsiteY1" fmla="*/ 2360411 h 2369356"/>
                <a:gd name="connsiteX2" fmla="*/ 152383 w 2512794"/>
                <a:gd name="connsiteY2" fmla="*/ 2360411 h 2369356"/>
                <a:gd name="connsiteX3" fmla="*/ 152383 w 2512794"/>
                <a:gd name="connsiteY3" fmla="*/ 0 h 2369356"/>
                <a:gd name="connsiteX0" fmla="*/ 0 w 2512794"/>
                <a:gd name="connsiteY0" fmla="*/ 438350 h 2369356"/>
                <a:gd name="connsiteX1" fmla="*/ 2505904 w 2512794"/>
                <a:gd name="connsiteY1" fmla="*/ 2369356 h 2369356"/>
                <a:gd name="connsiteX0" fmla="*/ 152383 w 2512794"/>
                <a:gd name="connsiteY0" fmla="*/ 0 h 2369356"/>
                <a:gd name="connsiteX1" fmla="*/ 2512794 w 2512794"/>
                <a:gd name="connsiteY1" fmla="*/ 2360411 h 2369356"/>
                <a:gd name="connsiteX2" fmla="*/ 152383 w 2512794"/>
                <a:gd name="connsiteY2" fmla="*/ 2360411 h 2369356"/>
                <a:gd name="connsiteX3" fmla="*/ 152383 w 2512794"/>
                <a:gd name="connsiteY3" fmla="*/ 0 h 2369356"/>
                <a:gd name="connsiteX0" fmla="*/ 0 w 2512794"/>
                <a:gd name="connsiteY0" fmla="*/ 438350 h 2369356"/>
                <a:gd name="connsiteX1" fmla="*/ 2505904 w 2512794"/>
                <a:gd name="connsiteY1" fmla="*/ 2369356 h 2369356"/>
                <a:gd name="connsiteX0" fmla="*/ 152383 w 2512794"/>
                <a:gd name="connsiteY0" fmla="*/ 0 h 2369356"/>
                <a:gd name="connsiteX1" fmla="*/ 2512794 w 2512794"/>
                <a:gd name="connsiteY1" fmla="*/ 2360411 h 2369356"/>
                <a:gd name="connsiteX2" fmla="*/ 152383 w 2512794"/>
                <a:gd name="connsiteY2" fmla="*/ 2360411 h 2369356"/>
                <a:gd name="connsiteX3" fmla="*/ 152383 w 2512794"/>
                <a:gd name="connsiteY3" fmla="*/ 0 h 2369356"/>
                <a:gd name="connsiteX0" fmla="*/ 0 w 2512794"/>
                <a:gd name="connsiteY0" fmla="*/ 438350 h 2369356"/>
                <a:gd name="connsiteX1" fmla="*/ 2505904 w 2512794"/>
                <a:gd name="connsiteY1" fmla="*/ 2369356 h 2369356"/>
                <a:gd name="connsiteX0" fmla="*/ 152383 w 2512794"/>
                <a:gd name="connsiteY0" fmla="*/ 0 h 2369356"/>
                <a:gd name="connsiteX1" fmla="*/ 2512794 w 2512794"/>
                <a:gd name="connsiteY1" fmla="*/ 2360411 h 2369356"/>
                <a:gd name="connsiteX2" fmla="*/ 152383 w 2512794"/>
                <a:gd name="connsiteY2" fmla="*/ 2360411 h 2369356"/>
                <a:gd name="connsiteX3" fmla="*/ 152383 w 2512794"/>
                <a:gd name="connsiteY3" fmla="*/ 0 h 2369356"/>
                <a:gd name="connsiteX0" fmla="*/ 0 w 2512794"/>
                <a:gd name="connsiteY0" fmla="*/ 438350 h 2369356"/>
                <a:gd name="connsiteX1" fmla="*/ 2505904 w 2512794"/>
                <a:gd name="connsiteY1" fmla="*/ 2369356 h 2369356"/>
                <a:gd name="connsiteX0" fmla="*/ 152383 w 2512794"/>
                <a:gd name="connsiteY0" fmla="*/ 0 h 2369356"/>
                <a:gd name="connsiteX1" fmla="*/ 2512794 w 2512794"/>
                <a:gd name="connsiteY1" fmla="*/ 2360411 h 2369356"/>
                <a:gd name="connsiteX2" fmla="*/ 152383 w 2512794"/>
                <a:gd name="connsiteY2" fmla="*/ 2360411 h 2369356"/>
                <a:gd name="connsiteX3" fmla="*/ 152383 w 2512794"/>
                <a:gd name="connsiteY3" fmla="*/ 0 h 2369356"/>
                <a:gd name="connsiteX0" fmla="*/ 0 w 2512794"/>
                <a:gd name="connsiteY0" fmla="*/ 438350 h 2369356"/>
                <a:gd name="connsiteX1" fmla="*/ 2505904 w 2512794"/>
                <a:gd name="connsiteY1" fmla="*/ 2369356 h 2369356"/>
                <a:gd name="connsiteX0" fmla="*/ 122774 w 2483185"/>
                <a:gd name="connsiteY0" fmla="*/ 0 h 2369356"/>
                <a:gd name="connsiteX1" fmla="*/ 2483185 w 2483185"/>
                <a:gd name="connsiteY1" fmla="*/ 2360411 h 2369356"/>
                <a:gd name="connsiteX2" fmla="*/ 122774 w 2483185"/>
                <a:gd name="connsiteY2" fmla="*/ 2360411 h 2369356"/>
                <a:gd name="connsiteX3" fmla="*/ 122774 w 2483185"/>
                <a:gd name="connsiteY3" fmla="*/ 0 h 2369356"/>
                <a:gd name="connsiteX0" fmla="*/ 0 w 2483185"/>
                <a:gd name="connsiteY0" fmla="*/ 418407 h 2369356"/>
                <a:gd name="connsiteX1" fmla="*/ 2476295 w 2483185"/>
                <a:gd name="connsiteY1" fmla="*/ 2369356 h 2369356"/>
              </a:gdLst>
              <a:ahLst/>
              <a:cxnLst>
                <a:cxn ang="0">
                  <a:pos x="connsiteX0" y="connsiteY0"/>
                </a:cxn>
                <a:cxn ang="0">
                  <a:pos x="connsiteX1" y="connsiteY1"/>
                </a:cxn>
              </a:cxnLst>
              <a:rect l="l" t="t" r="r" b="b"/>
              <a:pathLst>
                <a:path w="2483185" h="2369356" stroke="0" extrusionOk="0">
                  <a:moveTo>
                    <a:pt x="122774" y="0"/>
                  </a:moveTo>
                  <a:cubicBezTo>
                    <a:pt x="1426393" y="0"/>
                    <a:pt x="2483185" y="1056792"/>
                    <a:pt x="2483185" y="2360411"/>
                  </a:cubicBezTo>
                  <a:lnTo>
                    <a:pt x="122774" y="2360411"/>
                  </a:lnTo>
                  <a:lnTo>
                    <a:pt x="122774" y="0"/>
                  </a:lnTo>
                  <a:close/>
                </a:path>
                <a:path w="2483185" h="2369356" fill="none">
                  <a:moveTo>
                    <a:pt x="0" y="418407"/>
                  </a:moveTo>
                  <a:cubicBezTo>
                    <a:pt x="1745091" y="-25268"/>
                    <a:pt x="2476295" y="1065737"/>
                    <a:pt x="2476295" y="2369356"/>
                  </a:cubicBezTo>
                </a:path>
              </a:pathLst>
            </a:custGeom>
            <a:ln w="238125">
              <a:solidFill>
                <a:srgbClr val="E4FB5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7" name="Group 56">
              <a:extLst>
                <a:ext uri="{FF2B5EF4-FFF2-40B4-BE49-F238E27FC236}">
                  <a16:creationId xmlns:a16="http://schemas.microsoft.com/office/drawing/2014/main" id="{14A22640-2CA5-1A96-ABBF-D6D773C8B257}"/>
                </a:ext>
              </a:extLst>
            </p:cNvPr>
            <p:cNvGrpSpPr/>
            <p:nvPr/>
          </p:nvGrpSpPr>
          <p:grpSpPr>
            <a:xfrm>
              <a:off x="4616893" y="1748314"/>
              <a:ext cx="5267006" cy="4820858"/>
              <a:chOff x="6000657" y="1688596"/>
              <a:chExt cx="5267006" cy="4820858"/>
            </a:xfrm>
          </p:grpSpPr>
          <p:grpSp>
            <p:nvGrpSpPr>
              <p:cNvPr id="56" name="Group 55">
                <a:extLst>
                  <a:ext uri="{FF2B5EF4-FFF2-40B4-BE49-F238E27FC236}">
                    <a16:creationId xmlns:a16="http://schemas.microsoft.com/office/drawing/2014/main" id="{B66A46D7-2EA8-8067-5219-3945048A0577}"/>
                  </a:ext>
                </a:extLst>
              </p:cNvPr>
              <p:cNvGrpSpPr/>
              <p:nvPr/>
            </p:nvGrpSpPr>
            <p:grpSpPr>
              <a:xfrm>
                <a:off x="6000657" y="1688596"/>
                <a:ext cx="5267006" cy="4820858"/>
                <a:chOff x="6000657" y="1688596"/>
                <a:chExt cx="5267006" cy="4820858"/>
              </a:xfrm>
            </p:grpSpPr>
            <p:grpSp>
              <p:nvGrpSpPr>
                <p:cNvPr id="33" name="Group 32">
                  <a:extLst>
                    <a:ext uri="{FF2B5EF4-FFF2-40B4-BE49-F238E27FC236}">
                      <a16:creationId xmlns:a16="http://schemas.microsoft.com/office/drawing/2014/main" id="{05C1E5F2-EB74-C306-A2FC-6E5915AF40D9}"/>
                    </a:ext>
                  </a:extLst>
                </p:cNvPr>
                <p:cNvGrpSpPr/>
                <p:nvPr/>
              </p:nvGrpSpPr>
              <p:grpSpPr>
                <a:xfrm>
                  <a:off x="6000657" y="1688596"/>
                  <a:ext cx="5267006" cy="4820858"/>
                  <a:chOff x="13174984" y="1494093"/>
                  <a:chExt cx="5316637" cy="4866285"/>
                </a:xfrm>
              </p:grpSpPr>
              <p:graphicFrame>
                <p:nvGraphicFramePr>
                  <p:cNvPr id="25" name="Picture Placeholder 12">
                    <a:extLst>
                      <a:ext uri="{FF2B5EF4-FFF2-40B4-BE49-F238E27FC236}">
                        <a16:creationId xmlns:a16="http://schemas.microsoft.com/office/drawing/2014/main" id="{07AEB5F7-597E-1EE9-3CED-96B7D2B1FEB5}"/>
                      </a:ext>
                    </a:extLst>
                  </p:cNvPr>
                  <p:cNvGraphicFramePr>
                    <a:graphicFrameLocks/>
                  </p:cNvGraphicFramePr>
                  <p:nvPr/>
                </p:nvGraphicFramePr>
                <p:xfrm>
                  <a:off x="13174984" y="1494093"/>
                  <a:ext cx="5316637" cy="4866285"/>
                </p:xfrm>
                <a:graphic>
                  <a:graphicData uri="http://schemas.openxmlformats.org/drawingml/2006/chart">
                    <c:chart xmlns:c="http://schemas.openxmlformats.org/drawingml/2006/chart" xmlns:r="http://schemas.openxmlformats.org/officeDocument/2006/relationships" r:id="rId3"/>
                  </a:graphicData>
                </a:graphic>
              </p:graphicFrame>
              <p:sp>
                <p:nvSpPr>
                  <p:cNvPr id="27" name="TextBox 26">
                    <a:extLst>
                      <a:ext uri="{FF2B5EF4-FFF2-40B4-BE49-F238E27FC236}">
                        <a16:creationId xmlns:a16="http://schemas.microsoft.com/office/drawing/2014/main" id="{543F5FB6-982E-9747-08F3-AF83B8CBD4FA}"/>
                      </a:ext>
                    </a:extLst>
                  </p:cNvPr>
                  <p:cNvSpPr txBox="1"/>
                  <p:nvPr/>
                </p:nvSpPr>
                <p:spPr>
                  <a:xfrm>
                    <a:off x="15249551" y="3251946"/>
                    <a:ext cx="1167481" cy="980444"/>
                  </a:xfrm>
                  <a:prstGeom prst="rect">
                    <a:avLst/>
                  </a:prstGeom>
                  <a:noFill/>
                </p:spPr>
                <p:txBody>
                  <a:bodyPr wrap="square" lIns="0" tIns="0" rIns="0" bIns="0" rtlCol="0">
                    <a:spAutoFit/>
                  </a:bodyPr>
                  <a:lstStyle/>
                  <a:p>
                    <a:pPr algn="ctr">
                      <a:lnSpc>
                        <a:spcPts val="8000"/>
                      </a:lnSpc>
                    </a:pPr>
                    <a:r>
                      <a:rPr lang="en-US" sz="5600">
                        <a:latin typeface="TIAA Challenger Black" pitchFamily="50" charset="0"/>
                      </a:rPr>
                      <a:t>POV</a:t>
                    </a:r>
                    <a:endParaRPr lang="en-US" sz="5600">
                      <a:latin typeface="Ringside Narrow Book" panose="02000500000000000000" pitchFamily="2" charset="0"/>
                    </a:endParaRPr>
                  </a:p>
                </p:txBody>
              </p:sp>
            </p:grpSp>
            <p:sp>
              <p:nvSpPr>
                <p:cNvPr id="30" name="Dk Blue Arc">
                  <a:extLst>
                    <a:ext uri="{FF2B5EF4-FFF2-40B4-BE49-F238E27FC236}">
                      <a16:creationId xmlns:a16="http://schemas.microsoft.com/office/drawing/2014/main" id="{E2F008D7-A23F-63A8-CCB8-82656839654F}"/>
                    </a:ext>
                  </a:extLst>
                </p:cNvPr>
                <p:cNvSpPr/>
                <p:nvPr/>
              </p:nvSpPr>
              <p:spPr>
                <a:xfrm rot="14892029" flipH="1">
                  <a:off x="6726198" y="1986602"/>
                  <a:ext cx="3802588" cy="3802588"/>
                </a:xfrm>
                <a:prstGeom prst="arc">
                  <a:avLst>
                    <a:gd name="adj1" fmla="val 16379306"/>
                    <a:gd name="adj2" fmla="val 9479936"/>
                  </a:avLst>
                </a:prstGeom>
                <a:ln w="50800">
                  <a:solidFill>
                    <a:schemeClr val="tx2"/>
                  </a:solidFill>
                  <a:miter lim="800000"/>
                  <a:headEnd type="triangle" w="lg" len="sm"/>
                  <a:tailEnd type="none" w="lg"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3765"/>
                    </a:solidFill>
                    <a:effectLst/>
                    <a:uLnTx/>
                    <a:uFillTx/>
                    <a:latin typeface="Franklin Gothic Book"/>
                    <a:ea typeface="+mn-ea"/>
                    <a:cs typeface="+mn-cs"/>
                  </a:endParaRPr>
                </a:p>
              </p:txBody>
            </p:sp>
          </p:grpSp>
          <p:grpSp>
            <p:nvGrpSpPr>
              <p:cNvPr id="48" name="Group 47">
                <a:extLst>
                  <a:ext uri="{FF2B5EF4-FFF2-40B4-BE49-F238E27FC236}">
                    <a16:creationId xmlns:a16="http://schemas.microsoft.com/office/drawing/2014/main" id="{DA93FBF2-1BD9-E9E0-16CB-98849D142A42}"/>
                  </a:ext>
                </a:extLst>
              </p:cNvPr>
              <p:cNvGrpSpPr/>
              <p:nvPr/>
            </p:nvGrpSpPr>
            <p:grpSpPr>
              <a:xfrm>
                <a:off x="7450782" y="4926313"/>
                <a:ext cx="2491513" cy="244421"/>
                <a:chOff x="7450782" y="4960180"/>
                <a:chExt cx="2491513" cy="244421"/>
              </a:xfrm>
            </p:grpSpPr>
            <p:sp>
              <p:nvSpPr>
                <p:cNvPr id="46" name="Text Placeholder 12">
                  <a:extLst>
                    <a:ext uri="{FF2B5EF4-FFF2-40B4-BE49-F238E27FC236}">
                      <a16:creationId xmlns:a16="http://schemas.microsoft.com/office/drawing/2014/main" id="{AC8ABA3A-3B37-E195-92E3-C9CCE7E941AB}"/>
                    </a:ext>
                  </a:extLst>
                </p:cNvPr>
                <p:cNvSpPr txBox="1">
                  <a:spLocks/>
                </p:cNvSpPr>
                <p:nvPr/>
              </p:nvSpPr>
              <p:spPr>
                <a:xfrm>
                  <a:off x="7450782" y="4960180"/>
                  <a:ext cx="1142791" cy="232738"/>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Clr>
                      <a:srgbClr val="041459"/>
                    </a:buClr>
                    <a:defRPr/>
                  </a:pPr>
                  <a:r>
                    <a:rPr lang="en-US" sz="1300" b="0">
                      <a:latin typeface="Ringside Narrow Book" panose="02000500000000000000" pitchFamily="2" charset="0"/>
                    </a:rPr>
                    <a:t>50% fixed annuity</a:t>
                  </a:r>
                  <a:endParaRPr lang="en-US" sz="1300"/>
                </a:p>
              </p:txBody>
            </p:sp>
            <p:sp>
              <p:nvSpPr>
                <p:cNvPr id="47" name="Text Placeholder 12">
                  <a:extLst>
                    <a:ext uri="{FF2B5EF4-FFF2-40B4-BE49-F238E27FC236}">
                      <a16:creationId xmlns:a16="http://schemas.microsoft.com/office/drawing/2014/main" id="{09166C38-7648-9EFE-A3EE-147F2F19327C}"/>
                    </a:ext>
                  </a:extLst>
                </p:cNvPr>
                <p:cNvSpPr txBox="1">
                  <a:spLocks/>
                </p:cNvSpPr>
                <p:nvPr/>
              </p:nvSpPr>
              <p:spPr>
                <a:xfrm>
                  <a:off x="8799504" y="4971863"/>
                  <a:ext cx="1142791" cy="232738"/>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Clr>
                      <a:srgbClr val="041459"/>
                    </a:buClr>
                    <a:defRPr/>
                  </a:pPr>
                  <a:r>
                    <a:rPr lang="en-US" sz="1300" b="0">
                      <a:latin typeface="Ringside Narrow Book" panose="02000500000000000000" pitchFamily="2" charset="0"/>
                    </a:rPr>
                    <a:t>50% variable annuity</a:t>
                  </a:r>
                  <a:endParaRPr lang="en-US" sz="1300"/>
                </a:p>
              </p:txBody>
            </p:sp>
          </p:grpSp>
        </p:grpSp>
      </p:grpSp>
      <p:grpSp>
        <p:nvGrpSpPr>
          <p:cNvPr id="70" name="Group 69">
            <a:extLst>
              <a:ext uri="{FF2B5EF4-FFF2-40B4-BE49-F238E27FC236}">
                <a16:creationId xmlns:a16="http://schemas.microsoft.com/office/drawing/2014/main" id="{F8EA5FFE-84FE-C347-6EAE-FCC6399B91E9}"/>
              </a:ext>
            </a:extLst>
          </p:cNvPr>
          <p:cNvGrpSpPr/>
          <p:nvPr/>
        </p:nvGrpSpPr>
        <p:grpSpPr>
          <a:xfrm>
            <a:off x="9398144" y="4680367"/>
            <a:ext cx="2095443" cy="307808"/>
            <a:chOff x="9409176" y="3527608"/>
            <a:chExt cx="2095443" cy="307808"/>
          </a:xfrm>
        </p:grpSpPr>
        <p:sp>
          <p:nvSpPr>
            <p:cNvPr id="62" name="Rectangle 61">
              <a:extLst>
                <a:ext uri="{FF2B5EF4-FFF2-40B4-BE49-F238E27FC236}">
                  <a16:creationId xmlns:a16="http://schemas.microsoft.com/office/drawing/2014/main" id="{5ACAA4A9-97AA-66E6-0B5C-126523DA88F4}"/>
                </a:ext>
              </a:extLst>
            </p:cNvPr>
            <p:cNvSpPr/>
            <p:nvPr/>
          </p:nvSpPr>
          <p:spPr>
            <a:xfrm>
              <a:off x="9409176" y="3536549"/>
              <a:ext cx="146756" cy="146756"/>
            </a:xfrm>
            <a:prstGeom prst="rect">
              <a:avLst/>
            </a:prstGeom>
            <a:solidFill>
              <a:srgbClr val="E4FB5B"/>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5" name="Text Placeholder 12">
              <a:extLst>
                <a:ext uri="{FF2B5EF4-FFF2-40B4-BE49-F238E27FC236}">
                  <a16:creationId xmlns:a16="http://schemas.microsoft.com/office/drawing/2014/main" id="{D003DEBC-A476-41C9-A8D4-C870A4DA95B8}"/>
                </a:ext>
              </a:extLst>
            </p:cNvPr>
            <p:cNvSpPr txBox="1">
              <a:spLocks/>
            </p:cNvSpPr>
            <p:nvPr/>
          </p:nvSpPr>
          <p:spPr>
            <a:xfrm>
              <a:off x="9674352" y="3527608"/>
              <a:ext cx="1830267" cy="307808"/>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sz="1300">
                  <a:latin typeface="Ringside Narrow" panose="02000500000000000000" pitchFamily="2" charset="0"/>
                </a:rPr>
                <a:t>Insurance component</a:t>
              </a:r>
            </a:p>
          </p:txBody>
        </p:sp>
      </p:grpSp>
      <p:grpSp>
        <p:nvGrpSpPr>
          <p:cNvPr id="32" name="Group 31">
            <a:extLst>
              <a:ext uri="{FF2B5EF4-FFF2-40B4-BE49-F238E27FC236}">
                <a16:creationId xmlns:a16="http://schemas.microsoft.com/office/drawing/2014/main" id="{EFB8E2D6-FF61-09D6-281C-2D5B67E03012}"/>
              </a:ext>
            </a:extLst>
          </p:cNvPr>
          <p:cNvGrpSpPr/>
          <p:nvPr/>
        </p:nvGrpSpPr>
        <p:grpSpPr>
          <a:xfrm>
            <a:off x="9382593" y="2730765"/>
            <a:ext cx="2736869" cy="1556434"/>
            <a:chOff x="9382593" y="3256068"/>
            <a:chExt cx="2736869" cy="1556434"/>
          </a:xfrm>
        </p:grpSpPr>
        <p:grpSp>
          <p:nvGrpSpPr>
            <p:cNvPr id="71" name="Group 70">
              <a:extLst>
                <a:ext uri="{FF2B5EF4-FFF2-40B4-BE49-F238E27FC236}">
                  <a16:creationId xmlns:a16="http://schemas.microsoft.com/office/drawing/2014/main" id="{4956E754-1564-249C-37D7-3F0380569DE9}"/>
                </a:ext>
              </a:extLst>
            </p:cNvPr>
            <p:cNvGrpSpPr/>
            <p:nvPr/>
          </p:nvGrpSpPr>
          <p:grpSpPr>
            <a:xfrm>
              <a:off x="9382593" y="4346643"/>
              <a:ext cx="2565567" cy="465859"/>
              <a:chOff x="7877396" y="2870494"/>
              <a:chExt cx="2565567" cy="465859"/>
            </a:xfrm>
          </p:grpSpPr>
          <p:sp>
            <p:nvSpPr>
              <p:cNvPr id="53" name="Rectangle 52">
                <a:extLst>
                  <a:ext uri="{FF2B5EF4-FFF2-40B4-BE49-F238E27FC236}">
                    <a16:creationId xmlns:a16="http://schemas.microsoft.com/office/drawing/2014/main" id="{EF912D09-4485-3CAF-A14F-1685370D88A2}"/>
                  </a:ext>
                </a:extLst>
              </p:cNvPr>
              <p:cNvSpPr/>
              <p:nvPr/>
            </p:nvSpPr>
            <p:spPr>
              <a:xfrm>
                <a:off x="7877396" y="2924486"/>
                <a:ext cx="146756" cy="146756"/>
              </a:xfrm>
              <a:prstGeom prst="rect">
                <a:avLst/>
              </a:prstGeom>
              <a:solidFill>
                <a:schemeClr val="accent4"/>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4" name="Text Placeholder 12">
                <a:extLst>
                  <a:ext uri="{FF2B5EF4-FFF2-40B4-BE49-F238E27FC236}">
                    <a16:creationId xmlns:a16="http://schemas.microsoft.com/office/drawing/2014/main" id="{D60B2883-F899-3758-F51E-A5F4061C2EF3}"/>
                  </a:ext>
                </a:extLst>
              </p:cNvPr>
              <p:cNvSpPr txBox="1">
                <a:spLocks/>
              </p:cNvSpPr>
              <p:nvPr/>
            </p:nvSpPr>
            <p:spPr>
              <a:xfrm>
                <a:off x="8150673" y="2870494"/>
                <a:ext cx="2292290" cy="465859"/>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sz="1300">
                    <a:latin typeface="Ringside Narrow" panose="02000500000000000000" pitchFamily="2" charset="0"/>
                  </a:rPr>
                  <a:t>1/3—Traditional investments </a:t>
                </a:r>
                <a:r>
                  <a:rPr lang="en-US" sz="1300" b="0">
                    <a:latin typeface="Ringside Narrow Book" panose="02000500000000000000" pitchFamily="2" charset="0"/>
                  </a:rPr>
                  <a:t>of stocks and bonds </a:t>
                </a:r>
                <a:r>
                  <a:rPr lang="en-US" sz="1300">
                    <a:latin typeface="Ringside Narrow" panose="02000500000000000000" pitchFamily="2" charset="0"/>
                  </a:rPr>
                  <a:t>or managed account</a:t>
                </a:r>
              </a:p>
            </p:txBody>
          </p:sp>
        </p:grpSp>
        <p:grpSp>
          <p:nvGrpSpPr>
            <p:cNvPr id="28" name="Group 27">
              <a:extLst>
                <a:ext uri="{FF2B5EF4-FFF2-40B4-BE49-F238E27FC236}">
                  <a16:creationId xmlns:a16="http://schemas.microsoft.com/office/drawing/2014/main" id="{2D02D94C-753B-9CD7-9CE9-FAE590DB33A0}"/>
                </a:ext>
              </a:extLst>
            </p:cNvPr>
            <p:cNvGrpSpPr/>
            <p:nvPr/>
          </p:nvGrpSpPr>
          <p:grpSpPr>
            <a:xfrm>
              <a:off x="9666285" y="3538400"/>
              <a:ext cx="2453177" cy="690504"/>
              <a:chOff x="9382593" y="3681681"/>
              <a:chExt cx="2453177" cy="690504"/>
            </a:xfrm>
          </p:grpSpPr>
          <p:sp>
            <p:nvSpPr>
              <p:cNvPr id="50" name="Rectangle 49">
                <a:extLst>
                  <a:ext uri="{FF2B5EF4-FFF2-40B4-BE49-F238E27FC236}">
                    <a16:creationId xmlns:a16="http://schemas.microsoft.com/office/drawing/2014/main" id="{07519DAA-6A3D-0DFE-A39F-797BF8D61987}"/>
                  </a:ext>
                </a:extLst>
              </p:cNvPr>
              <p:cNvSpPr/>
              <p:nvPr/>
            </p:nvSpPr>
            <p:spPr>
              <a:xfrm>
                <a:off x="9382593" y="3707667"/>
                <a:ext cx="146756" cy="146756"/>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2" name="Text Placeholder 12">
                <a:extLst>
                  <a:ext uri="{FF2B5EF4-FFF2-40B4-BE49-F238E27FC236}">
                    <a16:creationId xmlns:a16="http://schemas.microsoft.com/office/drawing/2014/main" id="{70914A30-F954-5BFD-F87B-60EE4CD169C6}"/>
                  </a:ext>
                </a:extLst>
              </p:cNvPr>
              <p:cNvSpPr txBox="1">
                <a:spLocks/>
              </p:cNvSpPr>
              <p:nvPr/>
            </p:nvSpPr>
            <p:spPr>
              <a:xfrm>
                <a:off x="9655870" y="3681681"/>
                <a:ext cx="2179900" cy="241887"/>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sz="1300" b="0">
                    <a:latin typeface="Ringside Narrow Book" panose="02000500000000000000" pitchFamily="2" charset="0"/>
                  </a:rPr>
                  <a:t>Social Security and pension</a:t>
                </a:r>
                <a:endParaRPr lang="en-US" sz="1300"/>
              </a:p>
            </p:txBody>
          </p:sp>
          <p:sp>
            <p:nvSpPr>
              <p:cNvPr id="8" name="Text Placeholder 12">
                <a:extLst>
                  <a:ext uri="{FF2B5EF4-FFF2-40B4-BE49-F238E27FC236}">
                    <a16:creationId xmlns:a16="http://schemas.microsoft.com/office/drawing/2014/main" id="{19B5AD50-A9A0-4645-CE1B-AC45E3E4DFDC}"/>
                  </a:ext>
                </a:extLst>
              </p:cNvPr>
              <p:cNvSpPr txBox="1">
                <a:spLocks/>
              </p:cNvSpPr>
              <p:nvPr/>
            </p:nvSpPr>
            <p:spPr>
              <a:xfrm>
                <a:off x="9655870" y="3950801"/>
                <a:ext cx="1738567" cy="421384"/>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sz="1300" b="0">
                    <a:latin typeface="Ringside Narrow Book" panose="02000500000000000000" pitchFamily="2" charset="0"/>
                  </a:rPr>
                  <a:t>Other lifetime income sources (annuities)</a:t>
                </a:r>
                <a:endParaRPr lang="en-US" sz="1300"/>
              </a:p>
            </p:txBody>
          </p:sp>
          <p:sp>
            <p:nvSpPr>
              <p:cNvPr id="6" name="Rectangle 5">
                <a:extLst>
                  <a:ext uri="{FF2B5EF4-FFF2-40B4-BE49-F238E27FC236}">
                    <a16:creationId xmlns:a16="http://schemas.microsoft.com/office/drawing/2014/main" id="{98CB975F-F875-0DFA-AA4E-F7AB6DCAED2F}"/>
                  </a:ext>
                </a:extLst>
              </p:cNvPr>
              <p:cNvSpPr/>
              <p:nvPr/>
            </p:nvSpPr>
            <p:spPr>
              <a:xfrm>
                <a:off x="9382593" y="3999381"/>
                <a:ext cx="146756" cy="146756"/>
              </a:xfrm>
              <a:prstGeom prst="rect">
                <a:avLst/>
              </a:prstGeom>
              <a:solidFill>
                <a:schemeClr val="accent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 name="Rectangle 6">
                <a:extLst>
                  <a:ext uri="{FF2B5EF4-FFF2-40B4-BE49-F238E27FC236}">
                    <a16:creationId xmlns:a16="http://schemas.microsoft.com/office/drawing/2014/main" id="{531E2956-CD8E-7411-F9AA-1A49C153B0C7}"/>
                  </a:ext>
                </a:extLst>
              </p:cNvPr>
              <p:cNvSpPr/>
              <p:nvPr/>
            </p:nvSpPr>
            <p:spPr>
              <a:xfrm>
                <a:off x="9382593" y="4152611"/>
                <a:ext cx="146756" cy="146756"/>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17" name="Rectangle 16">
              <a:extLst>
                <a:ext uri="{FF2B5EF4-FFF2-40B4-BE49-F238E27FC236}">
                  <a16:creationId xmlns:a16="http://schemas.microsoft.com/office/drawing/2014/main" id="{43BC658F-31E2-A51E-C2F1-FB6E7912141C}"/>
                </a:ext>
              </a:extLst>
            </p:cNvPr>
            <p:cNvSpPr/>
            <p:nvPr/>
          </p:nvSpPr>
          <p:spPr>
            <a:xfrm>
              <a:off x="9382593" y="3282054"/>
              <a:ext cx="146756" cy="146756"/>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0" name="Text Placeholder 12">
              <a:extLst>
                <a:ext uri="{FF2B5EF4-FFF2-40B4-BE49-F238E27FC236}">
                  <a16:creationId xmlns:a16="http://schemas.microsoft.com/office/drawing/2014/main" id="{2E483CFB-C9EA-C49D-E56C-259CFF27E1C3}"/>
                </a:ext>
              </a:extLst>
            </p:cNvPr>
            <p:cNvSpPr txBox="1">
              <a:spLocks/>
            </p:cNvSpPr>
            <p:nvPr/>
          </p:nvSpPr>
          <p:spPr>
            <a:xfrm>
              <a:off x="9655870" y="3256068"/>
              <a:ext cx="2179900" cy="241887"/>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sz="1300">
                  <a:latin typeface="Ringside Narrow" panose="02000500000000000000" pitchFamily="2" charset="0"/>
                </a:rPr>
                <a:t>2/3—Lifetime income</a:t>
              </a:r>
            </a:p>
          </p:txBody>
        </p:sp>
      </p:grpSp>
      <p:sp>
        <p:nvSpPr>
          <p:cNvPr id="2" name="Text Placeholder 9">
            <a:extLst>
              <a:ext uri="{FF2B5EF4-FFF2-40B4-BE49-F238E27FC236}">
                <a16:creationId xmlns:a16="http://schemas.microsoft.com/office/drawing/2014/main" id="{6A87D8B3-426E-C7C9-F647-1DEFD3154248}"/>
              </a:ext>
            </a:extLst>
          </p:cNvPr>
          <p:cNvSpPr>
            <a:spLocks noGrp="1"/>
          </p:cNvSpPr>
          <p:nvPr>
            <p:ph type="body" sz="quarter" idx="15"/>
          </p:nvPr>
        </p:nvSpPr>
        <p:spPr>
          <a:xfrm>
            <a:off x="298450" y="379412"/>
            <a:ext cx="5635625" cy="155575"/>
          </a:xfrm>
        </p:spPr>
        <p:txBody>
          <a:bodyPr/>
          <a:lstStyle/>
          <a:p>
            <a:r>
              <a:rPr lang="en-US">
                <a:solidFill>
                  <a:schemeClr val="tx2"/>
                </a:solidFill>
              </a:rPr>
              <a:t>DIVERSIFIED INCOME</a:t>
            </a:r>
          </a:p>
        </p:txBody>
      </p:sp>
    </p:spTree>
    <p:extLst>
      <p:ext uri="{BB962C8B-B14F-4D97-AF65-F5344CB8AC3E}">
        <p14:creationId xmlns:p14="http://schemas.microsoft.com/office/powerpoint/2010/main" val="193648510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4F88990-47AB-7D1F-385A-E9072CA6AA41}"/>
              </a:ext>
            </a:extLst>
          </p:cNvPr>
          <p:cNvSpPr>
            <a:spLocks noGrp="1"/>
          </p:cNvSpPr>
          <p:nvPr>
            <p:ph type="title"/>
          </p:nvPr>
        </p:nvSpPr>
        <p:spPr>
          <a:xfrm>
            <a:off x="292099" y="612649"/>
            <a:ext cx="10940995" cy="387174"/>
          </a:xfrm>
        </p:spPr>
        <p:txBody>
          <a:bodyPr/>
          <a:lstStyle/>
          <a:p>
            <a:r>
              <a:rPr lang="en-US" dirty="0"/>
              <a:t>A variable annuity is an essential pairing with TIAA Traditional.</a:t>
            </a:r>
          </a:p>
        </p:txBody>
      </p:sp>
      <p:sp>
        <p:nvSpPr>
          <p:cNvPr id="4" name="Slide Number Placeholder 3">
            <a:extLst>
              <a:ext uri="{FF2B5EF4-FFF2-40B4-BE49-F238E27FC236}">
                <a16:creationId xmlns:a16="http://schemas.microsoft.com/office/drawing/2014/main" id="{87E7765E-18C2-B782-F376-BD3594E5522F}"/>
              </a:ext>
            </a:extLst>
          </p:cNvPr>
          <p:cNvSpPr>
            <a:spLocks noGrp="1"/>
          </p:cNvSpPr>
          <p:nvPr>
            <p:ph type="sldNum" sz="quarter" idx="12"/>
          </p:nvPr>
        </p:nvSpPr>
        <p:spPr/>
        <p:txBody>
          <a:bodyPr/>
          <a:lstStyle/>
          <a:p>
            <a:fld id="{E5B12101-DB11-214A-81F9-2D258DBE057F}" type="slidenum">
              <a:rPr lang="en-US" smtClean="0"/>
              <a:pPr/>
              <a:t>113</a:t>
            </a:fld>
            <a:endParaRPr lang="en-US"/>
          </a:p>
        </p:txBody>
      </p:sp>
      <p:sp>
        <p:nvSpPr>
          <p:cNvPr id="10" name="Text Placeholder 9">
            <a:extLst>
              <a:ext uri="{FF2B5EF4-FFF2-40B4-BE49-F238E27FC236}">
                <a16:creationId xmlns:a16="http://schemas.microsoft.com/office/drawing/2014/main" id="{94463F5D-9D68-CFB3-3351-811CC5BFC43D}"/>
              </a:ext>
            </a:extLst>
          </p:cNvPr>
          <p:cNvSpPr>
            <a:spLocks noGrp="1"/>
          </p:cNvSpPr>
          <p:nvPr>
            <p:ph type="body" sz="quarter" idx="15"/>
          </p:nvPr>
        </p:nvSpPr>
        <p:spPr/>
        <p:txBody>
          <a:bodyPr/>
          <a:lstStyle/>
          <a:p>
            <a:r>
              <a:rPr lang="en-US">
                <a:solidFill>
                  <a:schemeClr val="tx2"/>
                </a:solidFill>
              </a:rPr>
              <a:t>DIVERSIFIED INCOME</a:t>
            </a:r>
          </a:p>
        </p:txBody>
      </p:sp>
      <p:sp>
        <p:nvSpPr>
          <p:cNvPr id="11" name="Text Placeholder 2">
            <a:extLst>
              <a:ext uri="{FF2B5EF4-FFF2-40B4-BE49-F238E27FC236}">
                <a16:creationId xmlns:a16="http://schemas.microsoft.com/office/drawing/2014/main" id="{AD3BA9F1-755E-BD22-0DBB-DE00574F97BC}"/>
              </a:ext>
            </a:extLst>
          </p:cNvPr>
          <p:cNvSpPr>
            <a:spLocks noGrp="1"/>
          </p:cNvSpPr>
          <p:nvPr/>
        </p:nvSpPr>
        <p:spPr>
          <a:xfrm>
            <a:off x="292097" y="1097280"/>
            <a:ext cx="11277603" cy="62757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When pairing a variable annuity like CREF Stock with the TIAA Traditional fixed annuity, employees get guaranteed income for life along with a lifelong market growth opportunity that has allowed income to keep pace with—and even outpace—inflation. </a:t>
            </a:r>
          </a:p>
        </p:txBody>
      </p:sp>
      <p:sp>
        <p:nvSpPr>
          <p:cNvPr id="12" name="Text Placeholder 19">
            <a:extLst>
              <a:ext uri="{FF2B5EF4-FFF2-40B4-BE49-F238E27FC236}">
                <a16:creationId xmlns:a16="http://schemas.microsoft.com/office/drawing/2014/main" id="{D7220828-7FC0-0DA7-5049-0788655D54AC}"/>
              </a:ext>
            </a:extLst>
          </p:cNvPr>
          <p:cNvSpPr>
            <a:spLocks noGrp="1"/>
          </p:cNvSpPr>
          <p:nvPr/>
        </p:nvSpPr>
        <p:spPr>
          <a:xfrm>
            <a:off x="9243830" y="4983656"/>
            <a:ext cx="2292850" cy="1343671"/>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10719" defTabSz="767015">
              <a:spcAft>
                <a:spcPts val="100"/>
              </a:spcAft>
              <a:tabLst>
                <a:tab pos="180824" algn="l"/>
                <a:tab pos="181292" algn="l"/>
              </a:tabLst>
              <a:defRPr/>
            </a:pPr>
            <a:r>
              <a:rPr lang="en-US" sz="850" dirty="0">
                <a:latin typeface="Ringside Narrow" panose="02000500000000000000" pitchFamily="2" charset="0"/>
              </a:rPr>
              <a:t>Source: TIAA Actuarial Services. Inflation is represented by the Consumer Price Index for All </a:t>
            </a:r>
            <a:r>
              <a:rPr lang="en-US" sz="850" dirty="0" err="1">
                <a:latin typeface="Ringside Narrow" panose="02000500000000000000" pitchFamily="2" charset="0"/>
              </a:rPr>
              <a:t>Urgan</a:t>
            </a:r>
            <a:r>
              <a:rPr lang="en-US" sz="850" dirty="0">
                <a:latin typeface="Ringside Narrow" panose="02000500000000000000" pitchFamily="2" charset="0"/>
              </a:rPr>
              <a:t> Consumers (CPI-U).</a:t>
            </a:r>
          </a:p>
          <a:p>
            <a:pPr marR="10719" defTabSz="767015">
              <a:lnSpc>
                <a:spcPct val="90000"/>
              </a:lnSpc>
              <a:spcAft>
                <a:spcPts val="100"/>
              </a:spcAft>
              <a:tabLst>
                <a:tab pos="180824" algn="l"/>
                <a:tab pos="181292" algn="l"/>
              </a:tabLst>
              <a:defRPr/>
            </a:pPr>
            <a:r>
              <a:rPr lang="en-US" sz="850" dirty="0"/>
              <a:t>Any guarantees under annuities issued by TIAA are subject to TIAA’s claims-paying ability. Payments from the variable accounts will rise or fall based on investment performance. </a:t>
            </a:r>
          </a:p>
          <a:p>
            <a:pPr marR="10719" defTabSz="767015">
              <a:lnSpc>
                <a:spcPct val="90000"/>
              </a:lnSpc>
              <a:spcAft>
                <a:spcPts val="100"/>
              </a:spcAft>
              <a:tabLst>
                <a:tab pos="180824" algn="l"/>
                <a:tab pos="181292" algn="l"/>
              </a:tabLst>
              <a:defRPr/>
            </a:pPr>
            <a:r>
              <a:rPr lang="en-US" sz="850" dirty="0"/>
              <a:t>Diversification is a technique to help reduce risk. It is not guaranteed to protect against loss.</a:t>
            </a:r>
          </a:p>
        </p:txBody>
      </p:sp>
      <p:sp>
        <p:nvSpPr>
          <p:cNvPr id="14" name="Rectangle 13">
            <a:extLst>
              <a:ext uri="{FF2B5EF4-FFF2-40B4-BE49-F238E27FC236}">
                <a16:creationId xmlns:a16="http://schemas.microsoft.com/office/drawing/2014/main" id="{02D5A28F-F2EB-E0C7-B414-16FD80D946C0}"/>
              </a:ext>
            </a:extLst>
          </p:cNvPr>
          <p:cNvSpPr/>
          <p:nvPr/>
        </p:nvSpPr>
        <p:spPr>
          <a:xfrm>
            <a:off x="280416" y="1671994"/>
            <a:ext cx="11318642" cy="505318"/>
          </a:xfrm>
          <a:prstGeom prst="rect">
            <a:avLst/>
          </a:prstGeom>
          <a:solidFill>
            <a:schemeClr val="accent2">
              <a:alpha val="50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182880" tIns="182880" rIns="182880" bIns="182880" rtlCol="0" anchor="ctr"/>
          <a:lstStyle/>
          <a:p>
            <a:r>
              <a:rPr lang="en-US" sz="1500" dirty="0">
                <a:solidFill>
                  <a:schemeClr val="tx1"/>
                </a:solidFill>
              </a:rPr>
              <a:t>Income from CREF Stock and TIAA Traditional together has grown </a:t>
            </a:r>
            <a:r>
              <a:rPr lang="en-US" sz="1500" b="1" dirty="0">
                <a:solidFill>
                  <a:schemeClr val="tx1"/>
                </a:solidFill>
                <a:latin typeface="Ringside Narrow" panose="02000500000000000000" pitchFamily="2" charset="0"/>
              </a:rPr>
              <a:t>104%</a:t>
            </a:r>
            <a:r>
              <a:rPr lang="en-US" sz="1500" dirty="0">
                <a:solidFill>
                  <a:schemeClr val="tx1"/>
                </a:solidFill>
              </a:rPr>
              <a:t> </a:t>
            </a:r>
            <a:r>
              <a:rPr lang="en-US" sz="1500" b="1" dirty="0">
                <a:solidFill>
                  <a:schemeClr val="tx1"/>
                </a:solidFill>
                <a:latin typeface="Ringside Narrow" panose="02000500000000000000" pitchFamily="2" charset="0"/>
              </a:rPr>
              <a:t>compared to inflation at 63% </a:t>
            </a:r>
            <a:r>
              <a:rPr lang="en-US" sz="1500" dirty="0">
                <a:solidFill>
                  <a:schemeClr val="tx1"/>
                </a:solidFill>
              </a:rPr>
              <a:t>over the past 20 years.</a:t>
            </a:r>
          </a:p>
        </p:txBody>
      </p:sp>
      <p:grpSp>
        <p:nvGrpSpPr>
          <p:cNvPr id="19" name="Group 18">
            <a:extLst>
              <a:ext uri="{FF2B5EF4-FFF2-40B4-BE49-F238E27FC236}">
                <a16:creationId xmlns:a16="http://schemas.microsoft.com/office/drawing/2014/main" id="{77046438-6F78-1B81-F90E-B0D1B9544822}"/>
              </a:ext>
            </a:extLst>
          </p:cNvPr>
          <p:cNvGrpSpPr/>
          <p:nvPr/>
        </p:nvGrpSpPr>
        <p:grpSpPr>
          <a:xfrm>
            <a:off x="9263205" y="2660728"/>
            <a:ext cx="2338613" cy="2344391"/>
            <a:chOff x="9262687" y="2607581"/>
            <a:chExt cx="2338613" cy="2344391"/>
          </a:xfrm>
        </p:grpSpPr>
        <p:sp>
          <p:nvSpPr>
            <p:cNvPr id="22" name="TextBox 21">
              <a:extLst>
                <a:ext uri="{FF2B5EF4-FFF2-40B4-BE49-F238E27FC236}">
                  <a16:creationId xmlns:a16="http://schemas.microsoft.com/office/drawing/2014/main" id="{E85EF3DF-7E7B-E501-6282-86CF4EA4C51F}"/>
                </a:ext>
              </a:extLst>
            </p:cNvPr>
            <p:cNvSpPr txBox="1"/>
            <p:nvPr/>
          </p:nvSpPr>
          <p:spPr>
            <a:xfrm>
              <a:off x="9262687" y="2607581"/>
              <a:ext cx="2335853" cy="576529"/>
            </a:xfrm>
            <a:prstGeom prst="rect">
              <a:avLst/>
            </a:prstGeom>
            <a:noFill/>
          </p:spPr>
          <p:txBody>
            <a:bodyPr wrap="square" lIns="91440" tIns="0" rIns="0" bIns="0" rtlCol="0">
              <a:noAutofit/>
            </a:bodyPr>
            <a:lstStyle/>
            <a:p>
              <a:pPr marL="0" marR="0" lvl="0" indent="0" defTabSz="914400" rtl="0" eaLnBrk="1" fontAlgn="auto" latinLnBrk="0" hangingPunct="1">
                <a:lnSpc>
                  <a:spcPct val="100000"/>
                </a:lnSpc>
                <a:spcBef>
                  <a:spcPts val="0"/>
                </a:spcBef>
                <a:spcAft>
                  <a:spcPts val="200"/>
                </a:spcAft>
                <a:buClrTx/>
                <a:buSzTx/>
                <a:buFontTx/>
                <a:buNone/>
                <a:tabLst/>
                <a:defRPr/>
              </a:pPr>
              <a:r>
                <a:rPr kumimoji="0" lang="en-US" sz="1300" b="1" u="none" strike="noStrike" kern="1200" cap="none" spc="0" normalizeH="0" baseline="0" noProof="0">
                  <a:ln>
                    <a:noFill/>
                  </a:ln>
                  <a:solidFill>
                    <a:schemeClr val="accent4"/>
                  </a:solidFill>
                  <a:effectLst/>
                  <a:uLnTx/>
                  <a:uFillTx/>
                  <a:latin typeface="Ringside Narrow" panose="02000500000000000000" pitchFamily="2" charset="0"/>
                </a:rPr>
                <a:t>CREF Stock Account</a:t>
              </a:r>
            </a:p>
            <a:p>
              <a:pPr marL="0" marR="0" lvl="0" indent="0" defTabSz="914400" rtl="0" eaLnBrk="1" fontAlgn="auto" latinLnBrk="0" hangingPunct="1">
                <a:lnSpc>
                  <a:spcPct val="100000"/>
                </a:lnSpc>
                <a:spcBef>
                  <a:spcPts val="0"/>
                </a:spcBef>
                <a:spcAft>
                  <a:spcPts val="0"/>
                </a:spcAft>
                <a:buClrTx/>
                <a:buSzTx/>
                <a:buFontTx/>
                <a:buNone/>
                <a:tabLst/>
                <a:defRPr/>
              </a:pPr>
              <a:r>
                <a:rPr lang="en-US" sz="1100"/>
                <a:t>Growth opportunity to hedge against inflation</a:t>
              </a:r>
              <a:endParaRPr kumimoji="0" lang="en-US" sz="1100" i="0" u="none" strike="noStrike" kern="1200" cap="none" spc="0" normalizeH="0" baseline="0" noProof="0">
                <a:ln>
                  <a:noFill/>
                </a:ln>
                <a:effectLst/>
                <a:uLnTx/>
                <a:uFillTx/>
                <a:ea typeface="+mn-ea"/>
                <a:cs typeface="+mn-cs"/>
              </a:endParaRPr>
            </a:p>
          </p:txBody>
        </p:sp>
        <p:sp>
          <p:nvSpPr>
            <p:cNvPr id="24" name="TextBox 23">
              <a:extLst>
                <a:ext uri="{FF2B5EF4-FFF2-40B4-BE49-F238E27FC236}">
                  <a16:creationId xmlns:a16="http://schemas.microsoft.com/office/drawing/2014/main" id="{23F11A6C-54EE-817A-01CC-40C9DE30CFDB}"/>
                </a:ext>
              </a:extLst>
            </p:cNvPr>
            <p:cNvSpPr txBox="1"/>
            <p:nvPr/>
          </p:nvSpPr>
          <p:spPr>
            <a:xfrm>
              <a:off x="9262687" y="3244604"/>
              <a:ext cx="2338613" cy="741896"/>
            </a:xfrm>
            <a:prstGeom prst="rect">
              <a:avLst/>
            </a:prstGeom>
            <a:solidFill>
              <a:schemeClr val="accent2"/>
            </a:solidFill>
            <a:ln>
              <a:noFill/>
            </a:ln>
          </p:spPr>
          <p:txBody>
            <a:bodyPr wrap="square" lIns="91440" tIns="0" rIns="91440" bIns="0" rtlCol="0" anchor="ctr" anchorCtr="0">
              <a:noAutofit/>
            </a:bodyPr>
            <a:lstStyle/>
            <a:p>
              <a:pPr marL="0" marR="0" lvl="0" indent="0" defTabSz="914400" rtl="0" eaLnBrk="1" fontAlgn="auto" latinLnBrk="0" hangingPunct="1">
                <a:lnSpc>
                  <a:spcPct val="100000"/>
                </a:lnSpc>
                <a:spcBef>
                  <a:spcPts val="0"/>
                </a:spcBef>
                <a:spcAft>
                  <a:spcPts val="200"/>
                </a:spcAft>
                <a:buClrTx/>
                <a:buSzTx/>
                <a:buFontTx/>
                <a:buNone/>
                <a:tabLst/>
                <a:defRPr/>
              </a:pPr>
              <a:r>
                <a:rPr kumimoji="0" lang="en-US" sz="1300" b="1" u="none" strike="noStrike" kern="1200" cap="none" spc="0" normalizeH="0" baseline="0" noProof="0">
                  <a:ln>
                    <a:noFill/>
                  </a:ln>
                  <a:effectLst/>
                  <a:uLnTx/>
                  <a:uFillTx/>
                  <a:latin typeface="Ringside Narrow" panose="02000500000000000000" pitchFamily="2" charset="0"/>
                </a:rPr>
                <a:t>CREF Stock + TIAA Traditional </a:t>
              </a:r>
              <a:br>
                <a:rPr kumimoji="0" lang="en-US" sz="1300" b="1" u="none" strike="noStrike" kern="1200" cap="none" spc="0" normalizeH="0" baseline="0" noProof="0">
                  <a:ln>
                    <a:noFill/>
                  </a:ln>
                  <a:effectLst/>
                  <a:uLnTx/>
                  <a:uFillTx/>
                  <a:latin typeface="Ringside Narrow" panose="02000500000000000000" pitchFamily="2" charset="0"/>
                </a:rPr>
              </a:br>
              <a:r>
                <a:rPr kumimoji="0" lang="en-US" sz="1300" b="1" u="none" strike="noStrike" kern="1200" cap="none" spc="0" normalizeH="0" baseline="0" noProof="0">
                  <a:ln>
                    <a:noFill/>
                  </a:ln>
                  <a:effectLst/>
                  <a:uLnTx/>
                  <a:uFillTx/>
                  <a:latin typeface="Ringside Narrow" panose="02000500000000000000" pitchFamily="2" charset="0"/>
                </a:rPr>
                <a:t>(50/50 allocation)</a:t>
              </a:r>
            </a:p>
            <a:p>
              <a:pPr marL="0" marR="0" lvl="0" indent="0" defTabSz="914400" rtl="0" eaLnBrk="1" fontAlgn="auto" latinLnBrk="0" hangingPunct="1">
                <a:lnSpc>
                  <a:spcPct val="100000"/>
                </a:lnSpc>
                <a:spcBef>
                  <a:spcPts val="0"/>
                </a:spcBef>
                <a:spcAft>
                  <a:spcPts val="200"/>
                </a:spcAft>
                <a:buClrTx/>
                <a:buSzTx/>
                <a:buFontTx/>
                <a:buNone/>
                <a:tabLst/>
                <a:defRPr/>
              </a:pPr>
              <a:r>
                <a:rPr lang="en-US" sz="1100"/>
                <a:t>Protection and growth opportunity</a:t>
              </a:r>
              <a:endParaRPr kumimoji="0" lang="en-US" sz="1100" i="0" u="none" strike="noStrike" kern="1200" cap="none" spc="0" normalizeH="0" baseline="0" noProof="0">
                <a:ln>
                  <a:noFill/>
                </a:ln>
                <a:effectLst/>
                <a:uLnTx/>
                <a:uFillTx/>
                <a:ea typeface="+mn-ea"/>
                <a:cs typeface="+mn-cs"/>
              </a:endParaRPr>
            </a:p>
          </p:txBody>
        </p:sp>
        <p:sp>
          <p:nvSpPr>
            <p:cNvPr id="25" name="TextBox 24">
              <a:extLst>
                <a:ext uri="{FF2B5EF4-FFF2-40B4-BE49-F238E27FC236}">
                  <a16:creationId xmlns:a16="http://schemas.microsoft.com/office/drawing/2014/main" id="{091A73D0-950E-6058-635C-1A0EA8EAF75F}"/>
                </a:ext>
              </a:extLst>
            </p:cNvPr>
            <p:cNvSpPr txBox="1"/>
            <p:nvPr/>
          </p:nvSpPr>
          <p:spPr>
            <a:xfrm>
              <a:off x="9276333" y="4061883"/>
              <a:ext cx="2322207" cy="209087"/>
            </a:xfrm>
            <a:prstGeom prst="rect">
              <a:avLst/>
            </a:prstGeom>
            <a:noFill/>
          </p:spPr>
          <p:txBody>
            <a:bodyPr wrap="square" lIns="91440" tIns="0" rIns="0" bIns="0" rtlCol="0">
              <a:noAutofit/>
            </a:bodyPr>
            <a:lstStyle/>
            <a:p>
              <a:pPr marL="0" marR="0" lvl="0" indent="0" defTabSz="914400" rtl="0" eaLnBrk="1" fontAlgn="auto" latinLnBrk="0" hangingPunct="1">
                <a:lnSpc>
                  <a:spcPct val="100000"/>
                </a:lnSpc>
                <a:spcBef>
                  <a:spcPts val="0"/>
                </a:spcBef>
                <a:spcAft>
                  <a:spcPts val="300"/>
                </a:spcAft>
                <a:buClrTx/>
                <a:buSzTx/>
                <a:buFontTx/>
                <a:buNone/>
                <a:tabLst/>
                <a:defRPr/>
              </a:pPr>
              <a:r>
                <a:rPr kumimoji="0" lang="en-US" sz="1300" b="1" u="none" strike="noStrike" kern="1200" cap="none" spc="0" normalizeH="0" baseline="0" noProof="0">
                  <a:ln>
                    <a:noFill/>
                  </a:ln>
                  <a:effectLst/>
                  <a:uLnTx/>
                  <a:uFillTx/>
                  <a:latin typeface="Ringside Narrow" panose="02000500000000000000" pitchFamily="2" charset="0"/>
                </a:rPr>
                <a:t>Inflation index</a:t>
              </a:r>
            </a:p>
          </p:txBody>
        </p:sp>
        <p:sp>
          <p:nvSpPr>
            <p:cNvPr id="26" name="TextBox 25">
              <a:extLst>
                <a:ext uri="{FF2B5EF4-FFF2-40B4-BE49-F238E27FC236}">
                  <a16:creationId xmlns:a16="http://schemas.microsoft.com/office/drawing/2014/main" id="{F412FE06-9973-8C1B-AABE-1DB85A8E6D02}"/>
                </a:ext>
              </a:extLst>
            </p:cNvPr>
            <p:cNvSpPr txBox="1"/>
            <p:nvPr/>
          </p:nvSpPr>
          <p:spPr>
            <a:xfrm>
              <a:off x="9276332" y="4452406"/>
              <a:ext cx="2292850" cy="499566"/>
            </a:xfrm>
            <a:prstGeom prst="rect">
              <a:avLst/>
            </a:prstGeom>
            <a:noFill/>
          </p:spPr>
          <p:txBody>
            <a:bodyPr wrap="square" lIns="91440" tIns="0" rIns="0" bIns="0" rtlCol="0">
              <a:noAutofit/>
            </a:bodyPr>
            <a:lstStyle/>
            <a:p>
              <a:pPr marL="0" marR="0" lvl="0" indent="0" defTabSz="914400" rtl="0" eaLnBrk="1" fontAlgn="auto" latinLnBrk="0" hangingPunct="1">
                <a:lnSpc>
                  <a:spcPct val="100000"/>
                </a:lnSpc>
                <a:spcBef>
                  <a:spcPts val="0"/>
                </a:spcBef>
                <a:spcAft>
                  <a:spcPts val="200"/>
                </a:spcAft>
                <a:buClrTx/>
                <a:buSzTx/>
                <a:buFontTx/>
                <a:buNone/>
                <a:tabLst/>
                <a:defRPr/>
              </a:pPr>
              <a:r>
                <a:rPr kumimoji="0" lang="en-US" sz="1300" b="1" u="none" strike="noStrike" kern="1200" cap="none" spc="0" normalizeH="0" baseline="0" noProof="0">
                  <a:ln>
                    <a:noFill/>
                  </a:ln>
                  <a:solidFill>
                    <a:schemeClr val="tx2"/>
                  </a:solidFill>
                  <a:effectLst/>
                  <a:uLnTx/>
                  <a:uFillTx/>
                  <a:latin typeface="Ringside Narrow" panose="02000500000000000000" pitchFamily="2" charset="0"/>
                </a:rPr>
                <a:t>TIAA Traditional</a:t>
              </a:r>
            </a:p>
            <a:p>
              <a:pPr marL="0" marR="0" lvl="0" indent="0" defTabSz="914400" rtl="0" eaLnBrk="1" fontAlgn="auto" latinLnBrk="0" hangingPunct="1">
                <a:lnSpc>
                  <a:spcPct val="100000"/>
                </a:lnSpc>
                <a:spcBef>
                  <a:spcPts val="0"/>
                </a:spcBef>
                <a:spcAft>
                  <a:spcPts val="200"/>
                </a:spcAft>
                <a:buClrTx/>
                <a:buSzTx/>
                <a:buFontTx/>
                <a:buNone/>
                <a:tabLst/>
                <a:defRPr/>
              </a:pPr>
              <a:r>
                <a:rPr lang="en-US" sz="1100"/>
                <a:t>Stable, guaranteed income for life</a:t>
              </a:r>
              <a:endParaRPr kumimoji="0" lang="en-US" sz="1100" i="0" u="none" strike="noStrike" kern="1200" cap="none" spc="0" normalizeH="0" baseline="0" noProof="0">
                <a:ln>
                  <a:noFill/>
                </a:ln>
                <a:effectLst/>
                <a:uLnTx/>
                <a:uFillTx/>
                <a:ea typeface="+mn-ea"/>
                <a:cs typeface="+mn-cs"/>
              </a:endParaRPr>
            </a:p>
          </p:txBody>
        </p:sp>
      </p:grpSp>
      <p:graphicFrame>
        <p:nvGraphicFramePr>
          <p:cNvPr id="27" name="Chart 26">
            <a:extLst>
              <a:ext uri="{FF2B5EF4-FFF2-40B4-BE49-F238E27FC236}">
                <a16:creationId xmlns:a16="http://schemas.microsoft.com/office/drawing/2014/main" id="{821A5563-F2E9-0C39-DAED-082808467225}"/>
              </a:ext>
            </a:extLst>
          </p:cNvPr>
          <p:cNvGraphicFramePr/>
          <p:nvPr>
            <p:extLst>
              <p:ext uri="{D42A27DB-BD31-4B8C-83A1-F6EECF244321}">
                <p14:modId xmlns:p14="http://schemas.microsoft.com/office/powerpoint/2010/main" val="2004605929"/>
              </p:ext>
            </p:extLst>
          </p:nvPr>
        </p:nvGraphicFramePr>
        <p:xfrm>
          <a:off x="368881" y="2347733"/>
          <a:ext cx="7980846" cy="4341156"/>
        </p:xfrm>
        <a:graphic>
          <a:graphicData uri="http://schemas.openxmlformats.org/drawingml/2006/chart">
            <c:chart xmlns:c="http://schemas.openxmlformats.org/drawingml/2006/chart" xmlns:r="http://schemas.openxmlformats.org/officeDocument/2006/relationships" r:id="rId3"/>
          </a:graphicData>
        </a:graphic>
      </p:graphicFrame>
      <p:sp>
        <p:nvSpPr>
          <p:cNvPr id="28" name="TextBox 27">
            <a:extLst>
              <a:ext uri="{FF2B5EF4-FFF2-40B4-BE49-F238E27FC236}">
                <a16:creationId xmlns:a16="http://schemas.microsoft.com/office/drawing/2014/main" id="{516AA081-8EBB-603F-FD15-F920F69331E7}"/>
              </a:ext>
            </a:extLst>
          </p:cNvPr>
          <p:cNvSpPr txBox="1"/>
          <p:nvPr/>
        </p:nvSpPr>
        <p:spPr>
          <a:xfrm>
            <a:off x="8058126" y="2648911"/>
            <a:ext cx="1133718" cy="600164"/>
          </a:xfrm>
          <a:prstGeom prst="rect">
            <a:avLst/>
          </a:prstGeom>
          <a:noFill/>
        </p:spPr>
        <p:txBody>
          <a:bodyPr wrap="square" lIns="91440" tIns="91440" rIns="9144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a:ln>
                  <a:noFill/>
                </a:ln>
                <a:solidFill>
                  <a:schemeClr val="accent4"/>
                </a:solidFill>
                <a:effectLst/>
                <a:uLnTx/>
                <a:uFillTx/>
                <a:latin typeface="Ringside Narrow" panose="02000500000000000000" pitchFamily="2" charset="0"/>
              </a:rPr>
              <a:t>$2,898</a:t>
            </a:r>
            <a:br>
              <a:rPr kumimoji="0" lang="en-US" sz="1300" b="1" u="none" strike="noStrike" kern="1200" cap="none" spc="0" normalizeH="0" baseline="0" noProof="0">
                <a:ln>
                  <a:noFill/>
                </a:ln>
                <a:solidFill>
                  <a:schemeClr val="accent4"/>
                </a:solidFill>
                <a:effectLst/>
                <a:uLnTx/>
                <a:uFillTx/>
                <a:latin typeface="Ringside Narrow" panose="02000500000000000000" pitchFamily="2" charset="0"/>
              </a:rPr>
            </a:br>
            <a:r>
              <a:rPr kumimoji="0" lang="en-US" sz="1100" b="1" u="none" strike="noStrike" kern="1200" cap="none" spc="0" normalizeH="0" baseline="0" noProof="0">
                <a:ln>
                  <a:noFill/>
                </a:ln>
                <a:solidFill>
                  <a:schemeClr val="accent4"/>
                </a:solidFill>
                <a:effectLst/>
                <a:uLnTx/>
                <a:uFillTx/>
                <a:latin typeface="Ringside Narrow" panose="02000500000000000000" pitchFamily="2" charset="0"/>
              </a:rPr>
              <a:t>(190% growth)</a:t>
            </a:r>
          </a:p>
        </p:txBody>
      </p:sp>
      <p:sp>
        <p:nvSpPr>
          <p:cNvPr id="29" name="TextBox 28">
            <a:extLst>
              <a:ext uri="{FF2B5EF4-FFF2-40B4-BE49-F238E27FC236}">
                <a16:creationId xmlns:a16="http://schemas.microsoft.com/office/drawing/2014/main" id="{45C0EFB5-F612-A579-2D22-181A35213D4C}"/>
              </a:ext>
            </a:extLst>
          </p:cNvPr>
          <p:cNvSpPr txBox="1"/>
          <p:nvPr/>
        </p:nvSpPr>
        <p:spPr>
          <a:xfrm>
            <a:off x="8059674" y="3416379"/>
            <a:ext cx="1520217" cy="600164"/>
          </a:xfrm>
          <a:prstGeom prst="rect">
            <a:avLst/>
          </a:prstGeom>
          <a:noFill/>
        </p:spPr>
        <p:txBody>
          <a:bodyPr wrap="square" lIns="91440" tIns="91440" rIns="9144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a:ln>
                  <a:noFill/>
                </a:ln>
                <a:effectLst/>
                <a:uLnTx/>
                <a:uFillTx/>
                <a:latin typeface="Ringside Narrow" panose="02000500000000000000" pitchFamily="2" charset="0"/>
              </a:rPr>
              <a:t>$2,042</a:t>
            </a:r>
            <a:br>
              <a:rPr kumimoji="0" lang="en-US" sz="1300" b="1" u="none" strike="noStrike" kern="1200" cap="none" spc="0" normalizeH="0" baseline="0" noProof="0">
                <a:ln>
                  <a:noFill/>
                </a:ln>
                <a:effectLst/>
                <a:uLnTx/>
                <a:uFillTx/>
                <a:latin typeface="Ringside Narrow" panose="02000500000000000000" pitchFamily="2" charset="0"/>
              </a:rPr>
            </a:br>
            <a:r>
              <a:rPr kumimoji="0" lang="en-US" sz="1100" b="1" u="none" strike="noStrike" kern="1200" cap="none" spc="0" normalizeH="0" baseline="0" noProof="0">
                <a:ln>
                  <a:noFill/>
                </a:ln>
                <a:effectLst/>
                <a:uLnTx/>
                <a:uFillTx/>
                <a:latin typeface="Ringside Narrow" panose="02000500000000000000" pitchFamily="2" charset="0"/>
              </a:rPr>
              <a:t>(104% growth)</a:t>
            </a:r>
          </a:p>
        </p:txBody>
      </p:sp>
      <p:sp>
        <p:nvSpPr>
          <p:cNvPr id="30" name="TextBox 29">
            <a:extLst>
              <a:ext uri="{FF2B5EF4-FFF2-40B4-BE49-F238E27FC236}">
                <a16:creationId xmlns:a16="http://schemas.microsoft.com/office/drawing/2014/main" id="{C04D4DB5-E893-AC78-3F83-7EDC8F22DE6C}"/>
              </a:ext>
            </a:extLst>
          </p:cNvPr>
          <p:cNvSpPr txBox="1"/>
          <p:nvPr/>
        </p:nvSpPr>
        <p:spPr>
          <a:xfrm>
            <a:off x="8058126" y="3911250"/>
            <a:ext cx="1074638" cy="600164"/>
          </a:xfrm>
          <a:prstGeom prst="rect">
            <a:avLst/>
          </a:prstGeom>
          <a:noFill/>
        </p:spPr>
        <p:txBody>
          <a:bodyPr wrap="square" lIns="91440" tIns="91440" rIns="9144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a:ln>
                  <a:noFill/>
                </a:ln>
                <a:solidFill>
                  <a:srgbClr val="00B0F0"/>
                </a:solidFill>
                <a:effectLst/>
                <a:uLnTx/>
                <a:uFillTx/>
                <a:latin typeface="Ringside Narrow" panose="02000500000000000000" pitchFamily="2" charset="0"/>
              </a:rPr>
              <a:t>$1,656</a:t>
            </a:r>
            <a:br>
              <a:rPr kumimoji="0" lang="en-US" sz="1300" b="1" u="none" strike="noStrike" kern="1200" cap="none" spc="0" normalizeH="0" baseline="0" noProof="0">
                <a:ln>
                  <a:noFill/>
                </a:ln>
                <a:solidFill>
                  <a:srgbClr val="00B0F0"/>
                </a:solidFill>
                <a:effectLst/>
                <a:uLnTx/>
                <a:uFillTx/>
                <a:latin typeface="Ringside Narrow" panose="02000500000000000000" pitchFamily="2" charset="0"/>
              </a:rPr>
            </a:br>
            <a:r>
              <a:rPr kumimoji="0" lang="en-US" sz="1100" b="1" u="none" strike="noStrike" kern="1200" cap="none" spc="0" normalizeH="0" baseline="0" noProof="0">
                <a:ln>
                  <a:noFill/>
                </a:ln>
                <a:solidFill>
                  <a:srgbClr val="00B0F0"/>
                </a:solidFill>
                <a:effectLst/>
                <a:uLnTx/>
                <a:uFillTx/>
                <a:latin typeface="Ringside Narrow" panose="02000500000000000000" pitchFamily="2" charset="0"/>
              </a:rPr>
              <a:t>(63% growth)</a:t>
            </a:r>
          </a:p>
        </p:txBody>
      </p:sp>
      <p:sp>
        <p:nvSpPr>
          <p:cNvPr id="31" name="TextBox 30">
            <a:extLst>
              <a:ext uri="{FF2B5EF4-FFF2-40B4-BE49-F238E27FC236}">
                <a16:creationId xmlns:a16="http://schemas.microsoft.com/office/drawing/2014/main" id="{DA6C152E-D6C7-7CA3-480E-DD9294205FB2}"/>
              </a:ext>
            </a:extLst>
          </p:cNvPr>
          <p:cNvSpPr txBox="1"/>
          <p:nvPr/>
        </p:nvSpPr>
        <p:spPr>
          <a:xfrm>
            <a:off x="8053396" y="4409761"/>
            <a:ext cx="1520217" cy="600164"/>
          </a:xfrm>
          <a:prstGeom prst="rect">
            <a:avLst/>
          </a:prstGeom>
          <a:noFill/>
        </p:spPr>
        <p:txBody>
          <a:bodyPr wrap="square" lIns="91440" tIns="91440" rIns="9144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a:ln>
                  <a:noFill/>
                </a:ln>
                <a:solidFill>
                  <a:schemeClr val="tx2"/>
                </a:solidFill>
                <a:effectLst/>
                <a:uLnTx/>
                <a:uFillTx/>
                <a:latin typeface="Ringside Narrow" panose="02000500000000000000" pitchFamily="2" charset="0"/>
              </a:rPr>
              <a:t>$1,187</a:t>
            </a:r>
            <a:br>
              <a:rPr kumimoji="0" lang="en-US" sz="1300" b="1" u="none" strike="noStrike" kern="1200" cap="none" spc="0" normalizeH="0" baseline="0" noProof="0">
                <a:ln>
                  <a:noFill/>
                </a:ln>
                <a:solidFill>
                  <a:schemeClr val="tx2"/>
                </a:solidFill>
                <a:effectLst/>
                <a:uLnTx/>
                <a:uFillTx/>
                <a:latin typeface="Ringside Narrow" panose="02000500000000000000" pitchFamily="2" charset="0"/>
              </a:rPr>
            </a:br>
            <a:r>
              <a:rPr kumimoji="0" lang="en-US" sz="1100" b="1" u="none" strike="noStrike" kern="1200" cap="none" spc="0" normalizeH="0" baseline="0" noProof="0">
                <a:ln>
                  <a:noFill/>
                </a:ln>
                <a:solidFill>
                  <a:schemeClr val="tx2"/>
                </a:solidFill>
                <a:effectLst/>
                <a:uLnTx/>
                <a:uFillTx/>
                <a:latin typeface="Ringside Narrow" panose="02000500000000000000" pitchFamily="2" charset="0"/>
              </a:rPr>
              <a:t>(19% growth)</a:t>
            </a:r>
          </a:p>
        </p:txBody>
      </p:sp>
      <p:sp>
        <p:nvSpPr>
          <p:cNvPr id="32" name="TextBox 7">
            <a:extLst>
              <a:ext uri="{FF2B5EF4-FFF2-40B4-BE49-F238E27FC236}">
                <a16:creationId xmlns:a16="http://schemas.microsoft.com/office/drawing/2014/main" id="{2685083C-7638-18AF-DF99-4D95EBC9861E}"/>
              </a:ext>
            </a:extLst>
          </p:cNvPr>
          <p:cNvSpPr txBox="1"/>
          <p:nvPr/>
        </p:nvSpPr>
        <p:spPr>
          <a:xfrm>
            <a:off x="298450" y="2327275"/>
            <a:ext cx="7980846" cy="443537"/>
          </a:xfrm>
          <a:prstGeom prst="rect">
            <a:avLst/>
          </a:prstGeom>
          <a:solidFill>
            <a:schemeClr val="bg1"/>
          </a:solidFill>
        </p:spPr>
        <p:txBody>
          <a:bodyPr wrap="square" lIns="0" tIns="0" rIns="0" bIns="0"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200"/>
              </a:spcAft>
            </a:pPr>
            <a:r>
              <a:rPr lang="en-US" sz="1300" b="1" spc="30" dirty="0">
                <a:latin typeface="Ringside Narrow" panose="02000500000000000000" pitchFamily="2" charset="0"/>
              </a:rPr>
              <a:t>INCOME PAYMENTS OVER 20 YEARS BASED ON AN INITIAL $1,000 PAYOUT AMOUNT</a:t>
            </a:r>
          </a:p>
        </p:txBody>
      </p:sp>
      <p:cxnSp>
        <p:nvCxnSpPr>
          <p:cNvPr id="34" name="Straight Connector 33">
            <a:extLst>
              <a:ext uri="{FF2B5EF4-FFF2-40B4-BE49-F238E27FC236}">
                <a16:creationId xmlns:a16="http://schemas.microsoft.com/office/drawing/2014/main" id="{151EDDB3-14B9-A19D-A6F0-7254C7C21EB4}"/>
              </a:ext>
            </a:extLst>
          </p:cNvPr>
          <p:cNvCxnSpPr>
            <a:cxnSpLocks/>
          </p:cNvCxnSpPr>
          <p:nvPr/>
        </p:nvCxnSpPr>
        <p:spPr>
          <a:xfrm>
            <a:off x="9265965" y="3297751"/>
            <a:ext cx="23358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E555D15-230B-2B96-EED9-C6378861174A}"/>
              </a:ext>
            </a:extLst>
          </p:cNvPr>
          <p:cNvCxnSpPr>
            <a:cxnSpLocks/>
          </p:cNvCxnSpPr>
          <p:nvPr/>
        </p:nvCxnSpPr>
        <p:spPr>
          <a:xfrm>
            <a:off x="9265965" y="4037980"/>
            <a:ext cx="23358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340328D-2F50-72B0-E9F6-106BDB8AC8B3}"/>
              </a:ext>
            </a:extLst>
          </p:cNvPr>
          <p:cNvCxnSpPr>
            <a:cxnSpLocks/>
          </p:cNvCxnSpPr>
          <p:nvPr/>
        </p:nvCxnSpPr>
        <p:spPr>
          <a:xfrm>
            <a:off x="9265965" y="4408094"/>
            <a:ext cx="23358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11AB61A6-A262-91AB-D01E-862D327B65CE}"/>
              </a:ext>
            </a:extLst>
          </p:cNvPr>
          <p:cNvCxnSpPr>
            <a:cxnSpLocks/>
          </p:cNvCxnSpPr>
          <p:nvPr/>
        </p:nvCxnSpPr>
        <p:spPr>
          <a:xfrm>
            <a:off x="9265965" y="2590180"/>
            <a:ext cx="23358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C9D4040-459A-F48D-A7CF-E6B8312E22D9}"/>
              </a:ext>
            </a:extLst>
          </p:cNvPr>
          <p:cNvCxnSpPr>
            <a:cxnSpLocks/>
          </p:cNvCxnSpPr>
          <p:nvPr/>
        </p:nvCxnSpPr>
        <p:spPr>
          <a:xfrm>
            <a:off x="9265965" y="4995923"/>
            <a:ext cx="233585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Footer Placeholder 4">
            <a:extLst>
              <a:ext uri="{FF2B5EF4-FFF2-40B4-BE49-F238E27FC236}">
                <a16:creationId xmlns:a16="http://schemas.microsoft.com/office/drawing/2014/main" id="{E5D8AAC3-6692-34C8-D9E9-DA80DA99FBA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77303922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84D4C639-1083-9766-7C3F-B35A70F413DC}"/>
              </a:ext>
            </a:extLst>
          </p:cNvPr>
          <p:cNvGraphicFramePr>
            <a:graphicFrameLocks noGrp="1"/>
          </p:cNvGraphicFramePr>
          <p:nvPr>
            <p:extLst>
              <p:ext uri="{D42A27DB-BD31-4B8C-83A1-F6EECF244321}">
                <p14:modId xmlns:p14="http://schemas.microsoft.com/office/powerpoint/2010/main" val="1216920206"/>
              </p:ext>
            </p:extLst>
          </p:nvPr>
        </p:nvGraphicFramePr>
        <p:xfrm>
          <a:off x="3477109" y="4276050"/>
          <a:ext cx="7983371" cy="1002922"/>
        </p:xfrm>
        <a:graphic>
          <a:graphicData uri="http://schemas.openxmlformats.org/drawingml/2006/table">
            <a:tbl>
              <a:tblPr firstRow="1" firstCol="1" bandRow="1">
                <a:tableStyleId>{9D7B26C5-4107-4FEC-AEDC-1716B250A1EF}</a:tableStyleId>
              </a:tblPr>
              <a:tblGrid>
                <a:gridCol w="1953687">
                  <a:extLst>
                    <a:ext uri="{9D8B030D-6E8A-4147-A177-3AD203B41FA5}">
                      <a16:colId xmlns:a16="http://schemas.microsoft.com/office/drawing/2014/main" val="1237855577"/>
                    </a:ext>
                  </a:extLst>
                </a:gridCol>
                <a:gridCol w="2009477">
                  <a:extLst>
                    <a:ext uri="{9D8B030D-6E8A-4147-A177-3AD203B41FA5}">
                      <a16:colId xmlns:a16="http://schemas.microsoft.com/office/drawing/2014/main" val="3344436043"/>
                    </a:ext>
                  </a:extLst>
                </a:gridCol>
                <a:gridCol w="2009894">
                  <a:extLst>
                    <a:ext uri="{9D8B030D-6E8A-4147-A177-3AD203B41FA5}">
                      <a16:colId xmlns:a16="http://schemas.microsoft.com/office/drawing/2014/main" val="2007508673"/>
                    </a:ext>
                  </a:extLst>
                </a:gridCol>
                <a:gridCol w="2010313">
                  <a:extLst>
                    <a:ext uri="{9D8B030D-6E8A-4147-A177-3AD203B41FA5}">
                      <a16:colId xmlns:a16="http://schemas.microsoft.com/office/drawing/2014/main" val="4001523918"/>
                    </a:ext>
                  </a:extLst>
                </a:gridCol>
              </a:tblGrid>
              <a:tr h="151409">
                <a:tc>
                  <a:txBody>
                    <a:bodyPr/>
                    <a:lstStyle/>
                    <a:p>
                      <a:pPr marL="0" marR="0">
                        <a:lnSpc>
                          <a:spcPct val="107000"/>
                        </a:lnSpc>
                        <a:spcBef>
                          <a:spcPts val="0"/>
                        </a:spcBef>
                        <a:spcAft>
                          <a:spcPts val="0"/>
                        </a:spcAft>
                      </a:pPr>
                      <a:r>
                        <a:rPr lang="en-US" sz="1200">
                          <a:solidFill>
                            <a:schemeClr val="bg1"/>
                          </a:solidFill>
                          <a:effectLst/>
                          <a:latin typeface="Ringside Narrow" panose="02000800000000000000" pitchFamily="50" charset="0"/>
                        </a:rPr>
                        <a:t> </a:t>
                      </a:r>
                      <a:endParaRPr lang="en-US" sz="1200">
                        <a:solidFill>
                          <a:schemeClr val="bg1"/>
                        </a:solidFill>
                        <a:effectLst/>
                        <a:latin typeface="Ringside Narrow" panose="02000800000000000000" pitchFamily="50" charset="0"/>
                        <a:ea typeface="Calibri" panose="020F0502020204030204" pitchFamily="34" charset="0"/>
                        <a:cs typeface="Times New Roman" panose="02020603050405020304" pitchFamily="18" charset="0"/>
                      </a:endParaRPr>
                    </a:p>
                  </a:txBody>
                  <a:tcPr marL="35223" marR="35223" marT="0" marB="0" anchor="ct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tx1"/>
                    </a:solidFill>
                  </a:tcPr>
                </a:tc>
                <a:tc>
                  <a:txBody>
                    <a:bodyPr/>
                    <a:lstStyle/>
                    <a:p>
                      <a:pPr marL="0" marR="0" algn="ctr">
                        <a:lnSpc>
                          <a:spcPct val="107000"/>
                        </a:lnSpc>
                        <a:spcBef>
                          <a:spcPts val="0"/>
                        </a:spcBef>
                        <a:spcAft>
                          <a:spcPts val="0"/>
                        </a:spcAft>
                      </a:pPr>
                      <a:r>
                        <a:rPr lang="en-US" sz="1100" dirty="0">
                          <a:solidFill>
                            <a:schemeClr val="bg1"/>
                          </a:solidFill>
                          <a:effectLst/>
                          <a:latin typeface="Ringside Narrow" panose="02000800000000000000" pitchFamily="50" charset="0"/>
                        </a:rPr>
                        <a:t>2004 payment</a:t>
                      </a:r>
                      <a:endParaRPr lang="en-US" sz="1100" dirty="0">
                        <a:solidFill>
                          <a:schemeClr val="bg1"/>
                        </a:solidFill>
                        <a:effectLst/>
                        <a:latin typeface="Ringside Narrow" panose="02000800000000000000" pitchFamily="50" charset="0"/>
                        <a:ea typeface="Calibri" panose="020F0502020204030204" pitchFamily="34" charset="0"/>
                        <a:cs typeface="Times New Roman" panose="02020603050405020304" pitchFamily="18" charset="0"/>
                      </a:endParaRPr>
                    </a:p>
                  </a:txBody>
                  <a:tcPr marL="35223" marR="35223" marT="0" marB="0" anchor="ctr">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tx1"/>
                    </a:solidFill>
                  </a:tcPr>
                </a:tc>
                <a:tc>
                  <a:txBody>
                    <a:bodyPr/>
                    <a:lstStyle/>
                    <a:p>
                      <a:pPr marL="0" marR="0" algn="ctr">
                        <a:lnSpc>
                          <a:spcPct val="107000"/>
                        </a:lnSpc>
                        <a:spcBef>
                          <a:spcPts val="0"/>
                        </a:spcBef>
                        <a:spcAft>
                          <a:spcPts val="0"/>
                        </a:spcAft>
                      </a:pPr>
                      <a:r>
                        <a:rPr lang="en-US" sz="1100" dirty="0">
                          <a:solidFill>
                            <a:schemeClr val="bg1"/>
                          </a:solidFill>
                          <a:effectLst/>
                          <a:latin typeface="Ringside Narrow" panose="02000800000000000000" pitchFamily="50" charset="0"/>
                        </a:rPr>
                        <a:t>2024 payment</a:t>
                      </a:r>
                      <a:endParaRPr lang="en-US" sz="1100" dirty="0">
                        <a:solidFill>
                          <a:schemeClr val="bg1"/>
                        </a:solidFill>
                        <a:effectLst/>
                        <a:latin typeface="Ringside Narrow" panose="02000800000000000000" pitchFamily="50" charset="0"/>
                        <a:ea typeface="Calibri" panose="020F0502020204030204" pitchFamily="34" charset="0"/>
                        <a:cs typeface="Times New Roman" panose="02020603050405020304" pitchFamily="18" charset="0"/>
                      </a:endParaRPr>
                    </a:p>
                  </a:txBody>
                  <a:tcPr marL="35223" marR="35223" marT="0" marB="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tx1"/>
                    </a:solidFill>
                  </a:tcPr>
                </a:tc>
                <a:tc>
                  <a:txBody>
                    <a:bodyPr/>
                    <a:lstStyle/>
                    <a:p>
                      <a:pPr marL="0" marR="0" algn="ctr">
                        <a:lnSpc>
                          <a:spcPct val="107000"/>
                        </a:lnSpc>
                        <a:spcBef>
                          <a:spcPts val="0"/>
                        </a:spcBef>
                        <a:spcAft>
                          <a:spcPts val="0"/>
                        </a:spcAft>
                      </a:pPr>
                      <a:r>
                        <a:rPr lang="en-US" sz="1100" dirty="0">
                          <a:solidFill>
                            <a:schemeClr val="bg1"/>
                          </a:solidFill>
                          <a:effectLst/>
                          <a:latin typeface="Ringside Narrow" panose="02000800000000000000" pitchFamily="50" charset="0"/>
                        </a:rPr>
                        <a:t>% change</a:t>
                      </a:r>
                      <a:endParaRPr lang="en-US" sz="1100" dirty="0">
                        <a:solidFill>
                          <a:schemeClr val="bg1"/>
                        </a:solidFill>
                        <a:effectLst/>
                        <a:latin typeface="Ringside Narrow" panose="02000800000000000000" pitchFamily="50" charset="0"/>
                        <a:ea typeface="Calibri" panose="020F0502020204030204" pitchFamily="34" charset="0"/>
                        <a:cs typeface="Times New Roman" panose="02020603050405020304" pitchFamily="18" charset="0"/>
                      </a:endParaRPr>
                    </a:p>
                  </a:txBody>
                  <a:tcPr marL="35223" marR="35223" marT="0" marB="0" anchor="ctr">
                    <a:lnL>
                      <a:noFill/>
                    </a:lnL>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tx1"/>
                    </a:solidFill>
                  </a:tcPr>
                </a:tc>
                <a:extLst>
                  <a:ext uri="{0D108BD9-81ED-4DB2-BD59-A6C34878D82A}">
                    <a16:rowId xmlns:a16="http://schemas.microsoft.com/office/drawing/2014/main" val="290112423"/>
                  </a:ext>
                </a:extLst>
              </a:tr>
              <a:tr h="218836">
                <a:tc>
                  <a:txBody>
                    <a:bodyPr/>
                    <a:lstStyle/>
                    <a:p>
                      <a:pPr marL="0" marR="0">
                        <a:lnSpc>
                          <a:spcPct val="107000"/>
                        </a:lnSpc>
                        <a:spcBef>
                          <a:spcPts val="0"/>
                        </a:spcBef>
                        <a:spcAft>
                          <a:spcPts val="0"/>
                        </a:spcAft>
                      </a:pPr>
                      <a:r>
                        <a:rPr lang="en-US" sz="1100" b="0">
                          <a:solidFill>
                            <a:schemeClr val="tx1"/>
                          </a:solidFill>
                          <a:effectLst/>
                          <a:latin typeface="Ringside Narrow Book" panose="02000500000000000000" pitchFamily="50" charset="0"/>
                        </a:rPr>
                        <a:t>TIAA Traditional</a:t>
                      </a:r>
                      <a:endParaRPr lang="en-US" sz="1100" b="0">
                        <a:solidFill>
                          <a:schemeClr val="tx1"/>
                        </a:solidFill>
                        <a:effectLst/>
                        <a:latin typeface="Ringside Narrow Book" panose="02000500000000000000" pitchFamily="50" charset="0"/>
                        <a:ea typeface="Calibri" panose="020F0502020204030204" pitchFamily="34" charset="0"/>
                        <a:cs typeface="Times New Roman" panose="02020603050405020304" pitchFamily="18" charset="0"/>
                      </a:endParaRPr>
                    </a:p>
                  </a:txBody>
                  <a:tcPr marL="35223" marR="35223" marT="0" marB="0" anchor="ct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bg2"/>
                    </a:solidFill>
                  </a:tcPr>
                </a:tc>
                <a:tc>
                  <a:txBody>
                    <a:bodyPr/>
                    <a:lstStyle/>
                    <a:p>
                      <a:pPr marL="0" marR="0" algn="ctr">
                        <a:lnSpc>
                          <a:spcPct val="107000"/>
                        </a:lnSpc>
                        <a:spcBef>
                          <a:spcPts val="0"/>
                        </a:spcBef>
                        <a:spcAft>
                          <a:spcPts val="0"/>
                        </a:spcAft>
                      </a:pPr>
                      <a:r>
                        <a:rPr lang="en-US" sz="1100" b="0">
                          <a:solidFill>
                            <a:schemeClr val="tx1"/>
                          </a:solidFill>
                          <a:effectLst/>
                          <a:latin typeface="Franklin Gothic Book" panose="020B0503020102020204" pitchFamily="34" charset="0"/>
                        </a:rPr>
                        <a:t>$12,000</a:t>
                      </a:r>
                      <a:endParaRPr lang="en-US" sz="1100" b="0">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endParaRPr>
                    </a:p>
                  </a:txBody>
                  <a:tcPr marL="35223" marR="35223" marT="0" marB="0" anchor="ctr">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bg2"/>
                    </a:solidFill>
                  </a:tcPr>
                </a:tc>
                <a:tc>
                  <a:txBody>
                    <a:bodyPr/>
                    <a:lstStyle/>
                    <a:p>
                      <a:pPr marL="0" marR="0" algn="ctr">
                        <a:lnSpc>
                          <a:spcPct val="107000"/>
                        </a:lnSpc>
                        <a:spcBef>
                          <a:spcPts val="0"/>
                        </a:spcBef>
                        <a:spcAft>
                          <a:spcPts val="0"/>
                        </a:spcAft>
                      </a:pPr>
                      <a:r>
                        <a:rPr lang="en-US" sz="1100" b="0">
                          <a:solidFill>
                            <a:schemeClr val="tx1"/>
                          </a:solidFill>
                          <a:effectLst/>
                          <a:latin typeface="Franklin Gothic Book" panose="020B0503020102020204" pitchFamily="34" charset="0"/>
                        </a:rPr>
                        <a:t>$14,244</a:t>
                      </a:r>
                      <a:endParaRPr lang="en-US" sz="1100" b="0">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endParaRPr>
                    </a:p>
                  </a:txBody>
                  <a:tcPr marL="35223" marR="35223" marT="0" marB="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bg2"/>
                    </a:solidFill>
                  </a:tcPr>
                </a:tc>
                <a:tc>
                  <a:txBody>
                    <a:bodyPr/>
                    <a:lstStyle/>
                    <a:p>
                      <a:pPr marL="0" marR="0" algn="ctr">
                        <a:lnSpc>
                          <a:spcPct val="107000"/>
                        </a:lnSpc>
                        <a:spcBef>
                          <a:spcPts val="0"/>
                        </a:spcBef>
                        <a:spcAft>
                          <a:spcPts val="0"/>
                        </a:spcAft>
                      </a:pPr>
                      <a:r>
                        <a:rPr lang="en-US" sz="1100" b="0">
                          <a:solidFill>
                            <a:schemeClr val="tx1"/>
                          </a:solidFill>
                          <a:effectLst/>
                          <a:latin typeface="Franklin Gothic Book" panose="020B0503020102020204" pitchFamily="34" charset="0"/>
                        </a:rPr>
                        <a:t>+19%</a:t>
                      </a:r>
                      <a:endParaRPr lang="en-US" sz="1100" b="0">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endParaRPr>
                    </a:p>
                  </a:txBody>
                  <a:tcPr marL="35223" marR="35223" marT="0" marB="0" anchor="ctr">
                    <a:lnL>
                      <a:noFill/>
                    </a:lnL>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extLst>
                  <a:ext uri="{0D108BD9-81ED-4DB2-BD59-A6C34878D82A}">
                    <a16:rowId xmlns:a16="http://schemas.microsoft.com/office/drawing/2014/main" val="3583625011"/>
                  </a:ext>
                </a:extLst>
              </a:tr>
              <a:tr h="218836">
                <a:tc>
                  <a:txBody>
                    <a:bodyPr/>
                    <a:lstStyle/>
                    <a:p>
                      <a:pPr marL="0" marR="0">
                        <a:lnSpc>
                          <a:spcPct val="107000"/>
                        </a:lnSpc>
                        <a:spcBef>
                          <a:spcPts val="0"/>
                        </a:spcBef>
                        <a:spcAft>
                          <a:spcPts val="0"/>
                        </a:spcAft>
                      </a:pPr>
                      <a:r>
                        <a:rPr lang="en-US" sz="1100" b="0">
                          <a:solidFill>
                            <a:schemeClr val="tx1"/>
                          </a:solidFill>
                          <a:effectLst/>
                          <a:latin typeface="Ringside Narrow Book" panose="02000500000000000000" pitchFamily="50" charset="0"/>
                        </a:rPr>
                        <a:t>CREF Stock</a:t>
                      </a:r>
                      <a:endParaRPr lang="en-US" sz="1100" b="0">
                        <a:solidFill>
                          <a:schemeClr val="tx1"/>
                        </a:solidFill>
                        <a:effectLst/>
                        <a:latin typeface="Ringside Narrow Book" panose="02000500000000000000" pitchFamily="50" charset="0"/>
                        <a:ea typeface="Calibri" panose="020F0502020204030204" pitchFamily="34" charset="0"/>
                        <a:cs typeface="Times New Roman" panose="02020603050405020304" pitchFamily="18" charset="0"/>
                      </a:endParaRPr>
                    </a:p>
                  </a:txBody>
                  <a:tcPr marL="35223" marR="35223" marT="0" marB="0" anchor="ct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rgbClr val="E7E7DD"/>
                    </a:solidFill>
                  </a:tcPr>
                </a:tc>
                <a:tc>
                  <a:txBody>
                    <a:bodyPr/>
                    <a:lstStyle/>
                    <a:p>
                      <a:pPr marL="0" marR="0" algn="ctr">
                        <a:lnSpc>
                          <a:spcPct val="107000"/>
                        </a:lnSpc>
                        <a:spcBef>
                          <a:spcPts val="0"/>
                        </a:spcBef>
                        <a:spcAft>
                          <a:spcPts val="0"/>
                        </a:spcAft>
                      </a:pPr>
                      <a:r>
                        <a:rPr lang="en-US" sz="1100" b="0">
                          <a:solidFill>
                            <a:schemeClr val="tx1"/>
                          </a:solidFill>
                          <a:effectLst/>
                          <a:latin typeface="Franklin Gothic Book" panose="020B0503020102020204" pitchFamily="34" charset="0"/>
                        </a:rPr>
                        <a:t>$12,665</a:t>
                      </a:r>
                      <a:r>
                        <a:rPr lang="en-US" sz="1100" b="0" baseline="30000">
                          <a:solidFill>
                            <a:schemeClr val="tx1"/>
                          </a:solidFill>
                          <a:effectLst/>
                          <a:latin typeface="Franklin Gothic Book" panose="020B0503020102020204" pitchFamily="34" charset="0"/>
                        </a:rPr>
                        <a:t>1</a:t>
                      </a:r>
                      <a:endParaRPr lang="en-US" sz="1100" b="0" baseline="30000">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endParaRPr>
                    </a:p>
                  </a:txBody>
                  <a:tcPr marL="35223" marR="35223" marT="0" marB="0" anchor="ctr">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rgbClr val="E7E7DD"/>
                    </a:solidFill>
                  </a:tcPr>
                </a:tc>
                <a:tc>
                  <a:txBody>
                    <a:bodyPr/>
                    <a:lstStyle/>
                    <a:p>
                      <a:pPr marL="0" marR="0" algn="ctr">
                        <a:lnSpc>
                          <a:spcPct val="107000"/>
                        </a:lnSpc>
                        <a:spcBef>
                          <a:spcPts val="0"/>
                        </a:spcBef>
                        <a:spcAft>
                          <a:spcPts val="0"/>
                        </a:spcAft>
                      </a:pPr>
                      <a:r>
                        <a:rPr lang="en-US" sz="1100" b="0">
                          <a:solidFill>
                            <a:schemeClr val="tx1"/>
                          </a:solidFill>
                          <a:effectLst/>
                          <a:latin typeface="Franklin Gothic Book" panose="020B0503020102020204" pitchFamily="34" charset="0"/>
                        </a:rPr>
                        <a:t>$35,397</a:t>
                      </a:r>
                      <a:endParaRPr lang="en-US" sz="1100" b="0">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endParaRPr>
                    </a:p>
                  </a:txBody>
                  <a:tcPr marL="35223" marR="35223" marT="0" marB="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rgbClr val="E7E7DD"/>
                    </a:solidFill>
                  </a:tcPr>
                </a:tc>
                <a:tc>
                  <a:txBody>
                    <a:bodyPr/>
                    <a:lstStyle/>
                    <a:p>
                      <a:pPr marL="0" marR="0" algn="ctr">
                        <a:lnSpc>
                          <a:spcPct val="107000"/>
                        </a:lnSpc>
                        <a:spcBef>
                          <a:spcPts val="0"/>
                        </a:spcBef>
                        <a:spcAft>
                          <a:spcPts val="0"/>
                        </a:spcAft>
                      </a:pPr>
                      <a:r>
                        <a:rPr lang="en-US" sz="1100" b="0">
                          <a:solidFill>
                            <a:schemeClr val="tx1"/>
                          </a:solidFill>
                          <a:effectLst/>
                          <a:latin typeface="Franklin Gothic Book" panose="020B0503020102020204" pitchFamily="34" charset="0"/>
                        </a:rPr>
                        <a:t>+179%</a:t>
                      </a:r>
                      <a:endParaRPr lang="en-US" sz="1100" b="0">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endParaRPr>
                    </a:p>
                  </a:txBody>
                  <a:tcPr marL="35223" marR="35223" marT="0" marB="0" anchor="ctr">
                    <a:lnL>
                      <a:noFill/>
                    </a:lnL>
                    <a:lnT w="12700"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solidFill>
                      <a:schemeClr val="accent6"/>
                    </a:solidFill>
                  </a:tcPr>
                </a:tc>
                <a:extLst>
                  <a:ext uri="{0D108BD9-81ED-4DB2-BD59-A6C34878D82A}">
                    <a16:rowId xmlns:a16="http://schemas.microsoft.com/office/drawing/2014/main" val="2417262875"/>
                  </a:ext>
                </a:extLst>
              </a:tr>
              <a:tr h="214031">
                <a:tc>
                  <a:txBody>
                    <a:bodyPr/>
                    <a:lstStyle/>
                    <a:p>
                      <a:pPr marL="0" marR="0">
                        <a:lnSpc>
                          <a:spcPct val="107000"/>
                        </a:lnSpc>
                        <a:spcBef>
                          <a:spcPts val="0"/>
                        </a:spcBef>
                        <a:spcAft>
                          <a:spcPts val="0"/>
                        </a:spcAft>
                      </a:pPr>
                      <a:r>
                        <a:rPr lang="en-US" sz="1100" b="1" i="0" dirty="0">
                          <a:solidFill>
                            <a:schemeClr val="tx1"/>
                          </a:solidFill>
                          <a:effectLst/>
                          <a:latin typeface="Ringside Narrow" panose="02000500000000000000" pitchFamily="2" charset="0"/>
                        </a:rPr>
                        <a:t>Combined payment</a:t>
                      </a:r>
                      <a:endParaRPr lang="en-US" sz="1100" b="1" i="0" dirty="0">
                        <a:solidFill>
                          <a:schemeClr val="tx1"/>
                        </a:solidFill>
                        <a:effectLst/>
                        <a:latin typeface="Ringside Narrow" panose="02000500000000000000" pitchFamily="2" charset="0"/>
                        <a:ea typeface="Calibri" panose="020F0502020204030204" pitchFamily="34" charset="0"/>
                        <a:cs typeface="Times New Roman" panose="02020603050405020304" pitchFamily="18" charset="0"/>
                      </a:endParaRPr>
                    </a:p>
                  </a:txBody>
                  <a:tcPr marL="35223" marR="35223" marT="0" marB="0" anchor="ct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accent5">
                        <a:alpha val="80000"/>
                      </a:schemeClr>
                    </a:solidFill>
                  </a:tcPr>
                </a:tc>
                <a:tc>
                  <a:txBody>
                    <a:bodyPr/>
                    <a:lstStyle/>
                    <a:p>
                      <a:pPr marL="0" marR="0" algn="ctr">
                        <a:lnSpc>
                          <a:spcPct val="107000"/>
                        </a:lnSpc>
                        <a:spcBef>
                          <a:spcPts val="0"/>
                        </a:spcBef>
                        <a:spcAft>
                          <a:spcPts val="0"/>
                        </a:spcAft>
                      </a:pPr>
                      <a:r>
                        <a:rPr lang="en-US" sz="1100" b="1" i="0">
                          <a:solidFill>
                            <a:schemeClr val="tx1"/>
                          </a:solidFill>
                          <a:effectLst/>
                          <a:latin typeface="Franklin Gothic Demi" panose="020B0603020102020204" pitchFamily="34" charset="0"/>
                        </a:rPr>
                        <a:t>$24,665</a:t>
                      </a:r>
                      <a:endParaRPr lang="en-US" sz="1100" b="1" i="0">
                        <a:solidFill>
                          <a:schemeClr val="tx1"/>
                        </a:solidFill>
                        <a:effectLst/>
                        <a:latin typeface="Franklin Gothic Demi" panose="020B0603020102020204" pitchFamily="34" charset="0"/>
                        <a:ea typeface="Calibri" panose="020F0502020204030204" pitchFamily="34" charset="0"/>
                        <a:cs typeface="Times New Roman" panose="02020603050405020304" pitchFamily="18" charset="0"/>
                      </a:endParaRPr>
                    </a:p>
                  </a:txBody>
                  <a:tcPr marL="35223" marR="35223" marT="0" marB="0" anchor="ctr">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accent5">
                        <a:alpha val="80000"/>
                      </a:schemeClr>
                    </a:solidFill>
                  </a:tcPr>
                </a:tc>
                <a:tc>
                  <a:txBody>
                    <a:bodyPr/>
                    <a:lstStyle/>
                    <a:p>
                      <a:pPr marL="0" marR="0" algn="ctr">
                        <a:lnSpc>
                          <a:spcPct val="107000"/>
                        </a:lnSpc>
                        <a:spcBef>
                          <a:spcPts val="0"/>
                        </a:spcBef>
                        <a:spcAft>
                          <a:spcPts val="0"/>
                        </a:spcAft>
                      </a:pPr>
                      <a:r>
                        <a:rPr lang="en-US" sz="1100" b="1" i="0">
                          <a:solidFill>
                            <a:schemeClr val="tx1"/>
                          </a:solidFill>
                          <a:effectLst/>
                          <a:latin typeface="Franklin Gothic Demi" panose="020B0603020102020204" pitchFamily="34" charset="0"/>
                        </a:rPr>
                        <a:t>$49,641</a:t>
                      </a:r>
                      <a:endParaRPr lang="en-US" sz="1100" b="1" i="0">
                        <a:solidFill>
                          <a:schemeClr val="tx1"/>
                        </a:solidFill>
                        <a:effectLst/>
                        <a:latin typeface="Franklin Gothic Demi" panose="020B0603020102020204" pitchFamily="34" charset="0"/>
                        <a:ea typeface="Calibri" panose="020F0502020204030204" pitchFamily="34" charset="0"/>
                        <a:cs typeface="Times New Roman" panose="02020603050405020304" pitchFamily="18" charset="0"/>
                      </a:endParaRPr>
                    </a:p>
                  </a:txBody>
                  <a:tcPr marL="35223" marR="35223" marT="0" marB="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accent5">
                        <a:alpha val="80000"/>
                      </a:schemeClr>
                    </a:solidFill>
                  </a:tcPr>
                </a:tc>
                <a:tc>
                  <a:txBody>
                    <a:bodyPr/>
                    <a:lstStyle/>
                    <a:p>
                      <a:pPr marL="0" marR="0" algn="ctr">
                        <a:lnSpc>
                          <a:spcPct val="107000"/>
                        </a:lnSpc>
                        <a:spcBef>
                          <a:spcPts val="0"/>
                        </a:spcBef>
                        <a:spcAft>
                          <a:spcPts val="0"/>
                        </a:spcAft>
                      </a:pPr>
                      <a:r>
                        <a:rPr lang="en-US" sz="1100" b="1" i="0">
                          <a:solidFill>
                            <a:schemeClr val="tx1"/>
                          </a:solidFill>
                          <a:effectLst/>
                          <a:latin typeface="Franklin Gothic Demi" panose="020B0603020102020204" pitchFamily="34" charset="0"/>
                        </a:rPr>
                        <a:t>+101%</a:t>
                      </a:r>
                      <a:endParaRPr lang="en-US" sz="1100" b="1" i="0">
                        <a:solidFill>
                          <a:schemeClr val="tx1"/>
                        </a:solidFill>
                        <a:effectLst/>
                        <a:latin typeface="Franklin Gothic Demi" panose="020B0603020102020204" pitchFamily="34" charset="0"/>
                        <a:ea typeface="Calibri" panose="020F0502020204030204" pitchFamily="34" charset="0"/>
                        <a:cs typeface="Times New Roman" panose="02020603050405020304" pitchFamily="18" charset="0"/>
                      </a:endParaRPr>
                    </a:p>
                  </a:txBody>
                  <a:tcPr marL="35223" marR="35223" marT="0" marB="0" anchor="ctr">
                    <a:lnL>
                      <a:noFill/>
                    </a:lnL>
                    <a:lnT w="9525" cap="flat" cmpd="sng" algn="ctr">
                      <a:noFill/>
                      <a:prstDash val="solid"/>
                      <a:round/>
                      <a:headEnd type="none" w="med" len="med"/>
                      <a:tailEnd type="none" w="med" len="med"/>
                    </a:lnT>
                    <a:lnB w="9525" cap="flat" cmpd="sng" algn="ctr">
                      <a:noFill/>
                      <a:prstDash val="solid"/>
                      <a:round/>
                      <a:headEnd type="none" w="med" len="med"/>
                      <a:tailEnd type="none" w="med" len="med"/>
                    </a:lnB>
                    <a:solidFill>
                      <a:schemeClr val="accent5">
                        <a:alpha val="80000"/>
                      </a:schemeClr>
                    </a:solidFill>
                  </a:tcPr>
                </a:tc>
                <a:extLst>
                  <a:ext uri="{0D108BD9-81ED-4DB2-BD59-A6C34878D82A}">
                    <a16:rowId xmlns:a16="http://schemas.microsoft.com/office/drawing/2014/main" val="3945023505"/>
                  </a:ext>
                </a:extLst>
              </a:tr>
              <a:tr h="163640">
                <a:tc>
                  <a:txBody>
                    <a:bodyPr/>
                    <a:lstStyle/>
                    <a:p>
                      <a:pPr marL="0" marR="0">
                        <a:lnSpc>
                          <a:spcPct val="107000"/>
                        </a:lnSpc>
                        <a:spcBef>
                          <a:spcPts val="0"/>
                        </a:spcBef>
                        <a:spcAft>
                          <a:spcPts val="0"/>
                        </a:spcAft>
                      </a:pPr>
                      <a:r>
                        <a:rPr lang="en-US" sz="1100" b="0">
                          <a:solidFill>
                            <a:schemeClr val="tx1"/>
                          </a:solidFill>
                          <a:effectLst/>
                          <a:latin typeface="Ringside Narrow Book" panose="02000500000000000000" pitchFamily="50" charset="0"/>
                          <a:ea typeface="Calibri" panose="020F0502020204030204" pitchFamily="34" charset="0"/>
                          <a:cs typeface="Times New Roman" panose="02020603050405020304" pitchFamily="18" charset="0"/>
                        </a:rPr>
                        <a:t>Inflation</a:t>
                      </a:r>
                    </a:p>
                  </a:txBody>
                  <a:tcPr marL="35223" marR="35223" marT="0" marB="0" anchor="ctr">
                    <a:lnT w="9525"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endParaRPr lang="en-US" sz="1100" b="1">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endParaRPr>
                    </a:p>
                  </a:txBody>
                  <a:tcPr marL="35223" marR="35223" marT="0" marB="0" anchor="ctr">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endParaRPr lang="en-US" sz="1100" b="1">
                        <a:solidFill>
                          <a:schemeClr val="tx1"/>
                        </a:solidFill>
                        <a:effectLst/>
                        <a:latin typeface="Franklin Gothic Book" panose="020B0503020102020204" pitchFamily="34" charset="0"/>
                        <a:ea typeface="Calibri" panose="020F0502020204030204" pitchFamily="34" charset="0"/>
                        <a:cs typeface="Times New Roman" panose="02020603050405020304" pitchFamily="18" charset="0"/>
                      </a:endParaRPr>
                    </a:p>
                  </a:txBody>
                  <a:tcPr marL="35223" marR="35223" marT="0" marB="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2"/>
                    </a:solidFill>
                  </a:tcPr>
                </a:tc>
                <a:tc>
                  <a:txBody>
                    <a:bodyPr/>
                    <a:lstStyle/>
                    <a:p>
                      <a:pPr marL="0" marR="0" algn="ctr" defTabSz="914400" rtl="0" eaLnBrk="1" latinLnBrk="0" hangingPunct="1">
                        <a:lnSpc>
                          <a:spcPct val="107000"/>
                        </a:lnSpc>
                        <a:spcBef>
                          <a:spcPts val="0"/>
                        </a:spcBef>
                        <a:spcAft>
                          <a:spcPts val="0"/>
                        </a:spcAft>
                      </a:pPr>
                      <a:r>
                        <a:rPr lang="en-US" sz="1100" b="0" kern="1200" dirty="0">
                          <a:solidFill>
                            <a:schemeClr val="tx1"/>
                          </a:solidFill>
                          <a:effectLst/>
                          <a:latin typeface="Franklin Gothic Book" panose="020B0503020102020204" pitchFamily="34" charset="0"/>
                          <a:ea typeface="+mn-ea"/>
                          <a:cs typeface="+mn-cs"/>
                        </a:rPr>
                        <a:t>66%</a:t>
                      </a:r>
                      <a:r>
                        <a:rPr lang="en-US" sz="1100" b="0" kern="1200" baseline="30000" dirty="0">
                          <a:solidFill>
                            <a:schemeClr val="tx1"/>
                          </a:solidFill>
                          <a:effectLst/>
                          <a:latin typeface="Franklin Gothic Book" panose="020B0503020102020204" pitchFamily="34" charset="0"/>
                          <a:ea typeface="+mn-ea"/>
                          <a:cs typeface="+mn-cs"/>
                        </a:rPr>
                        <a:t>2</a:t>
                      </a:r>
                    </a:p>
                  </a:txBody>
                  <a:tcPr marL="35223" marR="35223" marT="0" marB="0" anchor="ctr">
                    <a:lnL>
                      <a:noFill/>
                    </a:lnL>
                    <a:lnT w="9525"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6"/>
                    </a:solidFill>
                  </a:tcPr>
                </a:tc>
                <a:extLst>
                  <a:ext uri="{0D108BD9-81ED-4DB2-BD59-A6C34878D82A}">
                    <a16:rowId xmlns:a16="http://schemas.microsoft.com/office/drawing/2014/main" val="3869408489"/>
                  </a:ext>
                </a:extLst>
              </a:tr>
            </a:tbl>
          </a:graphicData>
        </a:graphic>
      </p:graphicFrame>
      <p:sp>
        <p:nvSpPr>
          <p:cNvPr id="13" name="TextBox 12">
            <a:extLst>
              <a:ext uri="{FF2B5EF4-FFF2-40B4-BE49-F238E27FC236}">
                <a16:creationId xmlns:a16="http://schemas.microsoft.com/office/drawing/2014/main" id="{D07E245B-BA00-ED0C-B767-A70F3E6DCCE5}"/>
              </a:ext>
            </a:extLst>
          </p:cNvPr>
          <p:cNvSpPr txBox="1"/>
          <p:nvPr/>
        </p:nvSpPr>
        <p:spPr>
          <a:xfrm rot="16200000">
            <a:off x="1794097" y="2507250"/>
            <a:ext cx="1895953" cy="246221"/>
          </a:xfrm>
          <a:prstGeom prst="rect">
            <a:avLst/>
          </a:prstGeom>
          <a:noFill/>
          <a:ln>
            <a:noFill/>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Ringside Narrow" panose="02000800000000000000" pitchFamily="50" charset="0"/>
                <a:ea typeface="+mn-ea"/>
                <a:cs typeface="+mn-cs"/>
              </a:rPr>
              <a:t>Annualized payment</a:t>
            </a:r>
          </a:p>
        </p:txBody>
      </p:sp>
      <p:sp>
        <p:nvSpPr>
          <p:cNvPr id="16" name="TextBox 15">
            <a:extLst>
              <a:ext uri="{FF2B5EF4-FFF2-40B4-BE49-F238E27FC236}">
                <a16:creationId xmlns:a16="http://schemas.microsoft.com/office/drawing/2014/main" id="{F0CDB961-667E-E7DB-09A0-CE526124ABFA}"/>
              </a:ext>
            </a:extLst>
          </p:cNvPr>
          <p:cNvSpPr txBox="1"/>
          <p:nvPr/>
        </p:nvSpPr>
        <p:spPr>
          <a:xfrm>
            <a:off x="304915" y="1298197"/>
            <a:ext cx="1970924" cy="2046714"/>
          </a:xfrm>
          <a:prstGeom prst="rect">
            <a:avLst/>
          </a:prstGeom>
          <a:noFill/>
          <a:ln>
            <a:noFill/>
          </a:ln>
        </p:spPr>
        <p:txBody>
          <a:bodyPr wrap="square" lIns="0" tIns="0" rIns="0" bIns="0" rtlCol="0">
            <a:spAutoFit/>
          </a:bodyPr>
          <a:lstStyle/>
          <a:p>
            <a:pPr marR="0" lvl="0" algn="l" defTabSz="914400" rtl="0" eaLnBrk="1" fontAlgn="auto" latinLnBrk="0" hangingPunct="1">
              <a:lnSpc>
                <a:spcPct val="100000"/>
              </a:lnSpc>
              <a:spcBef>
                <a:spcPts val="0"/>
              </a:spcBef>
              <a:spcAft>
                <a:spcPts val="600"/>
              </a:spcAft>
              <a:buClrTx/>
              <a:buSzPct val="100000"/>
              <a:tabLst/>
              <a:defRPr/>
            </a:pPr>
            <a:r>
              <a:rPr kumimoji="0" lang="en-US" sz="1600" b="1" u="none" strike="noStrike" kern="1200" cap="none" spc="0" normalizeH="0" baseline="0" noProof="0" dirty="0">
                <a:ln>
                  <a:noFill/>
                </a:ln>
                <a:solidFill>
                  <a:srgbClr val="002060"/>
                </a:solidFill>
                <a:effectLst/>
                <a:uLnTx/>
                <a:uFillTx/>
                <a:latin typeface="Ringside Narrow" panose="02000500000000000000" pitchFamily="2" charset="0"/>
              </a:rPr>
              <a:t>TIAA Traditional </a:t>
            </a:r>
            <a:r>
              <a:rPr kumimoji="0" lang="en-US" sz="1600" b="0" i="0" u="none" strike="noStrike" kern="1200" cap="none" spc="0" normalizeH="0" baseline="0" noProof="0" dirty="0">
                <a:ln>
                  <a:noFill/>
                </a:ln>
                <a:solidFill>
                  <a:srgbClr val="002060"/>
                </a:solidFill>
                <a:effectLst/>
                <a:uLnTx/>
                <a:uFillTx/>
                <a:latin typeface="Ringside Narrow Book" panose="02000500000000000000" pitchFamily="50" charset="0"/>
                <a:ea typeface="+mn-ea"/>
                <a:cs typeface="+mn-cs"/>
              </a:rPr>
              <a:t>provides stable, guaranteed income </a:t>
            </a:r>
            <a:br>
              <a:rPr kumimoji="0" lang="en-US" sz="1600" b="0" i="0" u="none" strike="noStrike" kern="1200" cap="none" spc="0" normalizeH="0" baseline="0" noProof="0" dirty="0">
                <a:ln>
                  <a:noFill/>
                </a:ln>
                <a:solidFill>
                  <a:srgbClr val="002060"/>
                </a:solidFill>
                <a:effectLst/>
                <a:uLnTx/>
                <a:uFillTx/>
                <a:latin typeface="Ringside Narrow Book" panose="02000500000000000000" pitchFamily="50" charset="0"/>
                <a:ea typeface="+mn-ea"/>
                <a:cs typeface="+mn-cs"/>
              </a:rPr>
            </a:br>
            <a:r>
              <a:rPr kumimoji="0" lang="en-US" sz="1600" b="0" i="0" u="none" strike="noStrike" kern="1200" cap="none" spc="0" normalizeH="0" baseline="0" noProof="0" dirty="0">
                <a:ln>
                  <a:noFill/>
                </a:ln>
                <a:solidFill>
                  <a:srgbClr val="002060"/>
                </a:solidFill>
                <a:effectLst/>
                <a:uLnTx/>
                <a:uFillTx/>
                <a:latin typeface="Ringside Narrow Book" panose="02000500000000000000" pitchFamily="50" charset="0"/>
                <a:ea typeface="+mn-ea"/>
                <a:cs typeface="+mn-cs"/>
              </a:rPr>
              <a:t>for life. </a:t>
            </a:r>
          </a:p>
          <a:p>
            <a:pPr marR="0" lvl="0" algn="l" defTabSz="914400" rtl="0" eaLnBrk="1" fontAlgn="auto" latinLnBrk="0" hangingPunct="1">
              <a:lnSpc>
                <a:spcPct val="100000"/>
              </a:lnSpc>
              <a:spcBef>
                <a:spcPts val="0"/>
              </a:spcBef>
              <a:spcAft>
                <a:spcPts val="600"/>
              </a:spcAft>
              <a:buClrTx/>
              <a:buSzPct val="100000"/>
              <a:tabLst/>
              <a:defRPr/>
            </a:pPr>
            <a:r>
              <a:rPr kumimoji="0" lang="en-US" sz="1600" b="1" u="none" strike="noStrike" kern="1200" cap="none" spc="0" normalizeH="0" baseline="0" noProof="0" dirty="0">
                <a:ln>
                  <a:noFill/>
                </a:ln>
                <a:solidFill>
                  <a:srgbClr val="002060"/>
                </a:solidFill>
                <a:effectLst/>
                <a:uLnTx/>
                <a:uFillTx/>
                <a:latin typeface="Ringside Narrow" panose="02000500000000000000" pitchFamily="2" charset="0"/>
              </a:rPr>
              <a:t>CREF Stock </a:t>
            </a:r>
            <a:r>
              <a:rPr kumimoji="0" lang="en-US" sz="1600" b="0" i="0" u="none" strike="noStrike" kern="1200" cap="none" spc="0" normalizeH="0" baseline="0" noProof="0" dirty="0">
                <a:ln>
                  <a:noFill/>
                </a:ln>
                <a:solidFill>
                  <a:srgbClr val="002060"/>
                </a:solidFill>
                <a:effectLst/>
                <a:uLnTx/>
                <a:uFillTx/>
                <a:latin typeface="Ringside Narrow Book" panose="02000500000000000000" pitchFamily="50" charset="0"/>
                <a:ea typeface="+mn-ea"/>
                <a:cs typeface="+mn-cs"/>
              </a:rPr>
              <a:t>provides the opportunity </a:t>
            </a:r>
            <a:r>
              <a:rPr lang="en-US" sz="1600" dirty="0">
                <a:solidFill>
                  <a:srgbClr val="002060"/>
                </a:solidFill>
                <a:latin typeface="Ringside Narrow Book" panose="02000500000000000000" pitchFamily="50" charset="0"/>
              </a:rPr>
              <a:t>for income growth </a:t>
            </a:r>
            <a:r>
              <a:rPr kumimoji="0" lang="en-US" sz="1600" b="0" i="0" u="none" strike="noStrike" kern="1200" cap="none" spc="0" normalizeH="0" baseline="0" noProof="0" dirty="0">
                <a:ln>
                  <a:noFill/>
                </a:ln>
                <a:solidFill>
                  <a:srgbClr val="002060"/>
                </a:solidFill>
                <a:effectLst/>
                <a:uLnTx/>
                <a:uFillTx/>
                <a:latin typeface="Ringside Narrow Book" panose="02000500000000000000" pitchFamily="50" charset="0"/>
                <a:ea typeface="+mn-ea"/>
                <a:cs typeface="+mn-cs"/>
              </a:rPr>
              <a:t>to keep pace with inflation.</a:t>
            </a:r>
          </a:p>
        </p:txBody>
      </p:sp>
      <p:sp>
        <p:nvSpPr>
          <p:cNvPr id="17" name="TextBox 16">
            <a:extLst>
              <a:ext uri="{FF2B5EF4-FFF2-40B4-BE49-F238E27FC236}">
                <a16:creationId xmlns:a16="http://schemas.microsoft.com/office/drawing/2014/main" id="{578DC11B-3DFE-9628-AA0B-FA1E996370A0}"/>
              </a:ext>
            </a:extLst>
          </p:cNvPr>
          <p:cNvSpPr txBox="1"/>
          <p:nvPr/>
        </p:nvSpPr>
        <p:spPr>
          <a:xfrm>
            <a:off x="209293" y="4908850"/>
            <a:ext cx="1930401"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41459"/>
                </a:solidFill>
                <a:effectLst/>
                <a:uLnTx/>
                <a:uFillTx/>
                <a:latin typeface="Ringside Narrow Book" panose="02000500000000000000" pitchFamily="50" charset="0"/>
                <a:cs typeface="Gill Sans Light"/>
              </a:rPr>
              <a:t>This slides is not yet approved for external use so please limit its use to internal education.     </a:t>
            </a:r>
          </a:p>
        </p:txBody>
      </p:sp>
      <p:graphicFrame>
        <p:nvGraphicFramePr>
          <p:cNvPr id="2" name="Chart 1">
            <a:extLst>
              <a:ext uri="{FF2B5EF4-FFF2-40B4-BE49-F238E27FC236}">
                <a16:creationId xmlns:a16="http://schemas.microsoft.com/office/drawing/2014/main" id="{64097660-2085-CD29-67B0-B89E3F9A523D}"/>
              </a:ext>
            </a:extLst>
          </p:cNvPr>
          <p:cNvGraphicFramePr>
            <a:graphicFrameLocks/>
          </p:cNvGraphicFramePr>
          <p:nvPr>
            <p:extLst>
              <p:ext uri="{D42A27DB-BD31-4B8C-83A1-F6EECF244321}">
                <p14:modId xmlns:p14="http://schemas.microsoft.com/office/powerpoint/2010/main" val="1450812212"/>
              </p:ext>
            </p:extLst>
          </p:nvPr>
        </p:nvGraphicFramePr>
        <p:xfrm>
          <a:off x="2844832" y="1655648"/>
          <a:ext cx="8695011" cy="2584127"/>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7">
            <a:extLst>
              <a:ext uri="{FF2B5EF4-FFF2-40B4-BE49-F238E27FC236}">
                <a16:creationId xmlns:a16="http://schemas.microsoft.com/office/drawing/2014/main" id="{A443EADA-6175-22F0-3D05-4B3E9D525F74}"/>
              </a:ext>
            </a:extLst>
          </p:cNvPr>
          <p:cNvSpPr>
            <a:spLocks noGrp="1"/>
          </p:cNvSpPr>
          <p:nvPr>
            <p:ph type="title"/>
          </p:nvPr>
        </p:nvSpPr>
        <p:spPr>
          <a:xfrm>
            <a:off x="292099" y="612649"/>
            <a:ext cx="10940995" cy="387174"/>
          </a:xfrm>
        </p:spPr>
        <p:txBody>
          <a:bodyPr/>
          <a:lstStyle/>
          <a:p>
            <a:r>
              <a:rPr lang="en-US" dirty="0"/>
              <a:t>Diversifying lifetime income sources has clear benefits.</a:t>
            </a:r>
          </a:p>
        </p:txBody>
      </p:sp>
      <p:sp>
        <p:nvSpPr>
          <p:cNvPr id="4" name="Slide Number Placeholder 3">
            <a:extLst>
              <a:ext uri="{FF2B5EF4-FFF2-40B4-BE49-F238E27FC236}">
                <a16:creationId xmlns:a16="http://schemas.microsoft.com/office/drawing/2014/main" id="{33728E39-37BD-B627-E1BF-FCB939BEF8D5}"/>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114</a:t>
            </a:fld>
            <a:endParaRPr lang="en-US"/>
          </a:p>
        </p:txBody>
      </p:sp>
      <p:sp>
        <p:nvSpPr>
          <p:cNvPr id="5" name="Text Placeholder 9">
            <a:extLst>
              <a:ext uri="{FF2B5EF4-FFF2-40B4-BE49-F238E27FC236}">
                <a16:creationId xmlns:a16="http://schemas.microsoft.com/office/drawing/2014/main" id="{CF82A087-42B8-F072-7498-5711E570A28E}"/>
              </a:ext>
            </a:extLst>
          </p:cNvPr>
          <p:cNvSpPr txBox="1">
            <a:spLocks/>
          </p:cNvSpPr>
          <p:nvPr/>
        </p:nvSpPr>
        <p:spPr>
          <a:xfrm>
            <a:off x="298450" y="379412"/>
            <a:ext cx="5635625" cy="155575"/>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a:solidFill>
                  <a:schemeClr val="tx2"/>
                </a:solidFill>
                <a:latin typeface="Ringside Narrow" panose="02000500000000000000" pitchFamily="2" charset="0"/>
              </a:rPr>
              <a:t>DIVERSIFIED INCOME</a:t>
            </a:r>
          </a:p>
        </p:txBody>
      </p:sp>
      <p:sp>
        <p:nvSpPr>
          <p:cNvPr id="8" name="Text Placeholder 19">
            <a:extLst>
              <a:ext uri="{FF2B5EF4-FFF2-40B4-BE49-F238E27FC236}">
                <a16:creationId xmlns:a16="http://schemas.microsoft.com/office/drawing/2014/main" id="{C148C6CA-A69C-8953-86E4-4D5B16A082D8}"/>
              </a:ext>
            </a:extLst>
          </p:cNvPr>
          <p:cNvSpPr>
            <a:spLocks noGrp="1"/>
          </p:cNvSpPr>
          <p:nvPr/>
        </p:nvSpPr>
        <p:spPr>
          <a:xfrm>
            <a:off x="3477109" y="5429598"/>
            <a:ext cx="8062734" cy="269748"/>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10719" defTabSz="767015">
              <a:spcAft>
                <a:spcPts val="100"/>
              </a:spcAft>
              <a:tabLst>
                <a:tab pos="180824" algn="l"/>
                <a:tab pos="181292" algn="l"/>
              </a:tabLst>
              <a:defRPr/>
            </a:pPr>
            <a:r>
              <a:rPr lang="en-US" sz="1000" dirty="0"/>
              <a:t>The lifetime income component of a retirement portfolio is bolstered when variable annuities are included due to their growth potential and inflation busting power. Variable annuities also help mitigate sequence of returns risk—allowing annuitization balances to recover more quickly following down markets. </a:t>
            </a:r>
          </a:p>
        </p:txBody>
      </p:sp>
      <p:sp>
        <p:nvSpPr>
          <p:cNvPr id="18" name="TextBox 7">
            <a:extLst>
              <a:ext uri="{FF2B5EF4-FFF2-40B4-BE49-F238E27FC236}">
                <a16:creationId xmlns:a16="http://schemas.microsoft.com/office/drawing/2014/main" id="{3D0382BA-A5FD-DE08-599D-82E5D3046565}"/>
              </a:ext>
            </a:extLst>
          </p:cNvPr>
          <p:cNvSpPr txBox="1"/>
          <p:nvPr/>
        </p:nvSpPr>
        <p:spPr>
          <a:xfrm>
            <a:off x="3396560" y="1152597"/>
            <a:ext cx="7980846" cy="443537"/>
          </a:xfrm>
          <a:prstGeom prst="rect">
            <a:avLst/>
          </a:prstGeom>
          <a:noFill/>
        </p:spPr>
        <p:txBody>
          <a:bodyPr wrap="square" lIns="0" tIns="0" rIns="0" bIns="0" rtlCol="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200"/>
              </a:spcAft>
            </a:pPr>
            <a:r>
              <a:rPr lang="en-US" sz="1300" b="1" spc="30" dirty="0">
                <a:latin typeface="Ringside Narrow" panose="02000500000000000000" pitchFamily="2" charset="0"/>
              </a:rPr>
              <a:t>HISTORICAL LIFETIME INCOME EXPERIENCE FOR </a:t>
            </a:r>
            <a:br>
              <a:rPr lang="en-US" sz="1300" b="1" spc="30" dirty="0">
                <a:latin typeface="Ringside Narrow" panose="02000500000000000000" pitchFamily="2" charset="0"/>
              </a:rPr>
            </a:br>
            <a:r>
              <a:rPr lang="en-US" sz="1300" b="1" spc="30" dirty="0">
                <a:latin typeface="Ringside Narrow" panose="02000500000000000000" pitchFamily="2" charset="0"/>
              </a:rPr>
              <a:t>TIAA TRADITIONAL &amp; CREF STOCK COMBINED OVER LAST 20 YEARS</a:t>
            </a:r>
          </a:p>
        </p:txBody>
      </p:sp>
      <p:sp>
        <p:nvSpPr>
          <p:cNvPr id="21" name="TextBox 20">
            <a:extLst>
              <a:ext uri="{FF2B5EF4-FFF2-40B4-BE49-F238E27FC236}">
                <a16:creationId xmlns:a16="http://schemas.microsoft.com/office/drawing/2014/main" id="{41783466-C7D8-D109-B8C1-BB0E3F96DE2F}"/>
              </a:ext>
            </a:extLst>
          </p:cNvPr>
          <p:cNvSpPr txBox="1"/>
          <p:nvPr/>
        </p:nvSpPr>
        <p:spPr>
          <a:xfrm>
            <a:off x="229613" y="5926527"/>
            <a:ext cx="10935316" cy="510396"/>
          </a:xfrm>
          <a:prstGeom prst="rect">
            <a:avLst/>
          </a:prstGeom>
          <a:noFill/>
        </p:spPr>
        <p:txBody>
          <a:bodyPr wrap="square" anchor="b" anchorCtr="0">
            <a:spAutoFit/>
          </a:bodyPr>
          <a:lstStyle/>
          <a:p>
            <a:pPr defTabSz="795162">
              <a:spcAft>
                <a:spcPts val="100"/>
              </a:spcAft>
              <a:defRPr/>
            </a:pPr>
            <a:r>
              <a:rPr kumimoji="0" lang="en-US" sz="850" b="0" i="0" u="none" strike="noStrike" kern="1200" cap="none" spc="0" normalizeH="0" baseline="0" noProof="0" dirty="0">
                <a:ln>
                  <a:noFill/>
                </a:ln>
                <a:solidFill>
                  <a:srgbClr val="041459"/>
                </a:solidFill>
                <a:effectLst/>
                <a:uLnTx/>
                <a:uFillTx/>
                <a:latin typeface="Franklin Gothic Book"/>
                <a:ea typeface="+mn-ea"/>
                <a:cs typeface="+mn-cs"/>
              </a:rPr>
              <a:t>Source: TIAA Actuarial 2024.</a:t>
            </a:r>
            <a:endParaRPr lang="en-US" sz="850" dirty="0">
              <a:latin typeface="Ringside Narrow Book" panose="02000500000000000000" pitchFamily="2" charset="0"/>
            </a:endParaRPr>
          </a:p>
          <a:p>
            <a:pPr marL="137160" marR="0" lvl="0" indent="-137160" defTabSz="795162" fontAlgn="auto">
              <a:spcAft>
                <a:spcPts val="100"/>
              </a:spcAft>
              <a:buClrTx/>
              <a:buSzTx/>
              <a:buFont typeface="+mj-lt"/>
              <a:buAutoNum type="arabicPeriod"/>
              <a:tabLst/>
              <a:defRPr/>
            </a:pPr>
            <a:r>
              <a:rPr lang="en-US" sz="850" dirty="0">
                <a:latin typeface="Ringside Narrow Book" panose="02000500000000000000" pitchFamily="2" charset="0"/>
              </a:rPr>
              <a:t>Based on initial annuitization income payment of $1,000 each from TIAA Traditional &amp; CREF Stock in January. Due to CREF annuity revaluation in April, CREF Stock’s first full year’s payment can be more or less than $1,000/month annualized.</a:t>
            </a:r>
          </a:p>
          <a:p>
            <a:pPr marL="137160" marR="0" lvl="0" indent="-137160" defTabSz="795162" fontAlgn="auto">
              <a:spcAft>
                <a:spcPts val="100"/>
              </a:spcAft>
              <a:buClrTx/>
              <a:buSzTx/>
              <a:buFont typeface="+mj-lt"/>
              <a:buAutoNum type="arabicPeriod"/>
              <a:tabLst/>
              <a:defRPr/>
            </a:pPr>
            <a:r>
              <a:rPr lang="en-US" sz="850" dirty="0">
                <a:latin typeface="Ringside Narrow Book" panose="02000500000000000000" pitchFamily="2" charset="0"/>
              </a:rPr>
              <a:t>Source: Coin News Media Group, “U.S. Inflation Calculator,” </a:t>
            </a:r>
            <a:r>
              <a:rPr lang="en-US" sz="850" dirty="0" err="1">
                <a:latin typeface="Ringside Narrow Book" panose="02000500000000000000" pitchFamily="2" charset="0"/>
              </a:rPr>
              <a:t>usinflationcalculator.com</a:t>
            </a:r>
            <a:r>
              <a:rPr lang="en-US" sz="850" dirty="0">
                <a:latin typeface="Ringside Narrow Book" panose="02000500000000000000" pitchFamily="2" charset="0"/>
              </a:rPr>
              <a:t>. </a:t>
            </a:r>
          </a:p>
        </p:txBody>
      </p:sp>
      <p:sp>
        <p:nvSpPr>
          <p:cNvPr id="6" name="Footer Placeholder 4">
            <a:extLst>
              <a:ext uri="{FF2B5EF4-FFF2-40B4-BE49-F238E27FC236}">
                <a16:creationId xmlns:a16="http://schemas.microsoft.com/office/drawing/2014/main" id="{B6583EB4-6B1C-D144-CC03-B315D66D0B80}"/>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88598744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4F88990-47AB-7D1F-385A-E9072CA6AA41}"/>
              </a:ext>
            </a:extLst>
          </p:cNvPr>
          <p:cNvSpPr>
            <a:spLocks noGrp="1"/>
          </p:cNvSpPr>
          <p:nvPr>
            <p:ph type="title"/>
          </p:nvPr>
        </p:nvSpPr>
        <p:spPr>
          <a:xfrm>
            <a:off x="292099" y="612649"/>
            <a:ext cx="10940995" cy="445800"/>
          </a:xfrm>
        </p:spPr>
        <p:txBody>
          <a:bodyPr/>
          <a:lstStyle/>
          <a:p>
            <a:r>
              <a:rPr lang="en-US"/>
              <a:t>Having diversified income sources helps cover retirement risks.</a:t>
            </a:r>
            <a:r>
              <a:rPr lang="en-US" baseline="30000"/>
              <a:t>1</a:t>
            </a:r>
            <a:r>
              <a:rPr lang="en-US"/>
              <a:t> </a:t>
            </a:r>
          </a:p>
        </p:txBody>
      </p:sp>
      <p:sp>
        <p:nvSpPr>
          <p:cNvPr id="4" name="Slide Number Placeholder 3">
            <a:extLst>
              <a:ext uri="{FF2B5EF4-FFF2-40B4-BE49-F238E27FC236}">
                <a16:creationId xmlns:a16="http://schemas.microsoft.com/office/drawing/2014/main" id="{87E7765E-18C2-B782-F376-BD3594E5522F}"/>
              </a:ext>
            </a:extLst>
          </p:cNvPr>
          <p:cNvSpPr>
            <a:spLocks noGrp="1"/>
          </p:cNvSpPr>
          <p:nvPr>
            <p:ph type="sldNum" sz="quarter" idx="12"/>
          </p:nvPr>
        </p:nvSpPr>
        <p:spPr/>
        <p:txBody>
          <a:bodyPr/>
          <a:lstStyle/>
          <a:p>
            <a:fld id="{E5B12101-DB11-214A-81F9-2D258DBE057F}" type="slidenum">
              <a:rPr lang="en-US" smtClean="0"/>
              <a:pPr/>
              <a:t>115</a:t>
            </a:fld>
            <a:endParaRPr lang="en-US"/>
          </a:p>
        </p:txBody>
      </p:sp>
      <p:sp>
        <p:nvSpPr>
          <p:cNvPr id="12" name="Text Placeholder 19">
            <a:extLst>
              <a:ext uri="{FF2B5EF4-FFF2-40B4-BE49-F238E27FC236}">
                <a16:creationId xmlns:a16="http://schemas.microsoft.com/office/drawing/2014/main" id="{D7220828-7FC0-0DA7-5049-0788655D54AC}"/>
              </a:ext>
            </a:extLst>
          </p:cNvPr>
          <p:cNvSpPr>
            <a:spLocks noGrp="1"/>
          </p:cNvSpPr>
          <p:nvPr/>
        </p:nvSpPr>
        <p:spPr>
          <a:xfrm>
            <a:off x="304800" y="6131052"/>
            <a:ext cx="11234928" cy="269748"/>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marR="10719" indent="-137160" defTabSz="767015">
              <a:spcAft>
                <a:spcPts val="100"/>
              </a:spcAft>
              <a:buFont typeface="+mj-lt"/>
              <a:buAutoNum type="arabicPeriod"/>
              <a:tabLst>
                <a:tab pos="180824" algn="l"/>
                <a:tab pos="181292" algn="l"/>
              </a:tabLst>
              <a:defRPr/>
            </a:pPr>
            <a:r>
              <a:rPr lang="en-US" sz="850" dirty="0">
                <a:latin typeface="+mn-lt"/>
              </a:rPr>
              <a:t>Diversification is a technique to help reduce risk. It is not guaranteed to protect against loss.</a:t>
            </a:r>
          </a:p>
          <a:p>
            <a:pPr marL="137160" marR="10719" indent="-137160" defTabSz="767015">
              <a:spcAft>
                <a:spcPts val="100"/>
              </a:spcAft>
              <a:buFont typeface="+mj-lt"/>
              <a:buAutoNum type="arabicPeriod"/>
              <a:tabLst>
                <a:tab pos="180824" algn="l"/>
                <a:tab pos="181292" algn="l"/>
              </a:tabLst>
              <a:defRPr/>
            </a:pPr>
            <a:r>
              <a:rPr lang="en-US" sz="850" dirty="0">
                <a:latin typeface="+mn-lt"/>
              </a:rPr>
              <a:t>Any guarantees under annuities issued by TIAA are subject to TIAA’s claims-paying ability. Payments from the variable accounts will rise or fall based on investment performance. </a:t>
            </a:r>
          </a:p>
        </p:txBody>
      </p:sp>
      <p:sp>
        <p:nvSpPr>
          <p:cNvPr id="2" name="TextBox 1">
            <a:extLst>
              <a:ext uri="{FF2B5EF4-FFF2-40B4-BE49-F238E27FC236}">
                <a16:creationId xmlns:a16="http://schemas.microsoft.com/office/drawing/2014/main" id="{EF98F543-6A85-FCBB-917A-AC7C84740937}"/>
              </a:ext>
            </a:extLst>
          </p:cNvPr>
          <p:cNvSpPr txBox="1"/>
          <p:nvPr/>
        </p:nvSpPr>
        <p:spPr>
          <a:xfrm>
            <a:off x="306200" y="2555008"/>
            <a:ext cx="2160225" cy="1286540"/>
          </a:xfrm>
          <a:prstGeom prst="rect">
            <a:avLst/>
          </a:prstGeom>
          <a:noFill/>
        </p:spPr>
        <p:txBody>
          <a:bodyPr wrap="square" lIns="0" tIns="0" rIns="0" bIns="0" rtlCol="0">
            <a:noAutofit/>
          </a:bodyPr>
          <a:lstStyle/>
          <a:p>
            <a:r>
              <a:rPr lang="en-US" sz="1400" dirty="0"/>
              <a:t>Fixed and variable annuities add the potential for </a:t>
            </a:r>
            <a:r>
              <a:rPr lang="en-US" sz="1400" b="1" dirty="0">
                <a:latin typeface="Ringside Narrow" panose="02000500000000000000" pitchFamily="2" charset="0"/>
              </a:rPr>
              <a:t>monthly retirement checks for life </a:t>
            </a:r>
            <a:r>
              <a:rPr lang="en-US" sz="1400" dirty="0"/>
              <a:t>along with market growth to </a:t>
            </a:r>
            <a:r>
              <a:rPr lang="en-US" sz="1400" b="1" dirty="0">
                <a:latin typeface="Ringside Narrow" panose="02000500000000000000" pitchFamily="2" charset="0"/>
              </a:rPr>
              <a:t>hedge against inflation</a:t>
            </a:r>
            <a:r>
              <a:rPr lang="en-US" sz="1400" dirty="0"/>
              <a:t>.</a:t>
            </a:r>
            <a:r>
              <a:rPr lang="en-US" sz="1400" baseline="30000" dirty="0"/>
              <a:t>2</a:t>
            </a:r>
          </a:p>
        </p:txBody>
      </p:sp>
      <p:graphicFrame>
        <p:nvGraphicFramePr>
          <p:cNvPr id="3" name="Chart Placeholder 5">
            <a:extLst>
              <a:ext uri="{FF2B5EF4-FFF2-40B4-BE49-F238E27FC236}">
                <a16:creationId xmlns:a16="http://schemas.microsoft.com/office/drawing/2014/main" id="{18519C05-AF57-A217-649F-A6B3488B8058}"/>
              </a:ext>
            </a:extLst>
          </p:cNvPr>
          <p:cNvGraphicFramePr>
            <a:graphicFrameLocks/>
          </p:cNvGraphicFramePr>
          <p:nvPr>
            <p:extLst>
              <p:ext uri="{D42A27DB-BD31-4B8C-83A1-F6EECF244321}">
                <p14:modId xmlns:p14="http://schemas.microsoft.com/office/powerpoint/2010/main" val="4105356561"/>
              </p:ext>
            </p:extLst>
          </p:nvPr>
        </p:nvGraphicFramePr>
        <p:xfrm>
          <a:off x="3057744" y="1473260"/>
          <a:ext cx="8829456" cy="4321277"/>
        </p:xfrm>
        <a:graphic>
          <a:graphicData uri="http://schemas.openxmlformats.org/drawingml/2006/table">
            <a:tbl>
              <a:tblPr firstRow="1" bandRow="1"/>
              <a:tblGrid>
                <a:gridCol w="3488731">
                  <a:extLst>
                    <a:ext uri="{9D8B030D-6E8A-4147-A177-3AD203B41FA5}">
                      <a16:colId xmlns:a16="http://schemas.microsoft.com/office/drawing/2014/main" val="2182646516"/>
                    </a:ext>
                  </a:extLst>
                </a:gridCol>
                <a:gridCol w="1288002">
                  <a:extLst>
                    <a:ext uri="{9D8B030D-6E8A-4147-A177-3AD203B41FA5}">
                      <a16:colId xmlns:a16="http://schemas.microsoft.com/office/drawing/2014/main" val="2008130039"/>
                    </a:ext>
                  </a:extLst>
                </a:gridCol>
                <a:gridCol w="1288002">
                  <a:extLst>
                    <a:ext uri="{9D8B030D-6E8A-4147-A177-3AD203B41FA5}">
                      <a16:colId xmlns:a16="http://schemas.microsoft.com/office/drawing/2014/main" val="593896906"/>
                    </a:ext>
                  </a:extLst>
                </a:gridCol>
                <a:gridCol w="1288002">
                  <a:extLst>
                    <a:ext uri="{9D8B030D-6E8A-4147-A177-3AD203B41FA5}">
                      <a16:colId xmlns:a16="http://schemas.microsoft.com/office/drawing/2014/main" val="1006852950"/>
                    </a:ext>
                  </a:extLst>
                </a:gridCol>
                <a:gridCol w="1476719">
                  <a:extLst>
                    <a:ext uri="{9D8B030D-6E8A-4147-A177-3AD203B41FA5}">
                      <a16:colId xmlns:a16="http://schemas.microsoft.com/office/drawing/2014/main" val="1639095316"/>
                    </a:ext>
                  </a:extLst>
                </a:gridCol>
              </a:tblGrid>
              <a:tr h="1493345">
                <a:tc>
                  <a:txBody>
                    <a:bodyPr/>
                    <a:lstStyle/>
                    <a:p>
                      <a:endParaRPr lang="en-US" sz="800" b="1" i="0" dirty="0">
                        <a:solidFill>
                          <a:schemeClr val="bg1"/>
                        </a:solidFill>
                        <a:effectLst/>
                        <a:latin typeface="Ringside Narrow" panose="02000500000000000000" pitchFamily="2" charset="0"/>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algn="ctr"/>
                      <a:r>
                        <a:rPr lang="en-US" sz="1200" b="1" i="0">
                          <a:solidFill>
                            <a:schemeClr val="tx1"/>
                          </a:solidFill>
                          <a:effectLst/>
                          <a:latin typeface="Ringside Narrow" panose="02000500000000000000" pitchFamily="2" charset="0"/>
                        </a:rPr>
                        <a:t>Systematic</a:t>
                      </a:r>
                      <a:br>
                        <a:rPr lang="en-US" sz="1200" b="1" i="0">
                          <a:solidFill>
                            <a:schemeClr val="tx1"/>
                          </a:solidFill>
                          <a:effectLst/>
                          <a:latin typeface="Ringside Narrow" panose="02000500000000000000" pitchFamily="2" charset="0"/>
                        </a:rPr>
                      </a:br>
                      <a:r>
                        <a:rPr lang="en-US" sz="1200" b="1" i="0">
                          <a:solidFill>
                            <a:schemeClr val="tx1"/>
                          </a:solidFill>
                          <a:effectLst/>
                          <a:latin typeface="Ringside Narrow" panose="02000500000000000000" pitchFamily="2" charset="0"/>
                        </a:rPr>
                        <a:t>withdrawals</a:t>
                      </a:r>
                    </a:p>
                  </a:txBody>
                  <a:tcPr marL="0" marR="0" marT="0" marB="137160" anchor="b">
                    <a:lnL w="9525"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solidFill>
                      <a:srgbClr val="E7E7DD"/>
                    </a:solidFill>
                  </a:tcPr>
                </a:tc>
                <a:tc>
                  <a:txBody>
                    <a:bodyPr/>
                    <a:lstStyle/>
                    <a:p>
                      <a:pPr algn="ctr"/>
                      <a:r>
                        <a:rPr lang="en-US" sz="1200" b="1" i="0">
                          <a:solidFill>
                            <a:schemeClr val="tx1"/>
                          </a:solidFill>
                          <a:effectLst/>
                          <a:latin typeface="Ringside Narrow" panose="02000500000000000000" pitchFamily="2" charset="0"/>
                        </a:rPr>
                        <a:t>Fixed</a:t>
                      </a:r>
                      <a:br>
                        <a:rPr lang="en-US" sz="1200" b="1" i="0">
                          <a:solidFill>
                            <a:schemeClr val="tx1"/>
                          </a:solidFill>
                          <a:effectLst/>
                          <a:latin typeface="Ringside Narrow" panose="02000500000000000000" pitchFamily="2" charset="0"/>
                        </a:rPr>
                      </a:br>
                      <a:r>
                        <a:rPr lang="en-US" sz="1200" b="1" i="0">
                          <a:solidFill>
                            <a:schemeClr val="tx1"/>
                          </a:solidFill>
                          <a:effectLst/>
                          <a:latin typeface="Ringside Narrow" panose="02000500000000000000" pitchFamily="2" charset="0"/>
                        </a:rPr>
                        <a:t>annuity</a:t>
                      </a:r>
                    </a:p>
                  </a:txBody>
                  <a:tcPr marL="0" marR="0" marT="0" marB="13716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solidFill>
                      <a:srgbClr val="E7E7DD"/>
                    </a:solidFill>
                  </a:tcPr>
                </a:tc>
                <a:tc>
                  <a:txBody>
                    <a:bodyPr/>
                    <a:lstStyle/>
                    <a:p>
                      <a:pPr algn="ctr"/>
                      <a:r>
                        <a:rPr lang="en-US" sz="1200" b="1" i="0">
                          <a:solidFill>
                            <a:schemeClr val="tx1"/>
                          </a:solidFill>
                          <a:effectLst/>
                          <a:latin typeface="Ringside Narrow" panose="02000500000000000000" pitchFamily="2" charset="0"/>
                        </a:rPr>
                        <a:t>Variable</a:t>
                      </a:r>
                      <a:br>
                        <a:rPr lang="en-US" sz="1200" b="1" i="0">
                          <a:solidFill>
                            <a:schemeClr val="tx1"/>
                          </a:solidFill>
                          <a:effectLst/>
                          <a:latin typeface="Ringside Narrow" panose="02000500000000000000" pitchFamily="2" charset="0"/>
                        </a:rPr>
                      </a:br>
                      <a:r>
                        <a:rPr lang="en-US" sz="1200" b="1" i="0">
                          <a:solidFill>
                            <a:schemeClr val="tx1"/>
                          </a:solidFill>
                          <a:effectLst/>
                          <a:latin typeface="Ringside Narrow" panose="02000500000000000000" pitchFamily="2" charset="0"/>
                        </a:rPr>
                        <a:t>annuity</a:t>
                      </a:r>
                      <a:endParaRPr lang="en-US" sz="1200" b="0" i="0">
                        <a:solidFill>
                          <a:schemeClr val="tx1"/>
                        </a:solidFill>
                        <a:effectLst/>
                        <a:latin typeface="Ringside Narrow Book" panose="02000500000000000000" pitchFamily="2" charset="0"/>
                      </a:endParaRPr>
                    </a:p>
                  </a:txBody>
                  <a:tcPr marL="0" marR="0" marT="0" marB="13716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a:solidFill>
                            <a:schemeClr val="bg1"/>
                          </a:solidFill>
                          <a:effectLst/>
                          <a:latin typeface="Ringside Narrow" panose="02000500000000000000" pitchFamily="2" charset="0"/>
                        </a:rPr>
                        <a:t>Diversified </a:t>
                      </a:r>
                      <a:br>
                        <a:rPr lang="en-US" sz="1200" b="1" i="0">
                          <a:solidFill>
                            <a:schemeClr val="bg1"/>
                          </a:solidFill>
                          <a:effectLst/>
                          <a:latin typeface="Ringside Narrow" panose="02000500000000000000" pitchFamily="2" charset="0"/>
                        </a:rPr>
                      </a:br>
                      <a:r>
                        <a:rPr lang="en-US" sz="1200" b="1" i="0">
                          <a:solidFill>
                            <a:schemeClr val="bg1"/>
                          </a:solidFill>
                          <a:effectLst/>
                          <a:latin typeface="Ringside Narrow" panose="02000500000000000000" pitchFamily="2" charset="0"/>
                        </a:rPr>
                        <a:t>income strategy</a:t>
                      </a:r>
                      <a:endParaRPr lang="en-US" sz="1200" b="0" i="0">
                        <a:solidFill>
                          <a:schemeClr val="bg1"/>
                        </a:solidFill>
                        <a:effectLst/>
                        <a:latin typeface="Ringside Narrow Book" panose="02000500000000000000" pitchFamily="2" charset="0"/>
                      </a:endParaRPr>
                    </a:p>
                  </a:txBody>
                  <a:tcPr marL="0" marR="0" marT="0" marB="137160" anchor="b">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3228346381"/>
                  </a:ext>
                </a:extLst>
              </a:tr>
              <a:tr h="43694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sz="1400" b="1" i="0">
                          <a:solidFill>
                            <a:schemeClr val="tx1"/>
                          </a:solidFill>
                          <a:effectLst/>
                          <a:latin typeface="Ringside Narrow" panose="02000500000000000000" pitchFamily="2" charset="0"/>
                        </a:rPr>
                        <a:t>Longevity</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Ringside Narrow Book"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5F5F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5F5F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711656042"/>
                  </a:ext>
                </a:extLst>
              </a:tr>
              <a:tr h="436946">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sz="1400" b="1" i="0">
                          <a:solidFill>
                            <a:schemeClr val="tx1"/>
                          </a:solidFill>
                          <a:effectLst/>
                          <a:latin typeface="Ringside Narrow" panose="02000500000000000000" pitchFamily="2" charset="0"/>
                        </a:rPr>
                        <a:t>Market risk</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Ringside Narrow Book"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4212676973"/>
                  </a:ext>
                </a:extLst>
              </a:tr>
              <a:tr h="47838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sz="1400" b="1" i="0">
                          <a:solidFill>
                            <a:schemeClr val="tx1"/>
                          </a:solidFill>
                          <a:effectLst/>
                          <a:latin typeface="Ringside Narrow" panose="02000500000000000000" pitchFamily="2" charset="0"/>
                        </a:rPr>
                        <a:t>Cognitive risk</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Ringside Narrow Book"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1211828846"/>
                  </a:ext>
                </a:extLst>
              </a:tr>
              <a:tr h="4783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a:solidFill>
                            <a:schemeClr val="tx1"/>
                          </a:solidFill>
                          <a:effectLst/>
                          <a:latin typeface="Ringside Narrow" panose="02000500000000000000" pitchFamily="2" charset="0"/>
                        </a:rPr>
                        <a:t>Inflation</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Ringside Narrow Book"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3076542592"/>
                  </a:ext>
                </a:extLst>
              </a:tr>
              <a:tr h="4783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a:solidFill>
                            <a:schemeClr val="tx1"/>
                          </a:solidFill>
                          <a:effectLst/>
                          <a:latin typeface="Ringside Narrow" panose="02000500000000000000" pitchFamily="2" charset="0"/>
                        </a:rPr>
                        <a:t>Postretirement liquidity</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5F5F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Ringside Narrow Book"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Ringside Narrow Book"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904675844"/>
                  </a:ext>
                </a:extLst>
              </a:tr>
              <a:tr h="4783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a:solidFill>
                            <a:schemeClr val="tx1"/>
                          </a:solidFill>
                          <a:effectLst/>
                          <a:latin typeface="Ringside Narrow" panose="02000500000000000000" pitchFamily="2" charset="0"/>
                        </a:rPr>
                        <a:t>Money directly available for an estate</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Ringside Narrow Book"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Ringside Narrow Book" panose="02000500000000000000" pitchFamily="2" charset="0"/>
                        <a:ea typeface="+mn-ea"/>
                        <a:cs typeface="+mn-cs"/>
                      </a:endParaRP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Ringside Narrow Book" panose="02000500000000000000" pitchFamily="2" charset="0"/>
                          <a:ea typeface="+mn-ea"/>
                          <a:cs typeface="+mn-cs"/>
                        </a:rPr>
                        <a:t>•</a:t>
                      </a:r>
                    </a:p>
                  </a:txBody>
                  <a:tcPr marL="137160" marR="1371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608101958"/>
                  </a:ext>
                </a:extLst>
              </a:tr>
            </a:tbl>
          </a:graphicData>
        </a:graphic>
      </p:graphicFrame>
      <p:pic>
        <p:nvPicPr>
          <p:cNvPr id="5" name="Graphic 4">
            <a:extLst>
              <a:ext uri="{FF2B5EF4-FFF2-40B4-BE49-F238E27FC236}">
                <a16:creationId xmlns:a16="http://schemas.microsoft.com/office/drawing/2014/main" id="{21294EF2-CC68-E6A0-DAE2-BA66DF5CC12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06200" y="1697831"/>
            <a:ext cx="704088" cy="704088"/>
          </a:xfrm>
          <a:prstGeom prst="rect">
            <a:avLst/>
          </a:prstGeom>
        </p:spPr>
      </p:pic>
      <p:sp>
        <p:nvSpPr>
          <p:cNvPr id="6" name="TextBox 5">
            <a:extLst>
              <a:ext uri="{FF2B5EF4-FFF2-40B4-BE49-F238E27FC236}">
                <a16:creationId xmlns:a16="http://schemas.microsoft.com/office/drawing/2014/main" id="{1A263D6F-D1E8-E185-05C7-55CD54B92241}"/>
              </a:ext>
            </a:extLst>
          </p:cNvPr>
          <p:cNvSpPr txBox="1"/>
          <p:nvPr/>
        </p:nvSpPr>
        <p:spPr>
          <a:xfrm>
            <a:off x="3122985" y="2513178"/>
            <a:ext cx="2160225" cy="532743"/>
          </a:xfrm>
          <a:prstGeom prst="rect">
            <a:avLst/>
          </a:prstGeom>
          <a:noFill/>
        </p:spPr>
        <p:txBody>
          <a:bodyPr wrap="square" lIns="0" tIns="0" rIns="0" bIns="0" rtlCol="0">
            <a:noAutofit/>
          </a:bodyPr>
          <a:lstStyle/>
          <a:p>
            <a:r>
              <a:rPr lang="en-US" sz="1300" b="1">
                <a:latin typeface="Ringside Narrow" panose="02000500000000000000" pitchFamily="2" charset="0"/>
              </a:rPr>
              <a:t>Risks/features addressed by each strategy</a:t>
            </a:r>
          </a:p>
        </p:txBody>
      </p:sp>
      <p:pic>
        <p:nvPicPr>
          <p:cNvPr id="17" name="Graphic 16">
            <a:extLst>
              <a:ext uri="{FF2B5EF4-FFF2-40B4-BE49-F238E27FC236}">
                <a16:creationId xmlns:a16="http://schemas.microsoft.com/office/drawing/2014/main" id="{C42BF05E-8D57-D5C1-B036-A914442E590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0745059" y="1694578"/>
            <a:ext cx="704088" cy="704088"/>
          </a:xfrm>
          <a:prstGeom prst="rect">
            <a:avLst/>
          </a:prstGeom>
        </p:spPr>
      </p:pic>
      <p:pic>
        <p:nvPicPr>
          <p:cNvPr id="20" name="Graphic 19">
            <a:extLst>
              <a:ext uri="{FF2B5EF4-FFF2-40B4-BE49-F238E27FC236}">
                <a16:creationId xmlns:a16="http://schemas.microsoft.com/office/drawing/2014/main" id="{A5B1FB74-CD93-BE8D-88FD-B7AC68E25121}"/>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826502" y="1694578"/>
            <a:ext cx="704088" cy="704088"/>
          </a:xfrm>
          <a:prstGeom prst="rect">
            <a:avLst/>
          </a:prstGeom>
        </p:spPr>
      </p:pic>
      <p:pic>
        <p:nvPicPr>
          <p:cNvPr id="21" name="Graphic 20">
            <a:extLst>
              <a:ext uri="{FF2B5EF4-FFF2-40B4-BE49-F238E27FC236}">
                <a16:creationId xmlns:a16="http://schemas.microsoft.com/office/drawing/2014/main" id="{1CE3FBCB-21F3-E27A-AC86-1B20E119EAC0}"/>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8167742" y="1721217"/>
            <a:ext cx="650809" cy="650809"/>
          </a:xfrm>
          <a:prstGeom prst="rect">
            <a:avLst/>
          </a:prstGeom>
        </p:spPr>
      </p:pic>
      <p:pic>
        <p:nvPicPr>
          <p:cNvPr id="22" name="Graphic 21">
            <a:extLst>
              <a:ext uri="{FF2B5EF4-FFF2-40B4-BE49-F238E27FC236}">
                <a16:creationId xmlns:a16="http://schemas.microsoft.com/office/drawing/2014/main" id="{490D6E12-3A8F-9CEA-4C54-D4FD6EAC6531}"/>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9443993" y="1721216"/>
            <a:ext cx="650809" cy="650809"/>
          </a:xfrm>
          <a:prstGeom prst="rect">
            <a:avLst/>
          </a:prstGeom>
        </p:spPr>
      </p:pic>
      <p:sp>
        <p:nvSpPr>
          <p:cNvPr id="9" name="Text Placeholder 9">
            <a:extLst>
              <a:ext uri="{FF2B5EF4-FFF2-40B4-BE49-F238E27FC236}">
                <a16:creationId xmlns:a16="http://schemas.microsoft.com/office/drawing/2014/main" id="{B4E6CC01-CD63-AB1E-14AF-0FE0B7F13152}"/>
              </a:ext>
            </a:extLst>
          </p:cNvPr>
          <p:cNvSpPr>
            <a:spLocks noGrp="1"/>
          </p:cNvSpPr>
          <p:nvPr>
            <p:ph type="body" sz="quarter" idx="15"/>
          </p:nvPr>
        </p:nvSpPr>
        <p:spPr>
          <a:xfrm>
            <a:off x="298450" y="379412"/>
            <a:ext cx="5635625" cy="155575"/>
          </a:xfrm>
        </p:spPr>
        <p:txBody>
          <a:bodyPr/>
          <a:lstStyle/>
          <a:p>
            <a:r>
              <a:rPr lang="en-US" dirty="0">
                <a:solidFill>
                  <a:schemeClr val="tx2"/>
                </a:solidFill>
              </a:rPr>
              <a:t>DIVERSIFIED INCOME</a:t>
            </a:r>
          </a:p>
        </p:txBody>
      </p:sp>
      <p:sp>
        <p:nvSpPr>
          <p:cNvPr id="10" name="Footer Placeholder 4">
            <a:extLst>
              <a:ext uri="{FF2B5EF4-FFF2-40B4-BE49-F238E27FC236}">
                <a16:creationId xmlns:a16="http://schemas.microsoft.com/office/drawing/2014/main" id="{AAF68AF0-2ED9-AE23-44F5-DCE1B4EC527E}"/>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10699104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E7A7C6F9-C2A7-6F46-B056-6DE7EC0B40A0}"/>
              </a:ext>
            </a:extLst>
          </p:cNvPr>
          <p:cNvSpPr>
            <a:spLocks noGrp="1"/>
          </p:cNvSpPr>
          <p:nvPr>
            <p:ph type="body" sz="quarter" idx="16"/>
          </p:nvPr>
        </p:nvSpPr>
        <p:spPr>
          <a:xfrm>
            <a:off x="9021612" y="4143140"/>
            <a:ext cx="2516590" cy="1917934"/>
          </a:xfrm>
        </p:spPr>
        <p:txBody>
          <a:bodyPr/>
          <a:lstStyle/>
          <a:p>
            <a:r>
              <a:rPr lang="en-US" sz="1000" b="1" err="1">
                <a:solidFill>
                  <a:schemeClr val="tx2"/>
                </a:solidFill>
                <a:latin typeface="Ringside Narrow" panose="02000500000000000000" pitchFamily="2" charset="0"/>
              </a:rPr>
              <a:t>WHILE SAVING</a:t>
            </a:r>
          </a:p>
          <a:p>
            <a:pPr lvl="0">
              <a:spcAft>
                <a:spcPts val="0"/>
              </a:spcAft>
            </a:pPr>
            <a:r>
              <a:rPr lang="en-US" sz="1800" b="1" noProof="0">
                <a:latin typeface="Ringside Narrow" panose="02000500000000000000" pitchFamily="2" charset="0"/>
              </a:rPr>
              <a:t>Fixed annuity</a:t>
            </a:r>
          </a:p>
          <a:p>
            <a:pPr lvl="0">
              <a:spcAft>
                <a:spcPts val="1200"/>
              </a:spcAft>
            </a:pPr>
            <a:r>
              <a:rPr lang="en-US" sz="1600" noProof="0"/>
              <a:t>Guaranteed growth every day</a:t>
            </a:r>
            <a:endParaRPr lang="en-US" sz="1600"/>
          </a:p>
          <a:p>
            <a:pPr lvl="0">
              <a:spcAft>
                <a:spcPts val="0"/>
              </a:spcAft>
            </a:pPr>
            <a:r>
              <a:rPr lang="en-US" sz="1800" b="1" noProof="0">
                <a:latin typeface="Ringside Narrow" panose="02000500000000000000" pitchFamily="2" charset="0"/>
              </a:rPr>
              <a:t>Variable annuity</a:t>
            </a:r>
          </a:p>
          <a:p>
            <a:pPr lvl="0"/>
            <a:r>
              <a:rPr lang="en-US" sz="1600" noProof="0"/>
              <a:t>Potential for greater growth</a:t>
            </a:r>
          </a:p>
          <a:p>
            <a:pPr lvl="0"/>
            <a:endParaRPr lang="en-US" sz="1600" noProof="0"/>
          </a:p>
        </p:txBody>
      </p:sp>
      <p:sp>
        <p:nvSpPr>
          <p:cNvPr id="2" name="Title 1">
            <a:extLst>
              <a:ext uri="{FF2B5EF4-FFF2-40B4-BE49-F238E27FC236}">
                <a16:creationId xmlns:a16="http://schemas.microsoft.com/office/drawing/2014/main" id="{0C5F5D1C-2F96-D9FB-804D-9330B34E383B}"/>
              </a:ext>
            </a:extLst>
          </p:cNvPr>
          <p:cNvSpPr>
            <a:spLocks noGrp="1"/>
          </p:cNvSpPr>
          <p:nvPr>
            <p:ph type="title"/>
          </p:nvPr>
        </p:nvSpPr>
        <p:spPr>
          <a:xfrm>
            <a:off x="292100" y="612648"/>
            <a:ext cx="7551420" cy="627573"/>
          </a:xfrm>
        </p:spPr>
        <p:txBody>
          <a:bodyPr/>
          <a:lstStyle/>
          <a:p>
            <a:r>
              <a:rPr lang="en-US"/>
              <a:t>Help your employees build financial security for the future with a balanced retirement income plan.</a:t>
            </a:r>
          </a:p>
        </p:txBody>
      </p:sp>
      <p:sp>
        <p:nvSpPr>
          <p:cNvPr id="4" name="Slide Number Placeholder 3">
            <a:extLst>
              <a:ext uri="{FF2B5EF4-FFF2-40B4-BE49-F238E27FC236}">
                <a16:creationId xmlns:a16="http://schemas.microsoft.com/office/drawing/2014/main" id="{E27CA031-45C7-0BD4-B3D0-03F28B4D675F}"/>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116</a:t>
            </a:fld>
            <a:endParaRPr lang="en-US"/>
          </a:p>
        </p:txBody>
      </p:sp>
      <p:sp>
        <p:nvSpPr>
          <p:cNvPr id="17" name="Text Placeholder 16">
            <a:extLst>
              <a:ext uri="{FF2B5EF4-FFF2-40B4-BE49-F238E27FC236}">
                <a16:creationId xmlns:a16="http://schemas.microsoft.com/office/drawing/2014/main" id="{6CADFB86-F238-1042-1692-BB179AC82D9C}"/>
              </a:ext>
            </a:extLst>
          </p:cNvPr>
          <p:cNvSpPr>
            <a:spLocks noGrp="1"/>
          </p:cNvSpPr>
          <p:nvPr>
            <p:ph type="body" sz="quarter" idx="13"/>
          </p:nvPr>
        </p:nvSpPr>
        <p:spPr>
          <a:xfrm>
            <a:off x="292608" y="2720190"/>
            <a:ext cx="1603925" cy="2433639"/>
          </a:xfrm>
        </p:spPr>
        <p:txBody>
          <a:bodyPr/>
          <a:lstStyle/>
          <a:p>
            <a:pPr algn="r">
              <a:lnSpc>
                <a:spcPct val="90000"/>
              </a:lnSpc>
            </a:pPr>
            <a:r>
              <a:rPr lang="en-US" sz="1800" b="1">
                <a:latin typeface="Ringside Narrow" panose="02000500000000000000" pitchFamily="2" charset="0"/>
              </a:rPr>
              <a:t>How income sources work together</a:t>
            </a:r>
          </a:p>
          <a:p>
            <a:pPr algn="r"/>
            <a:r>
              <a:rPr lang="en-US" sz="1600"/>
              <a:t>A diversified mix</a:t>
            </a:r>
            <a:br>
              <a:rPr lang="en-US" sz="1600"/>
            </a:br>
            <a:r>
              <a:rPr lang="en-US" sz="1600"/>
              <a:t> of income sources can provide for more sustainable, long-term income in retirement. </a:t>
            </a:r>
          </a:p>
        </p:txBody>
      </p:sp>
      <p:sp>
        <p:nvSpPr>
          <p:cNvPr id="5" name="Text Placeholder 19">
            <a:extLst>
              <a:ext uri="{FF2B5EF4-FFF2-40B4-BE49-F238E27FC236}">
                <a16:creationId xmlns:a16="http://schemas.microsoft.com/office/drawing/2014/main" id="{4FE26CF1-BBB2-573F-D4F8-C5E2472418B8}"/>
              </a:ext>
            </a:extLst>
          </p:cNvPr>
          <p:cNvSpPr>
            <a:spLocks noGrp="1"/>
          </p:cNvSpPr>
          <p:nvPr/>
        </p:nvSpPr>
        <p:spPr>
          <a:xfrm>
            <a:off x="301752" y="6099048"/>
            <a:ext cx="8181848" cy="301752"/>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defTabSz="749137" eaLnBrk="1" fontAlgn="auto" latinLnBrk="0" hangingPunct="1">
              <a:lnSpc>
                <a:spcPct val="90000"/>
              </a:lnSpc>
              <a:spcBef>
                <a:spcPts val="0"/>
              </a:spcBef>
              <a:spcAft>
                <a:spcPts val="100"/>
              </a:spcAft>
              <a:buSzTx/>
              <a:tabLst/>
              <a:defRPr/>
            </a:pPr>
            <a:r>
              <a:rPr lang="en-US" sz="850" spc="-9">
                <a:cs typeface="Arial"/>
              </a:rPr>
              <a:t>Diversification is a technique to help reduce risk. It is not guaranteed to protect against loss. Any guarantees are based on the claims-paying ability of the issuing company.</a:t>
            </a:r>
          </a:p>
        </p:txBody>
      </p:sp>
      <p:sp>
        <p:nvSpPr>
          <p:cNvPr id="9" name="Text Placeholder 16">
            <a:extLst>
              <a:ext uri="{FF2B5EF4-FFF2-40B4-BE49-F238E27FC236}">
                <a16:creationId xmlns:a16="http://schemas.microsoft.com/office/drawing/2014/main" id="{2C878D36-E9EE-F329-AE80-5FDB792618DC}"/>
              </a:ext>
            </a:extLst>
          </p:cNvPr>
          <p:cNvSpPr txBox="1">
            <a:spLocks/>
          </p:cNvSpPr>
          <p:nvPr/>
        </p:nvSpPr>
        <p:spPr>
          <a:xfrm>
            <a:off x="301752" y="1449330"/>
            <a:ext cx="8162770" cy="58051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2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Including fixed and variable lifetime income options can help participants better address the unique risks faced in retirement and generate monthly retirement checks they can’t outlive. </a:t>
            </a:r>
          </a:p>
        </p:txBody>
      </p:sp>
      <p:cxnSp>
        <p:nvCxnSpPr>
          <p:cNvPr id="32" name="Straight Connector 31">
            <a:extLst>
              <a:ext uri="{FF2B5EF4-FFF2-40B4-BE49-F238E27FC236}">
                <a16:creationId xmlns:a16="http://schemas.microsoft.com/office/drawing/2014/main" id="{21FCEF89-3BD0-B1E8-A015-A138138B17C8}"/>
              </a:ext>
              <a:ext uri="{C183D7F6-B498-43B3-948B-1728B52AA6E4}">
                <adec:decorative xmlns:adec="http://schemas.microsoft.com/office/drawing/2017/decorative" val="1"/>
              </a:ext>
            </a:extLst>
          </p:cNvPr>
          <p:cNvCxnSpPr>
            <a:cxnSpLocks/>
          </p:cNvCxnSpPr>
          <p:nvPr/>
        </p:nvCxnSpPr>
        <p:spPr>
          <a:xfrm>
            <a:off x="2228306" y="2352947"/>
            <a:ext cx="0" cy="2800882"/>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A2B645BF-DE86-9120-26CF-1C2016A89CFC}"/>
              </a:ext>
            </a:extLst>
          </p:cNvPr>
          <p:cNvGrpSpPr/>
          <p:nvPr/>
        </p:nvGrpSpPr>
        <p:grpSpPr>
          <a:xfrm>
            <a:off x="2338816" y="2567239"/>
            <a:ext cx="5894457" cy="2481004"/>
            <a:chOff x="2277856" y="2098300"/>
            <a:chExt cx="5894457" cy="2481004"/>
          </a:xfrm>
        </p:grpSpPr>
        <p:grpSp>
          <p:nvGrpSpPr>
            <p:cNvPr id="52" name="Group 51">
              <a:extLst>
                <a:ext uri="{FF2B5EF4-FFF2-40B4-BE49-F238E27FC236}">
                  <a16:creationId xmlns:a16="http://schemas.microsoft.com/office/drawing/2014/main" id="{F5FCEC96-D40F-7A5B-8753-2019DAAAFB76}"/>
                </a:ext>
              </a:extLst>
            </p:cNvPr>
            <p:cNvGrpSpPr/>
            <p:nvPr/>
          </p:nvGrpSpPr>
          <p:grpSpPr>
            <a:xfrm>
              <a:off x="2277856" y="2098300"/>
              <a:ext cx="5894457" cy="2481004"/>
              <a:chOff x="2413323" y="2149080"/>
              <a:chExt cx="5894457" cy="2481004"/>
            </a:xfrm>
          </p:grpSpPr>
          <p:grpSp>
            <p:nvGrpSpPr>
              <p:cNvPr id="44" name="Group 43">
                <a:extLst>
                  <a:ext uri="{FF2B5EF4-FFF2-40B4-BE49-F238E27FC236}">
                    <a16:creationId xmlns:a16="http://schemas.microsoft.com/office/drawing/2014/main" id="{F0403948-8EBC-20A0-85F5-3915465CD513}"/>
                  </a:ext>
                </a:extLst>
              </p:cNvPr>
              <p:cNvGrpSpPr/>
              <p:nvPr/>
            </p:nvGrpSpPr>
            <p:grpSpPr>
              <a:xfrm>
                <a:off x="4379666" y="2149080"/>
                <a:ext cx="1628916" cy="2433640"/>
                <a:chOff x="4345799" y="2149080"/>
                <a:chExt cx="1628916" cy="2433640"/>
              </a:xfrm>
            </p:grpSpPr>
            <p:sp>
              <p:nvSpPr>
                <p:cNvPr id="29" name="Text Placeholder 27">
                  <a:extLst>
                    <a:ext uri="{FF2B5EF4-FFF2-40B4-BE49-F238E27FC236}">
                      <a16:creationId xmlns:a16="http://schemas.microsoft.com/office/drawing/2014/main" id="{084CF3A2-5179-ABE8-15C6-80A603BA1315}"/>
                    </a:ext>
                  </a:extLst>
                </p:cNvPr>
                <p:cNvSpPr txBox="1">
                  <a:spLocks/>
                </p:cNvSpPr>
                <p:nvPr/>
              </p:nvSpPr>
              <p:spPr>
                <a:xfrm>
                  <a:off x="4684781" y="2149080"/>
                  <a:ext cx="904013" cy="33671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bg2"/>
                    </a:buClr>
                    <a:buFont typeface="Arial" panose="020B0604020202020204" pitchFamily="34" charset="0"/>
                    <a:buNone/>
                    <a:defRPr sz="1800" b="1" i="0" kern="1200">
                      <a:solidFill>
                        <a:schemeClr val="accent4"/>
                      </a:solidFill>
                      <a:latin typeface="TIAA Challenger Semibold" pitchFamily="2" charset="77"/>
                      <a:ea typeface="+mn-ea"/>
                      <a:cs typeface="+mn-cs"/>
                    </a:defRPr>
                  </a:lvl1pPr>
                  <a:lvl2pPr marL="338328"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1100" b="1" i="0" kern="1200">
                      <a:solidFill>
                        <a:schemeClr val="accent5"/>
                      </a:solidFill>
                      <a:latin typeface="TIAA Challenger Semibold" pitchFamily="2" charset="77"/>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tx1"/>
                      </a:solidFill>
                      <a:latin typeface="Ringside Narrow" panose="02000500000000000000" pitchFamily="2" charset="0"/>
                    </a:rPr>
                    <a:t>Variable</a:t>
                  </a:r>
                </a:p>
              </p:txBody>
            </p:sp>
            <p:sp>
              <p:nvSpPr>
                <p:cNvPr id="34" name="Text Placeholder 16">
                  <a:extLst>
                    <a:ext uri="{FF2B5EF4-FFF2-40B4-BE49-F238E27FC236}">
                      <a16:creationId xmlns:a16="http://schemas.microsoft.com/office/drawing/2014/main" id="{2F6A5E47-944E-3A40-3B8A-738D445BADFE}"/>
                    </a:ext>
                  </a:extLst>
                </p:cNvPr>
                <p:cNvSpPr txBox="1">
                  <a:spLocks/>
                </p:cNvSpPr>
                <p:nvPr/>
              </p:nvSpPr>
              <p:spPr>
                <a:xfrm>
                  <a:off x="4345799" y="3476366"/>
                  <a:ext cx="1628916" cy="110635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2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pPr>
                  <a:r>
                    <a:rPr lang="en-US" sz="1600" b="1" dirty="0">
                      <a:latin typeface="Ringside Narrow" panose="02000500000000000000" pitchFamily="2" charset="0"/>
                    </a:rPr>
                    <a:t>Variable annuity </a:t>
                  </a:r>
                  <a:br>
                    <a:rPr lang="en-US" sz="1600" b="1" dirty="0">
                      <a:latin typeface="Ringside Narrow" panose="02000500000000000000" pitchFamily="2" charset="0"/>
                    </a:rPr>
                  </a:br>
                  <a:r>
                    <a:rPr lang="en-US" sz="1600" b="1" dirty="0">
                      <a:latin typeface="Ringside Narrow" panose="02000500000000000000" pitchFamily="2" charset="0"/>
                    </a:rPr>
                    <a:t>income</a:t>
                  </a:r>
                </a:p>
                <a:p>
                  <a:pPr algn="ctr"/>
                  <a:r>
                    <a:rPr lang="en-US" sz="1600" dirty="0"/>
                    <a:t>Retirement checks for life with growth potential and flexibility</a:t>
                  </a:r>
                </a:p>
              </p:txBody>
            </p:sp>
            <p:pic>
              <p:nvPicPr>
                <p:cNvPr id="42" name="Graphic 41">
                  <a:extLst>
                    <a:ext uri="{FF2B5EF4-FFF2-40B4-BE49-F238E27FC236}">
                      <a16:creationId xmlns:a16="http://schemas.microsoft.com/office/drawing/2014/main" id="{970F41E1-D763-8A04-F2B9-1C0C57A75FB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741226" y="2614525"/>
                  <a:ext cx="685800" cy="685800"/>
                </a:xfrm>
                <a:prstGeom prst="rect">
                  <a:avLst/>
                </a:prstGeom>
              </p:spPr>
            </p:pic>
          </p:grpSp>
          <p:grpSp>
            <p:nvGrpSpPr>
              <p:cNvPr id="45" name="Group 44">
                <a:extLst>
                  <a:ext uri="{FF2B5EF4-FFF2-40B4-BE49-F238E27FC236}">
                    <a16:creationId xmlns:a16="http://schemas.microsoft.com/office/drawing/2014/main" id="{FB9E9623-80BC-AF05-E58D-4D7D14F36332}"/>
                  </a:ext>
                </a:extLst>
              </p:cNvPr>
              <p:cNvGrpSpPr/>
              <p:nvPr/>
            </p:nvGrpSpPr>
            <p:grpSpPr>
              <a:xfrm>
                <a:off x="6428048" y="2153720"/>
                <a:ext cx="1879732" cy="2476364"/>
                <a:chOff x="6428048" y="2153720"/>
                <a:chExt cx="1879732" cy="2476364"/>
              </a:xfrm>
            </p:grpSpPr>
            <p:sp>
              <p:nvSpPr>
                <p:cNvPr id="30" name="Text Placeholder 27">
                  <a:extLst>
                    <a:ext uri="{FF2B5EF4-FFF2-40B4-BE49-F238E27FC236}">
                      <a16:creationId xmlns:a16="http://schemas.microsoft.com/office/drawing/2014/main" id="{95BE8D77-E2DD-281A-9A53-68EB9109C96B}"/>
                    </a:ext>
                  </a:extLst>
                </p:cNvPr>
                <p:cNvSpPr txBox="1">
                  <a:spLocks/>
                </p:cNvSpPr>
                <p:nvPr/>
              </p:nvSpPr>
              <p:spPr>
                <a:xfrm>
                  <a:off x="6603207" y="2153720"/>
                  <a:ext cx="1529417" cy="33671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bg2"/>
                    </a:buClr>
                    <a:buFont typeface="Arial" panose="020B0604020202020204" pitchFamily="34" charset="0"/>
                    <a:buNone/>
                    <a:defRPr sz="1800" b="1" i="0" kern="1200">
                      <a:solidFill>
                        <a:schemeClr val="accent4"/>
                      </a:solidFill>
                      <a:latin typeface="TIAA Challenger Semibold" pitchFamily="2" charset="77"/>
                      <a:ea typeface="+mn-ea"/>
                      <a:cs typeface="+mn-cs"/>
                    </a:defRPr>
                  </a:lvl1pPr>
                  <a:lvl2pPr marL="338328"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1100" b="1" i="0" kern="1200">
                      <a:solidFill>
                        <a:schemeClr val="accent5"/>
                      </a:solidFill>
                      <a:latin typeface="TIAA Challenger Semibold" pitchFamily="2" charset="77"/>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tx1"/>
                      </a:solidFill>
                      <a:latin typeface="Ringside Narrow" panose="02000500000000000000" pitchFamily="2" charset="0"/>
                    </a:rPr>
                    <a:t>Withdrawals</a:t>
                  </a:r>
                </a:p>
              </p:txBody>
            </p:sp>
            <p:sp>
              <p:nvSpPr>
                <p:cNvPr id="39" name="Text Placeholder 16">
                  <a:extLst>
                    <a:ext uri="{FF2B5EF4-FFF2-40B4-BE49-F238E27FC236}">
                      <a16:creationId xmlns:a16="http://schemas.microsoft.com/office/drawing/2014/main" id="{9AFA8781-969E-2233-F548-8D110F2ECA4F}"/>
                    </a:ext>
                  </a:extLst>
                </p:cNvPr>
                <p:cNvSpPr txBox="1">
                  <a:spLocks/>
                </p:cNvSpPr>
                <p:nvPr/>
              </p:nvSpPr>
              <p:spPr>
                <a:xfrm>
                  <a:off x="6428048" y="3476365"/>
                  <a:ext cx="1879732" cy="115371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2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pPr>
                  <a:r>
                    <a:rPr lang="en-US" sz="1600" b="1">
                      <a:latin typeface="Ringside Narrow" panose="02000500000000000000" pitchFamily="2" charset="0"/>
                    </a:rPr>
                    <a:t>Investment </a:t>
                  </a:r>
                  <a:br>
                    <a:rPr lang="en-US" sz="1600" b="1">
                      <a:latin typeface="Ringside Narrow" panose="02000500000000000000" pitchFamily="2" charset="0"/>
                    </a:rPr>
                  </a:br>
                  <a:r>
                    <a:rPr lang="en-US" sz="1600" b="1">
                      <a:latin typeface="Ringside Narrow" panose="02000500000000000000" pitchFamily="2" charset="0"/>
                    </a:rPr>
                    <a:t>portfolio withdrawals </a:t>
                  </a:r>
                </a:p>
                <a:p>
                  <a:pPr algn="ctr"/>
                  <a:r>
                    <a:rPr lang="en-US" sz="1600"/>
                    <a:t>Growth potential, </a:t>
                  </a:r>
                  <a:br>
                    <a:rPr lang="en-US" sz="1600"/>
                  </a:br>
                  <a:r>
                    <a:rPr lang="en-US" sz="1600"/>
                    <a:t>flexibility, but may</a:t>
                  </a:r>
                  <a:br>
                    <a:rPr lang="en-US" sz="1600"/>
                  </a:br>
                  <a:r>
                    <a:rPr lang="en-US" sz="1600"/>
                    <a:t>run out </a:t>
                  </a:r>
                </a:p>
              </p:txBody>
            </p:sp>
            <p:pic>
              <p:nvPicPr>
                <p:cNvPr id="43" name="Graphic 42">
                  <a:extLst>
                    <a:ext uri="{FF2B5EF4-FFF2-40B4-BE49-F238E27FC236}">
                      <a16:creationId xmlns:a16="http://schemas.microsoft.com/office/drawing/2014/main" id="{46BBFCC8-28D0-FE51-0135-020C86129B8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025014" y="2609166"/>
                  <a:ext cx="685800" cy="685800"/>
                </a:xfrm>
                <a:prstGeom prst="rect">
                  <a:avLst/>
                </a:prstGeom>
              </p:spPr>
            </p:pic>
          </p:grpSp>
          <p:grpSp>
            <p:nvGrpSpPr>
              <p:cNvPr id="50" name="Group 49">
                <a:extLst>
                  <a:ext uri="{FF2B5EF4-FFF2-40B4-BE49-F238E27FC236}">
                    <a16:creationId xmlns:a16="http://schemas.microsoft.com/office/drawing/2014/main" id="{B36E3967-47A5-9581-9E9C-9730EC60AE68}"/>
                  </a:ext>
                </a:extLst>
              </p:cNvPr>
              <p:cNvGrpSpPr/>
              <p:nvPr/>
            </p:nvGrpSpPr>
            <p:grpSpPr>
              <a:xfrm>
                <a:off x="2413323" y="2155436"/>
                <a:ext cx="1603925" cy="2427283"/>
                <a:chOff x="2413323" y="2155436"/>
                <a:chExt cx="1603925" cy="2427283"/>
              </a:xfrm>
            </p:grpSpPr>
            <p:pic>
              <p:nvPicPr>
                <p:cNvPr id="41" name="Graphic 40">
                  <a:extLst>
                    <a:ext uri="{FF2B5EF4-FFF2-40B4-BE49-F238E27FC236}">
                      <a16:creationId xmlns:a16="http://schemas.microsoft.com/office/drawing/2014/main" id="{F7C5937C-1D7A-842C-881A-5DADF495632F}"/>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861096" y="2598167"/>
                  <a:ext cx="685800" cy="685800"/>
                </a:xfrm>
                <a:prstGeom prst="rect">
                  <a:avLst/>
                </a:prstGeom>
              </p:spPr>
            </p:pic>
            <p:sp>
              <p:nvSpPr>
                <p:cNvPr id="46" name="Text Placeholder 16">
                  <a:extLst>
                    <a:ext uri="{FF2B5EF4-FFF2-40B4-BE49-F238E27FC236}">
                      <a16:creationId xmlns:a16="http://schemas.microsoft.com/office/drawing/2014/main" id="{E6DFBB14-70A4-41CF-C957-B8238DABCE22}"/>
                    </a:ext>
                  </a:extLst>
                </p:cNvPr>
                <p:cNvSpPr txBox="1">
                  <a:spLocks/>
                </p:cNvSpPr>
                <p:nvPr/>
              </p:nvSpPr>
              <p:spPr>
                <a:xfrm>
                  <a:off x="2413323" y="3429000"/>
                  <a:ext cx="1603925" cy="115371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2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dirty="0">
                      <a:latin typeface="Ringside Narrow" panose="02000500000000000000" pitchFamily="2" charset="0"/>
                    </a:rPr>
                    <a:t>Fixed annuity </a:t>
                  </a:r>
                  <a:br>
                    <a:rPr lang="en-US" sz="1600" b="1" dirty="0">
                      <a:latin typeface="Ringside Narrow" panose="02000500000000000000" pitchFamily="2" charset="0"/>
                    </a:rPr>
                  </a:br>
                  <a:r>
                    <a:rPr lang="en-US" sz="1600" b="1" dirty="0">
                      <a:latin typeface="Ringside Narrow" panose="02000500000000000000" pitchFamily="2" charset="0"/>
                    </a:rPr>
                    <a:t>income</a:t>
                  </a:r>
                  <a:endParaRPr lang="en-US" sz="1600" dirty="0"/>
                </a:p>
                <a:p>
                  <a:pPr algn="ctr"/>
                  <a:r>
                    <a:rPr lang="en-US" sz="1600" dirty="0"/>
                    <a:t>Guaranteed</a:t>
                  </a:r>
                  <a:br>
                    <a:rPr lang="en-US" sz="1600" dirty="0"/>
                  </a:br>
                  <a:r>
                    <a:rPr lang="en-US" sz="1600" dirty="0"/>
                    <a:t>retirement checks for life </a:t>
                  </a:r>
                </a:p>
              </p:txBody>
            </p:sp>
            <p:sp>
              <p:nvSpPr>
                <p:cNvPr id="47" name="Text Placeholder 27">
                  <a:extLst>
                    <a:ext uri="{FF2B5EF4-FFF2-40B4-BE49-F238E27FC236}">
                      <a16:creationId xmlns:a16="http://schemas.microsoft.com/office/drawing/2014/main" id="{4908B34C-C6C1-7D57-D8AF-73FB83FBF352}"/>
                    </a:ext>
                  </a:extLst>
                </p:cNvPr>
                <p:cNvSpPr txBox="1">
                  <a:spLocks/>
                </p:cNvSpPr>
                <p:nvPr/>
              </p:nvSpPr>
              <p:spPr>
                <a:xfrm>
                  <a:off x="2751989" y="2155436"/>
                  <a:ext cx="904013" cy="33671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bg2"/>
                    </a:buClr>
                    <a:buFont typeface="Arial" panose="020B0604020202020204" pitchFamily="34" charset="0"/>
                    <a:buNone/>
                    <a:defRPr sz="1800" b="1" i="0" kern="1200">
                      <a:solidFill>
                        <a:schemeClr val="accent4"/>
                      </a:solidFill>
                      <a:latin typeface="TIAA Challenger Semibold" pitchFamily="2" charset="77"/>
                      <a:ea typeface="+mn-ea"/>
                      <a:cs typeface="+mn-cs"/>
                    </a:defRPr>
                  </a:lvl1pPr>
                  <a:lvl2pPr marL="338328"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1100" b="1" i="0" kern="1200">
                      <a:solidFill>
                        <a:schemeClr val="accent5"/>
                      </a:solidFill>
                      <a:latin typeface="TIAA Challenger Semibold" pitchFamily="2" charset="77"/>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solidFill>
                        <a:schemeClr val="tx1"/>
                      </a:solidFill>
                      <a:latin typeface="Ringside Narrow" panose="02000500000000000000" pitchFamily="2" charset="0"/>
                    </a:rPr>
                    <a:t>Fixed</a:t>
                  </a:r>
                </a:p>
              </p:txBody>
            </p:sp>
          </p:grpSp>
        </p:grpSp>
        <p:sp>
          <p:nvSpPr>
            <p:cNvPr id="53" name="TextBox 52">
              <a:extLst>
                <a:ext uri="{FF2B5EF4-FFF2-40B4-BE49-F238E27FC236}">
                  <a16:creationId xmlns:a16="http://schemas.microsoft.com/office/drawing/2014/main" id="{76C07833-CC46-BF5B-F140-38F29B83F30A}"/>
                </a:ext>
              </a:extLst>
            </p:cNvPr>
            <p:cNvSpPr txBox="1"/>
            <p:nvPr/>
          </p:nvSpPr>
          <p:spPr>
            <a:xfrm>
              <a:off x="3874054" y="2560320"/>
              <a:ext cx="274114" cy="584775"/>
            </a:xfrm>
            <a:prstGeom prst="rect">
              <a:avLst/>
            </a:prstGeom>
            <a:noFill/>
          </p:spPr>
          <p:txBody>
            <a:bodyPr wrap="none" lIns="0" tIns="0" rIns="0" bIns="0" rtlCol="0">
              <a:spAutoFit/>
            </a:bodyPr>
            <a:lstStyle/>
            <a:p>
              <a:pPr algn="l"/>
              <a:r>
                <a:rPr lang="en-US" sz="3800" err="1">
                  <a:latin typeface="Ringside Narrow Book" panose="02000500000000000000" pitchFamily="2" charset="0"/>
                </a:rPr>
                <a:t>+</a:t>
              </a:r>
            </a:p>
          </p:txBody>
        </p:sp>
        <p:sp>
          <p:nvSpPr>
            <p:cNvPr id="54" name="TextBox 53">
              <a:extLst>
                <a:ext uri="{FF2B5EF4-FFF2-40B4-BE49-F238E27FC236}">
                  <a16:creationId xmlns:a16="http://schemas.microsoft.com/office/drawing/2014/main" id="{5335BA2F-7BB4-09B2-BBCC-3DEA251C7764}"/>
                </a:ext>
              </a:extLst>
            </p:cNvPr>
            <p:cNvSpPr txBox="1"/>
            <p:nvPr/>
          </p:nvSpPr>
          <p:spPr>
            <a:xfrm>
              <a:off x="5917343" y="2557165"/>
              <a:ext cx="274114" cy="584775"/>
            </a:xfrm>
            <a:prstGeom prst="rect">
              <a:avLst/>
            </a:prstGeom>
            <a:noFill/>
          </p:spPr>
          <p:txBody>
            <a:bodyPr wrap="none" lIns="0" tIns="0" rIns="0" bIns="0" rtlCol="0">
              <a:spAutoFit/>
            </a:bodyPr>
            <a:lstStyle/>
            <a:p>
              <a:pPr algn="l"/>
              <a:r>
                <a:rPr lang="en-US" sz="3800" err="1">
                  <a:latin typeface="Ringside Narrow Book" panose="02000500000000000000" pitchFamily="2" charset="0"/>
                </a:rPr>
                <a:t>+</a:t>
              </a:r>
            </a:p>
          </p:txBody>
        </p:sp>
      </p:grpSp>
      <p:pic>
        <p:nvPicPr>
          <p:cNvPr id="57" name="Picture 56">
            <a:extLst>
              <a:ext uri="{FF2B5EF4-FFF2-40B4-BE49-F238E27FC236}">
                <a16:creationId xmlns:a16="http://schemas.microsoft.com/office/drawing/2014/main" id="{DD38E546-D035-F8D9-EAEC-DC1030324B49}"/>
              </a:ext>
            </a:extLst>
          </p:cNvPr>
          <p:cNvPicPr>
            <a:picLocks noChangeAspect="1"/>
          </p:cNvPicPr>
          <p:nvPr/>
        </p:nvPicPr>
        <p:blipFill>
          <a:blip r:embed="rId9" cstate="screen">
            <a:extLst>
              <a:ext uri="{28A0092B-C50C-407E-A947-70E740481C1C}">
                <a14:useLocalDpi xmlns:a14="http://schemas.microsoft.com/office/drawing/2010/main"/>
              </a:ext>
            </a:extLst>
          </a:blip>
          <a:srcRect r="-422"/>
          <a:stretch/>
        </p:blipFill>
        <p:spPr>
          <a:xfrm>
            <a:off x="8998972" y="313900"/>
            <a:ext cx="2900412" cy="3614634"/>
          </a:xfrm>
          <a:prstGeom prst="rect">
            <a:avLst/>
          </a:prstGeom>
        </p:spPr>
      </p:pic>
      <p:sp>
        <p:nvSpPr>
          <p:cNvPr id="8" name="TextBox 7">
            <a:extLst>
              <a:ext uri="{FF2B5EF4-FFF2-40B4-BE49-F238E27FC236}">
                <a16:creationId xmlns:a16="http://schemas.microsoft.com/office/drawing/2014/main" id="{22D032C9-CB0C-BA69-01FD-B26561302C56}"/>
              </a:ext>
            </a:extLst>
          </p:cNvPr>
          <p:cNvSpPr txBox="1"/>
          <p:nvPr/>
        </p:nvSpPr>
        <p:spPr>
          <a:xfrm>
            <a:off x="301752" y="2470371"/>
            <a:ext cx="1594780" cy="153888"/>
          </a:xfrm>
          <a:prstGeom prst="rect">
            <a:avLst/>
          </a:prstGeom>
          <a:noFill/>
        </p:spPr>
        <p:txBody>
          <a:bodyPr wrap="square" lIns="0" tIns="0" rIns="0" bIns="0" rtlCol="0">
            <a:spAutoFit/>
          </a:bodyPr>
          <a:lstStyle/>
          <a:p>
            <a:pPr algn="r"/>
            <a:r>
              <a:rPr lang="en-US" sz="1000" b="1" err="1">
                <a:solidFill>
                  <a:schemeClr val="tx2"/>
                </a:solidFill>
                <a:latin typeface="Ringside Narrow" panose="02000500000000000000" pitchFamily="2" charset="0"/>
              </a:rPr>
              <a:t>IN RETIREMENT</a:t>
            </a:r>
          </a:p>
        </p:txBody>
      </p:sp>
      <p:sp>
        <p:nvSpPr>
          <p:cNvPr id="3" name="Text Placeholder 9">
            <a:extLst>
              <a:ext uri="{FF2B5EF4-FFF2-40B4-BE49-F238E27FC236}">
                <a16:creationId xmlns:a16="http://schemas.microsoft.com/office/drawing/2014/main" id="{0ABB928F-6723-1BEE-090A-A53927441B67}"/>
              </a:ext>
            </a:extLst>
          </p:cNvPr>
          <p:cNvSpPr>
            <a:spLocks noGrp="1"/>
          </p:cNvSpPr>
          <p:nvPr>
            <p:ph type="body" sz="quarter" idx="15"/>
          </p:nvPr>
        </p:nvSpPr>
        <p:spPr>
          <a:xfrm>
            <a:off x="298450" y="379412"/>
            <a:ext cx="5635625" cy="155575"/>
          </a:xfrm>
        </p:spPr>
        <p:txBody>
          <a:bodyPr/>
          <a:lstStyle/>
          <a:p>
            <a:r>
              <a:rPr lang="en-US">
                <a:solidFill>
                  <a:schemeClr val="tx2"/>
                </a:solidFill>
              </a:rPr>
              <a:t>DIVERSIFIED INCOME</a:t>
            </a:r>
          </a:p>
        </p:txBody>
      </p:sp>
      <p:sp>
        <p:nvSpPr>
          <p:cNvPr id="6" name="Footer Placeholder 4">
            <a:extLst>
              <a:ext uri="{FF2B5EF4-FFF2-40B4-BE49-F238E27FC236}">
                <a16:creationId xmlns:a16="http://schemas.microsoft.com/office/drawing/2014/main" id="{3C5F398A-053B-F0F4-B97B-458C2BD5EE91}"/>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61763956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53238C2-378A-133E-6156-3C6F6E05BF59}"/>
              </a:ext>
            </a:extLst>
          </p:cNvPr>
          <p:cNvSpPr>
            <a:spLocks noGrp="1"/>
          </p:cNvSpPr>
          <p:nvPr>
            <p:ph type="title"/>
          </p:nvPr>
        </p:nvSpPr>
        <p:spPr/>
        <p:txBody>
          <a:bodyPr/>
          <a:lstStyle/>
          <a:p>
            <a:r>
              <a:rPr lang="en-US"/>
              <a:t>Appendix</a:t>
            </a:r>
          </a:p>
        </p:txBody>
      </p:sp>
      <p:sp>
        <p:nvSpPr>
          <p:cNvPr id="4" name="Slide Number Placeholder 3">
            <a:extLst>
              <a:ext uri="{FF2B5EF4-FFF2-40B4-BE49-F238E27FC236}">
                <a16:creationId xmlns:a16="http://schemas.microsoft.com/office/drawing/2014/main" id="{4446C129-4E12-0182-680A-695AB9ADDB7C}"/>
              </a:ext>
            </a:extLst>
          </p:cNvPr>
          <p:cNvSpPr>
            <a:spLocks noGrp="1"/>
          </p:cNvSpPr>
          <p:nvPr>
            <p:ph type="sldNum" sz="quarter" idx="12"/>
          </p:nvPr>
        </p:nvSpPr>
        <p:spPr/>
        <p:txBody>
          <a:bodyPr/>
          <a:lstStyle/>
          <a:p>
            <a:fld id="{E5B12101-DB11-214A-81F9-2D258DBE057F}" type="slidenum">
              <a:rPr lang="en-US" smtClean="0"/>
              <a:pPr/>
              <a:t>117</a:t>
            </a:fld>
            <a:endParaRPr lang="en-US"/>
          </a:p>
        </p:txBody>
      </p:sp>
      <p:sp>
        <p:nvSpPr>
          <p:cNvPr id="3" name="Footer Placeholder 4">
            <a:extLst>
              <a:ext uri="{FF2B5EF4-FFF2-40B4-BE49-F238E27FC236}">
                <a16:creationId xmlns:a16="http://schemas.microsoft.com/office/drawing/2014/main" id="{EF999322-1A26-6BB4-8998-9F6493C49452}"/>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71598524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28E63E-A02E-A23E-BEB5-B7B7582C4D09}"/>
              </a:ext>
            </a:extLst>
          </p:cNvPr>
          <p:cNvSpPr>
            <a:spLocks noGrp="1"/>
          </p:cNvSpPr>
          <p:nvPr>
            <p:ph type="title"/>
          </p:nvPr>
        </p:nvSpPr>
        <p:spPr/>
        <p:txBody>
          <a:bodyPr/>
          <a:lstStyle/>
          <a:p>
            <a:r>
              <a:rPr lang="en-US"/>
              <a:t>Portfolio enhancements that drive better outcomes</a:t>
            </a:r>
          </a:p>
        </p:txBody>
      </p:sp>
      <p:sp>
        <p:nvSpPr>
          <p:cNvPr id="4" name="Slide Number Placeholder 3">
            <a:extLst>
              <a:ext uri="{FF2B5EF4-FFF2-40B4-BE49-F238E27FC236}">
                <a16:creationId xmlns:a16="http://schemas.microsoft.com/office/drawing/2014/main" id="{76D704A3-67D8-3FFB-AF40-C75467D3A875}"/>
              </a:ext>
            </a:extLst>
          </p:cNvPr>
          <p:cNvSpPr>
            <a:spLocks noGrp="1"/>
          </p:cNvSpPr>
          <p:nvPr>
            <p:ph type="sldNum" sz="quarter" idx="12"/>
          </p:nvPr>
        </p:nvSpPr>
        <p:spPr/>
        <p:txBody>
          <a:bodyPr/>
          <a:lstStyle/>
          <a:p>
            <a:fld id="{E5B12101-DB11-214A-81F9-2D258DBE057F}" type="slidenum">
              <a:rPr lang="en-US" smtClean="0"/>
              <a:pPr/>
              <a:t>118</a:t>
            </a:fld>
            <a:endParaRPr lang="en-US"/>
          </a:p>
        </p:txBody>
      </p:sp>
      <p:sp>
        <p:nvSpPr>
          <p:cNvPr id="21" name="Text Placeholder 2">
            <a:extLst>
              <a:ext uri="{FF2B5EF4-FFF2-40B4-BE49-F238E27FC236}">
                <a16:creationId xmlns:a16="http://schemas.microsoft.com/office/drawing/2014/main" id="{F415E900-1AB0-E126-6259-66B14048E668}"/>
              </a:ext>
            </a:extLst>
          </p:cNvPr>
          <p:cNvSpPr>
            <a:spLocks noGrp="1"/>
          </p:cNvSpPr>
          <p:nvPr/>
        </p:nvSpPr>
        <p:spPr>
          <a:xfrm>
            <a:off x="292607" y="1179575"/>
            <a:ext cx="11468851" cy="578265"/>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solidFill>
                  <a:schemeClr val="tx1"/>
                </a:solidFill>
              </a:rPr>
              <a:t>Several notable enhancements were intiated in 2020 in an effort to more consistently generate excess returns while controlling for risk</a:t>
            </a:r>
            <a:r>
              <a:rPr lang="en-US" sz="1600"/>
              <a:t>.</a:t>
            </a:r>
            <a:endParaRPr lang="en-US" sz="1600">
              <a:solidFill>
                <a:schemeClr val="tx1"/>
              </a:solidFill>
            </a:endParaRPr>
          </a:p>
        </p:txBody>
      </p:sp>
      <p:sp>
        <p:nvSpPr>
          <p:cNvPr id="35" name="Text Placeholder 22">
            <a:extLst>
              <a:ext uri="{FF2B5EF4-FFF2-40B4-BE49-F238E27FC236}">
                <a16:creationId xmlns:a16="http://schemas.microsoft.com/office/drawing/2014/main" id="{2B87F774-5D7C-3DCD-0BF4-D8EECA497BBB}"/>
              </a:ext>
            </a:extLst>
          </p:cNvPr>
          <p:cNvSpPr txBox="1">
            <a:spLocks/>
          </p:cNvSpPr>
          <p:nvPr/>
        </p:nvSpPr>
        <p:spPr>
          <a:xfrm>
            <a:off x="8120491" y="2752582"/>
            <a:ext cx="1558898" cy="1049083"/>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en-US" sz="1300"/>
              <a:t>Upgraded talent by including expertise from legacy Nuveen affiliates</a:t>
            </a:r>
          </a:p>
        </p:txBody>
      </p:sp>
      <p:sp>
        <p:nvSpPr>
          <p:cNvPr id="36" name="Text Placeholder 21">
            <a:extLst>
              <a:ext uri="{FF2B5EF4-FFF2-40B4-BE49-F238E27FC236}">
                <a16:creationId xmlns:a16="http://schemas.microsoft.com/office/drawing/2014/main" id="{66AA1EDB-56E3-B659-C312-157938CBE579}"/>
              </a:ext>
            </a:extLst>
          </p:cNvPr>
          <p:cNvSpPr txBox="1">
            <a:spLocks/>
          </p:cNvSpPr>
          <p:nvPr/>
        </p:nvSpPr>
        <p:spPr>
          <a:xfrm>
            <a:off x="1891086" y="5050381"/>
            <a:ext cx="1256145" cy="82209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en-US" sz="1300">
                <a:latin typeface="+mn-lt"/>
              </a:rPr>
              <a:t>Decreased expenses while increasing active management</a:t>
            </a:r>
          </a:p>
        </p:txBody>
      </p:sp>
      <p:sp>
        <p:nvSpPr>
          <p:cNvPr id="37" name="Text Placeholder 21">
            <a:extLst>
              <a:ext uri="{FF2B5EF4-FFF2-40B4-BE49-F238E27FC236}">
                <a16:creationId xmlns:a16="http://schemas.microsoft.com/office/drawing/2014/main" id="{5F55F8F2-50DF-EC6D-9943-E3430D403B37}"/>
              </a:ext>
            </a:extLst>
          </p:cNvPr>
          <p:cNvSpPr txBox="1">
            <a:spLocks/>
          </p:cNvSpPr>
          <p:nvPr/>
        </p:nvSpPr>
        <p:spPr>
          <a:xfrm>
            <a:off x="6517164" y="5050381"/>
            <a:ext cx="1461540" cy="108025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en-US" sz="1300">
                <a:latin typeface="+mn-lt"/>
              </a:rPr>
              <a:t>Integrated resources and research of award-winning target date team</a:t>
            </a:r>
          </a:p>
        </p:txBody>
      </p:sp>
      <p:pic>
        <p:nvPicPr>
          <p:cNvPr id="49" name="Graphic 48">
            <a:extLst>
              <a:ext uri="{FF2B5EF4-FFF2-40B4-BE49-F238E27FC236}">
                <a16:creationId xmlns:a16="http://schemas.microsoft.com/office/drawing/2014/main" id="{A6B60E18-BAC1-258A-7709-A509751DFF50}"/>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166535" y="1947107"/>
            <a:ext cx="636070" cy="636070"/>
          </a:xfrm>
          <a:prstGeom prst="rect">
            <a:avLst/>
          </a:prstGeom>
        </p:spPr>
      </p:pic>
      <p:pic>
        <p:nvPicPr>
          <p:cNvPr id="50" name="Graphic 49">
            <a:extLst>
              <a:ext uri="{FF2B5EF4-FFF2-40B4-BE49-F238E27FC236}">
                <a16:creationId xmlns:a16="http://schemas.microsoft.com/office/drawing/2014/main" id="{B3031EDC-D1A8-69C6-A079-0030CBD11362}"/>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199740" y="1936873"/>
            <a:ext cx="636070" cy="636070"/>
          </a:xfrm>
          <a:prstGeom prst="rect">
            <a:avLst/>
          </a:prstGeom>
        </p:spPr>
      </p:pic>
      <p:pic>
        <p:nvPicPr>
          <p:cNvPr id="52" name="Graphic 51">
            <a:extLst>
              <a:ext uri="{FF2B5EF4-FFF2-40B4-BE49-F238E27FC236}">
                <a16:creationId xmlns:a16="http://schemas.microsoft.com/office/drawing/2014/main" id="{7046CA7D-6E18-F575-4816-056AD1386525}"/>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884435" y="4336091"/>
            <a:ext cx="636070" cy="636070"/>
          </a:xfrm>
          <a:prstGeom prst="rect">
            <a:avLst/>
          </a:prstGeom>
        </p:spPr>
      </p:pic>
      <p:pic>
        <p:nvPicPr>
          <p:cNvPr id="53" name="Graphic 52">
            <a:extLst>
              <a:ext uri="{FF2B5EF4-FFF2-40B4-BE49-F238E27FC236}">
                <a16:creationId xmlns:a16="http://schemas.microsoft.com/office/drawing/2014/main" id="{B8E05125-AE62-DA09-1ABD-145671BF1037}"/>
              </a:ext>
              <a:ext uri="{C183D7F6-B498-43B3-948B-1728B52AA6E4}">
                <adec:decorative xmlns:adec="http://schemas.microsoft.com/office/drawing/2017/decorative" val="1"/>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p:blipFill>
        <p:spPr>
          <a:xfrm>
            <a:off x="6441087" y="4294527"/>
            <a:ext cx="636070" cy="636070"/>
          </a:xfrm>
          <a:prstGeom prst="rect">
            <a:avLst/>
          </a:prstGeom>
        </p:spPr>
      </p:pic>
      <p:graphicFrame>
        <p:nvGraphicFramePr>
          <p:cNvPr id="54" name="Table 53">
            <a:extLst>
              <a:ext uri="{FF2B5EF4-FFF2-40B4-BE49-F238E27FC236}">
                <a16:creationId xmlns:a16="http://schemas.microsoft.com/office/drawing/2014/main" id="{F86FAE84-DFDB-F03E-DF17-A0774A3A4E9C}"/>
              </a:ext>
            </a:extLst>
          </p:cNvPr>
          <p:cNvGraphicFramePr>
            <a:graphicFrameLocks noGrp="1"/>
          </p:cNvGraphicFramePr>
          <p:nvPr>
            <p:custDataLst>
              <p:tags r:id="rId1"/>
            </p:custDataLst>
          </p:nvPr>
        </p:nvGraphicFramePr>
        <p:xfrm>
          <a:off x="1564640" y="2696875"/>
          <a:ext cx="2096281" cy="1020339"/>
        </p:xfrm>
        <a:graphic>
          <a:graphicData uri="http://schemas.openxmlformats.org/drawingml/2006/table">
            <a:tbl>
              <a:tblPr>
                <a:tableStyleId>{9D7B26C5-4107-4FEC-AEDC-1716B250A1EF}</a:tableStyleId>
              </a:tblPr>
              <a:tblGrid>
                <a:gridCol w="904240">
                  <a:extLst>
                    <a:ext uri="{9D8B030D-6E8A-4147-A177-3AD203B41FA5}">
                      <a16:colId xmlns:a16="http://schemas.microsoft.com/office/drawing/2014/main" val="4088273099"/>
                    </a:ext>
                  </a:extLst>
                </a:gridCol>
                <a:gridCol w="622640">
                  <a:extLst>
                    <a:ext uri="{9D8B030D-6E8A-4147-A177-3AD203B41FA5}">
                      <a16:colId xmlns:a16="http://schemas.microsoft.com/office/drawing/2014/main" val="1158442355"/>
                    </a:ext>
                  </a:extLst>
                </a:gridCol>
                <a:gridCol w="569401">
                  <a:extLst>
                    <a:ext uri="{9D8B030D-6E8A-4147-A177-3AD203B41FA5}">
                      <a16:colId xmlns:a16="http://schemas.microsoft.com/office/drawing/2014/main" val="3204201672"/>
                    </a:ext>
                  </a:extLst>
                </a:gridCol>
              </a:tblGrid>
              <a:tr h="353690">
                <a:tc>
                  <a:txBody>
                    <a:bodyPr/>
                    <a:lstStyle/>
                    <a:p>
                      <a:pPr algn="l" fontAlgn="b"/>
                      <a:endParaRPr lang="en-US" sz="1000" b="0" i="0" u="none" strike="noStrike">
                        <a:solidFill>
                          <a:schemeClr val="tx1"/>
                        </a:solidFill>
                        <a:effectLst/>
                        <a:latin typeface="+mn-lt"/>
                      </a:endParaRPr>
                    </a:p>
                  </a:txBody>
                  <a:tcPr marL="10478" marR="10478" marT="10478" anchor="b">
                    <a:lnT w="12700" cmpd="sng">
                      <a:noFill/>
                    </a:lnT>
                    <a:noFill/>
                  </a:tcPr>
                </a:tc>
                <a:tc>
                  <a:txBody>
                    <a:bodyPr/>
                    <a:lstStyle/>
                    <a:p>
                      <a:pPr algn="ctr" fontAlgn="b"/>
                      <a:r>
                        <a:rPr lang="en-US" sz="1000" b="1" i="0" u="none" strike="noStrike">
                          <a:solidFill>
                            <a:schemeClr val="tx1"/>
                          </a:solidFill>
                          <a:effectLst/>
                          <a:latin typeface="Ringside Narrow" panose="02000500000000000000" pitchFamily="2" charset="0"/>
                        </a:rPr>
                        <a:t>2016</a:t>
                      </a:r>
                    </a:p>
                  </a:txBody>
                  <a:tcPr marL="10478" marR="10478" marT="10478" anchor="b">
                    <a:lnR w="9525" cap="flat" cmpd="sng" algn="ctr">
                      <a:solidFill>
                        <a:schemeClr val="bg1"/>
                      </a:solidFill>
                      <a:prstDash val="solid"/>
                      <a:round/>
                      <a:headEnd type="none" w="med" len="med"/>
                      <a:tailEnd type="none" w="med" len="med"/>
                    </a:lnR>
                    <a:lnT w="12700" cmpd="sng">
                      <a:noFill/>
                    </a:lnT>
                    <a:solidFill>
                      <a:schemeClr val="accent6"/>
                    </a:solidFill>
                  </a:tcPr>
                </a:tc>
                <a:tc>
                  <a:txBody>
                    <a:bodyPr/>
                    <a:lstStyle/>
                    <a:p>
                      <a:pPr algn="ctr" fontAlgn="b">
                        <a:lnSpc>
                          <a:spcPct val="90000"/>
                        </a:lnSpc>
                      </a:pPr>
                      <a:r>
                        <a:rPr lang="en-US" sz="1000" b="1" i="0" u="none" strike="noStrike">
                          <a:solidFill>
                            <a:schemeClr val="tx1"/>
                          </a:solidFill>
                          <a:effectLst/>
                          <a:latin typeface="Ringside Narrow" panose="02000500000000000000" pitchFamily="2" charset="0"/>
                        </a:rPr>
                        <a:t>2023</a:t>
                      </a:r>
                    </a:p>
                  </a:txBody>
                  <a:tcPr marL="10478" marR="10478" marT="10478" anchor="b">
                    <a:lnL w="9525" cap="flat" cmpd="sng" algn="ctr">
                      <a:solidFill>
                        <a:schemeClr val="bg1"/>
                      </a:solidFill>
                      <a:prstDash val="solid"/>
                      <a:round/>
                      <a:headEnd type="none" w="med" len="med"/>
                      <a:tailEnd type="none" w="med" len="med"/>
                    </a:lnL>
                    <a:lnT w="12700" cmpd="sng">
                      <a:noFill/>
                    </a:lnT>
                    <a:solidFill>
                      <a:schemeClr val="accent6"/>
                    </a:solidFill>
                  </a:tcPr>
                </a:tc>
                <a:extLst>
                  <a:ext uri="{0D108BD9-81ED-4DB2-BD59-A6C34878D82A}">
                    <a16:rowId xmlns:a16="http://schemas.microsoft.com/office/drawing/2014/main" val="3905591884"/>
                  </a:ext>
                </a:extLst>
              </a:tr>
              <a:tr h="322555">
                <a:tc>
                  <a:txBody>
                    <a:bodyPr/>
                    <a:lstStyle/>
                    <a:p>
                      <a:pPr algn="l" fontAlgn="b"/>
                      <a:r>
                        <a:rPr lang="en-US" sz="1000" b="1" i="0" u="none" strike="noStrike">
                          <a:solidFill>
                            <a:schemeClr val="tx1"/>
                          </a:solidFill>
                          <a:effectLst/>
                          <a:latin typeface="Ringside Narrow" panose="02000500000000000000" pitchFamily="2" charset="0"/>
                        </a:rPr>
                        <a:t>Managers</a:t>
                      </a:r>
                    </a:p>
                  </a:txBody>
                  <a:tcPr marR="10478" marT="10478" marB="0" anchor="ctr">
                    <a:solidFill>
                      <a:schemeClr val="bg2"/>
                    </a:solidFill>
                  </a:tcPr>
                </a:tc>
                <a:tc>
                  <a:txBody>
                    <a:bodyPr/>
                    <a:lstStyle/>
                    <a:p>
                      <a:pPr algn="ctr" fontAlgn="b"/>
                      <a:r>
                        <a:rPr lang="en-US" sz="1000" b="0" i="0" u="none" strike="noStrike">
                          <a:solidFill>
                            <a:schemeClr val="tx1"/>
                          </a:solidFill>
                          <a:effectLst/>
                          <a:latin typeface="+mn-lt"/>
                        </a:rPr>
                        <a:t>25</a:t>
                      </a:r>
                    </a:p>
                  </a:txBody>
                  <a:tcPr marR="10478" marT="10478" marB="0" anchor="ctr">
                    <a:lnR w="9525" cap="flat" cmpd="sng" algn="ctr">
                      <a:solidFill>
                        <a:schemeClr val="bg1"/>
                      </a:solidFill>
                      <a:prstDash val="solid"/>
                      <a:round/>
                      <a:headEnd type="none" w="med" len="med"/>
                      <a:tailEnd type="none" w="med" len="med"/>
                    </a:lnR>
                    <a:solidFill>
                      <a:schemeClr val="bg2"/>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a:solidFill>
                            <a:schemeClr val="tx1"/>
                          </a:solidFill>
                          <a:effectLst/>
                          <a:latin typeface="+mn-lt"/>
                        </a:rPr>
                        <a:t>17</a:t>
                      </a:r>
                    </a:p>
                  </a:txBody>
                  <a:tcPr marR="10478" marT="10478" marB="0" anchor="ctr">
                    <a:lnL w="9525" cap="flat" cmpd="sng" algn="ctr">
                      <a:solidFill>
                        <a:schemeClr val="bg1"/>
                      </a:solidFill>
                      <a:prstDash val="solid"/>
                      <a:round/>
                      <a:headEnd type="none" w="med" len="med"/>
                      <a:tailEnd type="none" w="med" len="med"/>
                    </a:lnL>
                    <a:solidFill>
                      <a:schemeClr val="bg2"/>
                    </a:solidFill>
                  </a:tcPr>
                </a:tc>
                <a:extLst>
                  <a:ext uri="{0D108BD9-81ED-4DB2-BD59-A6C34878D82A}">
                    <a16:rowId xmlns:a16="http://schemas.microsoft.com/office/drawing/2014/main" val="3553550227"/>
                  </a:ext>
                </a:extLst>
              </a:tr>
              <a:tr h="34409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a:solidFill>
                            <a:schemeClr val="tx1"/>
                          </a:solidFill>
                          <a:effectLst/>
                          <a:latin typeface="Ringside Narrow" panose="02000500000000000000" pitchFamily="2" charset="0"/>
                        </a:rPr>
                        <a:t>Substrategies</a:t>
                      </a:r>
                    </a:p>
                  </a:txBody>
                  <a:tcPr marR="10478" marT="10478" marB="0" anchor="ctr">
                    <a:lnB w="12700" cmpd="sng">
                      <a:noFill/>
                    </a:lnB>
                    <a:solidFill>
                      <a:srgbClr val="E7E7D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a:solidFill>
                            <a:schemeClr val="tx1"/>
                          </a:solidFill>
                          <a:effectLst/>
                          <a:latin typeface="+mn-lt"/>
                        </a:rPr>
                        <a:t>30+</a:t>
                      </a:r>
                    </a:p>
                  </a:txBody>
                  <a:tcPr marR="10478" marT="10478" marB="0" anchor="ctr">
                    <a:lnR w="9525" cap="flat" cmpd="sng" algn="ctr">
                      <a:solidFill>
                        <a:schemeClr val="bg1"/>
                      </a:solidFill>
                      <a:prstDash val="solid"/>
                      <a:round/>
                      <a:headEnd type="none" w="med" len="med"/>
                      <a:tailEnd type="none" w="med" len="med"/>
                    </a:lnR>
                    <a:lnB w="12700" cmpd="sng">
                      <a:noFill/>
                    </a:lnB>
                    <a:solidFill>
                      <a:srgbClr val="E7E7DE"/>
                    </a:solidFill>
                  </a:tcPr>
                </a:tc>
                <a:tc>
                  <a:txBody>
                    <a:bodyPr/>
                    <a:lstStyle/>
                    <a:p>
                      <a:pPr algn="ctr" fontAlgn="b"/>
                      <a:r>
                        <a:rPr lang="en-US" sz="1000" b="0" i="0" u="none" strike="noStrike">
                          <a:solidFill>
                            <a:schemeClr val="tx1"/>
                          </a:solidFill>
                          <a:effectLst/>
                          <a:latin typeface="+mn-lt"/>
                        </a:rPr>
                        <a:t>21</a:t>
                      </a:r>
                    </a:p>
                  </a:txBody>
                  <a:tcPr marR="10478" marT="10478" marB="0" anchor="ctr">
                    <a:lnL w="9525" cap="flat" cmpd="sng" algn="ctr">
                      <a:solidFill>
                        <a:schemeClr val="bg1"/>
                      </a:solidFill>
                      <a:prstDash val="solid"/>
                      <a:round/>
                      <a:headEnd type="none" w="med" len="med"/>
                      <a:tailEnd type="none" w="med" len="med"/>
                    </a:lnL>
                    <a:lnB w="12700" cmpd="sng">
                      <a:noFill/>
                    </a:lnB>
                    <a:solidFill>
                      <a:srgbClr val="E7E7DE"/>
                    </a:solidFill>
                  </a:tcPr>
                </a:tc>
                <a:extLst>
                  <a:ext uri="{0D108BD9-81ED-4DB2-BD59-A6C34878D82A}">
                    <a16:rowId xmlns:a16="http://schemas.microsoft.com/office/drawing/2014/main" val="1617375174"/>
                  </a:ext>
                </a:extLst>
              </a:tr>
            </a:tbl>
          </a:graphicData>
        </a:graphic>
      </p:graphicFrame>
      <p:graphicFrame>
        <p:nvGraphicFramePr>
          <p:cNvPr id="55" name="Table 54">
            <a:extLst>
              <a:ext uri="{FF2B5EF4-FFF2-40B4-BE49-F238E27FC236}">
                <a16:creationId xmlns:a16="http://schemas.microsoft.com/office/drawing/2014/main" id="{224AF447-EBBA-F992-AB12-146C8F41C171}"/>
              </a:ext>
            </a:extLst>
          </p:cNvPr>
          <p:cNvGraphicFramePr>
            <a:graphicFrameLocks noGrp="1"/>
          </p:cNvGraphicFramePr>
          <p:nvPr>
            <p:custDataLst>
              <p:tags r:id="rId2"/>
            </p:custDataLst>
          </p:nvPr>
        </p:nvGraphicFramePr>
        <p:xfrm>
          <a:off x="5417659" y="2661300"/>
          <a:ext cx="2275580" cy="1052142"/>
        </p:xfrm>
        <a:graphic>
          <a:graphicData uri="http://schemas.openxmlformats.org/drawingml/2006/table">
            <a:tbl>
              <a:tblPr>
                <a:tableStyleId>{9D7B26C5-4107-4FEC-AEDC-1716B250A1EF}</a:tableStyleId>
              </a:tblPr>
              <a:tblGrid>
                <a:gridCol w="701386">
                  <a:extLst>
                    <a:ext uri="{9D8B030D-6E8A-4147-A177-3AD203B41FA5}">
                      <a16:colId xmlns:a16="http://schemas.microsoft.com/office/drawing/2014/main" val="4088273099"/>
                    </a:ext>
                  </a:extLst>
                </a:gridCol>
                <a:gridCol w="528320">
                  <a:extLst>
                    <a:ext uri="{9D8B030D-6E8A-4147-A177-3AD203B41FA5}">
                      <a16:colId xmlns:a16="http://schemas.microsoft.com/office/drawing/2014/main" val="1158442355"/>
                    </a:ext>
                  </a:extLst>
                </a:gridCol>
                <a:gridCol w="508000">
                  <a:extLst>
                    <a:ext uri="{9D8B030D-6E8A-4147-A177-3AD203B41FA5}">
                      <a16:colId xmlns:a16="http://schemas.microsoft.com/office/drawing/2014/main" val="3204201672"/>
                    </a:ext>
                  </a:extLst>
                </a:gridCol>
                <a:gridCol w="537874">
                  <a:extLst>
                    <a:ext uri="{9D8B030D-6E8A-4147-A177-3AD203B41FA5}">
                      <a16:colId xmlns:a16="http://schemas.microsoft.com/office/drawing/2014/main" val="3847464615"/>
                    </a:ext>
                  </a:extLst>
                </a:gridCol>
              </a:tblGrid>
              <a:tr h="353690">
                <a:tc>
                  <a:txBody>
                    <a:bodyPr/>
                    <a:lstStyle/>
                    <a:p>
                      <a:pPr algn="l" fontAlgn="b"/>
                      <a:endParaRPr lang="en-US" sz="1000" b="0" i="0" u="none" strike="noStrike">
                        <a:solidFill>
                          <a:schemeClr val="tx1"/>
                        </a:solidFill>
                        <a:effectLst/>
                        <a:latin typeface="+mn-lt"/>
                      </a:endParaRPr>
                    </a:p>
                  </a:txBody>
                  <a:tcPr marL="10478" marR="10478" marT="10478" anchor="b">
                    <a:lnT w="12700" cmpd="sng">
                      <a:noFill/>
                    </a:lnT>
                    <a:noFill/>
                  </a:tcPr>
                </a:tc>
                <a:tc>
                  <a:txBody>
                    <a:bodyPr/>
                    <a:lstStyle/>
                    <a:p>
                      <a:pPr algn="ctr" fontAlgn="b"/>
                      <a:r>
                        <a:rPr lang="en-US" sz="1000" b="1" i="0" u="none" strike="noStrike">
                          <a:solidFill>
                            <a:schemeClr val="tx1"/>
                          </a:solidFill>
                          <a:effectLst/>
                          <a:latin typeface="Ringside Narrow" panose="02000500000000000000" pitchFamily="2" charset="0"/>
                        </a:rPr>
                        <a:t>4Q</a:t>
                      </a:r>
                      <a:br>
                        <a:rPr lang="en-US" sz="1000" b="1" i="0" u="none" strike="noStrike">
                          <a:solidFill>
                            <a:schemeClr val="tx1"/>
                          </a:solidFill>
                          <a:effectLst/>
                          <a:latin typeface="Ringside Narrow" panose="02000500000000000000" pitchFamily="2" charset="0"/>
                        </a:rPr>
                      </a:br>
                      <a:r>
                        <a:rPr lang="en-US" sz="1000" b="1" i="0" u="none" strike="noStrike">
                          <a:solidFill>
                            <a:schemeClr val="tx1"/>
                          </a:solidFill>
                          <a:effectLst/>
                          <a:latin typeface="Ringside Narrow" panose="02000500000000000000" pitchFamily="2" charset="0"/>
                        </a:rPr>
                        <a:t>2018</a:t>
                      </a:r>
                    </a:p>
                  </a:txBody>
                  <a:tcPr marL="10478" marR="10478" marT="10478" anchor="b">
                    <a:lnR w="9525" cap="flat" cmpd="sng" algn="ctr">
                      <a:solidFill>
                        <a:schemeClr val="bg1"/>
                      </a:solidFill>
                      <a:prstDash val="solid"/>
                      <a:round/>
                      <a:headEnd type="none" w="med" len="med"/>
                      <a:tailEnd type="none" w="med" len="med"/>
                    </a:lnR>
                    <a:lnT w="12700" cmpd="sng">
                      <a:noFill/>
                    </a:lnT>
                    <a:solidFill>
                      <a:schemeClr val="accent2"/>
                    </a:solidFill>
                  </a:tcPr>
                </a:tc>
                <a:tc>
                  <a:txBody>
                    <a:bodyPr/>
                    <a:lstStyle/>
                    <a:p>
                      <a:pPr algn="ctr" fontAlgn="b">
                        <a:lnSpc>
                          <a:spcPct val="90000"/>
                        </a:lnSpc>
                      </a:pPr>
                      <a:r>
                        <a:rPr lang="en-US" sz="1000" b="1" i="0" u="none" strike="noStrike">
                          <a:solidFill>
                            <a:schemeClr val="tx1"/>
                          </a:solidFill>
                          <a:effectLst/>
                          <a:latin typeface="Ringside Narrow" panose="02000500000000000000" pitchFamily="2" charset="0"/>
                        </a:rPr>
                        <a:t>1Q</a:t>
                      </a:r>
                      <a:br>
                        <a:rPr lang="en-US" sz="1000" b="1" i="0" u="none" strike="noStrike">
                          <a:solidFill>
                            <a:schemeClr val="tx1"/>
                          </a:solidFill>
                          <a:effectLst/>
                          <a:latin typeface="Ringside Narrow" panose="02000500000000000000" pitchFamily="2" charset="0"/>
                        </a:rPr>
                      </a:br>
                      <a:r>
                        <a:rPr lang="en-US" sz="1000" b="1" i="0" u="none" strike="noStrike">
                          <a:solidFill>
                            <a:schemeClr val="tx1"/>
                          </a:solidFill>
                          <a:effectLst/>
                          <a:latin typeface="Ringside Narrow" panose="02000500000000000000" pitchFamily="2" charset="0"/>
                        </a:rPr>
                        <a:t>2020</a:t>
                      </a:r>
                    </a:p>
                  </a:txBody>
                  <a:tcPr marL="10478" marR="10478" marT="10478" anchor="b">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mpd="sng">
                      <a:noFill/>
                    </a:lnT>
                    <a:solidFill>
                      <a:schemeClr val="accent2"/>
                    </a:solidFill>
                  </a:tcPr>
                </a:tc>
                <a:tc>
                  <a:txBody>
                    <a:bodyPr/>
                    <a:lstStyle/>
                    <a:p>
                      <a:pPr algn="ctr" fontAlgn="b">
                        <a:lnSpc>
                          <a:spcPct val="90000"/>
                        </a:lnSpc>
                      </a:pPr>
                      <a:r>
                        <a:rPr lang="en-US" sz="1000" b="1" i="0" u="none" strike="noStrike">
                          <a:solidFill>
                            <a:schemeClr val="tx1"/>
                          </a:solidFill>
                          <a:effectLst/>
                          <a:latin typeface="Ringside Narrow" panose="02000500000000000000" pitchFamily="2" charset="0"/>
                        </a:rPr>
                        <a:t>2Q</a:t>
                      </a:r>
                      <a:br>
                        <a:rPr lang="en-US" sz="1000" b="1" i="0" u="none" strike="noStrike">
                          <a:solidFill>
                            <a:schemeClr val="tx1"/>
                          </a:solidFill>
                          <a:effectLst/>
                          <a:latin typeface="Ringside Narrow" panose="02000500000000000000" pitchFamily="2" charset="0"/>
                        </a:rPr>
                      </a:br>
                      <a:r>
                        <a:rPr lang="en-US" sz="1000" b="1" i="0" u="none" strike="noStrike">
                          <a:solidFill>
                            <a:schemeClr val="tx1"/>
                          </a:solidFill>
                          <a:effectLst/>
                          <a:latin typeface="Ringside Narrow" panose="02000500000000000000" pitchFamily="2" charset="0"/>
                        </a:rPr>
                        <a:t>2022</a:t>
                      </a:r>
                    </a:p>
                  </a:txBody>
                  <a:tcPr marL="10478" marR="10478" marT="10478" anchor="b">
                    <a:lnL w="9525" cap="flat" cmpd="sng" algn="ctr">
                      <a:solidFill>
                        <a:schemeClr val="bg1"/>
                      </a:solidFill>
                      <a:prstDash val="solid"/>
                      <a:round/>
                      <a:headEnd type="none" w="med" len="med"/>
                      <a:tailEnd type="none" w="med" len="med"/>
                    </a:lnL>
                    <a:lnT w="12700" cmpd="sng">
                      <a:noFill/>
                    </a:lnT>
                    <a:solidFill>
                      <a:schemeClr val="accent2"/>
                    </a:solidFill>
                  </a:tcPr>
                </a:tc>
                <a:extLst>
                  <a:ext uri="{0D108BD9-81ED-4DB2-BD59-A6C34878D82A}">
                    <a16:rowId xmlns:a16="http://schemas.microsoft.com/office/drawing/2014/main" val="3905591884"/>
                  </a:ext>
                </a:extLst>
              </a:tr>
              <a:tr h="340186">
                <a:tc>
                  <a:txBody>
                    <a:bodyPr/>
                    <a:lstStyle/>
                    <a:p>
                      <a:pPr algn="l" fontAlgn="b"/>
                      <a:r>
                        <a:rPr lang="en-US" sz="1000" b="1" i="0" u="none" strike="noStrike">
                          <a:solidFill>
                            <a:schemeClr val="tx1"/>
                          </a:solidFill>
                          <a:effectLst/>
                          <a:latin typeface="Ringside Narrow" panose="02000500000000000000" pitchFamily="2" charset="0"/>
                        </a:rPr>
                        <a:t>Composite</a:t>
                      </a:r>
                    </a:p>
                  </a:txBody>
                  <a:tcPr marR="10478" marT="10478" marB="0" anchor="ctr">
                    <a:solidFill>
                      <a:schemeClr val="bg2"/>
                    </a:solidFill>
                  </a:tcPr>
                </a:tc>
                <a:tc>
                  <a:txBody>
                    <a:bodyPr/>
                    <a:lstStyle/>
                    <a:p>
                      <a:pPr algn="ctr" fontAlgn="b"/>
                      <a:r>
                        <a:rPr lang="en-US" sz="1000" b="0" i="0" u="none" strike="noStrike">
                          <a:solidFill>
                            <a:schemeClr val="tx1"/>
                          </a:solidFill>
                          <a:effectLst/>
                          <a:latin typeface="+mn-lt"/>
                        </a:rPr>
                        <a:t>-13.56</a:t>
                      </a:r>
                    </a:p>
                  </a:txBody>
                  <a:tcPr marL="9144" marR="9144" marT="10478" marB="0" anchor="ctr">
                    <a:lnR w="9525" cap="flat" cmpd="sng" algn="ctr">
                      <a:solidFill>
                        <a:schemeClr val="bg1"/>
                      </a:solidFill>
                      <a:prstDash val="solid"/>
                      <a:round/>
                      <a:headEnd type="none" w="med" len="med"/>
                      <a:tailEnd type="none" w="med" len="med"/>
                    </a:lnR>
                    <a:solidFill>
                      <a:schemeClr val="bg2"/>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a:solidFill>
                            <a:schemeClr val="tx1"/>
                          </a:solidFill>
                          <a:effectLst/>
                          <a:latin typeface="+mn-lt"/>
                        </a:rPr>
                        <a:t>-21.87</a:t>
                      </a:r>
                    </a:p>
                  </a:txBody>
                  <a:tcPr marL="9144" marR="9144" marT="10478"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solidFill>
                      <a:schemeClr val="bg2"/>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a:solidFill>
                            <a:schemeClr val="tx1"/>
                          </a:solidFill>
                          <a:effectLst/>
                          <a:latin typeface="+mn-lt"/>
                        </a:rPr>
                        <a:t>-15.85</a:t>
                      </a:r>
                    </a:p>
                  </a:txBody>
                  <a:tcPr marL="9144" marR="9144" marT="10478" marB="0" anchor="ctr">
                    <a:lnL w="9525" cap="flat" cmpd="sng" algn="ctr">
                      <a:solidFill>
                        <a:schemeClr val="bg1"/>
                      </a:solidFill>
                      <a:prstDash val="solid"/>
                      <a:round/>
                      <a:headEnd type="none" w="med" len="med"/>
                      <a:tailEnd type="none" w="med" len="med"/>
                    </a:lnL>
                    <a:solidFill>
                      <a:schemeClr val="bg2"/>
                    </a:solidFill>
                  </a:tcPr>
                </a:tc>
                <a:extLst>
                  <a:ext uri="{0D108BD9-81ED-4DB2-BD59-A6C34878D82A}">
                    <a16:rowId xmlns:a16="http://schemas.microsoft.com/office/drawing/2014/main" val="3553550227"/>
                  </a:ext>
                </a:extLst>
              </a:tr>
              <a:tr h="350958">
                <a:tc>
                  <a:txBody>
                    <a:bodyPr/>
                    <a:lstStyle/>
                    <a:p>
                      <a:pPr algn="l" fontAlgn="b">
                        <a:lnSpc>
                          <a:spcPct val="90000"/>
                        </a:lnSpc>
                      </a:pPr>
                      <a:r>
                        <a:rPr lang="en-US" sz="1000" b="1" i="0" u="none" strike="noStrike">
                          <a:solidFill>
                            <a:schemeClr val="tx1"/>
                          </a:solidFill>
                          <a:effectLst/>
                          <a:latin typeface="Ringside Narrow" panose="02000500000000000000" pitchFamily="2" charset="0"/>
                        </a:rPr>
                        <a:t>Excess return</a:t>
                      </a:r>
                    </a:p>
                  </a:txBody>
                  <a:tcPr marR="10478" marT="10478" marB="0" anchor="ctr">
                    <a:lnB w="12700" cmpd="sng">
                      <a:noFill/>
                    </a:lnB>
                    <a:solidFill>
                      <a:srgbClr val="E7E7D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a:solidFill>
                            <a:schemeClr val="tx1"/>
                          </a:solidFill>
                          <a:effectLst/>
                          <a:latin typeface="+mn-lt"/>
                        </a:rPr>
                        <a:t>-107 bps</a:t>
                      </a:r>
                    </a:p>
                  </a:txBody>
                  <a:tcPr marL="9144" marR="10478" marT="10478" marB="0" anchor="ctr">
                    <a:lnR w="9525" cap="flat" cmpd="sng" algn="ctr">
                      <a:solidFill>
                        <a:schemeClr val="bg1"/>
                      </a:solidFill>
                      <a:prstDash val="solid"/>
                      <a:round/>
                      <a:headEnd type="none" w="med" len="med"/>
                      <a:tailEnd type="none" w="med" len="med"/>
                    </a:lnR>
                    <a:lnB w="12700" cmpd="sng">
                      <a:noFill/>
                    </a:lnB>
                    <a:solidFill>
                      <a:srgbClr val="E7E7DE"/>
                    </a:solidFill>
                  </a:tcPr>
                </a:tc>
                <a:tc>
                  <a:txBody>
                    <a:bodyPr/>
                    <a:lstStyle/>
                    <a:p>
                      <a:pPr algn="ctr" fontAlgn="b"/>
                      <a:r>
                        <a:rPr lang="en-US" sz="1000" b="0" i="0" u="none" strike="noStrike">
                          <a:solidFill>
                            <a:schemeClr val="tx1"/>
                          </a:solidFill>
                          <a:effectLst/>
                          <a:latin typeface="+mn-lt"/>
                        </a:rPr>
                        <a:t>-57 bps</a:t>
                      </a:r>
                    </a:p>
                  </a:txBody>
                  <a:tcPr marL="9144" marR="10478" marT="10478"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B w="12700" cmpd="sng">
                      <a:noFill/>
                    </a:lnB>
                    <a:solidFill>
                      <a:srgbClr val="E7E7DE"/>
                    </a:solidFill>
                  </a:tcPr>
                </a:tc>
                <a:tc>
                  <a:txBody>
                    <a:bodyPr/>
                    <a:lstStyle/>
                    <a:p>
                      <a:pPr algn="ctr" fontAlgn="b"/>
                      <a:r>
                        <a:rPr lang="en-US" sz="1000" b="0" i="0" u="none" strike="noStrike">
                          <a:solidFill>
                            <a:schemeClr val="tx1"/>
                          </a:solidFill>
                          <a:effectLst/>
                          <a:latin typeface="+mn-lt"/>
                        </a:rPr>
                        <a:t>+28 bps</a:t>
                      </a:r>
                    </a:p>
                  </a:txBody>
                  <a:tcPr marL="9144" marR="10478" marT="10478" marB="0" anchor="ctr">
                    <a:lnL w="9525" cap="flat" cmpd="sng" algn="ctr">
                      <a:solidFill>
                        <a:schemeClr val="bg1"/>
                      </a:solidFill>
                      <a:prstDash val="solid"/>
                      <a:round/>
                      <a:headEnd type="none" w="med" len="med"/>
                      <a:tailEnd type="none" w="med" len="med"/>
                    </a:lnL>
                    <a:lnB w="12700" cmpd="sng">
                      <a:noFill/>
                    </a:lnB>
                    <a:solidFill>
                      <a:srgbClr val="E7E7DE"/>
                    </a:solidFill>
                  </a:tcPr>
                </a:tc>
                <a:extLst>
                  <a:ext uri="{0D108BD9-81ED-4DB2-BD59-A6C34878D82A}">
                    <a16:rowId xmlns:a16="http://schemas.microsoft.com/office/drawing/2014/main" val="1617375174"/>
                  </a:ext>
                </a:extLst>
              </a:tr>
            </a:tbl>
          </a:graphicData>
        </a:graphic>
      </p:graphicFrame>
      <p:graphicFrame>
        <p:nvGraphicFramePr>
          <p:cNvPr id="56" name="Table 55">
            <a:extLst>
              <a:ext uri="{FF2B5EF4-FFF2-40B4-BE49-F238E27FC236}">
                <a16:creationId xmlns:a16="http://schemas.microsoft.com/office/drawing/2014/main" id="{9AB9E55E-90F7-3CA9-DE1E-A077CAFC627C}"/>
              </a:ext>
            </a:extLst>
          </p:cNvPr>
          <p:cNvGraphicFramePr>
            <a:graphicFrameLocks noGrp="1"/>
          </p:cNvGraphicFramePr>
          <p:nvPr>
            <p:custDataLst>
              <p:tags r:id="rId3"/>
            </p:custDataLst>
          </p:nvPr>
        </p:nvGraphicFramePr>
        <p:xfrm>
          <a:off x="10032327" y="1704877"/>
          <a:ext cx="1729136" cy="2048462"/>
        </p:xfrm>
        <a:graphic>
          <a:graphicData uri="http://schemas.openxmlformats.org/drawingml/2006/table">
            <a:tbl>
              <a:tblPr>
                <a:tableStyleId>{9D7B26C5-4107-4FEC-AEDC-1716B250A1EF}</a:tableStyleId>
              </a:tblPr>
              <a:tblGrid>
                <a:gridCol w="1085509">
                  <a:extLst>
                    <a:ext uri="{9D8B030D-6E8A-4147-A177-3AD203B41FA5}">
                      <a16:colId xmlns:a16="http://schemas.microsoft.com/office/drawing/2014/main" val="4088273099"/>
                    </a:ext>
                  </a:extLst>
                </a:gridCol>
                <a:gridCol w="643627">
                  <a:extLst>
                    <a:ext uri="{9D8B030D-6E8A-4147-A177-3AD203B41FA5}">
                      <a16:colId xmlns:a16="http://schemas.microsoft.com/office/drawing/2014/main" val="1158442355"/>
                    </a:ext>
                  </a:extLst>
                </a:gridCol>
              </a:tblGrid>
              <a:tr h="384464">
                <a:tc>
                  <a:txBody>
                    <a:bodyPr/>
                    <a:lstStyle/>
                    <a:p>
                      <a:pPr algn="l" fontAlgn="b"/>
                      <a:endParaRPr lang="en-US" sz="1000" b="0" i="0" u="none" strike="noStrike">
                        <a:solidFill>
                          <a:schemeClr val="tx1"/>
                        </a:solidFill>
                        <a:effectLst/>
                        <a:latin typeface="+mn-lt"/>
                      </a:endParaRPr>
                    </a:p>
                  </a:txBody>
                  <a:tcPr marL="10478" marR="10478" marT="10478" anchor="b">
                    <a:lnT w="12700" cmpd="sng">
                      <a:noFill/>
                    </a:lnT>
                    <a:noFill/>
                  </a:tcPr>
                </a:tc>
                <a:tc>
                  <a:txBody>
                    <a:bodyPr/>
                    <a:lstStyle/>
                    <a:p>
                      <a:pPr algn="ctr" fontAlgn="b"/>
                      <a:r>
                        <a:rPr lang="en-US" sz="1000" b="1" i="0" u="none" strike="noStrike">
                          <a:solidFill>
                            <a:schemeClr val="tx1"/>
                          </a:solidFill>
                          <a:effectLst/>
                          <a:latin typeface="Ringside Narrow" panose="02000500000000000000" pitchFamily="2" charset="0"/>
                        </a:rPr>
                        <a:t>Legacy affiliate</a:t>
                      </a:r>
                    </a:p>
                  </a:txBody>
                  <a:tcPr marL="10478" marR="10478" marT="10478" anchor="ctr">
                    <a:lnT w="12700" cmpd="sng">
                      <a:noFill/>
                    </a:lnT>
                    <a:solidFill>
                      <a:schemeClr val="accent6"/>
                    </a:solidFill>
                  </a:tcPr>
                </a:tc>
                <a:extLst>
                  <a:ext uri="{0D108BD9-81ED-4DB2-BD59-A6C34878D82A}">
                    <a16:rowId xmlns:a16="http://schemas.microsoft.com/office/drawing/2014/main" val="3905591884"/>
                  </a:ext>
                </a:extLst>
              </a:tr>
              <a:tr h="220437">
                <a:tc>
                  <a:txBody>
                    <a:bodyPr/>
                    <a:lstStyle/>
                    <a:p>
                      <a:pPr algn="l" fontAlgn="b"/>
                      <a:r>
                        <a:rPr lang="en-US" sz="1000" b="0" i="0" u="none" strike="noStrike">
                          <a:solidFill>
                            <a:schemeClr val="tx1"/>
                          </a:solidFill>
                          <a:effectLst/>
                          <a:latin typeface="+mn-lt"/>
                        </a:rPr>
                        <a:t>Dividend growth</a:t>
                      </a:r>
                    </a:p>
                  </a:txBody>
                  <a:tcPr marR="0" marT="18288" marB="18288" anchor="ctr">
                    <a:solidFill>
                      <a:schemeClr val="bg2"/>
                    </a:solidFill>
                  </a:tcPr>
                </a:tc>
                <a:tc>
                  <a:txBody>
                    <a:bodyPr/>
                    <a:lstStyle/>
                    <a:p>
                      <a:pPr algn="ctr" fontAlgn="b"/>
                      <a:r>
                        <a:rPr lang="en-US" sz="1000" b="0" i="0" u="none" strike="noStrike">
                          <a:solidFill>
                            <a:schemeClr val="tx1"/>
                          </a:solidFill>
                          <a:effectLst/>
                          <a:latin typeface="+mn-lt"/>
                        </a:rPr>
                        <a:t>Santa Barbara</a:t>
                      </a:r>
                    </a:p>
                  </a:txBody>
                  <a:tcPr marT="18288" marB="18288" anchor="ctr">
                    <a:solidFill>
                      <a:schemeClr val="bg2"/>
                    </a:solidFill>
                  </a:tcPr>
                </a:tc>
                <a:extLst>
                  <a:ext uri="{0D108BD9-81ED-4DB2-BD59-A6C34878D82A}">
                    <a16:rowId xmlns:a16="http://schemas.microsoft.com/office/drawing/2014/main" val="3553550227"/>
                  </a:ext>
                </a:extLst>
              </a:tr>
              <a:tr h="220437">
                <a:tc>
                  <a:txBody>
                    <a:bodyPr/>
                    <a:lstStyle/>
                    <a:p>
                      <a:pPr algn="l" fontAlgn="b"/>
                      <a:r>
                        <a:rPr lang="en-US" sz="1000" b="0" i="0" u="none" strike="noStrike">
                          <a:solidFill>
                            <a:schemeClr val="tx1"/>
                          </a:solidFill>
                          <a:effectLst/>
                          <a:latin typeface="+mn-lt"/>
                        </a:rPr>
                        <a:t>Dividend value</a:t>
                      </a:r>
                    </a:p>
                  </a:txBody>
                  <a:tcPr marR="0" marT="18288" marB="18288" anchor="ctr">
                    <a:solidFill>
                      <a:srgbClr val="E7E7DE"/>
                    </a:solidFill>
                  </a:tcPr>
                </a:tc>
                <a:tc>
                  <a:txBody>
                    <a:bodyPr/>
                    <a:lstStyle/>
                    <a:p>
                      <a:pPr algn="ctr" fontAlgn="b"/>
                      <a:r>
                        <a:rPr lang="en-US" sz="1000" b="0" i="0" u="none" strike="noStrike">
                          <a:solidFill>
                            <a:schemeClr val="tx1"/>
                          </a:solidFill>
                          <a:effectLst/>
                          <a:latin typeface="+mn-lt"/>
                        </a:rPr>
                        <a:t>NAM</a:t>
                      </a:r>
                    </a:p>
                  </a:txBody>
                  <a:tcPr marT="18288" marB="18288" anchor="ctr">
                    <a:solidFill>
                      <a:srgbClr val="E7E7DE"/>
                    </a:solidFill>
                  </a:tcPr>
                </a:tc>
                <a:extLst>
                  <a:ext uri="{0D108BD9-81ED-4DB2-BD59-A6C34878D82A}">
                    <a16:rowId xmlns:a16="http://schemas.microsoft.com/office/drawing/2014/main" val="4047106630"/>
                  </a:ext>
                </a:extLst>
              </a:tr>
              <a:tr h="220437">
                <a:tc>
                  <a:txBody>
                    <a:bodyPr/>
                    <a:lstStyle/>
                    <a:p>
                      <a:pPr algn="l" fontAlgn="b"/>
                      <a:r>
                        <a:rPr lang="en-US" sz="1000" b="0" i="0" u="none" strike="noStrike">
                          <a:solidFill>
                            <a:schemeClr val="tx1"/>
                          </a:solidFill>
                          <a:effectLst/>
                          <a:latin typeface="+mn-lt"/>
                        </a:rPr>
                        <a:t>Large cap core</a:t>
                      </a:r>
                    </a:p>
                  </a:txBody>
                  <a:tcPr marR="0" marT="18288" marB="18288" anchor="ctr">
                    <a:solidFill>
                      <a:schemeClr val="bg2"/>
                    </a:solidFill>
                  </a:tcPr>
                </a:tc>
                <a:tc>
                  <a:txBody>
                    <a:bodyPr/>
                    <a:lstStyle/>
                    <a:p>
                      <a:pPr algn="ctr" fontAlgn="b"/>
                      <a:r>
                        <a:rPr lang="en-US" sz="1000" b="0" i="0" u="none" strike="noStrike">
                          <a:solidFill>
                            <a:schemeClr val="tx1"/>
                          </a:solidFill>
                          <a:effectLst/>
                          <a:latin typeface="+mn-lt"/>
                        </a:rPr>
                        <a:t>NAM</a:t>
                      </a:r>
                    </a:p>
                  </a:txBody>
                  <a:tcPr marT="18288" marB="18288" anchor="ctr">
                    <a:solidFill>
                      <a:schemeClr val="bg2"/>
                    </a:solidFill>
                  </a:tcPr>
                </a:tc>
                <a:extLst>
                  <a:ext uri="{0D108BD9-81ED-4DB2-BD59-A6C34878D82A}">
                    <a16:rowId xmlns:a16="http://schemas.microsoft.com/office/drawing/2014/main" val="2481829217"/>
                  </a:ext>
                </a:extLst>
              </a:tr>
              <a:tr h="220437">
                <a:tc>
                  <a:txBody>
                    <a:bodyPr/>
                    <a:lstStyle/>
                    <a:p>
                      <a:pPr algn="l" fontAlgn="b"/>
                      <a:r>
                        <a:rPr lang="en-US" sz="1000" b="0" i="0" u="none" strike="noStrike">
                          <a:solidFill>
                            <a:schemeClr val="tx1"/>
                          </a:solidFill>
                          <a:effectLst/>
                          <a:latin typeface="+mn-lt"/>
                        </a:rPr>
                        <a:t>Small cap select</a:t>
                      </a:r>
                    </a:p>
                  </a:txBody>
                  <a:tcPr marR="0" marT="18288" marB="18288" anchor="ctr">
                    <a:solidFill>
                      <a:srgbClr val="E7E7DE"/>
                    </a:solidFill>
                  </a:tcPr>
                </a:tc>
                <a:tc>
                  <a:txBody>
                    <a:bodyPr/>
                    <a:lstStyle/>
                    <a:p>
                      <a:pPr algn="ctr" fontAlgn="b"/>
                      <a:r>
                        <a:rPr lang="en-US" sz="1000" b="0" i="0" u="none" strike="noStrike">
                          <a:solidFill>
                            <a:schemeClr val="tx1"/>
                          </a:solidFill>
                          <a:effectLst/>
                          <a:latin typeface="+mn-lt"/>
                        </a:rPr>
                        <a:t>NAM</a:t>
                      </a:r>
                    </a:p>
                  </a:txBody>
                  <a:tcPr marT="18288" marB="18288" anchor="ctr">
                    <a:solidFill>
                      <a:srgbClr val="E7E7DE"/>
                    </a:solidFill>
                  </a:tcPr>
                </a:tc>
                <a:extLst>
                  <a:ext uri="{0D108BD9-81ED-4DB2-BD59-A6C34878D82A}">
                    <a16:rowId xmlns:a16="http://schemas.microsoft.com/office/drawing/2014/main" val="1137296510"/>
                  </a:ext>
                </a:extLst>
              </a:tr>
              <a:tr h="220437">
                <a:tc>
                  <a:txBody>
                    <a:bodyPr/>
                    <a:lstStyle/>
                    <a:p>
                      <a:pPr algn="l" fontAlgn="b"/>
                      <a:r>
                        <a:rPr lang="en-US" sz="1000" b="0" i="0" u="none" strike="noStrike">
                          <a:solidFill>
                            <a:schemeClr val="tx1"/>
                          </a:solidFill>
                          <a:effectLst/>
                          <a:latin typeface="+mn-lt"/>
                        </a:rPr>
                        <a:t>Intl small cap</a:t>
                      </a:r>
                    </a:p>
                  </a:txBody>
                  <a:tcPr marR="0" marT="18288" marB="18288" anchor="ctr">
                    <a:solidFill>
                      <a:schemeClr val="bg2"/>
                    </a:solidFill>
                  </a:tcPr>
                </a:tc>
                <a:tc>
                  <a:txBody>
                    <a:bodyPr/>
                    <a:lstStyle/>
                    <a:p>
                      <a:pPr algn="ctr" fontAlgn="b"/>
                      <a:r>
                        <a:rPr lang="en-US" sz="1000" b="0" i="0" u="none" strike="noStrike">
                          <a:solidFill>
                            <a:schemeClr val="tx1"/>
                          </a:solidFill>
                          <a:effectLst/>
                          <a:latin typeface="+mn-lt"/>
                        </a:rPr>
                        <a:t>NAM</a:t>
                      </a:r>
                    </a:p>
                  </a:txBody>
                  <a:tcPr marT="18288" marB="18288" anchor="ctr">
                    <a:solidFill>
                      <a:schemeClr val="bg2"/>
                    </a:solidFill>
                  </a:tcPr>
                </a:tc>
                <a:extLst>
                  <a:ext uri="{0D108BD9-81ED-4DB2-BD59-A6C34878D82A}">
                    <a16:rowId xmlns:a16="http://schemas.microsoft.com/office/drawing/2014/main" val="2237397244"/>
                  </a:ext>
                </a:extLst>
              </a:tr>
              <a:tr h="220437">
                <a:tc>
                  <a:txBody>
                    <a:bodyPr/>
                    <a:lstStyle/>
                    <a:p>
                      <a:pPr algn="l" fontAlgn="b"/>
                      <a:r>
                        <a:rPr lang="en-US" sz="1000" b="0" i="0" u="none" strike="noStrike">
                          <a:solidFill>
                            <a:schemeClr val="tx1"/>
                          </a:solidFill>
                          <a:effectLst/>
                          <a:latin typeface="+mn-lt"/>
                        </a:rPr>
                        <a:t>International value</a:t>
                      </a:r>
                    </a:p>
                  </a:txBody>
                  <a:tcPr marR="0" marT="18288" marB="18288" anchor="ctr">
                    <a:solidFill>
                      <a:srgbClr val="E7E7DE"/>
                    </a:solidFill>
                  </a:tcPr>
                </a:tc>
                <a:tc>
                  <a:txBody>
                    <a:bodyPr/>
                    <a:lstStyle/>
                    <a:p>
                      <a:pPr algn="ctr" fontAlgn="b"/>
                      <a:r>
                        <a:rPr lang="en-US" sz="1000" b="0" i="0" u="none" strike="noStrike">
                          <a:solidFill>
                            <a:schemeClr val="tx1"/>
                          </a:solidFill>
                          <a:effectLst/>
                          <a:latin typeface="+mn-lt"/>
                        </a:rPr>
                        <a:t>NWQ</a:t>
                      </a:r>
                    </a:p>
                  </a:txBody>
                  <a:tcPr marT="18288" marB="18288" anchor="ctr">
                    <a:solidFill>
                      <a:srgbClr val="E7E7DE"/>
                    </a:solidFill>
                  </a:tcPr>
                </a:tc>
                <a:extLst>
                  <a:ext uri="{0D108BD9-81ED-4DB2-BD59-A6C34878D82A}">
                    <a16:rowId xmlns:a16="http://schemas.microsoft.com/office/drawing/2014/main" val="3949230751"/>
                  </a:ext>
                </a:extLst>
              </a:tr>
              <a:tr h="220437">
                <a:tc>
                  <a:txBody>
                    <a:bodyPr/>
                    <a:lstStyle/>
                    <a:p>
                      <a:pPr algn="l" fontAlgn="b"/>
                      <a:r>
                        <a:rPr lang="en-US" sz="1000" b="0" i="0" u="none" strike="noStrike">
                          <a:solidFill>
                            <a:schemeClr val="tx1"/>
                          </a:solidFill>
                          <a:effectLst/>
                          <a:latin typeface="+mn-lt"/>
                        </a:rPr>
                        <a:t>Multicap value</a:t>
                      </a:r>
                    </a:p>
                  </a:txBody>
                  <a:tcPr marR="0" marT="18288" marB="18288" anchor="ctr">
                    <a:lnB w="12700" cmpd="sng">
                      <a:noFill/>
                    </a:lnB>
                    <a:solidFill>
                      <a:schemeClr val="bg2"/>
                    </a:solidFill>
                  </a:tcPr>
                </a:tc>
                <a:tc>
                  <a:txBody>
                    <a:bodyPr/>
                    <a:lstStyle/>
                    <a:p>
                      <a:pPr algn="ctr" fontAlgn="b"/>
                      <a:r>
                        <a:rPr lang="en-US" sz="1000" b="0" i="0" u="none" strike="noStrike">
                          <a:solidFill>
                            <a:schemeClr val="tx1"/>
                          </a:solidFill>
                          <a:effectLst/>
                          <a:latin typeface="+mn-lt"/>
                        </a:rPr>
                        <a:t>NWQ</a:t>
                      </a:r>
                    </a:p>
                  </a:txBody>
                  <a:tcPr marT="18288" marB="18288" anchor="ctr">
                    <a:lnB w="12700" cmpd="sng">
                      <a:noFill/>
                    </a:lnB>
                    <a:solidFill>
                      <a:schemeClr val="bg2"/>
                    </a:solidFill>
                  </a:tcPr>
                </a:tc>
                <a:extLst>
                  <a:ext uri="{0D108BD9-81ED-4DB2-BD59-A6C34878D82A}">
                    <a16:rowId xmlns:a16="http://schemas.microsoft.com/office/drawing/2014/main" val="4243525612"/>
                  </a:ext>
                </a:extLst>
              </a:tr>
            </a:tbl>
          </a:graphicData>
        </a:graphic>
      </p:graphicFrame>
      <p:graphicFrame>
        <p:nvGraphicFramePr>
          <p:cNvPr id="58" name="Table 57">
            <a:extLst>
              <a:ext uri="{FF2B5EF4-FFF2-40B4-BE49-F238E27FC236}">
                <a16:creationId xmlns:a16="http://schemas.microsoft.com/office/drawing/2014/main" id="{22910CE9-E65D-84BA-544B-197892431B09}"/>
              </a:ext>
            </a:extLst>
          </p:cNvPr>
          <p:cNvGraphicFramePr>
            <a:graphicFrameLocks noGrp="1"/>
          </p:cNvGraphicFramePr>
          <p:nvPr>
            <p:custDataLst>
              <p:tags r:id="rId4"/>
            </p:custDataLst>
          </p:nvPr>
        </p:nvGraphicFramePr>
        <p:xfrm>
          <a:off x="8486251" y="4515690"/>
          <a:ext cx="1886640" cy="1356790"/>
        </p:xfrm>
        <a:graphic>
          <a:graphicData uri="http://schemas.openxmlformats.org/drawingml/2006/table">
            <a:tbl>
              <a:tblPr>
                <a:tableStyleId>{9D7B26C5-4107-4FEC-AEDC-1716B250A1EF}</a:tableStyleId>
              </a:tblPr>
              <a:tblGrid>
                <a:gridCol w="772015">
                  <a:extLst>
                    <a:ext uri="{9D8B030D-6E8A-4147-A177-3AD203B41FA5}">
                      <a16:colId xmlns:a16="http://schemas.microsoft.com/office/drawing/2014/main" val="4088273099"/>
                    </a:ext>
                  </a:extLst>
                </a:gridCol>
                <a:gridCol w="436418">
                  <a:extLst>
                    <a:ext uri="{9D8B030D-6E8A-4147-A177-3AD203B41FA5}">
                      <a16:colId xmlns:a16="http://schemas.microsoft.com/office/drawing/2014/main" val="1158442355"/>
                    </a:ext>
                  </a:extLst>
                </a:gridCol>
                <a:gridCol w="678207">
                  <a:extLst>
                    <a:ext uri="{9D8B030D-6E8A-4147-A177-3AD203B41FA5}">
                      <a16:colId xmlns:a16="http://schemas.microsoft.com/office/drawing/2014/main" val="3204201672"/>
                    </a:ext>
                  </a:extLst>
                </a:gridCol>
              </a:tblGrid>
              <a:tr h="357272">
                <a:tc>
                  <a:txBody>
                    <a:bodyPr/>
                    <a:lstStyle/>
                    <a:p>
                      <a:pPr algn="l" fontAlgn="b"/>
                      <a:endParaRPr lang="en-US" sz="1000" b="0" i="0" u="none" strike="noStrike">
                        <a:solidFill>
                          <a:schemeClr val="tx1"/>
                        </a:solidFill>
                        <a:effectLst/>
                        <a:latin typeface="+mn-lt"/>
                      </a:endParaRPr>
                    </a:p>
                  </a:txBody>
                  <a:tcPr marL="10478" marR="10478" marT="10478" anchor="b">
                    <a:lnT w="12700" cmpd="sng">
                      <a:noFill/>
                    </a:lnT>
                    <a:noFill/>
                  </a:tcPr>
                </a:tc>
                <a:tc>
                  <a:txBody>
                    <a:bodyPr/>
                    <a:lstStyle/>
                    <a:p>
                      <a:pPr algn="ctr" fontAlgn="b"/>
                      <a:r>
                        <a:rPr lang="en-US" sz="1000" b="1" i="0" u="none" strike="noStrike">
                          <a:solidFill>
                            <a:schemeClr val="tx1"/>
                          </a:solidFill>
                          <a:effectLst/>
                          <a:latin typeface="Ringside Narrow" panose="02000500000000000000" pitchFamily="2" charset="0"/>
                        </a:rPr>
                        <a:t>Stars</a:t>
                      </a:r>
                    </a:p>
                  </a:txBody>
                  <a:tcPr marL="10478" marR="10478" marT="10478" anchor="ctr">
                    <a:lnR w="9525" cap="flat" cmpd="sng" algn="ctr">
                      <a:solidFill>
                        <a:schemeClr val="bg1"/>
                      </a:solidFill>
                      <a:prstDash val="solid"/>
                      <a:round/>
                      <a:headEnd type="none" w="med" len="med"/>
                      <a:tailEnd type="none" w="med" len="med"/>
                    </a:lnR>
                    <a:lnT w="12700" cmpd="sng">
                      <a:noFill/>
                    </a:lnT>
                    <a:solidFill>
                      <a:schemeClr val="accent6"/>
                    </a:solidFill>
                  </a:tcPr>
                </a:tc>
                <a:tc>
                  <a:txBody>
                    <a:bodyPr/>
                    <a:lstStyle/>
                    <a:p>
                      <a:pPr algn="ctr" fontAlgn="b">
                        <a:lnSpc>
                          <a:spcPct val="90000"/>
                        </a:lnSpc>
                      </a:pPr>
                      <a:r>
                        <a:rPr lang="en-US" sz="1000" b="1" i="0" u="none" strike="noStrike">
                          <a:solidFill>
                            <a:schemeClr val="tx1"/>
                          </a:solidFill>
                          <a:effectLst/>
                          <a:latin typeface="Ringside Narrow" panose="02000500000000000000" pitchFamily="2" charset="0"/>
                        </a:rPr>
                        <a:t>Sub-</a:t>
                      </a:r>
                      <a:br>
                        <a:rPr lang="en-US" sz="1000" b="1" i="0" u="none" strike="noStrike">
                          <a:solidFill>
                            <a:schemeClr val="tx1"/>
                          </a:solidFill>
                          <a:effectLst/>
                          <a:latin typeface="Ringside Narrow" panose="02000500000000000000" pitchFamily="2" charset="0"/>
                        </a:rPr>
                      </a:br>
                      <a:r>
                        <a:rPr lang="en-US" sz="1000" b="1" i="0" u="none" strike="noStrike">
                          <a:solidFill>
                            <a:schemeClr val="tx1"/>
                          </a:solidFill>
                          <a:effectLst/>
                          <a:latin typeface="Ringside Narrow" panose="02000500000000000000" pitchFamily="2" charset="0"/>
                        </a:rPr>
                        <a:t>strategies</a:t>
                      </a:r>
                    </a:p>
                  </a:txBody>
                  <a:tcPr marL="10478" marR="10478" marT="10478" anchor="ctr">
                    <a:lnL w="9525" cap="flat" cmpd="sng" algn="ctr">
                      <a:solidFill>
                        <a:schemeClr val="bg1"/>
                      </a:solidFill>
                      <a:prstDash val="solid"/>
                      <a:round/>
                      <a:headEnd type="none" w="med" len="med"/>
                      <a:tailEnd type="none" w="med" len="med"/>
                    </a:lnL>
                    <a:lnT w="12700" cmpd="sng">
                      <a:noFill/>
                    </a:lnT>
                    <a:solidFill>
                      <a:schemeClr val="accent6"/>
                    </a:solidFill>
                  </a:tcPr>
                </a:tc>
                <a:extLst>
                  <a:ext uri="{0D108BD9-81ED-4DB2-BD59-A6C34878D82A}">
                    <a16:rowId xmlns:a16="http://schemas.microsoft.com/office/drawing/2014/main" val="3905591884"/>
                  </a:ext>
                </a:extLst>
              </a:tr>
              <a:tr h="303327">
                <a:tc>
                  <a:txBody>
                    <a:bodyPr/>
                    <a:lstStyle/>
                    <a:p>
                      <a:pPr algn="l" fontAlgn="b"/>
                      <a:r>
                        <a:rPr lang="en-US" sz="1000" b="1" i="0" u="none" strike="noStrike">
                          <a:solidFill>
                            <a:schemeClr val="tx1"/>
                          </a:solidFill>
                          <a:effectLst/>
                          <a:latin typeface="Ringside Narrow" panose="02000500000000000000" pitchFamily="2" charset="0"/>
                        </a:rPr>
                        <a:t>Lifecycle</a:t>
                      </a:r>
                    </a:p>
                  </a:txBody>
                  <a:tcPr marR="10478" marT="10478" marB="0" anchor="ctr">
                    <a:solidFill>
                      <a:schemeClr val="bg2"/>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a:solidFill>
                            <a:schemeClr val="tx1"/>
                          </a:solidFill>
                          <a:effectLst/>
                          <a:latin typeface="+mn-lt"/>
                        </a:rPr>
                        <a:t>4 – 5</a:t>
                      </a:r>
                    </a:p>
                  </a:txBody>
                  <a:tcPr marL="10478" marR="10478" marT="10478" marB="0" anchor="ctr">
                    <a:lnR w="9525" cap="flat" cmpd="sng" algn="ctr">
                      <a:solidFill>
                        <a:schemeClr val="bg1"/>
                      </a:solidFill>
                      <a:prstDash val="solid"/>
                      <a:round/>
                      <a:headEnd type="none" w="med" len="med"/>
                      <a:tailEnd type="none" w="med" len="med"/>
                    </a:lnR>
                    <a:solidFill>
                      <a:schemeClr val="bg2"/>
                    </a:solidFill>
                  </a:tcPr>
                </a:tc>
                <a:tc>
                  <a:txBody>
                    <a:bodyPr/>
                    <a:lstStyle/>
                    <a:p>
                      <a:pPr algn="ctr" fontAlgn="b"/>
                      <a:r>
                        <a:rPr lang="en-US" sz="1000" b="0" i="0" u="none" strike="noStrike">
                          <a:solidFill>
                            <a:schemeClr val="tx1"/>
                          </a:solidFill>
                          <a:effectLst/>
                          <a:latin typeface="+mn-lt"/>
                        </a:rPr>
                        <a:t>20</a:t>
                      </a:r>
                    </a:p>
                  </a:txBody>
                  <a:tcPr marL="10478" marR="10478" marT="10478" marB="0" anchor="ctr">
                    <a:lnL w="9525" cap="flat" cmpd="sng" algn="ctr">
                      <a:solidFill>
                        <a:schemeClr val="bg1"/>
                      </a:solidFill>
                      <a:prstDash val="solid"/>
                      <a:round/>
                      <a:headEnd type="none" w="med" len="med"/>
                      <a:tailEnd type="none" w="med" len="med"/>
                    </a:lnL>
                    <a:solidFill>
                      <a:schemeClr val="bg2"/>
                    </a:solidFill>
                  </a:tcPr>
                </a:tc>
                <a:extLst>
                  <a:ext uri="{0D108BD9-81ED-4DB2-BD59-A6C34878D82A}">
                    <a16:rowId xmlns:a16="http://schemas.microsoft.com/office/drawing/2014/main" val="3553550227"/>
                  </a:ext>
                </a:extLst>
              </a:tr>
              <a:tr h="415637">
                <a:tc>
                  <a:txBody>
                    <a:bodyPr/>
                    <a:lstStyle/>
                    <a:p>
                      <a:pPr algn="l" fontAlgn="b"/>
                      <a:r>
                        <a:rPr lang="en-US" sz="1000" b="1" i="0" u="none" strike="noStrike">
                          <a:solidFill>
                            <a:schemeClr val="tx1"/>
                          </a:solidFill>
                          <a:effectLst/>
                          <a:latin typeface="Ringside Narrow" panose="02000500000000000000" pitchFamily="2" charset="0"/>
                        </a:rPr>
                        <a:t>Lifecycle index</a:t>
                      </a:r>
                    </a:p>
                  </a:txBody>
                  <a:tcPr marR="10478" marT="10478" marB="0" anchor="ctr">
                    <a:solidFill>
                      <a:srgbClr val="E7E7DE"/>
                    </a:solidFill>
                  </a:tcPr>
                </a:tc>
                <a:tc>
                  <a:txBody>
                    <a:bodyPr/>
                    <a:lstStyle/>
                    <a:p>
                      <a:pPr algn="ctr" fontAlgn="b"/>
                      <a:r>
                        <a:rPr lang="en-US" sz="1000" b="0" i="0" u="none" strike="noStrike">
                          <a:solidFill>
                            <a:schemeClr val="tx1"/>
                          </a:solidFill>
                          <a:effectLst/>
                          <a:latin typeface="+mn-lt"/>
                        </a:rPr>
                        <a:t>4 – 5</a:t>
                      </a:r>
                    </a:p>
                  </a:txBody>
                  <a:tcPr marL="10478" marR="10478" marT="10478" marB="0" anchor="ctr">
                    <a:lnR w="9525" cap="flat" cmpd="sng" algn="ctr">
                      <a:solidFill>
                        <a:schemeClr val="bg1"/>
                      </a:solidFill>
                      <a:prstDash val="solid"/>
                      <a:round/>
                      <a:headEnd type="none" w="med" len="med"/>
                      <a:tailEnd type="none" w="med" len="med"/>
                    </a:lnR>
                    <a:solidFill>
                      <a:srgbClr val="E7E7DE"/>
                    </a:solidFill>
                  </a:tcPr>
                </a:tc>
                <a:tc>
                  <a:txBody>
                    <a:bodyPr/>
                    <a:lstStyle/>
                    <a:p>
                      <a:pPr algn="ctr" fontAlgn="b"/>
                      <a:r>
                        <a:rPr lang="en-US" sz="1000" b="0" i="0" u="none" strike="noStrike">
                          <a:solidFill>
                            <a:schemeClr val="tx1"/>
                          </a:solidFill>
                          <a:effectLst/>
                          <a:latin typeface="+mn-lt"/>
                        </a:rPr>
                        <a:t>6</a:t>
                      </a:r>
                    </a:p>
                  </a:txBody>
                  <a:tcPr marL="10478" marR="10478" marT="10478" marB="0" anchor="ctr">
                    <a:lnL w="9525" cap="flat" cmpd="sng" algn="ctr">
                      <a:solidFill>
                        <a:schemeClr val="bg1"/>
                      </a:solidFill>
                      <a:prstDash val="solid"/>
                      <a:round/>
                      <a:headEnd type="none" w="med" len="med"/>
                      <a:tailEnd type="none" w="med" len="med"/>
                    </a:lnL>
                    <a:solidFill>
                      <a:srgbClr val="E7E7DE"/>
                    </a:solidFill>
                  </a:tcPr>
                </a:tc>
                <a:extLst>
                  <a:ext uri="{0D108BD9-81ED-4DB2-BD59-A6C34878D82A}">
                    <a16:rowId xmlns:a16="http://schemas.microsoft.com/office/drawing/2014/main" val="670372521"/>
                  </a:ext>
                </a:extLst>
              </a:tr>
              <a:tr h="280554">
                <a:tc>
                  <a:txBody>
                    <a:bodyPr/>
                    <a:lstStyle/>
                    <a:p>
                      <a:pPr algn="l" fontAlgn="b"/>
                      <a:r>
                        <a:rPr lang="en-US" sz="1000" b="1" i="0" u="none" strike="noStrike">
                          <a:solidFill>
                            <a:schemeClr val="tx1"/>
                          </a:solidFill>
                          <a:effectLst/>
                          <a:latin typeface="Ringside Narrow" panose="02000500000000000000" pitchFamily="2" charset="0"/>
                        </a:rPr>
                        <a:t>CREF Stock</a:t>
                      </a:r>
                    </a:p>
                  </a:txBody>
                  <a:tcPr marR="10478" marT="10478" marB="0" anchor="ctr">
                    <a:lnB w="12700" cmpd="sng">
                      <a:noFill/>
                    </a:lnB>
                    <a:solidFill>
                      <a:schemeClr val="bg2"/>
                    </a:solidFill>
                  </a:tcPr>
                </a:tc>
                <a:tc>
                  <a:txBody>
                    <a:bodyPr/>
                    <a:lstStyle/>
                    <a:p>
                      <a:pPr algn="ctr" fontAlgn="b"/>
                      <a:r>
                        <a:rPr lang="en-US" sz="1000" b="0" i="0" u="none" strike="noStrike">
                          <a:solidFill>
                            <a:schemeClr val="tx1"/>
                          </a:solidFill>
                          <a:effectLst/>
                          <a:latin typeface="+mn-lt"/>
                        </a:rPr>
                        <a:t>5</a:t>
                      </a:r>
                    </a:p>
                  </a:txBody>
                  <a:tcPr marL="10478" marR="10478" marT="10478" marB="0" anchor="ctr">
                    <a:lnR w="9525" cap="flat" cmpd="sng" algn="ctr">
                      <a:solidFill>
                        <a:schemeClr val="bg1"/>
                      </a:solidFill>
                      <a:prstDash val="solid"/>
                      <a:round/>
                      <a:headEnd type="none" w="med" len="med"/>
                      <a:tailEnd type="none" w="med" len="med"/>
                    </a:lnR>
                    <a:lnB w="12700" cmpd="sng">
                      <a:noFill/>
                    </a:lnB>
                    <a:solidFill>
                      <a:schemeClr val="bg2"/>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a:solidFill>
                            <a:schemeClr val="tx1"/>
                          </a:solidFill>
                          <a:effectLst/>
                          <a:latin typeface="+mn-lt"/>
                        </a:rPr>
                        <a:t>21</a:t>
                      </a:r>
                    </a:p>
                  </a:txBody>
                  <a:tcPr marL="10478" marR="10478" marT="10478" marB="0" anchor="ctr">
                    <a:lnL w="9525" cap="flat" cmpd="sng" algn="ctr">
                      <a:solidFill>
                        <a:schemeClr val="bg1"/>
                      </a:solidFill>
                      <a:prstDash val="solid"/>
                      <a:round/>
                      <a:headEnd type="none" w="med" len="med"/>
                      <a:tailEnd type="none" w="med" len="med"/>
                    </a:lnL>
                    <a:lnB w="12700" cmpd="sng">
                      <a:noFill/>
                    </a:lnB>
                    <a:solidFill>
                      <a:schemeClr val="bg2"/>
                    </a:solidFill>
                  </a:tcPr>
                </a:tc>
                <a:extLst>
                  <a:ext uri="{0D108BD9-81ED-4DB2-BD59-A6C34878D82A}">
                    <a16:rowId xmlns:a16="http://schemas.microsoft.com/office/drawing/2014/main" val="1617375174"/>
                  </a:ext>
                </a:extLst>
              </a:tr>
            </a:tbl>
          </a:graphicData>
        </a:graphic>
      </p:graphicFrame>
      <p:pic>
        <p:nvPicPr>
          <p:cNvPr id="59" name="Graphic 58">
            <a:extLst>
              <a:ext uri="{FF2B5EF4-FFF2-40B4-BE49-F238E27FC236}">
                <a16:creationId xmlns:a16="http://schemas.microsoft.com/office/drawing/2014/main" id="{D4AE8460-C761-5C87-8F4B-5A78650F4DC3}"/>
              </a:ext>
              <a:ext uri="{C183D7F6-B498-43B3-948B-1728B52AA6E4}">
                <adec:decorative xmlns:adec="http://schemas.microsoft.com/office/drawing/2017/decorative" val="1"/>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8120491" y="1927691"/>
            <a:ext cx="636070" cy="636070"/>
          </a:xfrm>
          <a:prstGeom prst="rect">
            <a:avLst/>
          </a:prstGeom>
        </p:spPr>
      </p:pic>
      <p:sp>
        <p:nvSpPr>
          <p:cNvPr id="2" name="Text Placeholder 21">
            <a:extLst>
              <a:ext uri="{FF2B5EF4-FFF2-40B4-BE49-F238E27FC236}">
                <a16:creationId xmlns:a16="http://schemas.microsoft.com/office/drawing/2014/main" id="{ADA8B1E8-464B-3B07-BBF2-3EF6938DE1AD}"/>
              </a:ext>
            </a:extLst>
          </p:cNvPr>
          <p:cNvSpPr txBox="1">
            <a:spLocks/>
          </p:cNvSpPr>
          <p:nvPr/>
        </p:nvSpPr>
        <p:spPr>
          <a:xfrm>
            <a:off x="968794" y="2110002"/>
            <a:ext cx="1548507" cy="42952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en-US" sz="1800" b="1">
                <a:latin typeface="Ringside Narrow" panose="02000500000000000000" pitchFamily="2" charset="0"/>
              </a:rPr>
              <a:t>Simplification</a:t>
            </a:r>
          </a:p>
        </p:txBody>
      </p:sp>
      <p:sp>
        <p:nvSpPr>
          <p:cNvPr id="3" name="Text Placeholder 21">
            <a:extLst>
              <a:ext uri="{FF2B5EF4-FFF2-40B4-BE49-F238E27FC236}">
                <a16:creationId xmlns:a16="http://schemas.microsoft.com/office/drawing/2014/main" id="{A3E82FC9-B16B-D8A9-39F1-1AA6CB11E6A1}"/>
              </a:ext>
            </a:extLst>
          </p:cNvPr>
          <p:cNvSpPr txBox="1">
            <a:spLocks/>
          </p:cNvSpPr>
          <p:nvPr/>
        </p:nvSpPr>
        <p:spPr>
          <a:xfrm>
            <a:off x="5035266" y="2110002"/>
            <a:ext cx="1953597" cy="42952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en-US" sz="1800" b="1">
                <a:latin typeface="Ringside Narrow" panose="02000500000000000000" pitchFamily="2" charset="0"/>
              </a:rPr>
              <a:t>Risk management</a:t>
            </a:r>
          </a:p>
        </p:txBody>
      </p:sp>
      <p:sp>
        <p:nvSpPr>
          <p:cNvPr id="5" name="Text Placeholder 21">
            <a:extLst>
              <a:ext uri="{FF2B5EF4-FFF2-40B4-BE49-F238E27FC236}">
                <a16:creationId xmlns:a16="http://schemas.microsoft.com/office/drawing/2014/main" id="{9FAD9334-59A9-19C5-9CEA-C84B806E34F9}"/>
              </a:ext>
            </a:extLst>
          </p:cNvPr>
          <p:cNvSpPr txBox="1">
            <a:spLocks/>
          </p:cNvSpPr>
          <p:nvPr/>
        </p:nvSpPr>
        <p:spPr>
          <a:xfrm>
            <a:off x="8913124" y="2110002"/>
            <a:ext cx="1953597" cy="42952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en-US" sz="1800" b="1">
                <a:latin typeface="Ringside Narrow" panose="02000500000000000000" pitchFamily="2" charset="0"/>
              </a:rPr>
              <a:t>Quality</a:t>
            </a:r>
          </a:p>
        </p:txBody>
      </p:sp>
      <p:sp>
        <p:nvSpPr>
          <p:cNvPr id="8" name="Text Placeholder 21">
            <a:extLst>
              <a:ext uri="{FF2B5EF4-FFF2-40B4-BE49-F238E27FC236}">
                <a16:creationId xmlns:a16="http://schemas.microsoft.com/office/drawing/2014/main" id="{B2FF6421-A4FD-77A5-60EB-EE89E495A4B8}"/>
              </a:ext>
            </a:extLst>
          </p:cNvPr>
          <p:cNvSpPr txBox="1">
            <a:spLocks/>
          </p:cNvSpPr>
          <p:nvPr/>
        </p:nvSpPr>
        <p:spPr>
          <a:xfrm>
            <a:off x="2711558" y="4470235"/>
            <a:ext cx="1548507" cy="42952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en-US" sz="1800" b="1">
                <a:latin typeface="Ringside Narrow" panose="02000500000000000000" pitchFamily="2" charset="0"/>
              </a:rPr>
              <a:t>Costs</a:t>
            </a:r>
          </a:p>
        </p:txBody>
      </p:sp>
      <p:sp>
        <p:nvSpPr>
          <p:cNvPr id="9" name="Text Placeholder 21">
            <a:extLst>
              <a:ext uri="{FF2B5EF4-FFF2-40B4-BE49-F238E27FC236}">
                <a16:creationId xmlns:a16="http://schemas.microsoft.com/office/drawing/2014/main" id="{D6BAFE07-FB96-E14D-BE4F-AF3AA4E267D5}"/>
              </a:ext>
            </a:extLst>
          </p:cNvPr>
          <p:cNvSpPr txBox="1">
            <a:spLocks/>
          </p:cNvSpPr>
          <p:nvPr/>
        </p:nvSpPr>
        <p:spPr>
          <a:xfrm>
            <a:off x="7257293" y="4470235"/>
            <a:ext cx="1990060" cy="42952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en-US" sz="1800" b="1">
                <a:latin typeface="Ringside Narrow" panose="02000500000000000000" pitchFamily="2" charset="0"/>
              </a:rPr>
              <a:t>Target date team</a:t>
            </a:r>
          </a:p>
        </p:txBody>
      </p:sp>
      <p:graphicFrame>
        <p:nvGraphicFramePr>
          <p:cNvPr id="11" name="Table 10">
            <a:extLst>
              <a:ext uri="{FF2B5EF4-FFF2-40B4-BE49-F238E27FC236}">
                <a16:creationId xmlns:a16="http://schemas.microsoft.com/office/drawing/2014/main" id="{E8055BF3-70DA-98E5-83C9-2381F203E8D3}"/>
              </a:ext>
            </a:extLst>
          </p:cNvPr>
          <p:cNvGraphicFramePr>
            <a:graphicFrameLocks noGrp="1"/>
          </p:cNvGraphicFramePr>
          <p:nvPr>
            <p:custDataLst>
              <p:tags r:id="rId5"/>
            </p:custDataLst>
            <p:extLst>
              <p:ext uri="{D42A27DB-BD31-4B8C-83A1-F6EECF244321}">
                <p14:modId xmlns:p14="http://schemas.microsoft.com/office/powerpoint/2010/main" val="447156767"/>
              </p:ext>
            </p:extLst>
          </p:nvPr>
        </p:nvGraphicFramePr>
        <p:xfrm>
          <a:off x="3503643" y="4508047"/>
          <a:ext cx="2027843" cy="1364433"/>
        </p:xfrm>
        <a:graphic>
          <a:graphicData uri="http://schemas.openxmlformats.org/drawingml/2006/table">
            <a:tbl>
              <a:tblPr>
                <a:tableStyleId>{9D7B26C5-4107-4FEC-AEDC-1716B250A1EF}</a:tableStyleId>
              </a:tblPr>
              <a:tblGrid>
                <a:gridCol w="835802">
                  <a:extLst>
                    <a:ext uri="{9D8B030D-6E8A-4147-A177-3AD203B41FA5}">
                      <a16:colId xmlns:a16="http://schemas.microsoft.com/office/drawing/2014/main" val="4088273099"/>
                    </a:ext>
                  </a:extLst>
                </a:gridCol>
                <a:gridCol w="622640">
                  <a:extLst>
                    <a:ext uri="{9D8B030D-6E8A-4147-A177-3AD203B41FA5}">
                      <a16:colId xmlns:a16="http://schemas.microsoft.com/office/drawing/2014/main" val="1158442355"/>
                    </a:ext>
                  </a:extLst>
                </a:gridCol>
                <a:gridCol w="569401">
                  <a:extLst>
                    <a:ext uri="{9D8B030D-6E8A-4147-A177-3AD203B41FA5}">
                      <a16:colId xmlns:a16="http://schemas.microsoft.com/office/drawing/2014/main" val="3204201672"/>
                    </a:ext>
                  </a:extLst>
                </a:gridCol>
              </a:tblGrid>
              <a:tr h="353690">
                <a:tc>
                  <a:txBody>
                    <a:bodyPr/>
                    <a:lstStyle/>
                    <a:p>
                      <a:pPr algn="l" fontAlgn="b"/>
                      <a:endParaRPr lang="en-US" sz="1000" b="0" i="0" u="none" strike="noStrike">
                        <a:solidFill>
                          <a:schemeClr val="tx1"/>
                        </a:solidFill>
                        <a:effectLst/>
                        <a:latin typeface="+mn-lt"/>
                      </a:endParaRPr>
                    </a:p>
                  </a:txBody>
                  <a:tcPr marL="10478" marR="10478" marT="10478" anchor="b">
                    <a:lnT w="12700" cmpd="sng">
                      <a:noFill/>
                    </a:lnT>
                    <a:noFill/>
                  </a:tcPr>
                </a:tc>
                <a:tc>
                  <a:txBody>
                    <a:bodyPr/>
                    <a:lstStyle/>
                    <a:p>
                      <a:pPr algn="ctr" fontAlgn="b"/>
                      <a:r>
                        <a:rPr lang="en-US" sz="1000" b="1" i="0" u="none" strike="noStrike">
                          <a:solidFill>
                            <a:schemeClr val="tx1"/>
                          </a:solidFill>
                          <a:effectLst/>
                          <a:latin typeface="Ringside Narrow" panose="02000500000000000000" pitchFamily="2" charset="0"/>
                        </a:rPr>
                        <a:t>2016</a:t>
                      </a:r>
                    </a:p>
                  </a:txBody>
                  <a:tcPr marL="10478" marR="10478" marT="10478" anchor="b">
                    <a:lnR w="9525" cap="flat" cmpd="sng" algn="ctr">
                      <a:solidFill>
                        <a:schemeClr val="bg1"/>
                      </a:solidFill>
                      <a:prstDash val="solid"/>
                      <a:round/>
                      <a:headEnd type="none" w="med" len="med"/>
                      <a:tailEnd type="none" w="med" len="med"/>
                    </a:lnR>
                    <a:lnT w="12700" cmpd="sng">
                      <a:noFill/>
                    </a:lnT>
                    <a:solidFill>
                      <a:schemeClr val="accent2"/>
                    </a:solidFill>
                  </a:tcPr>
                </a:tc>
                <a:tc>
                  <a:txBody>
                    <a:bodyPr/>
                    <a:lstStyle/>
                    <a:p>
                      <a:pPr algn="ctr" fontAlgn="b">
                        <a:lnSpc>
                          <a:spcPct val="90000"/>
                        </a:lnSpc>
                      </a:pPr>
                      <a:r>
                        <a:rPr lang="en-US" sz="1000" b="1" i="0" u="none" strike="noStrike">
                          <a:solidFill>
                            <a:schemeClr val="tx1"/>
                          </a:solidFill>
                          <a:effectLst/>
                          <a:latin typeface="Ringside Narrow" panose="02000500000000000000" pitchFamily="2" charset="0"/>
                        </a:rPr>
                        <a:t>2024</a:t>
                      </a:r>
                    </a:p>
                  </a:txBody>
                  <a:tcPr marL="10478" marR="10478" marT="10478" anchor="b">
                    <a:lnL w="9525" cap="flat" cmpd="sng" algn="ctr">
                      <a:solidFill>
                        <a:schemeClr val="bg1"/>
                      </a:solidFill>
                      <a:prstDash val="solid"/>
                      <a:round/>
                      <a:headEnd type="none" w="med" len="med"/>
                      <a:tailEnd type="none" w="med" len="med"/>
                    </a:lnL>
                    <a:lnT w="12700" cmpd="sng">
                      <a:noFill/>
                    </a:lnT>
                    <a:solidFill>
                      <a:schemeClr val="accent2"/>
                    </a:solidFill>
                  </a:tcPr>
                </a:tc>
                <a:extLst>
                  <a:ext uri="{0D108BD9-81ED-4DB2-BD59-A6C34878D82A}">
                    <a16:rowId xmlns:a16="http://schemas.microsoft.com/office/drawing/2014/main" val="3905591884"/>
                  </a:ext>
                </a:extLst>
              </a:tr>
              <a:tr h="322555">
                <a:tc>
                  <a:txBody>
                    <a:bodyPr/>
                    <a:lstStyle/>
                    <a:p>
                      <a:pPr algn="l" fontAlgn="b"/>
                      <a:r>
                        <a:rPr lang="en-US" sz="1000" b="1" i="0" u="none" strike="noStrike">
                          <a:solidFill>
                            <a:schemeClr val="tx1"/>
                          </a:solidFill>
                          <a:effectLst/>
                          <a:latin typeface="Ringside Narrow" panose="02000500000000000000" pitchFamily="2" charset="0"/>
                        </a:rPr>
                        <a:t>Inv </a:t>
                      </a:r>
                      <a:r>
                        <a:rPr lang="en-US" sz="1000" b="1" i="0" u="none" strike="noStrike" err="1">
                          <a:solidFill>
                            <a:schemeClr val="tx1"/>
                          </a:solidFill>
                          <a:effectLst/>
                          <a:latin typeface="Ringside Narrow" panose="02000500000000000000" pitchFamily="2" charset="0"/>
                        </a:rPr>
                        <a:t>Mgmt</a:t>
                      </a:r>
                      <a:endParaRPr lang="en-US" sz="1000" b="1" i="0" u="none" strike="noStrike">
                        <a:solidFill>
                          <a:schemeClr val="tx1"/>
                        </a:solidFill>
                        <a:effectLst/>
                        <a:latin typeface="Ringside Narrow" panose="02000500000000000000" pitchFamily="2" charset="0"/>
                      </a:endParaRPr>
                    </a:p>
                  </a:txBody>
                  <a:tcPr marR="10478" marT="10478" marB="0" anchor="ctr">
                    <a:solidFill>
                      <a:schemeClr val="bg2"/>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a:solidFill>
                            <a:schemeClr val="tx1"/>
                          </a:solidFill>
                          <a:effectLst/>
                          <a:latin typeface="Ringside Narrow Book" panose="02000500000000000000" pitchFamily="2" charset="0"/>
                        </a:rPr>
                        <a:t>13.7 bps</a:t>
                      </a:r>
                    </a:p>
                  </a:txBody>
                  <a:tcPr marL="9144" marR="9144" marT="10478" marB="0" anchor="ctr">
                    <a:lnR w="9525" cap="flat" cmpd="sng" algn="ctr">
                      <a:solidFill>
                        <a:schemeClr val="bg1"/>
                      </a:solidFill>
                      <a:prstDash val="solid"/>
                      <a:round/>
                      <a:headEnd type="none" w="med" len="med"/>
                      <a:tailEnd type="none" w="med" len="med"/>
                    </a:lnR>
                    <a:solidFill>
                      <a:schemeClr val="bg2"/>
                    </a:solidFill>
                  </a:tcPr>
                </a:tc>
                <a:tc>
                  <a:txBody>
                    <a:bodyPr/>
                    <a:lstStyle/>
                    <a:p>
                      <a:pPr algn="ctr" fontAlgn="b"/>
                      <a:r>
                        <a:rPr lang="en-US" sz="1000" b="0" i="0" u="none" strike="noStrike">
                          <a:solidFill>
                            <a:schemeClr val="tx1"/>
                          </a:solidFill>
                          <a:effectLst/>
                          <a:latin typeface="Ringside Narrow Book" panose="02000500000000000000" pitchFamily="2" charset="0"/>
                        </a:rPr>
                        <a:t>8.0 bps</a:t>
                      </a:r>
                    </a:p>
                  </a:txBody>
                  <a:tcPr marL="9144" marR="9144" marT="10478" marB="0" anchor="ctr">
                    <a:lnL w="9525" cap="flat" cmpd="sng" algn="ctr">
                      <a:solidFill>
                        <a:schemeClr val="bg1"/>
                      </a:solidFill>
                      <a:prstDash val="solid"/>
                      <a:round/>
                      <a:headEnd type="none" w="med" len="med"/>
                      <a:tailEnd type="none" w="med" len="med"/>
                    </a:lnL>
                    <a:solidFill>
                      <a:schemeClr val="bg2"/>
                    </a:solidFill>
                  </a:tcPr>
                </a:tc>
                <a:extLst>
                  <a:ext uri="{0D108BD9-81ED-4DB2-BD59-A6C34878D82A}">
                    <a16:rowId xmlns:a16="http://schemas.microsoft.com/office/drawing/2014/main" val="3553550227"/>
                  </a:ext>
                </a:extLst>
              </a:tr>
              <a:tr h="34409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a:solidFill>
                            <a:schemeClr val="tx1"/>
                          </a:solidFill>
                          <a:effectLst/>
                          <a:latin typeface="Ringside Narrow" panose="02000500000000000000" pitchFamily="2" charset="0"/>
                        </a:rPr>
                        <a:t>R3 total</a:t>
                      </a:r>
                    </a:p>
                  </a:txBody>
                  <a:tcPr marR="10478" marT="10478" marB="0" anchor="ctr">
                    <a:solidFill>
                      <a:srgbClr val="E7E7DE"/>
                    </a:solidFill>
                  </a:tcPr>
                </a:tc>
                <a:tc>
                  <a:txBody>
                    <a:bodyPr/>
                    <a:lstStyle/>
                    <a:p>
                      <a:pPr algn="ctr" fontAlgn="b"/>
                      <a:r>
                        <a:rPr lang="en-US" sz="1000" b="0" i="0" u="none" strike="noStrike">
                          <a:solidFill>
                            <a:schemeClr val="tx1"/>
                          </a:solidFill>
                          <a:effectLst/>
                          <a:latin typeface="Ringside Narrow Book" panose="02000500000000000000" pitchFamily="2" charset="0"/>
                        </a:rPr>
                        <a:t>36.5 bps</a:t>
                      </a:r>
                    </a:p>
                  </a:txBody>
                  <a:tcPr marL="9144" marR="9144" marT="10478" marB="0" anchor="ctr">
                    <a:lnR w="9525" cap="flat" cmpd="sng" algn="ctr">
                      <a:solidFill>
                        <a:schemeClr val="bg1"/>
                      </a:solidFill>
                      <a:prstDash val="solid"/>
                      <a:round/>
                      <a:headEnd type="none" w="med" len="med"/>
                      <a:tailEnd type="none" w="med" len="med"/>
                    </a:lnR>
                    <a:solidFill>
                      <a:srgbClr val="E7E7DE"/>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kern="1200">
                          <a:solidFill>
                            <a:schemeClr val="tx1"/>
                          </a:solidFill>
                          <a:effectLst/>
                          <a:latin typeface="Ringside Narrow Book" panose="02000500000000000000" pitchFamily="2" charset="0"/>
                          <a:ea typeface="+mn-ea"/>
                          <a:cs typeface="+mn-cs"/>
                        </a:rPr>
                        <a:t>25.5 </a:t>
                      </a:r>
                      <a:r>
                        <a:rPr lang="en-US" sz="1000" b="0" i="0" u="none" strike="noStrike">
                          <a:solidFill>
                            <a:schemeClr val="tx1"/>
                          </a:solidFill>
                          <a:effectLst/>
                          <a:latin typeface="Ringside Narrow Book" panose="02000500000000000000" pitchFamily="2" charset="0"/>
                        </a:rPr>
                        <a:t>bps</a:t>
                      </a:r>
                    </a:p>
                  </a:txBody>
                  <a:tcPr marL="9144" marR="9144" marT="10478" marB="0" anchor="ctr">
                    <a:lnL w="9525" cap="flat" cmpd="sng" algn="ctr">
                      <a:solidFill>
                        <a:schemeClr val="bg1"/>
                      </a:solidFill>
                      <a:prstDash val="solid"/>
                      <a:round/>
                      <a:headEnd type="none" w="med" len="med"/>
                      <a:tailEnd type="none" w="med" len="med"/>
                    </a:lnL>
                    <a:solidFill>
                      <a:srgbClr val="E7E7DE"/>
                    </a:solidFill>
                  </a:tcPr>
                </a:tc>
                <a:extLst>
                  <a:ext uri="{0D108BD9-81ED-4DB2-BD59-A6C34878D82A}">
                    <a16:rowId xmlns:a16="http://schemas.microsoft.com/office/drawing/2014/main" val="1617375174"/>
                  </a:ext>
                </a:extLst>
              </a:tr>
              <a:tr h="34409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a:solidFill>
                            <a:schemeClr val="tx1"/>
                          </a:solidFill>
                          <a:effectLst/>
                          <a:latin typeface="Ringside Narrow" panose="02000500000000000000" pitchFamily="2" charset="0"/>
                        </a:rPr>
                        <a:t>R4 total</a:t>
                      </a:r>
                    </a:p>
                  </a:txBody>
                  <a:tcPr marR="10478" marT="10478" marB="0" anchor="ctr">
                    <a:lnB w="12700" cmpd="sng">
                      <a:noFill/>
                    </a:lnB>
                    <a:solidFill>
                      <a:schemeClr val="bg2"/>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a:solidFill>
                            <a:schemeClr val="tx1"/>
                          </a:solidFill>
                          <a:effectLst/>
                          <a:latin typeface="Ringside Narrow Book" panose="02000500000000000000" pitchFamily="2" charset="0"/>
                        </a:rPr>
                        <a:t>N/A</a:t>
                      </a:r>
                    </a:p>
                  </a:txBody>
                  <a:tcPr marL="9144" marR="9144" marT="10478" marB="0" anchor="ctr">
                    <a:lnR w="9525" cap="flat" cmpd="sng" algn="ctr">
                      <a:solidFill>
                        <a:schemeClr val="bg1"/>
                      </a:solidFill>
                      <a:prstDash val="solid"/>
                      <a:round/>
                      <a:headEnd type="none" w="med" len="med"/>
                      <a:tailEnd type="none" w="med" len="med"/>
                    </a:lnR>
                    <a:lnB w="12700" cmpd="sng">
                      <a:noFill/>
                    </a:lnB>
                    <a:solidFill>
                      <a:schemeClr val="bg2"/>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000" b="0" i="0" u="none" strike="noStrike" kern="1200">
                          <a:solidFill>
                            <a:schemeClr val="tx1"/>
                          </a:solidFill>
                          <a:effectLst/>
                          <a:latin typeface="Ringside Narrow Book" panose="02000500000000000000" pitchFamily="2" charset="0"/>
                          <a:ea typeface="+mn-ea"/>
                          <a:cs typeface="+mn-cs"/>
                        </a:rPr>
                        <a:t>10.0 </a:t>
                      </a:r>
                      <a:r>
                        <a:rPr lang="en-US" sz="1000" b="0" i="0" u="none" strike="noStrike">
                          <a:solidFill>
                            <a:schemeClr val="tx1"/>
                          </a:solidFill>
                          <a:effectLst/>
                          <a:latin typeface="Ringside Narrow Book" panose="02000500000000000000" pitchFamily="2" charset="0"/>
                        </a:rPr>
                        <a:t>bps</a:t>
                      </a:r>
                    </a:p>
                  </a:txBody>
                  <a:tcPr marL="9144" marR="9144" marT="10478" marB="0" anchor="ctr">
                    <a:lnL w="9525" cap="flat" cmpd="sng" algn="ctr">
                      <a:solidFill>
                        <a:schemeClr val="bg1"/>
                      </a:solidFill>
                      <a:prstDash val="solid"/>
                      <a:round/>
                      <a:headEnd type="none" w="med" len="med"/>
                      <a:tailEnd type="none" w="med" len="med"/>
                    </a:lnL>
                    <a:lnB w="12700" cmpd="sng">
                      <a:noFill/>
                    </a:lnB>
                    <a:solidFill>
                      <a:schemeClr val="bg2"/>
                    </a:solidFill>
                  </a:tcPr>
                </a:tc>
                <a:extLst>
                  <a:ext uri="{0D108BD9-81ED-4DB2-BD59-A6C34878D82A}">
                    <a16:rowId xmlns:a16="http://schemas.microsoft.com/office/drawing/2014/main" val="4047246043"/>
                  </a:ext>
                </a:extLst>
              </a:tr>
            </a:tbl>
          </a:graphicData>
        </a:graphic>
      </p:graphicFrame>
      <p:sp>
        <p:nvSpPr>
          <p:cNvPr id="12" name="Text Placeholder 9">
            <a:extLst>
              <a:ext uri="{FF2B5EF4-FFF2-40B4-BE49-F238E27FC236}">
                <a16:creationId xmlns:a16="http://schemas.microsoft.com/office/drawing/2014/main" id="{6B46F6BD-7365-57E9-C294-4C51CF06DBAA}"/>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cxnSp>
        <p:nvCxnSpPr>
          <p:cNvPr id="13" name="Straight Connector 12">
            <a:extLst>
              <a:ext uri="{FF2B5EF4-FFF2-40B4-BE49-F238E27FC236}">
                <a16:creationId xmlns:a16="http://schemas.microsoft.com/office/drawing/2014/main" id="{BC41609A-ACCF-C0C2-9537-66A8EBB6CFEE}"/>
              </a:ext>
            </a:extLst>
          </p:cNvPr>
          <p:cNvCxnSpPr>
            <a:cxnSpLocks/>
          </p:cNvCxnSpPr>
          <p:nvPr/>
        </p:nvCxnSpPr>
        <p:spPr>
          <a:xfrm>
            <a:off x="3957403" y="1704877"/>
            <a:ext cx="0" cy="22450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100ABAE-DD89-F3D4-2FFE-3452760D302A}"/>
              </a:ext>
            </a:extLst>
          </p:cNvPr>
          <p:cNvCxnSpPr>
            <a:cxnSpLocks/>
          </p:cNvCxnSpPr>
          <p:nvPr/>
        </p:nvCxnSpPr>
        <p:spPr>
          <a:xfrm>
            <a:off x="7907311" y="1704877"/>
            <a:ext cx="0" cy="2245031"/>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3D75A679-C207-AFC6-D05B-A95ACCBBB052}"/>
              </a:ext>
            </a:extLst>
          </p:cNvPr>
          <p:cNvCxnSpPr/>
          <p:nvPr/>
        </p:nvCxnSpPr>
        <p:spPr>
          <a:xfrm>
            <a:off x="298752" y="3949908"/>
            <a:ext cx="11663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 Placeholder 22">
            <a:extLst>
              <a:ext uri="{FF2B5EF4-FFF2-40B4-BE49-F238E27FC236}">
                <a16:creationId xmlns:a16="http://schemas.microsoft.com/office/drawing/2014/main" id="{8F111BE8-A383-E76C-B228-D6843D427DE5}"/>
              </a:ext>
            </a:extLst>
          </p:cNvPr>
          <p:cNvSpPr txBox="1">
            <a:spLocks/>
          </p:cNvSpPr>
          <p:nvPr/>
        </p:nvSpPr>
        <p:spPr>
          <a:xfrm>
            <a:off x="4203012" y="2747891"/>
            <a:ext cx="1164517" cy="1020338"/>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en-US" sz="1300"/>
              <a:t>Focus on risk factors to improve downside in volatile markets</a:t>
            </a:r>
          </a:p>
        </p:txBody>
      </p:sp>
      <p:sp>
        <p:nvSpPr>
          <p:cNvPr id="24" name="Text Placeholder 21">
            <a:extLst>
              <a:ext uri="{FF2B5EF4-FFF2-40B4-BE49-F238E27FC236}">
                <a16:creationId xmlns:a16="http://schemas.microsoft.com/office/drawing/2014/main" id="{40A5B70B-35BE-C5C9-29B4-AA0E154838FB}"/>
              </a:ext>
            </a:extLst>
          </p:cNvPr>
          <p:cNvSpPr txBox="1">
            <a:spLocks/>
          </p:cNvSpPr>
          <p:nvPr/>
        </p:nvSpPr>
        <p:spPr>
          <a:xfrm>
            <a:off x="298322" y="2748632"/>
            <a:ext cx="1256576" cy="1125925"/>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400"/>
              </a:spcAft>
            </a:pPr>
            <a:r>
              <a:rPr lang="en-US" sz="1300">
                <a:latin typeface="+mn-lt"/>
              </a:rPr>
              <a:t>Reduced number of portfolio managers and underlying </a:t>
            </a:r>
            <a:r>
              <a:rPr lang="en-US" sz="1300" err="1">
                <a:latin typeface="+mn-lt"/>
              </a:rPr>
              <a:t>substrategies</a:t>
            </a:r>
            <a:endParaRPr lang="en-US" sz="1300">
              <a:latin typeface="+mn-lt"/>
            </a:endParaRPr>
          </a:p>
        </p:txBody>
      </p:sp>
      <p:cxnSp>
        <p:nvCxnSpPr>
          <p:cNvPr id="25" name="Straight Connector 24">
            <a:extLst>
              <a:ext uri="{FF2B5EF4-FFF2-40B4-BE49-F238E27FC236}">
                <a16:creationId xmlns:a16="http://schemas.microsoft.com/office/drawing/2014/main" id="{C19BCED3-F5CD-699B-87B2-6A8437C38183}"/>
              </a:ext>
            </a:extLst>
          </p:cNvPr>
          <p:cNvCxnSpPr>
            <a:cxnSpLocks/>
          </p:cNvCxnSpPr>
          <p:nvPr/>
        </p:nvCxnSpPr>
        <p:spPr>
          <a:xfrm>
            <a:off x="6036040" y="3949908"/>
            <a:ext cx="0" cy="2245031"/>
          </a:xfrm>
          <a:prstGeom prst="line">
            <a:avLst/>
          </a:prstGeom>
        </p:spPr>
        <p:style>
          <a:lnRef idx="1">
            <a:schemeClr val="dk1"/>
          </a:lnRef>
          <a:fillRef idx="0">
            <a:schemeClr val="dk1"/>
          </a:fillRef>
          <a:effectRef idx="0">
            <a:schemeClr val="dk1"/>
          </a:effectRef>
          <a:fontRef idx="minor">
            <a:schemeClr val="tx1"/>
          </a:fontRef>
        </p:style>
      </p:cxnSp>
      <p:sp>
        <p:nvSpPr>
          <p:cNvPr id="6" name="Footer Placeholder 4">
            <a:extLst>
              <a:ext uri="{FF2B5EF4-FFF2-40B4-BE49-F238E27FC236}">
                <a16:creationId xmlns:a16="http://schemas.microsoft.com/office/drawing/2014/main" id="{9032B41A-592D-FBAF-020E-CD6085BACEE4}"/>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52540520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BF8A03BE-C7F8-2554-854C-4A08C14E7A80}"/>
              </a:ext>
            </a:extLst>
          </p:cNvPr>
          <p:cNvSpPr>
            <a:spLocks noGrp="1"/>
          </p:cNvSpPr>
          <p:nvPr>
            <p:ph type="body" sz="quarter" idx="13"/>
          </p:nvPr>
        </p:nvSpPr>
        <p:spPr>
          <a:xfrm>
            <a:off x="689603" y="1477158"/>
            <a:ext cx="4393692" cy="4614942"/>
          </a:xfrm>
        </p:spPr>
        <p:txBody>
          <a:bodyPr/>
          <a:lstStyle/>
          <a:p>
            <a:pPr>
              <a:spcAft>
                <a:spcPts val="900"/>
              </a:spcAft>
            </a:pPr>
            <a:r>
              <a:rPr lang="en-US" sz="1400"/>
              <a:t>An area that required consideration to more consistently generate NOF excess return was active risk, or tracking error (TE).</a:t>
            </a:r>
          </a:p>
          <a:p>
            <a:pPr>
              <a:spcAft>
                <a:spcPts val="900"/>
              </a:spcAft>
            </a:pPr>
            <a:r>
              <a:rPr lang="en-US" sz="1400"/>
              <a:t>As recently as 2019, the account utilized 60 – 70 bps of TE in relation to an R3 expense ratio of ~30 bps at the time. This level of active risk made it difficult to outperform R3 on a consistent basis.</a:t>
            </a:r>
          </a:p>
          <a:p>
            <a:pPr>
              <a:spcAft>
                <a:spcPts val="900"/>
              </a:spcAft>
            </a:pPr>
            <a:r>
              <a:rPr lang="en-US" sz="1400"/>
              <a:t>As of 4Q22, the account achieved its target of 100 bps of TE and remains above the longer-term average. </a:t>
            </a:r>
          </a:p>
          <a:p>
            <a:pPr>
              <a:spcAft>
                <a:spcPts val="900"/>
              </a:spcAft>
            </a:pPr>
            <a:r>
              <a:rPr lang="en-US" sz="1400"/>
              <a:t>Utilizing the 10 bps R4 share as the appropriate “zero rev share” proxy provides additional opportunity to evaluate management-generated excess return.</a:t>
            </a:r>
          </a:p>
        </p:txBody>
      </p:sp>
      <p:sp>
        <p:nvSpPr>
          <p:cNvPr id="7" name="Title 6">
            <a:extLst>
              <a:ext uri="{FF2B5EF4-FFF2-40B4-BE49-F238E27FC236}">
                <a16:creationId xmlns:a16="http://schemas.microsoft.com/office/drawing/2014/main" id="{1128E63E-A02E-A23E-BEB5-B7B7582C4D09}"/>
              </a:ext>
            </a:extLst>
          </p:cNvPr>
          <p:cNvSpPr>
            <a:spLocks noGrp="1"/>
          </p:cNvSpPr>
          <p:nvPr>
            <p:ph type="title"/>
          </p:nvPr>
        </p:nvSpPr>
        <p:spPr/>
        <p:txBody>
          <a:bodyPr/>
          <a:lstStyle/>
          <a:p>
            <a:r>
              <a:rPr lang="en-US"/>
              <a:t>Portfolio enhancements  |  </a:t>
            </a:r>
            <a:r>
              <a:rPr lang="en-US">
                <a:solidFill>
                  <a:schemeClr val="tx2"/>
                </a:solidFill>
              </a:rPr>
              <a:t>Improved tracking error</a:t>
            </a:r>
          </a:p>
        </p:txBody>
      </p:sp>
      <p:sp>
        <p:nvSpPr>
          <p:cNvPr id="4" name="Slide Number Placeholder 3">
            <a:extLst>
              <a:ext uri="{FF2B5EF4-FFF2-40B4-BE49-F238E27FC236}">
                <a16:creationId xmlns:a16="http://schemas.microsoft.com/office/drawing/2014/main" id="{76D704A3-67D8-3FFB-AF40-C75467D3A875}"/>
              </a:ext>
            </a:extLst>
          </p:cNvPr>
          <p:cNvSpPr>
            <a:spLocks noGrp="1"/>
          </p:cNvSpPr>
          <p:nvPr>
            <p:ph type="sldNum" sz="quarter" idx="12"/>
          </p:nvPr>
        </p:nvSpPr>
        <p:spPr/>
        <p:txBody>
          <a:bodyPr/>
          <a:lstStyle/>
          <a:p>
            <a:fld id="{E5B12101-DB11-214A-81F9-2D258DBE057F}" type="slidenum">
              <a:rPr lang="en-US" smtClean="0"/>
              <a:pPr/>
              <a:t>119</a:t>
            </a:fld>
            <a:endParaRPr lang="en-US"/>
          </a:p>
        </p:txBody>
      </p:sp>
      <p:sp>
        <p:nvSpPr>
          <p:cNvPr id="8" name="Text Placeholder 19">
            <a:extLst>
              <a:ext uri="{FF2B5EF4-FFF2-40B4-BE49-F238E27FC236}">
                <a16:creationId xmlns:a16="http://schemas.microsoft.com/office/drawing/2014/main" id="{D828B7B8-8B76-E9BA-4611-33B2B2EE4A1B}"/>
              </a:ext>
            </a:extLst>
          </p:cNvPr>
          <p:cNvSpPr>
            <a:spLocks noGrp="1"/>
          </p:cNvSpPr>
          <p:nvPr/>
        </p:nvSpPr>
        <p:spPr>
          <a:xfrm>
            <a:off x="301751" y="6182443"/>
            <a:ext cx="10972800" cy="218357"/>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dirty="0">
                <a:latin typeface="Ringside Narrow Book" charset="0"/>
                <a:ea typeface="Ringside Narrow Book" charset="0"/>
                <a:cs typeface="Ringside Narrow Book" charset="0"/>
              </a:rPr>
              <a:t>Source: FactSet, as of Jun. 30, 2024.</a:t>
            </a:r>
          </a:p>
        </p:txBody>
      </p:sp>
      <p:graphicFrame>
        <p:nvGraphicFramePr>
          <p:cNvPr id="12" name="Chart 11">
            <a:extLst>
              <a:ext uri="{FF2B5EF4-FFF2-40B4-BE49-F238E27FC236}">
                <a16:creationId xmlns:a16="http://schemas.microsoft.com/office/drawing/2014/main" id="{3D89C8E6-305B-BD58-5FE4-D03CCAC49C7C}"/>
              </a:ext>
            </a:extLst>
          </p:cNvPr>
          <p:cNvGraphicFramePr/>
          <p:nvPr/>
        </p:nvGraphicFramePr>
        <p:xfrm>
          <a:off x="5667375" y="1354017"/>
          <a:ext cx="5016211" cy="3979718"/>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 Placeholder 9">
            <a:extLst>
              <a:ext uri="{FF2B5EF4-FFF2-40B4-BE49-F238E27FC236}">
                <a16:creationId xmlns:a16="http://schemas.microsoft.com/office/drawing/2014/main" id="{2D3BA751-44F4-D37E-CC9B-32DACEBDF8A3}"/>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5" name="Footer Placeholder 4">
            <a:extLst>
              <a:ext uri="{FF2B5EF4-FFF2-40B4-BE49-F238E27FC236}">
                <a16:creationId xmlns:a16="http://schemas.microsoft.com/office/drawing/2014/main" id="{A1183464-7CE2-81F4-9174-EA237FFA2757}"/>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3306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BA8F9B-6F59-47AA-B2C7-5BD155506E57}"/>
              </a:ext>
            </a:extLst>
          </p:cNvPr>
          <p:cNvSpPr>
            <a:spLocks noGrp="1"/>
          </p:cNvSpPr>
          <p:nvPr>
            <p:ph type="body" sz="quarter" idx="13"/>
          </p:nvPr>
        </p:nvSpPr>
        <p:spPr/>
        <p:txBody>
          <a:bodyPr/>
          <a:lstStyle/>
          <a:p>
            <a:pPr>
              <a:lnSpc>
                <a:spcPct val="100000"/>
              </a:lnSpc>
            </a:pPr>
            <a:r>
              <a:rPr lang="en-US" sz="2000" b="1" dirty="0">
                <a:latin typeface="Ringside Narrow" panose="02000500000000000000" pitchFamily="2" charset="0"/>
              </a:rPr>
              <a:t>Resiliency</a:t>
            </a:r>
          </a:p>
          <a:p>
            <a:pPr>
              <a:lnSpc>
                <a:spcPct val="100000"/>
              </a:lnSpc>
            </a:pPr>
            <a:r>
              <a:rPr lang="en-US" sz="2000" dirty="0"/>
              <a:t>Established, 125-year history through unpredictable market cycles and economic environments</a:t>
            </a:r>
          </a:p>
          <a:p>
            <a:pPr>
              <a:lnSpc>
                <a:spcPct val="100000"/>
              </a:lnSpc>
              <a:spcAft>
                <a:spcPts val="3600"/>
              </a:spcAft>
            </a:pPr>
            <a:endParaRPr lang="en-US" sz="2000" dirty="0"/>
          </a:p>
        </p:txBody>
      </p:sp>
      <p:sp>
        <p:nvSpPr>
          <p:cNvPr id="3" name="Slide Number Placeholder 2">
            <a:extLst>
              <a:ext uri="{FF2B5EF4-FFF2-40B4-BE49-F238E27FC236}">
                <a16:creationId xmlns:a16="http://schemas.microsoft.com/office/drawing/2014/main" id="{898C211F-915C-B87C-257C-FB8423AC2065}"/>
              </a:ext>
            </a:extLst>
          </p:cNvPr>
          <p:cNvSpPr>
            <a:spLocks noGrp="1"/>
          </p:cNvSpPr>
          <p:nvPr>
            <p:ph type="sldNum" sz="quarter" idx="12"/>
          </p:nvPr>
        </p:nvSpPr>
        <p:spPr/>
        <p:txBody>
          <a:bodyPr/>
          <a:lstStyle/>
          <a:p>
            <a:fld id="{E5B12101-DB11-214A-81F9-2D258DBE057F}" type="slidenum">
              <a:rPr lang="en-US" smtClean="0"/>
              <a:pPr/>
              <a:t>12</a:t>
            </a:fld>
            <a:endParaRPr lang="en-US"/>
          </a:p>
        </p:txBody>
      </p:sp>
      <p:sp>
        <p:nvSpPr>
          <p:cNvPr id="18" name="Text Placeholder 17">
            <a:extLst>
              <a:ext uri="{FF2B5EF4-FFF2-40B4-BE49-F238E27FC236}">
                <a16:creationId xmlns:a16="http://schemas.microsoft.com/office/drawing/2014/main" id="{82DBD046-67E1-2FEF-8CD4-25CC191A00A2}"/>
              </a:ext>
            </a:extLst>
          </p:cNvPr>
          <p:cNvSpPr>
            <a:spLocks noGrp="1"/>
          </p:cNvSpPr>
          <p:nvPr>
            <p:ph type="body" sz="quarter" idx="14"/>
          </p:nvPr>
        </p:nvSpPr>
        <p:spPr>
          <a:xfrm>
            <a:off x="8314298" y="2514600"/>
            <a:ext cx="3377317" cy="3584933"/>
          </a:xfrm>
        </p:spPr>
        <p:txBody>
          <a:bodyPr/>
          <a:lstStyle/>
          <a:p>
            <a:r>
              <a:rPr lang="en-US" sz="2000" b="1" dirty="0">
                <a:latin typeface="Ringside Narrow" panose="02000500000000000000" pitchFamily="2" charset="0"/>
              </a:rPr>
              <a:t>Alignment</a:t>
            </a:r>
          </a:p>
          <a:p>
            <a:r>
              <a:rPr lang="en-US" sz="2000" dirty="0"/>
              <a:t>Private ownership under TIAA ensures focus is on serving our clients and allows us to be like-minded partners with shared objectives </a:t>
            </a:r>
          </a:p>
          <a:p>
            <a:endParaRPr lang="en-US" sz="2000" dirty="0"/>
          </a:p>
        </p:txBody>
      </p:sp>
      <p:sp>
        <p:nvSpPr>
          <p:cNvPr id="19" name="Text Placeholder 18">
            <a:extLst>
              <a:ext uri="{FF2B5EF4-FFF2-40B4-BE49-F238E27FC236}">
                <a16:creationId xmlns:a16="http://schemas.microsoft.com/office/drawing/2014/main" id="{1A6AC8B6-D316-16C7-329B-7776F63670AE}"/>
              </a:ext>
            </a:extLst>
          </p:cNvPr>
          <p:cNvSpPr>
            <a:spLocks noGrp="1"/>
          </p:cNvSpPr>
          <p:nvPr>
            <p:ph type="body" sz="quarter" idx="15"/>
          </p:nvPr>
        </p:nvSpPr>
        <p:spPr>
          <a:xfrm>
            <a:off x="4243220" y="2514600"/>
            <a:ext cx="3377317" cy="2802457"/>
          </a:xfrm>
        </p:spPr>
        <p:txBody>
          <a:bodyPr/>
          <a:lstStyle/>
          <a:p>
            <a:r>
              <a:rPr lang="en-US" sz="2000" b="1" dirty="0">
                <a:latin typeface="Ringside Narrow" panose="02000500000000000000" pitchFamily="2" charset="0"/>
              </a:rPr>
              <a:t>Access</a:t>
            </a:r>
          </a:p>
          <a:p>
            <a:r>
              <a:rPr lang="en-US" sz="2000" dirty="0"/>
              <a:t>Breadth of investment expertise across asset classes spanning public and private markets, including harder-to-reach, innovative alternative investment strategies</a:t>
            </a:r>
          </a:p>
        </p:txBody>
      </p:sp>
      <p:sp>
        <p:nvSpPr>
          <p:cNvPr id="17" name="Title 16">
            <a:extLst>
              <a:ext uri="{FF2B5EF4-FFF2-40B4-BE49-F238E27FC236}">
                <a16:creationId xmlns:a16="http://schemas.microsoft.com/office/drawing/2014/main" id="{F39AAB67-D145-1476-B646-1698A2C1C864}"/>
              </a:ext>
            </a:extLst>
          </p:cNvPr>
          <p:cNvSpPr>
            <a:spLocks noGrp="1"/>
          </p:cNvSpPr>
          <p:nvPr>
            <p:ph type="title"/>
          </p:nvPr>
        </p:nvSpPr>
        <p:spPr/>
        <p:txBody>
          <a:bodyPr/>
          <a:lstStyle/>
          <a:p>
            <a:r>
              <a:rPr lang="en-US" dirty="0"/>
              <a:t>Nuveen’s investment management differentiation underpins the CREF Accounts.</a:t>
            </a:r>
          </a:p>
        </p:txBody>
      </p:sp>
      <p:pic>
        <p:nvPicPr>
          <p:cNvPr id="29" name="Picture Placeholder 28">
            <a:extLst>
              <a:ext uri="{FF2B5EF4-FFF2-40B4-BE49-F238E27FC236}">
                <a16:creationId xmlns:a16="http://schemas.microsoft.com/office/drawing/2014/main" id="{CFE7A9BB-1D5B-8892-578F-8E4343638D3E}"/>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t="119" b="119"/>
          <a:stretch/>
        </p:blipFill>
        <p:spPr>
          <a:xfrm>
            <a:off x="4201851" y="1540943"/>
            <a:ext cx="870562" cy="868498"/>
          </a:xfrm>
        </p:spPr>
      </p:pic>
      <p:sp>
        <p:nvSpPr>
          <p:cNvPr id="5" name="Title 14">
            <a:extLst>
              <a:ext uri="{FF2B5EF4-FFF2-40B4-BE49-F238E27FC236}">
                <a16:creationId xmlns:a16="http://schemas.microsoft.com/office/drawing/2014/main" id="{6BC89A21-57E2-F3C6-612E-963E77DCC792}"/>
              </a:ext>
            </a:extLst>
          </p:cNvPr>
          <p:cNvSpPr txBox="1">
            <a:spLocks/>
          </p:cNvSpPr>
          <p:nvPr/>
        </p:nvSpPr>
        <p:spPr>
          <a:xfrm>
            <a:off x="292099" y="612649"/>
            <a:ext cx="10940995" cy="379810"/>
          </a:xfrm>
          <a:prstGeom prst="rect">
            <a:avLst/>
          </a:prstGeom>
        </p:spPr>
        <p:txBody>
          <a:bodyPr lIns="0"/>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endParaRPr lang="en-US"/>
          </a:p>
        </p:txBody>
      </p:sp>
      <p:sp>
        <p:nvSpPr>
          <p:cNvPr id="6" name="Text Placeholder 9">
            <a:extLst>
              <a:ext uri="{FF2B5EF4-FFF2-40B4-BE49-F238E27FC236}">
                <a16:creationId xmlns:a16="http://schemas.microsoft.com/office/drawing/2014/main" id="{DE6DFCB6-B423-7320-706B-C8321F3037E6}"/>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1">
              <a:solidFill>
                <a:schemeClr val="accent4"/>
              </a:solidFill>
              <a:latin typeface="Ringside Narrow" panose="02000500000000000000" pitchFamily="2" charset="0"/>
            </a:endParaRPr>
          </a:p>
        </p:txBody>
      </p:sp>
      <p:sp>
        <p:nvSpPr>
          <p:cNvPr id="4" name="Text Placeholder 1">
            <a:extLst>
              <a:ext uri="{FF2B5EF4-FFF2-40B4-BE49-F238E27FC236}">
                <a16:creationId xmlns:a16="http://schemas.microsoft.com/office/drawing/2014/main" id="{C2E6EB47-8B4E-9D62-412B-13F058591C5B}"/>
              </a:ext>
            </a:extLst>
          </p:cNvPr>
          <p:cNvSpPr txBox="1">
            <a:spLocks/>
          </p:cNvSpPr>
          <p:nvPr/>
        </p:nvSpPr>
        <p:spPr>
          <a:xfrm>
            <a:off x="4181749" y="2994481"/>
            <a:ext cx="3474720" cy="2561664"/>
          </a:xfrm>
          <a:prstGeom prst="rect">
            <a:avLst/>
          </a:prstGeom>
        </p:spPr>
        <p:txBody>
          <a:bodyPr vert="horz" lIns="0" tIns="0" rIns="0" bIns="0" rtlCol="0">
            <a:noAutofit/>
          </a:bodyPr>
          <a:lstStyle>
            <a:lvl1pPr marL="0" indent="0" algn="l" defTabSz="914400" rtl="0" eaLnBrk="1" latinLnBrk="0" hangingPunct="1">
              <a:lnSpc>
                <a:spcPct val="90000"/>
              </a:lnSpc>
              <a:spcBef>
                <a:spcPts val="0"/>
              </a:spcBef>
              <a:spcAft>
                <a:spcPts val="600"/>
              </a:spcAft>
              <a:buClr>
                <a:schemeClr val="tx1"/>
              </a:buClr>
              <a:buFont typeface="Arial" panose="020B0604020202020204" pitchFamily="34" charset="0"/>
              <a:buNone/>
              <a:defRPr sz="6000" b="0" i="0" kern="1200">
                <a:solidFill>
                  <a:schemeClr val="tx1"/>
                </a:solidFill>
                <a:latin typeface="Sentinel Book" panose="02060603060506030203" pitchFamily="18" charset="0"/>
                <a:ea typeface="+mn-ea"/>
                <a:cs typeface="Sentinel Book" panose="02060603060506030203" pitchFamily="18" charset="0"/>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2500" b="0" i="0" kern="1200">
                <a:solidFill>
                  <a:schemeClr val="tx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3600"/>
              </a:spcAft>
            </a:pPr>
            <a:endParaRPr lang="en-US" sz="2100"/>
          </a:p>
        </p:txBody>
      </p:sp>
      <p:sp>
        <p:nvSpPr>
          <p:cNvPr id="8" name="Text Placeholder 1">
            <a:extLst>
              <a:ext uri="{FF2B5EF4-FFF2-40B4-BE49-F238E27FC236}">
                <a16:creationId xmlns:a16="http://schemas.microsoft.com/office/drawing/2014/main" id="{EB2E7377-CC40-5C4E-941A-A5BF2334EE7F}"/>
              </a:ext>
            </a:extLst>
          </p:cNvPr>
          <p:cNvSpPr txBox="1">
            <a:spLocks/>
          </p:cNvSpPr>
          <p:nvPr/>
        </p:nvSpPr>
        <p:spPr>
          <a:xfrm>
            <a:off x="7867838" y="3228032"/>
            <a:ext cx="4491553" cy="2561664"/>
          </a:xfrm>
          <a:prstGeom prst="rect">
            <a:avLst/>
          </a:prstGeom>
        </p:spPr>
        <p:txBody>
          <a:bodyPr vert="horz" lIns="0" tIns="0" rIns="0" bIns="0" rtlCol="0">
            <a:noAutofit/>
          </a:bodyPr>
          <a:lstStyle>
            <a:lvl1pPr marL="0" indent="0" algn="l" defTabSz="914400" rtl="0" eaLnBrk="1" latinLnBrk="0" hangingPunct="1">
              <a:lnSpc>
                <a:spcPct val="90000"/>
              </a:lnSpc>
              <a:spcBef>
                <a:spcPts val="0"/>
              </a:spcBef>
              <a:spcAft>
                <a:spcPts val="600"/>
              </a:spcAft>
              <a:buClr>
                <a:schemeClr val="tx1"/>
              </a:buClr>
              <a:buFont typeface="Arial" panose="020B0604020202020204" pitchFamily="34" charset="0"/>
              <a:buNone/>
              <a:defRPr sz="6000" b="0" i="0" kern="1200">
                <a:solidFill>
                  <a:schemeClr val="tx1"/>
                </a:solidFill>
                <a:latin typeface="Sentinel Book" panose="02060603060506030203" pitchFamily="18" charset="0"/>
                <a:ea typeface="+mn-ea"/>
                <a:cs typeface="Sentinel Book" panose="02060603060506030203" pitchFamily="18" charset="0"/>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2500" b="0" i="0" kern="1200">
                <a:solidFill>
                  <a:schemeClr val="tx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3600"/>
              </a:spcAft>
            </a:pPr>
            <a:endParaRPr lang="en-US" sz="2100"/>
          </a:p>
        </p:txBody>
      </p:sp>
      <p:cxnSp>
        <p:nvCxnSpPr>
          <p:cNvPr id="38" name="Straight Connector 37">
            <a:extLst>
              <a:ext uri="{FF2B5EF4-FFF2-40B4-BE49-F238E27FC236}">
                <a16:creationId xmlns:a16="http://schemas.microsoft.com/office/drawing/2014/main" id="{7D94F735-D307-236F-051E-9F772C2615E8}"/>
              </a:ext>
            </a:extLst>
          </p:cNvPr>
          <p:cNvCxnSpPr>
            <a:cxnSpLocks/>
          </p:cNvCxnSpPr>
          <p:nvPr/>
        </p:nvCxnSpPr>
        <p:spPr>
          <a:xfrm>
            <a:off x="3732551" y="1540943"/>
            <a:ext cx="0" cy="3488248"/>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6DC954AC-0DFD-CBF6-7E4A-5FBBD5D92712}"/>
              </a:ext>
            </a:extLst>
          </p:cNvPr>
          <p:cNvCxnSpPr>
            <a:cxnSpLocks/>
          </p:cNvCxnSpPr>
          <p:nvPr/>
        </p:nvCxnSpPr>
        <p:spPr>
          <a:xfrm>
            <a:off x="7869836" y="1540943"/>
            <a:ext cx="0" cy="3441950"/>
          </a:xfrm>
          <a:prstGeom prst="line">
            <a:avLst/>
          </a:prstGeom>
        </p:spPr>
        <p:style>
          <a:lnRef idx="1">
            <a:schemeClr val="dk1"/>
          </a:lnRef>
          <a:fillRef idx="0">
            <a:schemeClr val="dk1"/>
          </a:fillRef>
          <a:effectRef idx="0">
            <a:schemeClr val="dk1"/>
          </a:effectRef>
          <a:fontRef idx="minor">
            <a:schemeClr val="tx1"/>
          </a:fontRef>
        </p:style>
      </p:cxnSp>
      <p:pic>
        <p:nvPicPr>
          <p:cNvPr id="9" name="Graphic 8">
            <a:extLst>
              <a:ext uri="{FF2B5EF4-FFF2-40B4-BE49-F238E27FC236}">
                <a16:creationId xmlns:a16="http://schemas.microsoft.com/office/drawing/2014/main" id="{C0E67FAE-054D-4A4E-1A09-B35BFB2C5BA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304915" y="1588400"/>
            <a:ext cx="731520" cy="731520"/>
          </a:xfrm>
          <a:prstGeom prst="rect">
            <a:avLst/>
          </a:prstGeom>
        </p:spPr>
      </p:pic>
      <p:pic>
        <p:nvPicPr>
          <p:cNvPr id="11" name="Graphic 10">
            <a:extLst>
              <a:ext uri="{FF2B5EF4-FFF2-40B4-BE49-F238E27FC236}">
                <a16:creationId xmlns:a16="http://schemas.microsoft.com/office/drawing/2014/main" id="{2460A468-5510-476A-4F47-3883CB49281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8425741" y="1738010"/>
            <a:ext cx="649224" cy="649224"/>
          </a:xfrm>
          <a:prstGeom prst="rect">
            <a:avLst/>
          </a:prstGeom>
        </p:spPr>
      </p:pic>
      <p:sp>
        <p:nvSpPr>
          <p:cNvPr id="10" name="Footer Placeholder 4">
            <a:extLst>
              <a:ext uri="{FF2B5EF4-FFF2-40B4-BE49-F238E27FC236}">
                <a16:creationId xmlns:a16="http://schemas.microsoft.com/office/drawing/2014/main" id="{9E1487E7-244C-7C73-F810-44B947220CCA}"/>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11819048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BF8A03BE-C7F8-2554-854C-4A08C14E7A80}"/>
              </a:ext>
            </a:extLst>
          </p:cNvPr>
          <p:cNvSpPr>
            <a:spLocks noGrp="1"/>
          </p:cNvSpPr>
          <p:nvPr>
            <p:ph type="body" sz="quarter" idx="13"/>
          </p:nvPr>
        </p:nvSpPr>
        <p:spPr>
          <a:xfrm>
            <a:off x="721234" y="1498824"/>
            <a:ext cx="3151858" cy="4425017"/>
          </a:xfrm>
        </p:spPr>
        <p:txBody>
          <a:bodyPr/>
          <a:lstStyle/>
          <a:p>
            <a:pPr>
              <a:spcAft>
                <a:spcPts val="900"/>
              </a:spcAft>
            </a:pPr>
            <a:r>
              <a:rPr lang="en-US" sz="1400"/>
              <a:t>To increase active risk, it was also critical that we reduced the account’s index exposure.</a:t>
            </a:r>
          </a:p>
          <a:p>
            <a:pPr>
              <a:spcAft>
                <a:spcPts val="900"/>
              </a:spcAft>
            </a:pPr>
            <a:r>
              <a:rPr lang="en-US" sz="1400"/>
              <a:t>The index allocation has declined significantly since 2008 when the account was 50% passive. Currently, it’s 8.5% passive as of June 30, 2024.</a:t>
            </a:r>
          </a:p>
        </p:txBody>
      </p:sp>
      <p:sp>
        <p:nvSpPr>
          <p:cNvPr id="7" name="Title 6">
            <a:extLst>
              <a:ext uri="{FF2B5EF4-FFF2-40B4-BE49-F238E27FC236}">
                <a16:creationId xmlns:a16="http://schemas.microsoft.com/office/drawing/2014/main" id="{1128E63E-A02E-A23E-BEB5-B7B7582C4D09}"/>
              </a:ext>
            </a:extLst>
          </p:cNvPr>
          <p:cNvSpPr>
            <a:spLocks noGrp="1"/>
          </p:cNvSpPr>
          <p:nvPr>
            <p:ph type="title"/>
          </p:nvPr>
        </p:nvSpPr>
        <p:spPr/>
        <p:txBody>
          <a:bodyPr/>
          <a:lstStyle/>
          <a:p>
            <a:r>
              <a:rPr lang="en-US"/>
              <a:t>Portfolio enhancements  |  </a:t>
            </a:r>
            <a:r>
              <a:rPr lang="en-US">
                <a:solidFill>
                  <a:schemeClr val="tx2"/>
                </a:solidFill>
              </a:rPr>
              <a:t>Reduced index exposure</a:t>
            </a:r>
          </a:p>
        </p:txBody>
      </p:sp>
      <p:sp>
        <p:nvSpPr>
          <p:cNvPr id="4" name="Slide Number Placeholder 3">
            <a:extLst>
              <a:ext uri="{FF2B5EF4-FFF2-40B4-BE49-F238E27FC236}">
                <a16:creationId xmlns:a16="http://schemas.microsoft.com/office/drawing/2014/main" id="{76D704A3-67D8-3FFB-AF40-C75467D3A875}"/>
              </a:ext>
            </a:extLst>
          </p:cNvPr>
          <p:cNvSpPr>
            <a:spLocks noGrp="1"/>
          </p:cNvSpPr>
          <p:nvPr>
            <p:ph type="sldNum" sz="quarter" idx="12"/>
          </p:nvPr>
        </p:nvSpPr>
        <p:spPr/>
        <p:txBody>
          <a:bodyPr/>
          <a:lstStyle/>
          <a:p>
            <a:fld id="{E5B12101-DB11-214A-81F9-2D258DBE057F}" type="slidenum">
              <a:rPr lang="en-US" smtClean="0"/>
              <a:pPr/>
              <a:t>120</a:t>
            </a:fld>
            <a:endParaRPr lang="en-US"/>
          </a:p>
        </p:txBody>
      </p:sp>
      <p:graphicFrame>
        <p:nvGraphicFramePr>
          <p:cNvPr id="2" name="Chart 1">
            <a:extLst>
              <a:ext uri="{FF2B5EF4-FFF2-40B4-BE49-F238E27FC236}">
                <a16:creationId xmlns:a16="http://schemas.microsoft.com/office/drawing/2014/main" id="{DC653E01-61F1-957E-34B3-B89D36DE5545}"/>
              </a:ext>
            </a:extLst>
          </p:cNvPr>
          <p:cNvGraphicFramePr/>
          <p:nvPr/>
        </p:nvGraphicFramePr>
        <p:xfrm>
          <a:off x="5598517" y="1317882"/>
          <a:ext cx="5020056" cy="397764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 Placeholder 9">
            <a:extLst>
              <a:ext uri="{FF2B5EF4-FFF2-40B4-BE49-F238E27FC236}">
                <a16:creationId xmlns:a16="http://schemas.microsoft.com/office/drawing/2014/main" id="{DA8D9223-5A0E-FB9A-0522-DCA7A4EA68C3}"/>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6" name="Text Placeholder 19">
            <a:extLst>
              <a:ext uri="{FF2B5EF4-FFF2-40B4-BE49-F238E27FC236}">
                <a16:creationId xmlns:a16="http://schemas.microsoft.com/office/drawing/2014/main" id="{06305A33-BAED-C137-8283-798876E1C1D9}"/>
              </a:ext>
            </a:extLst>
          </p:cNvPr>
          <p:cNvSpPr>
            <a:spLocks noGrp="1"/>
          </p:cNvSpPr>
          <p:nvPr/>
        </p:nvSpPr>
        <p:spPr>
          <a:xfrm>
            <a:off x="301751" y="6182443"/>
            <a:ext cx="10972800" cy="218357"/>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dirty="0">
                <a:latin typeface="Ringside Narrow Book" charset="0"/>
                <a:ea typeface="Ringside Narrow Book" charset="0"/>
                <a:cs typeface="Ringside Narrow Book" charset="0"/>
              </a:rPr>
              <a:t>Source: FactSet, as of Jun. 30, 2024.</a:t>
            </a:r>
          </a:p>
        </p:txBody>
      </p:sp>
      <p:sp>
        <p:nvSpPr>
          <p:cNvPr id="8" name="Footer Placeholder 4">
            <a:extLst>
              <a:ext uri="{FF2B5EF4-FFF2-40B4-BE49-F238E27FC236}">
                <a16:creationId xmlns:a16="http://schemas.microsoft.com/office/drawing/2014/main" id="{C8E35844-1EC4-DA56-98B6-90FB6BCB14EA}"/>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82924849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7BD5E12-0E87-08FD-1BB7-C8A5EC2A1B2D}"/>
              </a:ext>
            </a:extLst>
          </p:cNvPr>
          <p:cNvSpPr>
            <a:spLocks noGrp="1"/>
          </p:cNvSpPr>
          <p:nvPr>
            <p:ph type="body" sz="quarter" idx="16"/>
          </p:nvPr>
        </p:nvSpPr>
        <p:spPr>
          <a:xfrm>
            <a:off x="8757961" y="2455803"/>
            <a:ext cx="2516590" cy="2651059"/>
          </a:xfrm>
        </p:spPr>
        <p:txBody>
          <a:bodyPr/>
          <a:lstStyle/>
          <a:p>
            <a:pPr>
              <a:lnSpc>
                <a:spcPts val="2220"/>
              </a:lnSpc>
              <a:spcAft>
                <a:spcPts val="900"/>
              </a:spcAft>
            </a:pPr>
            <a:r>
              <a:rPr lang="en-US" sz="1600" dirty="0"/>
              <a:t>The account’s overall tracking error at the portfolio level is condensed to a typical range of 75 – 125 bps based on each segment’s marginal contribution.   </a:t>
            </a:r>
          </a:p>
        </p:txBody>
      </p:sp>
      <p:sp>
        <p:nvSpPr>
          <p:cNvPr id="3" name="Title 2">
            <a:extLst>
              <a:ext uri="{FF2B5EF4-FFF2-40B4-BE49-F238E27FC236}">
                <a16:creationId xmlns:a16="http://schemas.microsoft.com/office/drawing/2014/main" id="{8BE107C7-6C91-7C9D-FFE3-643D06964650}"/>
              </a:ext>
            </a:extLst>
          </p:cNvPr>
          <p:cNvSpPr>
            <a:spLocks noGrp="1"/>
          </p:cNvSpPr>
          <p:nvPr>
            <p:ph type="title"/>
          </p:nvPr>
        </p:nvSpPr>
        <p:spPr>
          <a:xfrm>
            <a:off x="292100" y="612648"/>
            <a:ext cx="8082466" cy="370545"/>
          </a:xfrm>
        </p:spPr>
        <p:txBody>
          <a:bodyPr/>
          <a:lstStyle/>
          <a:p>
            <a:r>
              <a:rPr lang="en-US"/>
              <a:t>Active risk targeted by region</a:t>
            </a:r>
          </a:p>
        </p:txBody>
      </p:sp>
      <p:sp>
        <p:nvSpPr>
          <p:cNvPr id="4" name="Slide Number Placeholder 3">
            <a:extLst>
              <a:ext uri="{FF2B5EF4-FFF2-40B4-BE49-F238E27FC236}">
                <a16:creationId xmlns:a16="http://schemas.microsoft.com/office/drawing/2014/main" id="{A292DA54-F4D7-75D1-5787-F2FC507B7804}"/>
              </a:ext>
            </a:extLst>
          </p:cNvPr>
          <p:cNvSpPr>
            <a:spLocks noGrp="1"/>
          </p:cNvSpPr>
          <p:nvPr>
            <p:ph type="sldNum" sz="quarter" idx="12"/>
          </p:nvPr>
        </p:nvSpPr>
        <p:spPr/>
        <p:txBody>
          <a:bodyPr/>
          <a:lstStyle/>
          <a:p>
            <a:fld id="{E5B12101-DB11-214A-81F9-2D258DBE057F}" type="slidenum">
              <a:rPr lang="en-US" smtClean="0"/>
              <a:pPr/>
              <a:t>121</a:t>
            </a:fld>
            <a:endParaRPr lang="en-US"/>
          </a:p>
        </p:txBody>
      </p:sp>
      <p:sp>
        <p:nvSpPr>
          <p:cNvPr id="11" name="Text Placeholder 19">
            <a:extLst>
              <a:ext uri="{FF2B5EF4-FFF2-40B4-BE49-F238E27FC236}">
                <a16:creationId xmlns:a16="http://schemas.microsoft.com/office/drawing/2014/main" id="{1FBDA411-9FBF-E1FC-4384-8AF8BA48B329}"/>
              </a:ext>
            </a:extLst>
          </p:cNvPr>
          <p:cNvSpPr>
            <a:spLocks noGrp="1"/>
          </p:cNvSpPr>
          <p:nvPr/>
        </p:nvSpPr>
        <p:spPr>
          <a:xfrm>
            <a:off x="301751" y="6182444"/>
            <a:ext cx="10972800" cy="218356"/>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a:latin typeface="Ringside Narrow Book" charset="0"/>
                <a:ea typeface="Ringside Narrow Book" charset="0"/>
                <a:cs typeface="Ringside Narrow Book" charset="0"/>
              </a:rPr>
              <a:t>As of Jun. 30, 2024.</a:t>
            </a:r>
          </a:p>
        </p:txBody>
      </p:sp>
      <p:graphicFrame>
        <p:nvGraphicFramePr>
          <p:cNvPr id="12" name="Table 11">
            <a:extLst>
              <a:ext uri="{FF2B5EF4-FFF2-40B4-BE49-F238E27FC236}">
                <a16:creationId xmlns:a16="http://schemas.microsoft.com/office/drawing/2014/main" id="{53DFE31E-1D36-62C8-EB20-4BB084FE422A}"/>
              </a:ext>
            </a:extLst>
          </p:cNvPr>
          <p:cNvGraphicFramePr>
            <a:graphicFrameLocks noGrp="1"/>
          </p:cNvGraphicFramePr>
          <p:nvPr>
            <p:custDataLst>
              <p:tags r:id="rId1"/>
            </p:custDataLst>
            <p:extLst>
              <p:ext uri="{D42A27DB-BD31-4B8C-83A1-F6EECF244321}">
                <p14:modId xmlns:p14="http://schemas.microsoft.com/office/powerpoint/2010/main" val="3485637240"/>
              </p:ext>
            </p:extLst>
          </p:nvPr>
        </p:nvGraphicFramePr>
        <p:xfrm>
          <a:off x="292100" y="1590759"/>
          <a:ext cx="7948630" cy="4579244"/>
        </p:xfrm>
        <a:graphic>
          <a:graphicData uri="http://schemas.openxmlformats.org/drawingml/2006/table">
            <a:tbl>
              <a:tblPr firstRow="1" bandRow="1">
                <a:tableStyleId>{2D5ABB26-0587-4C30-8999-92F81FD0307C}</a:tableStyleId>
              </a:tblPr>
              <a:tblGrid>
                <a:gridCol w="2034126">
                  <a:extLst>
                    <a:ext uri="{9D8B030D-6E8A-4147-A177-3AD203B41FA5}">
                      <a16:colId xmlns:a16="http://schemas.microsoft.com/office/drawing/2014/main" val="20000"/>
                    </a:ext>
                  </a:extLst>
                </a:gridCol>
                <a:gridCol w="1153134">
                  <a:extLst>
                    <a:ext uri="{9D8B030D-6E8A-4147-A177-3AD203B41FA5}">
                      <a16:colId xmlns:a16="http://schemas.microsoft.com/office/drawing/2014/main" val="20001"/>
                    </a:ext>
                  </a:extLst>
                </a:gridCol>
                <a:gridCol w="1656129">
                  <a:extLst>
                    <a:ext uri="{9D8B030D-6E8A-4147-A177-3AD203B41FA5}">
                      <a16:colId xmlns:a16="http://schemas.microsoft.com/office/drawing/2014/main" val="20002"/>
                    </a:ext>
                  </a:extLst>
                </a:gridCol>
                <a:gridCol w="1780339">
                  <a:extLst>
                    <a:ext uri="{9D8B030D-6E8A-4147-A177-3AD203B41FA5}">
                      <a16:colId xmlns:a16="http://schemas.microsoft.com/office/drawing/2014/main" val="20003"/>
                    </a:ext>
                  </a:extLst>
                </a:gridCol>
                <a:gridCol w="1324902">
                  <a:extLst>
                    <a:ext uri="{9D8B030D-6E8A-4147-A177-3AD203B41FA5}">
                      <a16:colId xmlns:a16="http://schemas.microsoft.com/office/drawing/2014/main" val="20004"/>
                    </a:ext>
                  </a:extLst>
                </a:gridCol>
              </a:tblGrid>
              <a:tr h="490180">
                <a:tc>
                  <a:txBody>
                    <a:bodyPr/>
                    <a:lstStyle/>
                    <a:p>
                      <a:pPr algn="ctr">
                        <a:lnSpc>
                          <a:spcPct val="90000"/>
                        </a:lnSpc>
                      </a:pPr>
                      <a:endParaRPr lang="en-US" sz="1200" b="1" i="0" baseline="0">
                        <a:solidFill>
                          <a:schemeClr val="bg1"/>
                        </a:solidFill>
                        <a:latin typeface="Ringside Narrow" panose="02000500000000000000" pitchFamily="2" charset="0"/>
                      </a:endParaRPr>
                    </a:p>
                  </a:txBody>
                  <a:tcPr marL="30175" marR="30175" marT="30175" marB="30175"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indent="0" algn="ctr" defTabSz="502920" rtl="0" eaLnBrk="1" fontAlgn="auto" latinLnBrk="0" hangingPunct="1">
                        <a:lnSpc>
                          <a:spcPct val="90000"/>
                        </a:lnSpc>
                        <a:spcBef>
                          <a:spcPts val="0"/>
                        </a:spcBef>
                        <a:spcAft>
                          <a:spcPts val="0"/>
                        </a:spcAft>
                        <a:buClrTx/>
                        <a:buSzTx/>
                        <a:buFontTx/>
                        <a:buNone/>
                        <a:tabLst/>
                        <a:defRPr/>
                      </a:pPr>
                      <a:r>
                        <a:rPr lang="en-US" sz="1200" b="1" i="0" baseline="0">
                          <a:solidFill>
                            <a:schemeClr val="bg1"/>
                          </a:solidFill>
                          <a:latin typeface="Ringside Narrow" panose="02000500000000000000" pitchFamily="2" charset="0"/>
                        </a:rPr>
                        <a:t>Portfolio </a:t>
                      </a:r>
                      <a:br>
                        <a:rPr lang="en-US" sz="1200" b="1" i="0" baseline="0">
                          <a:solidFill>
                            <a:schemeClr val="bg1"/>
                          </a:solidFill>
                          <a:latin typeface="Ringside Narrow" panose="02000500000000000000" pitchFamily="2" charset="0"/>
                        </a:rPr>
                      </a:br>
                      <a:r>
                        <a:rPr lang="en-US" sz="1200" b="1" i="0" baseline="0">
                          <a:solidFill>
                            <a:schemeClr val="bg1"/>
                          </a:solidFill>
                          <a:latin typeface="Ringside Narrow" panose="02000500000000000000" pitchFamily="2" charset="0"/>
                        </a:rPr>
                        <a:t>weight</a:t>
                      </a:r>
                    </a:p>
                  </a:txBody>
                  <a:tcPr marL="30175" marR="30175" marT="30175" marB="30175"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indent="0" algn="ctr" defTabSz="502920" rtl="0" eaLnBrk="1" fontAlgn="auto" latinLnBrk="0" hangingPunct="1">
                        <a:lnSpc>
                          <a:spcPct val="90000"/>
                        </a:lnSpc>
                        <a:spcBef>
                          <a:spcPts val="0"/>
                        </a:spcBef>
                        <a:spcAft>
                          <a:spcPts val="0"/>
                        </a:spcAft>
                        <a:buClrTx/>
                        <a:buSzTx/>
                        <a:buFontTx/>
                        <a:buNone/>
                        <a:tabLst/>
                        <a:defRPr/>
                      </a:pPr>
                      <a:r>
                        <a:rPr lang="en-US" sz="1200" b="1" i="0" baseline="0">
                          <a:solidFill>
                            <a:schemeClr val="bg1"/>
                          </a:solidFill>
                          <a:latin typeface="Ringside Narrow" panose="02000500000000000000" pitchFamily="2" charset="0"/>
                        </a:rPr>
                        <a:t>Annualized tracking error target</a:t>
                      </a:r>
                    </a:p>
                  </a:txBody>
                  <a:tcPr marL="30175" marR="30175" marT="30175" marB="30175"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indent="0" algn="ctr" defTabSz="502920" rtl="0" eaLnBrk="1" fontAlgn="auto" latinLnBrk="0" hangingPunct="1">
                        <a:lnSpc>
                          <a:spcPct val="90000"/>
                        </a:lnSpc>
                        <a:spcBef>
                          <a:spcPts val="0"/>
                        </a:spcBef>
                        <a:spcAft>
                          <a:spcPts val="0"/>
                        </a:spcAft>
                        <a:buClrTx/>
                        <a:buSzTx/>
                        <a:buFontTx/>
                        <a:buNone/>
                        <a:tabLst/>
                        <a:defRPr/>
                      </a:pPr>
                      <a:r>
                        <a:rPr lang="en-US" sz="1200" b="1" i="0" baseline="0">
                          <a:solidFill>
                            <a:schemeClr val="bg1"/>
                          </a:solidFill>
                          <a:latin typeface="Ringside Narrow" panose="02000500000000000000" pitchFamily="2" charset="0"/>
                        </a:rPr>
                        <a:t>Marginal contribution to tracking error (bps)</a:t>
                      </a:r>
                    </a:p>
                  </a:txBody>
                  <a:tcPr marL="30175" marR="30175" marT="30175" marB="30175"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indent="0" algn="ctr" defTabSz="502920" rtl="0" eaLnBrk="1" fontAlgn="auto" latinLnBrk="0" hangingPunct="1">
                        <a:lnSpc>
                          <a:spcPct val="90000"/>
                        </a:lnSpc>
                        <a:spcBef>
                          <a:spcPts val="0"/>
                        </a:spcBef>
                        <a:spcAft>
                          <a:spcPts val="0"/>
                        </a:spcAft>
                        <a:buClrTx/>
                        <a:buSzTx/>
                        <a:buFontTx/>
                        <a:buNone/>
                        <a:tabLst/>
                        <a:defRPr/>
                      </a:pPr>
                      <a:r>
                        <a:rPr lang="en-US" sz="1200" b="1" i="0" baseline="0">
                          <a:solidFill>
                            <a:schemeClr val="bg1"/>
                          </a:solidFill>
                          <a:latin typeface="Ringside Narrow" panose="02000500000000000000" pitchFamily="2" charset="0"/>
                        </a:rPr>
                        <a:t>Active risk allocation</a:t>
                      </a:r>
                    </a:p>
                  </a:txBody>
                  <a:tcPr marL="30175" marR="30175" marT="30175" marB="30175"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212772">
                <a:tc>
                  <a:txBody>
                    <a:bodyPr/>
                    <a:lstStyle/>
                    <a:p>
                      <a:pPr algn="l"/>
                      <a:r>
                        <a:rPr lang="en-US" sz="1100" b="1" i="0">
                          <a:solidFill>
                            <a:schemeClr val="tx1"/>
                          </a:solidFill>
                          <a:latin typeface="Ringside Narrow" panose="02000500000000000000" pitchFamily="2" charset="0"/>
                        </a:rPr>
                        <a:t>United States</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r"/>
                      <a:r>
                        <a:rPr lang="en-US" sz="1100" b="1" i="0">
                          <a:solidFill>
                            <a:schemeClr val="tx1"/>
                          </a:solidFill>
                          <a:latin typeface="Franklin Gothic Demi" panose="020B0603020102020204" pitchFamily="34" charset="0"/>
                        </a:rPr>
                        <a:t>60.5%</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sz="1100" b="1" i="0">
                        <a:solidFill>
                          <a:schemeClr val="tx1"/>
                        </a:solidFill>
                        <a:latin typeface="Franklin Gothic Demi" panose="020B0603020102020204" pitchFamily="34" charset="0"/>
                      </a:endParaRP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sz="1100" b="1" i="0">
                        <a:solidFill>
                          <a:schemeClr val="tx1"/>
                        </a:solidFill>
                        <a:latin typeface="Franklin Gothic Demi" panose="020B0603020102020204" pitchFamily="34" charset="0"/>
                      </a:endParaRP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502920" rtl="0" eaLnBrk="1" fontAlgn="auto" latinLnBrk="0" hangingPunct="1">
                        <a:lnSpc>
                          <a:spcPct val="100000"/>
                        </a:lnSpc>
                        <a:spcBef>
                          <a:spcPts val="0"/>
                        </a:spcBef>
                        <a:spcAft>
                          <a:spcPts val="0"/>
                        </a:spcAft>
                        <a:buClrTx/>
                        <a:buSzTx/>
                        <a:buFontTx/>
                        <a:buNone/>
                        <a:tabLst/>
                        <a:defRPr/>
                      </a:pPr>
                      <a:r>
                        <a:rPr lang="en-US" sz="1100" b="1" i="0">
                          <a:solidFill>
                            <a:schemeClr val="tx1"/>
                          </a:solidFill>
                          <a:latin typeface="Franklin Gothic Demi" panose="020B0603020102020204" pitchFamily="34" charset="0"/>
                        </a:rPr>
                        <a:t>58%</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1"/>
                  </a:ext>
                </a:extLst>
              </a:tr>
              <a:tr h="224444">
                <a:tc>
                  <a:txBody>
                    <a:bodyPr/>
                    <a:lstStyle/>
                    <a:p>
                      <a:pPr algn="l"/>
                      <a:r>
                        <a:rPr lang="en-US" sz="1100" b="0" i="0">
                          <a:solidFill>
                            <a:schemeClr val="tx1"/>
                          </a:solidFill>
                          <a:latin typeface="Ringside Narrow Book" panose="02000500000000000000" pitchFamily="2" charset="0"/>
                        </a:rPr>
                        <a:t>Fundamental</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r"/>
                      <a:r>
                        <a:rPr lang="en-US" sz="1100" b="0" i="0">
                          <a:solidFill>
                            <a:schemeClr val="tx1"/>
                          </a:solidFill>
                          <a:latin typeface="Franklin Gothic Book" panose="020B0503020102020204" pitchFamily="34" charset="0"/>
                        </a:rPr>
                        <a:t>22.7%</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300</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76</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38%</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2"/>
                  </a:ext>
                </a:extLst>
              </a:tr>
              <a:tr h="224444">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b="0" i="0">
                          <a:solidFill>
                            <a:schemeClr val="tx1"/>
                          </a:solidFill>
                          <a:latin typeface="Ringside Narrow Book" panose="02000500000000000000" pitchFamily="2" charset="0"/>
                        </a:rPr>
                        <a:t>Research</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r"/>
                      <a:r>
                        <a:rPr lang="en-US" sz="1100" b="0" i="0">
                          <a:solidFill>
                            <a:schemeClr val="tx1"/>
                          </a:solidFill>
                          <a:latin typeface="Franklin Gothic Book" panose="020B0503020102020204" pitchFamily="34" charset="0"/>
                        </a:rPr>
                        <a:t>34.1%</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75</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32</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16%</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10003"/>
                  </a:ext>
                </a:extLst>
              </a:tr>
              <a:tr h="224444">
                <a:tc>
                  <a:txBody>
                    <a:bodyPr/>
                    <a:lstStyle/>
                    <a:p>
                      <a:pPr algn="l"/>
                      <a:r>
                        <a:rPr lang="en-US" sz="1100" b="0" i="0">
                          <a:solidFill>
                            <a:schemeClr val="tx1"/>
                          </a:solidFill>
                          <a:latin typeface="Ringside Narrow Book" panose="02000500000000000000" pitchFamily="2" charset="0"/>
                        </a:rPr>
                        <a:t>Quantitative</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r"/>
                      <a:r>
                        <a:rPr lang="en-US" sz="1100" b="0" i="0">
                          <a:solidFill>
                            <a:schemeClr val="tx1"/>
                          </a:solidFill>
                          <a:latin typeface="Franklin Gothic Book" panose="020B0503020102020204" pitchFamily="34" charset="0"/>
                        </a:rPr>
                        <a:t>3.1%</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200</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8</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4%</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4"/>
                  </a:ext>
                </a:extLst>
              </a:tr>
              <a:tr h="224444">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b="0" i="0">
                          <a:solidFill>
                            <a:schemeClr val="tx1"/>
                          </a:solidFill>
                          <a:latin typeface="Ringside Narrow Book" panose="02000500000000000000" pitchFamily="2" charset="0"/>
                        </a:rPr>
                        <a:t>Index</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r"/>
                      <a:r>
                        <a:rPr lang="en-US" sz="1100" b="0" i="0">
                          <a:solidFill>
                            <a:schemeClr val="tx1"/>
                          </a:solidFill>
                          <a:latin typeface="Franklin Gothic Book" panose="020B0503020102020204" pitchFamily="34" charset="0"/>
                        </a:rPr>
                        <a:t>0.6%</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10005"/>
                  </a:ext>
                </a:extLst>
              </a:tr>
              <a:tr h="237197">
                <a:tc>
                  <a:txBody>
                    <a:bodyPr/>
                    <a:lstStyle/>
                    <a:p>
                      <a:pPr algn="l"/>
                      <a:r>
                        <a:rPr lang="en-US" sz="1100" b="1" i="0">
                          <a:solidFill>
                            <a:schemeClr val="tx1"/>
                          </a:solidFill>
                          <a:latin typeface="Ringside Narrow" panose="02000500000000000000" pitchFamily="2" charset="0"/>
                        </a:rPr>
                        <a:t>International</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r"/>
                      <a:r>
                        <a:rPr lang="en-US" sz="1100" b="1" i="0">
                          <a:solidFill>
                            <a:schemeClr val="tx1"/>
                          </a:solidFill>
                          <a:latin typeface="Franklin Gothic Demi" panose="020B0603020102020204" pitchFamily="34" charset="0"/>
                        </a:rPr>
                        <a:t>23.9%</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sz="1100" b="1" i="0">
                        <a:solidFill>
                          <a:schemeClr val="tx1"/>
                        </a:solidFill>
                        <a:latin typeface="Franklin Gothic Demi" panose="020B0603020102020204" pitchFamily="34" charset="0"/>
                      </a:endParaRP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sz="1100" b="1" i="0">
                        <a:solidFill>
                          <a:schemeClr val="tx1"/>
                        </a:solidFill>
                        <a:latin typeface="Franklin Gothic Demi" panose="020B0603020102020204" pitchFamily="34" charset="0"/>
                      </a:endParaRP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502920" rtl="0" eaLnBrk="1" fontAlgn="auto" latinLnBrk="0" hangingPunct="1">
                        <a:lnSpc>
                          <a:spcPct val="100000"/>
                        </a:lnSpc>
                        <a:spcBef>
                          <a:spcPts val="0"/>
                        </a:spcBef>
                        <a:spcAft>
                          <a:spcPts val="0"/>
                        </a:spcAft>
                        <a:buClrTx/>
                        <a:buSzTx/>
                        <a:buFontTx/>
                        <a:buNone/>
                        <a:tabLst/>
                        <a:defRPr/>
                      </a:pPr>
                      <a:r>
                        <a:rPr lang="en-US" sz="1100" b="1" i="0">
                          <a:solidFill>
                            <a:schemeClr val="tx1"/>
                          </a:solidFill>
                          <a:latin typeface="Franklin Gothic Demi" panose="020B0603020102020204" pitchFamily="34" charset="0"/>
                        </a:rPr>
                        <a:t>25%</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6"/>
                  </a:ext>
                </a:extLst>
              </a:tr>
              <a:tr h="224444">
                <a:tc>
                  <a:txBody>
                    <a:bodyPr/>
                    <a:lstStyle/>
                    <a:p>
                      <a:pPr algn="l"/>
                      <a:r>
                        <a:rPr lang="en-US" sz="1100">
                          <a:solidFill>
                            <a:schemeClr val="tx1"/>
                          </a:solidFill>
                          <a:latin typeface="+mn-lt"/>
                        </a:rPr>
                        <a:t>Fundamental</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r"/>
                      <a:r>
                        <a:rPr lang="en-US" sz="1100">
                          <a:solidFill>
                            <a:schemeClr val="tx1"/>
                          </a:solidFill>
                          <a:latin typeface="Franklin Gothic Book" panose="020B0503020102020204" pitchFamily="34" charset="0"/>
                        </a:rPr>
                        <a:t>6.6%</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550</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35</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18%</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7"/>
                  </a:ext>
                </a:extLst>
              </a:tr>
              <a:tr h="224444">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a:solidFill>
                            <a:schemeClr val="tx1"/>
                          </a:solidFill>
                          <a:latin typeface="+mn-lt"/>
                        </a:rPr>
                        <a:t>Research</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r"/>
                      <a:r>
                        <a:rPr lang="en-US" sz="1100">
                          <a:solidFill>
                            <a:schemeClr val="tx1"/>
                          </a:solidFill>
                          <a:latin typeface="Franklin Gothic Book" panose="020B0503020102020204" pitchFamily="34" charset="0"/>
                        </a:rPr>
                        <a:t>11.0%</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100</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12</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6%</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10008"/>
                  </a:ext>
                </a:extLst>
              </a:tr>
              <a:tr h="224444">
                <a:tc>
                  <a:txBody>
                    <a:bodyPr/>
                    <a:lstStyle/>
                    <a:p>
                      <a:pPr algn="l"/>
                      <a:r>
                        <a:rPr lang="en-US" sz="1100">
                          <a:solidFill>
                            <a:schemeClr val="tx1"/>
                          </a:solidFill>
                          <a:latin typeface="+mn-lt"/>
                        </a:rPr>
                        <a:t>Quantitative</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r"/>
                      <a:r>
                        <a:rPr lang="en-US" sz="1100">
                          <a:solidFill>
                            <a:schemeClr val="tx1"/>
                          </a:solidFill>
                          <a:latin typeface="Franklin Gothic Book" panose="020B0503020102020204" pitchFamily="34" charset="0"/>
                        </a:rPr>
                        <a:t>1.0%</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250</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3</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1%</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9"/>
                  </a:ext>
                </a:extLst>
              </a:tr>
              <a:tr h="224444">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a:solidFill>
                            <a:schemeClr val="tx1"/>
                          </a:solidFill>
                          <a:latin typeface="+mn-lt"/>
                        </a:rPr>
                        <a:t>Index</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r"/>
                      <a:r>
                        <a:rPr lang="en-US" sz="1100">
                          <a:solidFill>
                            <a:schemeClr val="tx1"/>
                          </a:solidFill>
                          <a:latin typeface="Franklin Gothic Book" panose="020B0503020102020204" pitchFamily="34" charset="0"/>
                        </a:rPr>
                        <a:t>5.3%</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10010"/>
                  </a:ext>
                </a:extLst>
              </a:tr>
              <a:tr h="237197">
                <a:tc>
                  <a:txBody>
                    <a:bodyPr/>
                    <a:lstStyle/>
                    <a:p>
                      <a:pPr algn="l"/>
                      <a:r>
                        <a:rPr lang="en-US" sz="1100" b="1" i="0">
                          <a:solidFill>
                            <a:schemeClr val="tx1"/>
                          </a:solidFill>
                          <a:latin typeface="Ringside Narrow" panose="02000500000000000000" pitchFamily="2" charset="0"/>
                        </a:rPr>
                        <a:t>Emerging markets</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r"/>
                      <a:r>
                        <a:rPr lang="en-US" sz="1100" b="1" i="0">
                          <a:solidFill>
                            <a:schemeClr val="tx1"/>
                          </a:solidFill>
                          <a:latin typeface="Franklin Gothic Demi" panose="020B0603020102020204" pitchFamily="34" charset="0"/>
                        </a:rPr>
                        <a:t>7.6%</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sz="1100" b="1" i="0">
                        <a:solidFill>
                          <a:schemeClr val="tx1"/>
                        </a:solidFill>
                        <a:latin typeface="Franklin Gothic Demi" panose="020B0603020102020204" pitchFamily="34" charset="0"/>
                      </a:endParaRP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sz="1100" b="1" i="0">
                        <a:solidFill>
                          <a:schemeClr val="tx1"/>
                        </a:solidFill>
                        <a:latin typeface="Franklin Gothic Demi" panose="020B0603020102020204" pitchFamily="34" charset="0"/>
                      </a:endParaRP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100" b="1" i="0">
                          <a:solidFill>
                            <a:schemeClr val="tx1"/>
                          </a:solidFill>
                          <a:latin typeface="Franklin Gothic Demi" panose="020B0603020102020204" pitchFamily="34" charset="0"/>
                        </a:rPr>
                        <a:t>11%</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11"/>
                  </a:ext>
                </a:extLst>
              </a:tr>
              <a:tr h="224444">
                <a:tc>
                  <a:txBody>
                    <a:bodyPr/>
                    <a:lstStyle/>
                    <a:p>
                      <a:pPr algn="l"/>
                      <a:r>
                        <a:rPr lang="en-US" sz="1100" b="0" i="0">
                          <a:solidFill>
                            <a:schemeClr val="tx1"/>
                          </a:solidFill>
                          <a:latin typeface="Ringside Narrow Book" panose="02000500000000000000" pitchFamily="2" charset="0"/>
                        </a:rPr>
                        <a:t>Fundamental</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r"/>
                      <a:r>
                        <a:rPr lang="en-US" sz="1100" b="0" i="0">
                          <a:solidFill>
                            <a:schemeClr val="tx1"/>
                          </a:solidFill>
                          <a:latin typeface="Franklin Gothic Book" panose="020B0503020102020204" pitchFamily="34" charset="0"/>
                        </a:rPr>
                        <a:t>2.5%</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550</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15</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8%</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12"/>
                  </a:ext>
                </a:extLst>
              </a:tr>
              <a:tr h="224444">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b="0" i="0">
                          <a:solidFill>
                            <a:schemeClr val="tx1"/>
                          </a:solidFill>
                          <a:latin typeface="Ringside Narrow Book" panose="02000500000000000000" pitchFamily="2" charset="0"/>
                        </a:rPr>
                        <a:t>Research</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r"/>
                      <a:r>
                        <a:rPr lang="en-US" sz="1100" b="0" i="0">
                          <a:solidFill>
                            <a:schemeClr val="tx1"/>
                          </a:solidFill>
                          <a:latin typeface="Franklin Gothic Book" panose="020B0503020102020204" pitchFamily="34" charset="0"/>
                        </a:rPr>
                        <a:t>2.6%</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225</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3</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3%</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10013"/>
                  </a:ext>
                </a:extLst>
              </a:tr>
              <a:tr h="224444">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b="0" i="0">
                          <a:solidFill>
                            <a:schemeClr val="tx1"/>
                          </a:solidFill>
                          <a:latin typeface="Ringside Narrow Book" panose="02000500000000000000" pitchFamily="2" charset="0"/>
                        </a:rPr>
                        <a:t>Index</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r"/>
                      <a:r>
                        <a:rPr lang="en-US" sz="1100" b="0" i="0">
                          <a:solidFill>
                            <a:schemeClr val="tx1"/>
                          </a:solidFill>
                          <a:latin typeface="Franklin Gothic Book" panose="020B0503020102020204" pitchFamily="34" charset="0"/>
                        </a:rPr>
                        <a:t>2.5%</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15"/>
                  </a:ext>
                </a:extLst>
              </a:tr>
              <a:tr h="237197">
                <a:tc>
                  <a:txBody>
                    <a:bodyPr/>
                    <a:lstStyle/>
                    <a:p>
                      <a:pPr algn="l"/>
                      <a:r>
                        <a:rPr lang="en-US" sz="1100" b="1" i="0">
                          <a:solidFill>
                            <a:schemeClr val="tx1"/>
                          </a:solidFill>
                          <a:latin typeface="Ringside Narrow" panose="02000500000000000000" pitchFamily="2" charset="0"/>
                        </a:rPr>
                        <a:t>Global</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r"/>
                      <a:r>
                        <a:rPr lang="en-US" sz="1100" b="1" i="0">
                          <a:solidFill>
                            <a:schemeClr val="tx1"/>
                          </a:solidFill>
                          <a:latin typeface="Franklin Gothic Demi" panose="020B0603020102020204" pitchFamily="34" charset="0"/>
                        </a:rPr>
                        <a:t>7.5%</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sz="1100" b="1" i="0">
                        <a:solidFill>
                          <a:schemeClr val="tx1"/>
                        </a:solidFill>
                        <a:latin typeface="Franklin Gothic Demi" panose="020B0603020102020204" pitchFamily="34" charset="0"/>
                      </a:endParaRP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sz="1100" b="1" i="0">
                        <a:solidFill>
                          <a:schemeClr val="tx1"/>
                        </a:solidFill>
                        <a:latin typeface="Franklin Gothic Demi" panose="020B0603020102020204" pitchFamily="34" charset="0"/>
                      </a:endParaRP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100" b="1" i="0">
                          <a:solidFill>
                            <a:schemeClr val="tx1"/>
                          </a:solidFill>
                          <a:latin typeface="Franklin Gothic Demi" panose="020B0603020102020204" pitchFamily="34" charset="0"/>
                        </a:rPr>
                        <a:t>7%</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16"/>
                  </a:ext>
                </a:extLst>
              </a:tr>
              <a:tr h="224444">
                <a:tc>
                  <a:txBody>
                    <a:bodyPr/>
                    <a:lstStyle/>
                    <a:p>
                      <a:pPr algn="l"/>
                      <a:r>
                        <a:rPr lang="en-US" sz="1100" b="0" i="0">
                          <a:solidFill>
                            <a:schemeClr val="tx1"/>
                          </a:solidFill>
                          <a:latin typeface="Ringside Narrow Book" panose="02000500000000000000" pitchFamily="2" charset="0"/>
                        </a:rPr>
                        <a:t>Fundamental</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r"/>
                      <a:r>
                        <a:rPr lang="en-US" sz="1100" b="0" i="0">
                          <a:solidFill>
                            <a:schemeClr val="tx1"/>
                          </a:solidFill>
                          <a:latin typeface="Franklin Gothic Book" panose="020B0503020102020204" pitchFamily="34" charset="0"/>
                        </a:rPr>
                        <a:t>3.9%</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275</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9</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100" b="0" i="0">
                          <a:solidFill>
                            <a:schemeClr val="tx1"/>
                          </a:solidFill>
                          <a:latin typeface="Franklin Gothic Book" panose="020B0503020102020204" pitchFamily="34" charset="0"/>
                        </a:rPr>
                        <a:t>5%</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17"/>
                  </a:ext>
                </a:extLst>
              </a:tr>
              <a:tr h="224444">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b="0" i="0">
                          <a:solidFill>
                            <a:schemeClr val="tx1"/>
                          </a:solidFill>
                          <a:latin typeface="Ringside Narrow Book" panose="02000500000000000000" pitchFamily="2" charset="0"/>
                        </a:rPr>
                        <a:t>Research</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r"/>
                      <a:r>
                        <a:rPr lang="en-US" sz="1100" b="0" i="0">
                          <a:solidFill>
                            <a:schemeClr val="tx1"/>
                          </a:solidFill>
                          <a:latin typeface="Franklin Gothic Book" panose="020B0503020102020204" pitchFamily="34" charset="0"/>
                        </a:rPr>
                        <a:t>3.6%</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125</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3</a:t>
                      </a: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algn="ctr"/>
                      <a:r>
                        <a:rPr lang="en-US" sz="1100" b="0" i="0">
                          <a:solidFill>
                            <a:schemeClr val="tx1"/>
                          </a:solidFill>
                          <a:latin typeface="Franklin Gothic Book" panose="020B0503020102020204" pitchFamily="34" charset="0"/>
                        </a:rPr>
                        <a:t>2%</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2">
                          <a:lumMod val="60000"/>
                          <a:lumOff val="40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extLst>
                  <a:ext uri="{0D108BD9-81ED-4DB2-BD59-A6C34878D82A}">
                    <a16:rowId xmlns:a16="http://schemas.microsoft.com/office/drawing/2014/main" val="10018"/>
                  </a:ext>
                </a:extLst>
              </a:tr>
              <a:tr h="237197">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lang="en-US" sz="1100" b="1" i="0">
                          <a:solidFill>
                            <a:schemeClr val="tx1"/>
                          </a:solidFill>
                          <a:latin typeface="Ringside Narrow" panose="02000500000000000000" pitchFamily="2" charset="0"/>
                        </a:rPr>
                        <a:t>TOTAL</a:t>
                      </a:r>
                    </a:p>
                  </a:txBody>
                  <a:tcPr marL="137160" marR="30175" marT="27432" marB="27432" anchor="ctr">
                    <a:lnL w="12700" cap="flat" cmpd="sng" algn="ctr">
                      <a:no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r"/>
                      <a:r>
                        <a:rPr lang="en-US" sz="1100" b="1" i="0">
                          <a:solidFill>
                            <a:schemeClr val="tx1"/>
                          </a:solidFill>
                          <a:latin typeface="Franklin Gothic Demi" panose="020B0603020102020204" pitchFamily="34" charset="0"/>
                        </a:rPr>
                        <a:t>100%</a:t>
                      </a:r>
                    </a:p>
                  </a:txBody>
                  <a:tcPr marL="365760" marR="384048"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sz="1100" b="1" i="0">
                        <a:solidFill>
                          <a:schemeClr val="tx1"/>
                        </a:solidFill>
                        <a:latin typeface="Franklin Gothic Demi" panose="020B0603020102020204" pitchFamily="34" charset="0"/>
                      </a:endParaRP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lang="en-US" sz="1100" b="1" i="0">
                        <a:solidFill>
                          <a:schemeClr val="tx1"/>
                        </a:solidFill>
                        <a:latin typeface="Franklin Gothic Demi" panose="020B0603020102020204" pitchFamily="34" charset="0"/>
                      </a:endParaRPr>
                    </a:p>
                  </a:txBody>
                  <a:tcPr marL="0" marR="0" marT="27432" marB="27432"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502920" rtl="0" eaLnBrk="1" fontAlgn="auto" latinLnBrk="0" hangingPunct="1">
                        <a:lnSpc>
                          <a:spcPct val="100000"/>
                        </a:lnSpc>
                        <a:spcBef>
                          <a:spcPts val="0"/>
                        </a:spcBef>
                        <a:spcAft>
                          <a:spcPts val="0"/>
                        </a:spcAft>
                        <a:buClrTx/>
                        <a:buSzTx/>
                        <a:buFontTx/>
                        <a:buNone/>
                        <a:tabLst/>
                        <a:defRPr/>
                      </a:pPr>
                      <a:r>
                        <a:rPr lang="en-US" sz="1100" b="1" i="0">
                          <a:solidFill>
                            <a:schemeClr val="tx1"/>
                          </a:solidFill>
                          <a:latin typeface="Franklin Gothic Demi" panose="020B0603020102020204" pitchFamily="34" charset="0"/>
                        </a:rPr>
                        <a:t>100%</a:t>
                      </a:r>
                    </a:p>
                  </a:txBody>
                  <a:tcPr marL="0" marR="0" marT="27432" marB="27432" anchor="ctr">
                    <a:lnL w="952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20"/>
                  </a:ext>
                </a:extLst>
              </a:tr>
            </a:tbl>
          </a:graphicData>
        </a:graphic>
      </p:graphicFrame>
      <p:sp>
        <p:nvSpPr>
          <p:cNvPr id="2" name="Text Placeholder 2">
            <a:extLst>
              <a:ext uri="{FF2B5EF4-FFF2-40B4-BE49-F238E27FC236}">
                <a16:creationId xmlns:a16="http://schemas.microsoft.com/office/drawing/2014/main" id="{C95CAC97-1CE1-8078-F7E5-910E86E4325D}"/>
              </a:ext>
            </a:extLst>
          </p:cNvPr>
          <p:cNvSpPr>
            <a:spLocks noGrp="1"/>
          </p:cNvSpPr>
          <p:nvPr/>
        </p:nvSpPr>
        <p:spPr>
          <a:xfrm>
            <a:off x="292606" y="1095589"/>
            <a:ext cx="6839713" cy="370544"/>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solidFill>
              </a:rPr>
              <a:t>Diversification through multiple investment approaches reduces volatility. </a:t>
            </a:r>
          </a:p>
        </p:txBody>
      </p:sp>
      <p:sp>
        <p:nvSpPr>
          <p:cNvPr id="5" name="Text Placeholder 9">
            <a:extLst>
              <a:ext uri="{FF2B5EF4-FFF2-40B4-BE49-F238E27FC236}">
                <a16:creationId xmlns:a16="http://schemas.microsoft.com/office/drawing/2014/main" id="{8836AC71-13FF-5080-B898-B86722EE4E40}"/>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7" name="Footer Placeholder 4">
            <a:extLst>
              <a:ext uri="{FF2B5EF4-FFF2-40B4-BE49-F238E27FC236}">
                <a16:creationId xmlns:a16="http://schemas.microsoft.com/office/drawing/2014/main" id="{A7F957FC-B6A5-85B4-9A24-DE1E19F3648D}"/>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53404122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F80367E-C6E7-46E3-76A2-F43675BD12EA}"/>
              </a:ext>
            </a:extLst>
          </p:cNvPr>
          <p:cNvSpPr>
            <a:spLocks noGrp="1"/>
          </p:cNvSpPr>
          <p:nvPr>
            <p:ph type="title"/>
          </p:nvPr>
        </p:nvSpPr>
        <p:spPr/>
        <p:txBody>
          <a:bodyPr/>
          <a:lstStyle/>
          <a:p>
            <a:r>
              <a:rPr lang="en-US"/>
              <a:t>Fundamental portfolio management</a:t>
            </a:r>
          </a:p>
        </p:txBody>
      </p:sp>
      <p:sp>
        <p:nvSpPr>
          <p:cNvPr id="4" name="Slide Number Placeholder 3">
            <a:extLst>
              <a:ext uri="{FF2B5EF4-FFF2-40B4-BE49-F238E27FC236}">
                <a16:creationId xmlns:a16="http://schemas.microsoft.com/office/drawing/2014/main" id="{B2C61750-B74A-5405-F445-F0293954DA9D}"/>
              </a:ext>
            </a:extLst>
          </p:cNvPr>
          <p:cNvSpPr>
            <a:spLocks noGrp="1"/>
          </p:cNvSpPr>
          <p:nvPr>
            <p:ph type="sldNum" sz="quarter" idx="12"/>
          </p:nvPr>
        </p:nvSpPr>
        <p:spPr/>
        <p:txBody>
          <a:bodyPr/>
          <a:lstStyle/>
          <a:p>
            <a:fld id="{E5B12101-DB11-214A-81F9-2D258DBE057F}" type="slidenum">
              <a:rPr lang="en-US" smtClean="0"/>
              <a:pPr/>
              <a:t>122</a:t>
            </a:fld>
            <a:endParaRPr lang="en-US"/>
          </a:p>
        </p:txBody>
      </p:sp>
      <p:sp>
        <p:nvSpPr>
          <p:cNvPr id="10" name="Text Placeholder 9">
            <a:extLst>
              <a:ext uri="{FF2B5EF4-FFF2-40B4-BE49-F238E27FC236}">
                <a16:creationId xmlns:a16="http://schemas.microsoft.com/office/drawing/2014/main" id="{1324826D-B6CE-0454-3D3B-B145E8F0C42F}"/>
              </a:ext>
            </a:extLst>
          </p:cNvPr>
          <p:cNvSpPr>
            <a:spLocks noGrp="1"/>
          </p:cNvSpPr>
          <p:nvPr>
            <p:ph type="body" sz="quarter" idx="14"/>
          </p:nvPr>
        </p:nvSpPr>
        <p:spPr>
          <a:xfrm>
            <a:off x="9003730" y="3140868"/>
            <a:ext cx="2263931" cy="1170470"/>
          </a:xfrm>
        </p:spPr>
        <p:txBody>
          <a:bodyPr/>
          <a:lstStyle/>
          <a:p>
            <a:pPr>
              <a:spcAft>
                <a:spcPts val="1200"/>
              </a:spcAft>
            </a:pPr>
            <a:r>
              <a:rPr lang="en-US" dirty="0"/>
              <a:t>Allocated capital within the CREF Stock Account</a:t>
            </a:r>
          </a:p>
        </p:txBody>
      </p:sp>
      <p:sp>
        <p:nvSpPr>
          <p:cNvPr id="17" name="Text Placeholder 2">
            <a:extLst>
              <a:ext uri="{FF2B5EF4-FFF2-40B4-BE49-F238E27FC236}">
                <a16:creationId xmlns:a16="http://schemas.microsoft.com/office/drawing/2014/main" id="{B4DB8C9D-D56C-B06A-18DE-89005BE11FFF}"/>
              </a:ext>
            </a:extLst>
          </p:cNvPr>
          <p:cNvSpPr>
            <a:spLocks noGrp="1"/>
          </p:cNvSpPr>
          <p:nvPr/>
        </p:nvSpPr>
        <p:spPr>
          <a:xfrm>
            <a:off x="292608" y="1179575"/>
            <a:ext cx="7864256" cy="578265"/>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a:solidFill>
                  <a:schemeClr val="tx1"/>
                </a:solidFill>
              </a:rPr>
              <a:t>Combines broad market expertise with independent portfolio construction, providing the highest active risk contribution to the account.</a:t>
            </a:r>
          </a:p>
        </p:txBody>
      </p:sp>
      <p:grpSp>
        <p:nvGrpSpPr>
          <p:cNvPr id="22" name="Group 21">
            <a:extLst>
              <a:ext uri="{FF2B5EF4-FFF2-40B4-BE49-F238E27FC236}">
                <a16:creationId xmlns:a16="http://schemas.microsoft.com/office/drawing/2014/main" id="{DB0C0C5F-8A02-31EF-4454-57A50CDBCC21}"/>
              </a:ext>
            </a:extLst>
          </p:cNvPr>
          <p:cNvGrpSpPr/>
          <p:nvPr/>
        </p:nvGrpSpPr>
        <p:grpSpPr>
          <a:xfrm>
            <a:off x="8906452" y="4504694"/>
            <a:ext cx="1944187" cy="1439963"/>
            <a:chOff x="8927234" y="2749519"/>
            <a:chExt cx="1944187" cy="1439963"/>
          </a:xfrm>
        </p:grpSpPr>
        <p:sp>
          <p:nvSpPr>
            <p:cNvPr id="20" name="TextBox 19">
              <a:extLst>
                <a:ext uri="{FF2B5EF4-FFF2-40B4-BE49-F238E27FC236}">
                  <a16:creationId xmlns:a16="http://schemas.microsoft.com/office/drawing/2014/main" id="{84A2BCDF-32D3-0F59-ABF1-2203184DF9A9}"/>
                </a:ext>
              </a:extLst>
            </p:cNvPr>
            <p:cNvSpPr txBox="1"/>
            <p:nvPr/>
          </p:nvSpPr>
          <p:spPr>
            <a:xfrm>
              <a:off x="9003730" y="2749519"/>
              <a:ext cx="1788951" cy="679481"/>
            </a:xfrm>
            <a:prstGeom prst="rect">
              <a:avLst/>
            </a:prstGeom>
            <a:noFill/>
          </p:spPr>
          <p:txBody>
            <a:bodyPr wrap="square" lIns="0" tIns="0" rIns="0" bIns="0" rtlCol="0">
              <a:spAutoFit/>
            </a:bodyPr>
            <a:lstStyle/>
            <a:p>
              <a:pPr>
                <a:lnSpc>
                  <a:spcPct val="90000"/>
                </a:lnSpc>
              </a:pPr>
              <a:r>
                <a:rPr lang="en-US" sz="4800">
                  <a:solidFill>
                    <a:schemeClr val="accent4"/>
                  </a:solidFill>
                  <a:latin typeface="TIAA Challenger Black" pitchFamily="2" charset="77"/>
                </a:rPr>
                <a:t>$44.8B</a:t>
              </a:r>
            </a:p>
          </p:txBody>
        </p:sp>
        <p:sp>
          <p:nvSpPr>
            <p:cNvPr id="21" name="Rectangle 20">
              <a:extLst>
                <a:ext uri="{FF2B5EF4-FFF2-40B4-BE49-F238E27FC236}">
                  <a16:creationId xmlns:a16="http://schemas.microsoft.com/office/drawing/2014/main" id="{E13B9F81-F184-9143-5378-25D63ABAA339}"/>
                </a:ext>
              </a:extLst>
            </p:cNvPr>
            <p:cNvSpPr/>
            <p:nvPr/>
          </p:nvSpPr>
          <p:spPr>
            <a:xfrm>
              <a:off x="8927234" y="3346174"/>
              <a:ext cx="1944187" cy="843308"/>
            </a:xfrm>
            <a:prstGeom prst="rect">
              <a:avLst/>
            </a:prstGeom>
            <a:noFill/>
          </p:spPr>
          <p:txBody>
            <a:bodyPr wrap="none" lIns="91440" tIns="45720" rIns="91440" bIns="45720">
              <a:spAutoFit/>
            </a:bodyPr>
            <a:lstStyle/>
            <a:p>
              <a:pPr>
                <a:lnSpc>
                  <a:spcPct val="90000"/>
                </a:lnSpc>
                <a:spcAft>
                  <a:spcPts val="1200"/>
                </a:spcAft>
              </a:pPr>
              <a:r>
                <a:rPr lang="en-US" sz="1600" b="0" dirty="0"/>
                <a:t>representing  </a:t>
              </a:r>
              <a:r>
                <a:rPr lang="en-US" sz="1600" b="1" dirty="0">
                  <a:latin typeface="Ringside Narrow" panose="02000500000000000000" pitchFamily="2" charset="0"/>
                </a:rPr>
                <a:t>35.8%</a:t>
              </a:r>
              <a:r>
                <a:rPr lang="en-US" sz="1600" dirty="0"/>
                <a:t> </a:t>
              </a:r>
              <a:br>
                <a:rPr lang="en-US" sz="1600" dirty="0"/>
              </a:br>
              <a:r>
                <a:rPr lang="en-US" sz="1600" b="0" dirty="0"/>
                <a:t>of the portfolio</a:t>
              </a:r>
            </a:p>
            <a:p>
              <a:r>
                <a:rPr lang="en-US" sz="1000" b="0" dirty="0"/>
                <a:t>As of Jun. 30, 2024.</a:t>
              </a:r>
            </a:p>
          </p:txBody>
        </p:sp>
      </p:grpSp>
      <p:sp>
        <p:nvSpPr>
          <p:cNvPr id="23" name="Content Placeholder 12">
            <a:extLst>
              <a:ext uri="{FF2B5EF4-FFF2-40B4-BE49-F238E27FC236}">
                <a16:creationId xmlns:a16="http://schemas.microsoft.com/office/drawing/2014/main" id="{D2DFD470-DA09-A82A-225E-9FB89B03807A}"/>
              </a:ext>
            </a:extLst>
          </p:cNvPr>
          <p:cNvSpPr txBox="1">
            <a:spLocks/>
          </p:cNvSpPr>
          <p:nvPr/>
        </p:nvSpPr>
        <p:spPr>
          <a:xfrm>
            <a:off x="292100" y="2057400"/>
            <a:ext cx="7336304" cy="3722742"/>
          </a:xfrm>
          <a:prstGeom prst="rect">
            <a:avLst/>
          </a:prstGeom>
        </p:spPr>
        <p:txBody>
          <a:bodyPr vert="horz" lIns="0" tIns="0" rIns="0" bIns="0" rtlCol="0">
            <a:noAutofit/>
          </a:bodyPr>
          <a:lstStyle>
            <a:lvl1pPr marL="0" indent="0" algn="l" defTabSz="914400" rtl="0" eaLnBrk="1" latinLnBrk="0" hangingPunct="1">
              <a:lnSpc>
                <a:spcPct val="100000"/>
              </a:lnSpc>
              <a:spcBef>
                <a:spcPts val="900"/>
              </a:spcBef>
              <a:spcAft>
                <a:spcPts val="300"/>
              </a:spcAft>
              <a:buFontTx/>
              <a:buNone/>
              <a:defRPr sz="2800" b="0" i="0" kern="1200">
                <a:solidFill>
                  <a:schemeClr val="accent1"/>
                </a:solidFill>
                <a:latin typeface="Gill Sans Light" panose="020B0302020104020203" pitchFamily="34" charset="-79"/>
                <a:ea typeface="+mn-ea"/>
                <a:cs typeface="Gill Sans Light" panose="020B0302020104020203" pitchFamily="34" charset="-79"/>
              </a:defRPr>
            </a:lvl1pPr>
            <a:lvl2pPr marL="0" indent="0" algn="l" defTabSz="914400" rtl="0" eaLnBrk="1" latinLnBrk="0" hangingPunct="1">
              <a:lnSpc>
                <a:spcPct val="100000"/>
              </a:lnSpc>
              <a:spcBef>
                <a:spcPts val="600"/>
              </a:spcBef>
              <a:spcAft>
                <a:spcPts val="300"/>
              </a:spcAft>
              <a:buClr>
                <a:schemeClr val="bg1">
                  <a:lumMod val="65000"/>
                </a:schemeClr>
              </a:buClr>
              <a:buSzPct val="120000"/>
              <a:buFont typeface="+mj-lt"/>
              <a:buNone/>
              <a:defRPr sz="1400" kern="1200">
                <a:solidFill>
                  <a:schemeClr val="accent1"/>
                </a:solidFill>
                <a:latin typeface="+mn-lt"/>
                <a:ea typeface="+mn-ea"/>
                <a:cs typeface="+mn-cs"/>
              </a:defRPr>
            </a:lvl2pPr>
            <a:lvl3pPr marL="182880" indent="-182880" algn="l" defTabSz="914400" rtl="0" eaLnBrk="1" latinLnBrk="0" hangingPunct="1">
              <a:lnSpc>
                <a:spcPct val="100000"/>
              </a:lnSpc>
              <a:spcBef>
                <a:spcPts val="300"/>
              </a:spcBef>
              <a:spcAft>
                <a:spcPts val="300"/>
              </a:spcAft>
              <a:buClr>
                <a:schemeClr val="tx1"/>
              </a:buClr>
              <a:buSzPct val="100000"/>
              <a:buFont typeface="Arial" panose="020B0604020202020204" pitchFamily="34" charset="0"/>
              <a:buChar char="•"/>
              <a:tabLst/>
              <a:defRPr sz="1400" kern="1200">
                <a:solidFill>
                  <a:schemeClr val="accent1"/>
                </a:solidFill>
                <a:latin typeface="+mn-lt"/>
                <a:ea typeface="+mn-ea"/>
                <a:cs typeface="+mn-cs"/>
              </a:defRPr>
            </a:lvl3pPr>
            <a:lvl4pPr marL="365760" indent="-182880" algn="l" defTabSz="914400" rtl="0" eaLnBrk="1" latinLnBrk="0" hangingPunct="1">
              <a:lnSpc>
                <a:spcPct val="100000"/>
              </a:lnSpc>
              <a:spcBef>
                <a:spcPts val="300"/>
              </a:spcBef>
              <a:spcAft>
                <a:spcPts val="300"/>
              </a:spcAft>
              <a:buClr>
                <a:schemeClr val="accent1"/>
              </a:buClr>
              <a:buFont typeface="Franklin Gothic Book" panose="020B0503020102020204" pitchFamily="34" charset="0"/>
              <a:buChar char="―"/>
              <a:tabLst/>
              <a:defRPr sz="1400" kern="1200">
                <a:solidFill>
                  <a:schemeClr val="accent1"/>
                </a:solidFill>
                <a:latin typeface="+mn-lt"/>
                <a:ea typeface="+mn-ea"/>
                <a:cs typeface="+mn-cs"/>
              </a:defRPr>
            </a:lvl4pPr>
            <a:lvl5pPr marL="457200" indent="-146304" algn="l" defTabSz="914400" rtl="0" eaLnBrk="1" latinLnBrk="0" hangingPunct="1">
              <a:lnSpc>
                <a:spcPct val="100000"/>
              </a:lnSpc>
              <a:spcBef>
                <a:spcPts val="300"/>
              </a:spcBef>
              <a:spcAft>
                <a:spcPts val="300"/>
              </a:spcAft>
              <a:buClr>
                <a:schemeClr val="accent1"/>
              </a:buClr>
              <a:buFont typeface="Arial" panose="020B0604020202020204" pitchFamily="34" charset="0"/>
              <a:buChar char="•"/>
              <a:tabLst>
                <a:tab pos="741363" algn="l"/>
              </a:tabLst>
              <a:defRPr sz="1200" kern="1200">
                <a:solidFill>
                  <a:schemeClr val="accen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600"/>
              </a:spcBef>
              <a:spcAft>
                <a:spcPts val="300"/>
              </a:spcAft>
              <a:buClr>
                <a:srgbClr val="FFFFFF">
                  <a:lumMod val="65000"/>
                </a:srgbClr>
              </a:buClr>
              <a:buSzPct val="120000"/>
              <a:buFont typeface="+mj-lt"/>
              <a:buNone/>
              <a:tabLst/>
              <a:defRPr/>
            </a:pPr>
            <a:r>
              <a:rPr kumimoji="0" lang="en-US" sz="1600" b="1" u="none" strike="noStrike" kern="1200" cap="none" spc="0" normalizeH="0" baseline="0" noProof="0" dirty="0">
                <a:ln>
                  <a:noFill/>
                </a:ln>
                <a:solidFill>
                  <a:schemeClr val="tx1"/>
                </a:solidFill>
                <a:effectLst/>
                <a:uLnTx/>
                <a:uFillTx/>
                <a:latin typeface="Ringside Narrow" panose="02000500000000000000" pitchFamily="2" charset="0"/>
              </a:rPr>
              <a:t>32 portfolio managers with an average of 27 years’ experience</a:t>
            </a:r>
          </a:p>
          <a:p>
            <a:pPr marL="320040" marR="0" lvl="2" algn="l" defTabSz="914400" rtl="0" eaLnBrk="1" fontAlgn="auto" latinLnBrk="0" hangingPunct="1">
              <a:lnSpc>
                <a:spcPct val="100000"/>
              </a:lnSpc>
              <a:spcBef>
                <a:spcPts val="300"/>
              </a:spcBef>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Each portfolio manager relies on a repeatable, disciplined, bottom-up, research-driven process that’s unique to his or her style and approach to investing, in a specific market segment that comprises the manager’s universe.</a:t>
            </a:r>
          </a:p>
          <a:p>
            <a:pPr marL="320040" marR="0" lvl="2" algn="l" defTabSz="914400" rtl="0" eaLnBrk="1" fontAlgn="auto" latinLnBrk="0" hangingPunct="1">
              <a:lnSpc>
                <a:spcPct val="100000"/>
              </a:lnSpc>
              <a:spcBef>
                <a:spcPts val="300"/>
              </a:spcBef>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Investment processes are a product of the characteristics and qualities that the manager has come to recognize over time as indicators of a successful investment; these have been tested/improved upon, in most cases over multiple market cycles.</a:t>
            </a:r>
          </a:p>
          <a:p>
            <a:pPr marL="320040" marR="0" lvl="2" algn="l" defTabSz="914400" rtl="0" eaLnBrk="1" fontAlgn="auto" latinLnBrk="0" hangingPunct="1">
              <a:lnSpc>
                <a:spcPct val="100000"/>
              </a:lnSpc>
              <a:spcBef>
                <a:spcPts val="300"/>
              </a:spcBef>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Individual portfolio size ranges from approximately $500 million to more than $4 billion.</a:t>
            </a:r>
          </a:p>
          <a:p>
            <a:pPr marL="320040" marR="0" lvl="2" algn="l" defTabSz="914400" rtl="0" eaLnBrk="1" fontAlgn="auto" latinLnBrk="0" hangingPunct="1">
              <a:lnSpc>
                <a:spcPct val="100000"/>
              </a:lnSpc>
              <a:spcBef>
                <a:spcPts val="300"/>
              </a:spcBef>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Leverages both individual proficiency in a specific area, as well as the broader resources of the firm.</a:t>
            </a:r>
          </a:p>
          <a:p>
            <a:pPr marL="320040" marR="0" lvl="2" algn="l" defTabSz="914400" rtl="0" eaLnBrk="1" fontAlgn="auto" latinLnBrk="0" hangingPunct="1">
              <a:lnSpc>
                <a:spcPct val="100000"/>
              </a:lnSpc>
              <a:spcBef>
                <a:spcPts val="300"/>
              </a:spcBef>
              <a:spcAft>
                <a:spcPts val="9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At the heart of the broader resources are the research analysts on our centralized equity research team, who provide in-depth knowledge of sectors, industries and companies with a global perspective.</a:t>
            </a:r>
          </a:p>
          <a:p>
            <a:pPr marL="0" marR="0" lvl="1" indent="0" algn="l" defTabSz="914400" rtl="0" eaLnBrk="1" fontAlgn="auto" latinLnBrk="0" hangingPunct="1">
              <a:lnSpc>
                <a:spcPct val="100000"/>
              </a:lnSpc>
              <a:spcBef>
                <a:spcPts val="600"/>
              </a:spcBef>
              <a:spcAft>
                <a:spcPts val="300"/>
              </a:spcAft>
              <a:buClr>
                <a:srgbClr val="FFFFFF">
                  <a:lumMod val="65000"/>
                </a:srgbClr>
              </a:buClr>
              <a:buSzPct val="120000"/>
              <a:buFont typeface="+mj-lt"/>
              <a:buNone/>
              <a:tabLst/>
              <a:defRPr/>
            </a:pPr>
            <a:r>
              <a:rPr kumimoji="0" lang="en-US" sz="1600" b="1" u="none" strike="noStrike" kern="1200" cap="none" spc="0" normalizeH="0" baseline="0" noProof="0" dirty="0">
                <a:ln>
                  <a:noFill/>
                </a:ln>
                <a:solidFill>
                  <a:schemeClr val="tx1"/>
                </a:solidFill>
                <a:effectLst/>
                <a:uLnTx/>
                <a:uFillTx/>
                <a:latin typeface="Ringside Narrow" panose="02000500000000000000" pitchFamily="2" charset="0"/>
              </a:rPr>
              <a:t>Managers run corresponding mutual fund vehicles</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Several </a:t>
            </a:r>
            <a:r>
              <a:rPr kumimoji="0" lang="en-US" sz="1300" b="0" i="0" u="none" strike="noStrike" kern="1200" cap="none" spc="0" normalizeH="0" baseline="0" noProof="0" dirty="0" err="1">
                <a:ln>
                  <a:noFill/>
                </a:ln>
                <a:solidFill>
                  <a:schemeClr val="tx1"/>
                </a:solidFill>
                <a:effectLst/>
                <a:uLnTx/>
                <a:uFillTx/>
                <a:latin typeface="Ringside Narrow Book" panose="02000500000000000000" pitchFamily="2" charset="0"/>
              </a:rPr>
              <a:t>substrategies</a:t>
            </a: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 are also offered as part of Nuveen’s award-winning mutual fund complex.</a:t>
            </a:r>
          </a:p>
        </p:txBody>
      </p:sp>
      <p:pic>
        <p:nvPicPr>
          <p:cNvPr id="30" name="Picture 29">
            <a:extLst>
              <a:ext uri="{FF2B5EF4-FFF2-40B4-BE49-F238E27FC236}">
                <a16:creationId xmlns:a16="http://schemas.microsoft.com/office/drawing/2014/main" id="{349CB3F5-9241-0202-8E79-923B7D11B98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77216" y="327029"/>
            <a:ext cx="2916334" cy="2578648"/>
          </a:xfrm>
          <a:prstGeom prst="rect">
            <a:avLst/>
          </a:prstGeom>
        </p:spPr>
      </p:pic>
      <p:sp>
        <p:nvSpPr>
          <p:cNvPr id="2" name="Text Placeholder 9">
            <a:extLst>
              <a:ext uri="{FF2B5EF4-FFF2-40B4-BE49-F238E27FC236}">
                <a16:creationId xmlns:a16="http://schemas.microsoft.com/office/drawing/2014/main" id="{E069FBA1-7588-5E65-ACE7-477EBAA2CF61}"/>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 INVESTMENT APPROACHES</a:t>
            </a:r>
          </a:p>
        </p:txBody>
      </p:sp>
      <p:sp>
        <p:nvSpPr>
          <p:cNvPr id="5" name="Footer Placeholder 4">
            <a:extLst>
              <a:ext uri="{FF2B5EF4-FFF2-40B4-BE49-F238E27FC236}">
                <a16:creationId xmlns:a16="http://schemas.microsoft.com/office/drawing/2014/main" id="{EDF26F38-2DE8-A5E4-2FC0-F1E9CBFA2FA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23649112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F80367E-C6E7-46E3-76A2-F43675BD12EA}"/>
              </a:ext>
            </a:extLst>
          </p:cNvPr>
          <p:cNvSpPr>
            <a:spLocks noGrp="1"/>
          </p:cNvSpPr>
          <p:nvPr>
            <p:ph type="title"/>
          </p:nvPr>
        </p:nvSpPr>
        <p:spPr/>
        <p:txBody>
          <a:bodyPr/>
          <a:lstStyle/>
          <a:p>
            <a:r>
              <a:rPr lang="en-US"/>
              <a:t>Research analysts</a:t>
            </a:r>
          </a:p>
        </p:txBody>
      </p:sp>
      <p:sp>
        <p:nvSpPr>
          <p:cNvPr id="4" name="Slide Number Placeholder 3">
            <a:extLst>
              <a:ext uri="{FF2B5EF4-FFF2-40B4-BE49-F238E27FC236}">
                <a16:creationId xmlns:a16="http://schemas.microsoft.com/office/drawing/2014/main" id="{B2C61750-B74A-5405-F445-F0293954DA9D}"/>
              </a:ext>
            </a:extLst>
          </p:cNvPr>
          <p:cNvSpPr>
            <a:spLocks noGrp="1"/>
          </p:cNvSpPr>
          <p:nvPr>
            <p:ph type="sldNum" sz="quarter" idx="12"/>
          </p:nvPr>
        </p:nvSpPr>
        <p:spPr/>
        <p:txBody>
          <a:bodyPr/>
          <a:lstStyle/>
          <a:p>
            <a:fld id="{E5B12101-DB11-214A-81F9-2D258DBE057F}" type="slidenum">
              <a:rPr lang="en-US" smtClean="0"/>
              <a:pPr/>
              <a:t>123</a:t>
            </a:fld>
            <a:endParaRPr lang="en-US"/>
          </a:p>
        </p:txBody>
      </p:sp>
      <p:sp>
        <p:nvSpPr>
          <p:cNvPr id="10" name="Text Placeholder 9">
            <a:extLst>
              <a:ext uri="{FF2B5EF4-FFF2-40B4-BE49-F238E27FC236}">
                <a16:creationId xmlns:a16="http://schemas.microsoft.com/office/drawing/2014/main" id="{1324826D-B6CE-0454-3D3B-B145E8F0C42F}"/>
              </a:ext>
            </a:extLst>
          </p:cNvPr>
          <p:cNvSpPr>
            <a:spLocks noGrp="1"/>
          </p:cNvSpPr>
          <p:nvPr>
            <p:ph type="body" sz="quarter" idx="14"/>
          </p:nvPr>
        </p:nvSpPr>
        <p:spPr>
          <a:xfrm>
            <a:off x="9003730" y="3136853"/>
            <a:ext cx="2263931" cy="1170470"/>
          </a:xfrm>
        </p:spPr>
        <p:txBody>
          <a:bodyPr/>
          <a:lstStyle/>
          <a:p>
            <a:pPr>
              <a:spcAft>
                <a:spcPts val="1200"/>
              </a:spcAft>
            </a:pPr>
            <a:r>
              <a:rPr lang="en-US" dirty="0"/>
              <a:t>Allocated capital within the CREF Stock Account </a:t>
            </a:r>
          </a:p>
          <a:p>
            <a:pPr>
              <a:spcAft>
                <a:spcPts val="1200"/>
              </a:spcAft>
            </a:pPr>
            <a:endParaRPr lang="en-US" dirty="0"/>
          </a:p>
        </p:txBody>
      </p:sp>
      <p:sp>
        <p:nvSpPr>
          <p:cNvPr id="17" name="Text Placeholder 2">
            <a:extLst>
              <a:ext uri="{FF2B5EF4-FFF2-40B4-BE49-F238E27FC236}">
                <a16:creationId xmlns:a16="http://schemas.microsoft.com/office/drawing/2014/main" id="{B4DB8C9D-D56C-B06A-18DE-89005BE11FFF}"/>
              </a:ext>
            </a:extLst>
          </p:cNvPr>
          <p:cNvSpPr>
            <a:spLocks noGrp="1"/>
          </p:cNvSpPr>
          <p:nvPr/>
        </p:nvSpPr>
        <p:spPr>
          <a:xfrm>
            <a:off x="292608" y="1179575"/>
            <a:ext cx="7864256" cy="578265"/>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solidFill>
                  <a:schemeClr val="tx1"/>
                </a:solidFill>
              </a:rPr>
              <a:t>The research analysts </a:t>
            </a:r>
            <a:r>
              <a:rPr lang="en-US" sz="1600"/>
              <a:t>m</a:t>
            </a:r>
            <a:r>
              <a:rPr lang="en-US" sz="1600">
                <a:solidFill>
                  <a:schemeClr val="tx1"/>
                </a:solidFill>
              </a:rPr>
              <a:t>anaged </a:t>
            </a:r>
            <a:r>
              <a:rPr lang="en-US" sz="1600"/>
              <a:t>p</a:t>
            </a:r>
            <a:r>
              <a:rPr lang="en-US" sz="1600">
                <a:solidFill>
                  <a:schemeClr val="tx1"/>
                </a:solidFill>
              </a:rPr>
              <a:t>ortfolio enhances the capacity and scale of the account with each research analyst managing capital within their domain of expertise.</a:t>
            </a:r>
          </a:p>
        </p:txBody>
      </p:sp>
      <p:grpSp>
        <p:nvGrpSpPr>
          <p:cNvPr id="22" name="Group 21">
            <a:extLst>
              <a:ext uri="{FF2B5EF4-FFF2-40B4-BE49-F238E27FC236}">
                <a16:creationId xmlns:a16="http://schemas.microsoft.com/office/drawing/2014/main" id="{DB0C0C5F-8A02-31EF-4454-57A50CDBCC21}"/>
              </a:ext>
            </a:extLst>
          </p:cNvPr>
          <p:cNvGrpSpPr/>
          <p:nvPr/>
        </p:nvGrpSpPr>
        <p:grpSpPr>
          <a:xfrm>
            <a:off x="8906452" y="4500679"/>
            <a:ext cx="1893211" cy="1439963"/>
            <a:chOff x="8927234" y="2749519"/>
            <a:chExt cx="1893211" cy="1439963"/>
          </a:xfrm>
        </p:grpSpPr>
        <p:sp>
          <p:nvSpPr>
            <p:cNvPr id="20" name="TextBox 19">
              <a:extLst>
                <a:ext uri="{FF2B5EF4-FFF2-40B4-BE49-F238E27FC236}">
                  <a16:creationId xmlns:a16="http://schemas.microsoft.com/office/drawing/2014/main" id="{84A2BCDF-32D3-0F59-ABF1-2203184DF9A9}"/>
                </a:ext>
              </a:extLst>
            </p:cNvPr>
            <p:cNvSpPr txBox="1"/>
            <p:nvPr/>
          </p:nvSpPr>
          <p:spPr>
            <a:xfrm>
              <a:off x="9003730" y="2749519"/>
              <a:ext cx="1788951" cy="679481"/>
            </a:xfrm>
            <a:prstGeom prst="rect">
              <a:avLst/>
            </a:prstGeom>
            <a:noFill/>
          </p:spPr>
          <p:txBody>
            <a:bodyPr wrap="square" lIns="0" tIns="0" rIns="0" bIns="0" rtlCol="0">
              <a:spAutoFit/>
            </a:bodyPr>
            <a:lstStyle/>
            <a:p>
              <a:pPr>
                <a:lnSpc>
                  <a:spcPct val="90000"/>
                </a:lnSpc>
              </a:pPr>
              <a:r>
                <a:rPr lang="en-US" sz="4800" dirty="0">
                  <a:solidFill>
                    <a:schemeClr val="accent4"/>
                  </a:solidFill>
                  <a:latin typeface="TIAA Challenger Black" pitchFamily="2" charset="77"/>
                </a:rPr>
                <a:t>$64.5B</a:t>
              </a:r>
            </a:p>
          </p:txBody>
        </p:sp>
        <p:sp>
          <p:nvSpPr>
            <p:cNvPr id="21" name="Rectangle 20">
              <a:extLst>
                <a:ext uri="{FF2B5EF4-FFF2-40B4-BE49-F238E27FC236}">
                  <a16:creationId xmlns:a16="http://schemas.microsoft.com/office/drawing/2014/main" id="{E13B9F81-F184-9143-5378-25D63ABAA339}"/>
                </a:ext>
              </a:extLst>
            </p:cNvPr>
            <p:cNvSpPr/>
            <p:nvPr/>
          </p:nvSpPr>
          <p:spPr>
            <a:xfrm>
              <a:off x="8927234" y="3346174"/>
              <a:ext cx="1893211" cy="843308"/>
            </a:xfrm>
            <a:prstGeom prst="rect">
              <a:avLst/>
            </a:prstGeom>
            <a:noFill/>
          </p:spPr>
          <p:txBody>
            <a:bodyPr wrap="none" lIns="91440" tIns="45720" rIns="91440" bIns="45720">
              <a:spAutoFit/>
            </a:bodyPr>
            <a:lstStyle/>
            <a:p>
              <a:pPr>
                <a:lnSpc>
                  <a:spcPct val="90000"/>
                </a:lnSpc>
                <a:spcAft>
                  <a:spcPts val="1200"/>
                </a:spcAft>
              </a:pPr>
              <a:r>
                <a:rPr lang="en-US" sz="1600" b="0" dirty="0"/>
                <a:t>representing  </a:t>
              </a:r>
              <a:r>
                <a:rPr lang="en-US" sz="1600" b="1" dirty="0">
                  <a:latin typeface="Ringside Narrow" panose="02000500000000000000" pitchFamily="2" charset="0"/>
                </a:rPr>
                <a:t>51.6%</a:t>
              </a:r>
              <a:r>
                <a:rPr lang="en-US" sz="1600" dirty="0"/>
                <a:t> </a:t>
              </a:r>
              <a:br>
                <a:rPr lang="en-US" sz="1600" dirty="0"/>
              </a:br>
              <a:r>
                <a:rPr lang="en-US" sz="1600" b="0" dirty="0"/>
                <a:t>of the portfolio</a:t>
              </a:r>
            </a:p>
            <a:p>
              <a:r>
                <a:rPr lang="en-US" sz="1000" b="0" dirty="0"/>
                <a:t>As of Jun. 30, 2024.</a:t>
              </a:r>
            </a:p>
          </p:txBody>
        </p:sp>
      </p:grpSp>
      <p:sp>
        <p:nvSpPr>
          <p:cNvPr id="23" name="Content Placeholder 12">
            <a:extLst>
              <a:ext uri="{FF2B5EF4-FFF2-40B4-BE49-F238E27FC236}">
                <a16:creationId xmlns:a16="http://schemas.microsoft.com/office/drawing/2014/main" id="{D2DFD470-DA09-A82A-225E-9FB89B03807A}"/>
              </a:ext>
            </a:extLst>
          </p:cNvPr>
          <p:cNvSpPr txBox="1">
            <a:spLocks/>
          </p:cNvSpPr>
          <p:nvPr/>
        </p:nvSpPr>
        <p:spPr>
          <a:xfrm>
            <a:off x="292101" y="2059416"/>
            <a:ext cx="7717672" cy="4289669"/>
          </a:xfrm>
          <a:prstGeom prst="rect">
            <a:avLst/>
          </a:prstGeom>
        </p:spPr>
        <p:txBody>
          <a:bodyPr vert="horz" lIns="0" tIns="0" rIns="0" bIns="0" rtlCol="0">
            <a:noAutofit/>
          </a:bodyPr>
          <a:lstStyle>
            <a:lvl1pPr marL="0" indent="0" algn="l" defTabSz="914400" rtl="0" eaLnBrk="1" latinLnBrk="0" hangingPunct="1">
              <a:lnSpc>
                <a:spcPct val="100000"/>
              </a:lnSpc>
              <a:spcBef>
                <a:spcPts val="900"/>
              </a:spcBef>
              <a:spcAft>
                <a:spcPts val="300"/>
              </a:spcAft>
              <a:buFontTx/>
              <a:buNone/>
              <a:defRPr sz="2800" b="0" i="0" kern="1200">
                <a:solidFill>
                  <a:schemeClr val="accent1"/>
                </a:solidFill>
                <a:latin typeface="Gill Sans Light" panose="020B0302020104020203" pitchFamily="34" charset="-79"/>
                <a:ea typeface="+mn-ea"/>
                <a:cs typeface="Gill Sans Light" panose="020B0302020104020203" pitchFamily="34" charset="-79"/>
              </a:defRPr>
            </a:lvl1pPr>
            <a:lvl2pPr marL="0" indent="0" algn="l" defTabSz="914400" rtl="0" eaLnBrk="1" latinLnBrk="0" hangingPunct="1">
              <a:lnSpc>
                <a:spcPct val="100000"/>
              </a:lnSpc>
              <a:spcBef>
                <a:spcPts val="600"/>
              </a:spcBef>
              <a:spcAft>
                <a:spcPts val="300"/>
              </a:spcAft>
              <a:buClr>
                <a:schemeClr val="bg1">
                  <a:lumMod val="65000"/>
                </a:schemeClr>
              </a:buClr>
              <a:buSzPct val="120000"/>
              <a:buFont typeface="+mj-lt"/>
              <a:buNone/>
              <a:defRPr sz="1400" kern="1200">
                <a:solidFill>
                  <a:schemeClr val="accent1"/>
                </a:solidFill>
                <a:latin typeface="+mn-lt"/>
                <a:ea typeface="+mn-ea"/>
                <a:cs typeface="+mn-cs"/>
              </a:defRPr>
            </a:lvl2pPr>
            <a:lvl3pPr marL="182880" indent="-182880" algn="l" defTabSz="914400" rtl="0" eaLnBrk="1" latinLnBrk="0" hangingPunct="1">
              <a:lnSpc>
                <a:spcPct val="100000"/>
              </a:lnSpc>
              <a:spcBef>
                <a:spcPts val="300"/>
              </a:spcBef>
              <a:spcAft>
                <a:spcPts val="300"/>
              </a:spcAft>
              <a:buClr>
                <a:schemeClr val="tx1"/>
              </a:buClr>
              <a:buSzPct val="100000"/>
              <a:buFont typeface="Arial" panose="020B0604020202020204" pitchFamily="34" charset="0"/>
              <a:buChar char="•"/>
              <a:tabLst/>
              <a:defRPr sz="1400" kern="1200">
                <a:solidFill>
                  <a:schemeClr val="accent1"/>
                </a:solidFill>
                <a:latin typeface="+mn-lt"/>
                <a:ea typeface="+mn-ea"/>
                <a:cs typeface="+mn-cs"/>
              </a:defRPr>
            </a:lvl3pPr>
            <a:lvl4pPr marL="365760" indent="-182880" algn="l" defTabSz="914400" rtl="0" eaLnBrk="1" latinLnBrk="0" hangingPunct="1">
              <a:lnSpc>
                <a:spcPct val="100000"/>
              </a:lnSpc>
              <a:spcBef>
                <a:spcPts val="300"/>
              </a:spcBef>
              <a:spcAft>
                <a:spcPts val="300"/>
              </a:spcAft>
              <a:buClr>
                <a:schemeClr val="accent1"/>
              </a:buClr>
              <a:buFont typeface="Franklin Gothic Book" panose="020B0503020102020204" pitchFamily="34" charset="0"/>
              <a:buChar char="―"/>
              <a:tabLst/>
              <a:defRPr sz="1400" kern="1200">
                <a:solidFill>
                  <a:schemeClr val="accent1"/>
                </a:solidFill>
                <a:latin typeface="+mn-lt"/>
                <a:ea typeface="+mn-ea"/>
                <a:cs typeface="+mn-cs"/>
              </a:defRPr>
            </a:lvl4pPr>
            <a:lvl5pPr marL="457200" indent="-146304" algn="l" defTabSz="914400" rtl="0" eaLnBrk="1" latinLnBrk="0" hangingPunct="1">
              <a:lnSpc>
                <a:spcPct val="100000"/>
              </a:lnSpc>
              <a:spcBef>
                <a:spcPts val="300"/>
              </a:spcBef>
              <a:spcAft>
                <a:spcPts val="300"/>
              </a:spcAft>
              <a:buClr>
                <a:schemeClr val="accent1"/>
              </a:buClr>
              <a:buFont typeface="Arial" panose="020B0604020202020204" pitchFamily="34" charset="0"/>
              <a:buChar char="•"/>
              <a:tabLst>
                <a:tab pos="741363" algn="l"/>
              </a:tabLst>
              <a:defRPr sz="1200" kern="1200">
                <a:solidFill>
                  <a:schemeClr val="accen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600"/>
              </a:spcBef>
              <a:spcAft>
                <a:spcPts val="300"/>
              </a:spcAft>
              <a:buClr>
                <a:srgbClr val="FFFFFF">
                  <a:lumMod val="65000"/>
                </a:srgbClr>
              </a:buClr>
              <a:buSzPct val="120000"/>
              <a:buFont typeface="+mj-lt"/>
              <a:buNone/>
              <a:tabLst/>
              <a:defRPr/>
            </a:pPr>
            <a:r>
              <a:rPr kumimoji="0" lang="en-US" sz="1600" b="1" u="none" strike="noStrike" kern="1200" cap="none" spc="0" normalizeH="0" baseline="0" noProof="0" dirty="0">
                <a:ln>
                  <a:noFill/>
                </a:ln>
                <a:solidFill>
                  <a:schemeClr val="tx1"/>
                </a:solidFill>
                <a:effectLst/>
                <a:uLnTx/>
                <a:uFillTx/>
                <a:latin typeface="Ringside Narrow" panose="02000500000000000000" pitchFamily="2" charset="0"/>
              </a:rPr>
              <a:t>70 research analysts with an average of 20 years’ experience</a:t>
            </a:r>
          </a:p>
          <a:p>
            <a:pPr marL="320040" marR="0" lvl="2" algn="l" defTabSz="914400" rtl="0" eaLnBrk="1" fontAlgn="auto" latinLnBrk="0" hangingPunct="1">
              <a:lnSpc>
                <a:spcPct val="100000"/>
              </a:lnSpc>
              <a:spcBef>
                <a:spcPts val="300"/>
              </a:spcBef>
              <a:spcAft>
                <a:spcPts val="9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Coverage: approximately 40–60 companies per analyst</a:t>
            </a:r>
          </a:p>
          <a:p>
            <a:pPr marL="0" marR="0" lvl="1" indent="0" algn="l" defTabSz="914400" rtl="0" eaLnBrk="1" fontAlgn="auto" latinLnBrk="0" hangingPunct="1">
              <a:lnSpc>
                <a:spcPct val="100000"/>
              </a:lnSpc>
              <a:spcBef>
                <a:spcPts val="600"/>
              </a:spcBef>
              <a:spcAft>
                <a:spcPts val="300"/>
              </a:spcAft>
              <a:buClr>
                <a:srgbClr val="FFFFFF">
                  <a:lumMod val="65000"/>
                </a:srgbClr>
              </a:buClr>
              <a:buSzPct val="120000"/>
              <a:buFont typeface="+mj-lt"/>
              <a:buNone/>
              <a:tabLst/>
              <a:defRPr/>
            </a:pPr>
            <a:r>
              <a:rPr kumimoji="0" lang="en-US" sz="1600" b="1" u="none" strike="noStrike" kern="1200" cap="none" spc="0" normalizeH="0" baseline="0" noProof="0" dirty="0">
                <a:ln>
                  <a:noFill/>
                </a:ln>
                <a:solidFill>
                  <a:schemeClr val="tx1"/>
                </a:solidFill>
                <a:effectLst/>
                <a:uLnTx/>
                <a:uFillTx/>
                <a:latin typeface="Ringside Narrow" panose="02000500000000000000" pitchFamily="2" charset="0"/>
              </a:rPr>
              <a:t>Career analysts run sector-neutral portfolios</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Demonstrate conviction through their investments</a:t>
            </a:r>
          </a:p>
          <a:p>
            <a:pPr marL="320040" marR="0" lvl="2" indent="-182880" algn="l" defTabSz="914400" rtl="0" eaLnBrk="1" fontAlgn="auto" latinLnBrk="0" hangingPunct="1">
              <a:lnSpc>
                <a:spcPct val="100000"/>
              </a:lnSpc>
              <a:spcBef>
                <a:spcPts val="15"/>
              </a:spcBef>
              <a:spcAft>
                <a:spcPts val="9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Individual portfolio size ranges from approximately $100 million to more than $1 billion</a:t>
            </a:r>
          </a:p>
          <a:p>
            <a:pPr marL="0" marR="0" lvl="1" indent="0" algn="l" defTabSz="914400" rtl="0" eaLnBrk="1" fontAlgn="auto" latinLnBrk="0" hangingPunct="1">
              <a:lnSpc>
                <a:spcPct val="100000"/>
              </a:lnSpc>
              <a:spcBef>
                <a:spcPts val="600"/>
              </a:spcBef>
              <a:spcAft>
                <a:spcPts val="300"/>
              </a:spcAft>
              <a:buClr>
                <a:srgbClr val="FFFFFF">
                  <a:lumMod val="65000"/>
                </a:srgbClr>
              </a:buClr>
              <a:buSzPct val="120000"/>
              <a:buFont typeface="+mj-lt"/>
              <a:buNone/>
              <a:tabLst/>
              <a:defRPr/>
            </a:pPr>
            <a:r>
              <a:rPr kumimoji="0" lang="en-US" sz="1600" b="1" u="none" strike="noStrike" kern="1200" cap="none" spc="0" normalizeH="0" baseline="0" noProof="0" dirty="0">
                <a:ln>
                  <a:noFill/>
                </a:ln>
                <a:solidFill>
                  <a:schemeClr val="tx1"/>
                </a:solidFill>
                <a:effectLst/>
                <a:uLnTx/>
                <a:uFillTx/>
                <a:latin typeface="Ringside Narrow" panose="02000500000000000000" pitchFamily="2" charset="0"/>
              </a:rPr>
              <a:t>Advantages</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Powerful signaling mechanism: transparency of conviction is more effective than buy/hold/sell</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Career track―allows us to attract and retain the best talent</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Analysts managing capital allows them excellent access to management teams</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Compensation aligned with investment objectives and our clients</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Long-term five-year scale―ratings based on cross-section of portfolio manager attribution, analyst sector fund attribution, peer ratings and subjective feedback</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Dynamic culture where analysts and PMs are highly incentivized to collaborate to generate the best long-term performance in their respective portfolios</a:t>
            </a:r>
          </a:p>
          <a:p>
            <a:pPr marL="137160" marR="0" lvl="2" indent="0" algn="l" defTabSz="914400" rtl="0" eaLnBrk="1" fontAlgn="auto" latinLnBrk="0" hangingPunct="1">
              <a:lnSpc>
                <a:spcPct val="100000"/>
              </a:lnSpc>
              <a:spcAft>
                <a:spcPts val="300"/>
              </a:spcAft>
              <a:buClr>
                <a:srgbClr val="003865"/>
              </a:buClr>
              <a:buSzPct val="100000"/>
              <a:buNone/>
              <a:tabLst/>
              <a:defRPr/>
            </a:pPr>
            <a:endParaRPr kumimoji="0" lang="en-US" sz="1300" b="0" i="0" u="none" strike="noStrike" kern="1200" cap="none" spc="0" normalizeH="0" baseline="0" noProof="0" dirty="0">
              <a:ln>
                <a:noFill/>
              </a:ln>
              <a:solidFill>
                <a:srgbClr val="003865"/>
              </a:solidFill>
              <a:effectLst/>
              <a:uLnTx/>
              <a:uFillTx/>
              <a:latin typeface="Ringside Narrow Book" panose="02000500000000000000" pitchFamily="2" charset="0"/>
            </a:endParaRPr>
          </a:p>
        </p:txBody>
      </p:sp>
      <p:pic>
        <p:nvPicPr>
          <p:cNvPr id="6" name="Picture 5">
            <a:extLst>
              <a:ext uri="{FF2B5EF4-FFF2-40B4-BE49-F238E27FC236}">
                <a16:creationId xmlns:a16="http://schemas.microsoft.com/office/drawing/2014/main" id="{858A3F0D-6F1E-41F5-9131-A793E4A569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77214" y="321178"/>
            <a:ext cx="2916336" cy="2578650"/>
          </a:xfrm>
          <a:prstGeom prst="rect">
            <a:avLst/>
          </a:prstGeom>
        </p:spPr>
      </p:pic>
      <p:sp>
        <p:nvSpPr>
          <p:cNvPr id="2" name="Text Placeholder 9">
            <a:extLst>
              <a:ext uri="{FF2B5EF4-FFF2-40B4-BE49-F238E27FC236}">
                <a16:creationId xmlns:a16="http://schemas.microsoft.com/office/drawing/2014/main" id="{B82AE07A-AC10-51B5-780E-6B84A2C080F8}"/>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 INVESTMENT APPROACHES</a:t>
            </a:r>
          </a:p>
        </p:txBody>
      </p:sp>
      <p:sp>
        <p:nvSpPr>
          <p:cNvPr id="5" name="Footer Placeholder 4">
            <a:extLst>
              <a:ext uri="{FF2B5EF4-FFF2-40B4-BE49-F238E27FC236}">
                <a16:creationId xmlns:a16="http://schemas.microsoft.com/office/drawing/2014/main" id="{314C61B9-705C-38A6-D9AD-1712B1193726}"/>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52535048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F80367E-C6E7-46E3-76A2-F43675BD12EA}"/>
              </a:ext>
            </a:extLst>
          </p:cNvPr>
          <p:cNvSpPr>
            <a:spLocks noGrp="1"/>
          </p:cNvSpPr>
          <p:nvPr>
            <p:ph type="title"/>
          </p:nvPr>
        </p:nvSpPr>
        <p:spPr/>
        <p:txBody>
          <a:bodyPr/>
          <a:lstStyle/>
          <a:p>
            <a:r>
              <a:rPr lang="en-US" dirty="0"/>
              <a:t>Quantitative portfolio management</a:t>
            </a:r>
          </a:p>
        </p:txBody>
      </p:sp>
      <p:sp>
        <p:nvSpPr>
          <p:cNvPr id="4" name="Slide Number Placeholder 3">
            <a:extLst>
              <a:ext uri="{FF2B5EF4-FFF2-40B4-BE49-F238E27FC236}">
                <a16:creationId xmlns:a16="http://schemas.microsoft.com/office/drawing/2014/main" id="{B2C61750-B74A-5405-F445-F0293954DA9D}"/>
              </a:ext>
            </a:extLst>
          </p:cNvPr>
          <p:cNvSpPr>
            <a:spLocks noGrp="1"/>
          </p:cNvSpPr>
          <p:nvPr>
            <p:ph type="sldNum" sz="quarter" idx="12"/>
          </p:nvPr>
        </p:nvSpPr>
        <p:spPr/>
        <p:txBody>
          <a:bodyPr/>
          <a:lstStyle/>
          <a:p>
            <a:fld id="{E5B12101-DB11-214A-81F9-2D258DBE057F}" type="slidenum">
              <a:rPr lang="en-US" smtClean="0"/>
              <a:pPr/>
              <a:t>124</a:t>
            </a:fld>
            <a:endParaRPr lang="en-US"/>
          </a:p>
        </p:txBody>
      </p:sp>
      <p:sp>
        <p:nvSpPr>
          <p:cNvPr id="10" name="Text Placeholder 9">
            <a:extLst>
              <a:ext uri="{FF2B5EF4-FFF2-40B4-BE49-F238E27FC236}">
                <a16:creationId xmlns:a16="http://schemas.microsoft.com/office/drawing/2014/main" id="{1324826D-B6CE-0454-3D3B-B145E8F0C42F}"/>
              </a:ext>
            </a:extLst>
          </p:cNvPr>
          <p:cNvSpPr>
            <a:spLocks noGrp="1"/>
          </p:cNvSpPr>
          <p:nvPr>
            <p:ph type="body" sz="quarter" idx="14"/>
          </p:nvPr>
        </p:nvSpPr>
        <p:spPr>
          <a:xfrm>
            <a:off x="9003730" y="3139449"/>
            <a:ext cx="2263931" cy="1170470"/>
          </a:xfrm>
        </p:spPr>
        <p:txBody>
          <a:bodyPr/>
          <a:lstStyle/>
          <a:p>
            <a:pPr>
              <a:spcAft>
                <a:spcPts val="1200"/>
              </a:spcAft>
            </a:pPr>
            <a:r>
              <a:rPr lang="en-US" dirty="0"/>
              <a:t>Allocated capital within the CREF Stock Account </a:t>
            </a:r>
          </a:p>
          <a:p>
            <a:pPr>
              <a:spcAft>
                <a:spcPts val="1200"/>
              </a:spcAft>
            </a:pPr>
            <a:endParaRPr lang="en-US" dirty="0"/>
          </a:p>
        </p:txBody>
      </p:sp>
      <p:sp>
        <p:nvSpPr>
          <p:cNvPr id="17" name="Text Placeholder 2">
            <a:extLst>
              <a:ext uri="{FF2B5EF4-FFF2-40B4-BE49-F238E27FC236}">
                <a16:creationId xmlns:a16="http://schemas.microsoft.com/office/drawing/2014/main" id="{B4DB8C9D-D56C-B06A-18DE-89005BE11FFF}"/>
              </a:ext>
            </a:extLst>
          </p:cNvPr>
          <p:cNvSpPr>
            <a:spLocks noGrp="1"/>
          </p:cNvSpPr>
          <p:nvPr/>
        </p:nvSpPr>
        <p:spPr>
          <a:xfrm>
            <a:off x="292608" y="1179575"/>
            <a:ext cx="7864256" cy="578265"/>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solidFill>
                  <a:schemeClr val="tx1"/>
                </a:solidFill>
              </a:rPr>
              <a:t>Quantitative portfolio management provides diversification; particularly well-suited for </a:t>
            </a:r>
            <a:br>
              <a:rPr lang="en-US" sz="1600">
                <a:solidFill>
                  <a:schemeClr val="tx1"/>
                </a:solidFill>
              </a:rPr>
            </a:br>
            <a:r>
              <a:rPr lang="en-US" sz="1600">
                <a:solidFill>
                  <a:schemeClr val="tx1"/>
                </a:solidFill>
              </a:rPr>
              <a:t>less-covered areas of the market.</a:t>
            </a:r>
          </a:p>
        </p:txBody>
      </p:sp>
      <p:grpSp>
        <p:nvGrpSpPr>
          <p:cNvPr id="22" name="Group 21">
            <a:extLst>
              <a:ext uri="{FF2B5EF4-FFF2-40B4-BE49-F238E27FC236}">
                <a16:creationId xmlns:a16="http://schemas.microsoft.com/office/drawing/2014/main" id="{DB0C0C5F-8A02-31EF-4454-57A50CDBCC21}"/>
              </a:ext>
            </a:extLst>
          </p:cNvPr>
          <p:cNvGrpSpPr/>
          <p:nvPr/>
        </p:nvGrpSpPr>
        <p:grpSpPr>
          <a:xfrm>
            <a:off x="8906452" y="4503275"/>
            <a:ext cx="1865447" cy="1439963"/>
            <a:chOff x="8927234" y="2749519"/>
            <a:chExt cx="1865447" cy="1439963"/>
          </a:xfrm>
        </p:grpSpPr>
        <p:sp>
          <p:nvSpPr>
            <p:cNvPr id="20" name="TextBox 19">
              <a:extLst>
                <a:ext uri="{FF2B5EF4-FFF2-40B4-BE49-F238E27FC236}">
                  <a16:creationId xmlns:a16="http://schemas.microsoft.com/office/drawing/2014/main" id="{84A2BCDF-32D3-0F59-ABF1-2203184DF9A9}"/>
                </a:ext>
              </a:extLst>
            </p:cNvPr>
            <p:cNvSpPr txBox="1"/>
            <p:nvPr/>
          </p:nvSpPr>
          <p:spPr>
            <a:xfrm>
              <a:off x="9003730" y="2749519"/>
              <a:ext cx="1788951" cy="679481"/>
            </a:xfrm>
            <a:prstGeom prst="rect">
              <a:avLst/>
            </a:prstGeom>
            <a:noFill/>
          </p:spPr>
          <p:txBody>
            <a:bodyPr wrap="square" lIns="0" tIns="0" rIns="0" bIns="0" rtlCol="0">
              <a:spAutoFit/>
            </a:bodyPr>
            <a:lstStyle/>
            <a:p>
              <a:pPr>
                <a:lnSpc>
                  <a:spcPct val="90000"/>
                </a:lnSpc>
              </a:pPr>
              <a:r>
                <a:rPr lang="en-US" sz="4800">
                  <a:solidFill>
                    <a:schemeClr val="accent4"/>
                  </a:solidFill>
                  <a:latin typeface="TIAA Challenger Black" pitchFamily="2" charset="77"/>
                </a:rPr>
                <a:t>$5.2B</a:t>
              </a:r>
            </a:p>
          </p:txBody>
        </p:sp>
        <p:sp>
          <p:nvSpPr>
            <p:cNvPr id="21" name="Rectangle 20">
              <a:extLst>
                <a:ext uri="{FF2B5EF4-FFF2-40B4-BE49-F238E27FC236}">
                  <a16:creationId xmlns:a16="http://schemas.microsoft.com/office/drawing/2014/main" id="{E13B9F81-F184-9143-5378-25D63ABAA339}"/>
                </a:ext>
              </a:extLst>
            </p:cNvPr>
            <p:cNvSpPr/>
            <p:nvPr/>
          </p:nvSpPr>
          <p:spPr>
            <a:xfrm>
              <a:off x="8927234" y="3346174"/>
              <a:ext cx="1775551" cy="843308"/>
            </a:xfrm>
            <a:prstGeom prst="rect">
              <a:avLst/>
            </a:prstGeom>
            <a:noFill/>
          </p:spPr>
          <p:txBody>
            <a:bodyPr wrap="none" lIns="91440" tIns="45720" rIns="91440" bIns="45720">
              <a:spAutoFit/>
            </a:bodyPr>
            <a:lstStyle/>
            <a:p>
              <a:pPr>
                <a:lnSpc>
                  <a:spcPct val="90000"/>
                </a:lnSpc>
                <a:spcAft>
                  <a:spcPts val="1200"/>
                </a:spcAft>
              </a:pPr>
              <a:r>
                <a:rPr lang="en-US" sz="1600" b="0" dirty="0"/>
                <a:t>representing  </a:t>
              </a:r>
              <a:r>
                <a:rPr lang="en-US" sz="1600" b="1" dirty="0">
                  <a:latin typeface="Ringside Narrow" panose="02000500000000000000" pitchFamily="2" charset="0"/>
                </a:rPr>
                <a:t>4.1%</a:t>
              </a:r>
              <a:r>
                <a:rPr lang="en-US" sz="1600" dirty="0"/>
                <a:t> </a:t>
              </a:r>
              <a:br>
                <a:rPr lang="en-US" sz="1600" dirty="0"/>
              </a:br>
              <a:r>
                <a:rPr lang="en-US" sz="1600" b="0" dirty="0"/>
                <a:t>of the portfolio</a:t>
              </a:r>
            </a:p>
            <a:p>
              <a:r>
                <a:rPr lang="en-US" sz="1000" b="0" dirty="0"/>
                <a:t>As of Jun. 30, 2024.</a:t>
              </a:r>
            </a:p>
          </p:txBody>
        </p:sp>
      </p:grpSp>
      <p:sp>
        <p:nvSpPr>
          <p:cNvPr id="23" name="Content Placeholder 12">
            <a:extLst>
              <a:ext uri="{FF2B5EF4-FFF2-40B4-BE49-F238E27FC236}">
                <a16:creationId xmlns:a16="http://schemas.microsoft.com/office/drawing/2014/main" id="{D2DFD470-DA09-A82A-225E-9FB89B03807A}"/>
              </a:ext>
            </a:extLst>
          </p:cNvPr>
          <p:cNvSpPr txBox="1">
            <a:spLocks/>
          </p:cNvSpPr>
          <p:nvPr/>
        </p:nvSpPr>
        <p:spPr>
          <a:xfrm>
            <a:off x="289720" y="2059416"/>
            <a:ext cx="7864255" cy="4289669"/>
          </a:xfrm>
          <a:prstGeom prst="rect">
            <a:avLst/>
          </a:prstGeom>
        </p:spPr>
        <p:txBody>
          <a:bodyPr vert="horz" lIns="0" tIns="0" rIns="0" bIns="0" rtlCol="0">
            <a:noAutofit/>
          </a:bodyPr>
          <a:lstStyle>
            <a:lvl1pPr marL="0" indent="0" algn="l" defTabSz="914400" rtl="0" eaLnBrk="1" latinLnBrk="0" hangingPunct="1">
              <a:lnSpc>
                <a:spcPct val="100000"/>
              </a:lnSpc>
              <a:spcBef>
                <a:spcPts val="900"/>
              </a:spcBef>
              <a:spcAft>
                <a:spcPts val="300"/>
              </a:spcAft>
              <a:buFontTx/>
              <a:buNone/>
              <a:defRPr sz="2800" b="0" i="0" kern="1200">
                <a:solidFill>
                  <a:schemeClr val="accent1"/>
                </a:solidFill>
                <a:latin typeface="Gill Sans Light" panose="020B0302020104020203" pitchFamily="34" charset="-79"/>
                <a:ea typeface="+mn-ea"/>
                <a:cs typeface="Gill Sans Light" panose="020B0302020104020203" pitchFamily="34" charset="-79"/>
              </a:defRPr>
            </a:lvl1pPr>
            <a:lvl2pPr marL="0" indent="0" algn="l" defTabSz="914400" rtl="0" eaLnBrk="1" latinLnBrk="0" hangingPunct="1">
              <a:lnSpc>
                <a:spcPct val="100000"/>
              </a:lnSpc>
              <a:spcBef>
                <a:spcPts val="600"/>
              </a:spcBef>
              <a:spcAft>
                <a:spcPts val="300"/>
              </a:spcAft>
              <a:buClr>
                <a:schemeClr val="bg1">
                  <a:lumMod val="65000"/>
                </a:schemeClr>
              </a:buClr>
              <a:buSzPct val="120000"/>
              <a:buFont typeface="+mj-lt"/>
              <a:buNone/>
              <a:defRPr sz="1400" kern="1200">
                <a:solidFill>
                  <a:schemeClr val="accent1"/>
                </a:solidFill>
                <a:latin typeface="+mn-lt"/>
                <a:ea typeface="+mn-ea"/>
                <a:cs typeface="+mn-cs"/>
              </a:defRPr>
            </a:lvl2pPr>
            <a:lvl3pPr marL="182880" indent="-182880" algn="l" defTabSz="914400" rtl="0" eaLnBrk="1" latinLnBrk="0" hangingPunct="1">
              <a:lnSpc>
                <a:spcPct val="100000"/>
              </a:lnSpc>
              <a:spcBef>
                <a:spcPts val="300"/>
              </a:spcBef>
              <a:spcAft>
                <a:spcPts val="300"/>
              </a:spcAft>
              <a:buClr>
                <a:schemeClr val="tx1"/>
              </a:buClr>
              <a:buSzPct val="100000"/>
              <a:buFont typeface="Arial" panose="020B0604020202020204" pitchFamily="34" charset="0"/>
              <a:buChar char="•"/>
              <a:tabLst/>
              <a:defRPr sz="1400" kern="1200">
                <a:solidFill>
                  <a:schemeClr val="accent1"/>
                </a:solidFill>
                <a:latin typeface="+mn-lt"/>
                <a:ea typeface="+mn-ea"/>
                <a:cs typeface="+mn-cs"/>
              </a:defRPr>
            </a:lvl3pPr>
            <a:lvl4pPr marL="365760" indent="-182880" algn="l" defTabSz="914400" rtl="0" eaLnBrk="1" latinLnBrk="0" hangingPunct="1">
              <a:lnSpc>
                <a:spcPct val="100000"/>
              </a:lnSpc>
              <a:spcBef>
                <a:spcPts val="300"/>
              </a:spcBef>
              <a:spcAft>
                <a:spcPts val="300"/>
              </a:spcAft>
              <a:buClr>
                <a:schemeClr val="accent1"/>
              </a:buClr>
              <a:buFont typeface="Franklin Gothic Book" panose="020B0503020102020204" pitchFamily="34" charset="0"/>
              <a:buChar char="―"/>
              <a:tabLst/>
              <a:defRPr sz="1400" kern="1200">
                <a:solidFill>
                  <a:schemeClr val="accent1"/>
                </a:solidFill>
                <a:latin typeface="+mn-lt"/>
                <a:ea typeface="+mn-ea"/>
                <a:cs typeface="+mn-cs"/>
              </a:defRPr>
            </a:lvl4pPr>
            <a:lvl5pPr marL="457200" indent="-146304" algn="l" defTabSz="914400" rtl="0" eaLnBrk="1" latinLnBrk="0" hangingPunct="1">
              <a:lnSpc>
                <a:spcPct val="100000"/>
              </a:lnSpc>
              <a:spcBef>
                <a:spcPts val="300"/>
              </a:spcBef>
              <a:spcAft>
                <a:spcPts val="300"/>
              </a:spcAft>
              <a:buClr>
                <a:schemeClr val="accent1"/>
              </a:buClr>
              <a:buFont typeface="Arial" panose="020B0604020202020204" pitchFamily="34" charset="0"/>
              <a:buChar char="•"/>
              <a:tabLst>
                <a:tab pos="741363" algn="l"/>
              </a:tabLst>
              <a:defRPr sz="1200" kern="1200">
                <a:solidFill>
                  <a:schemeClr val="accen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600"/>
              </a:spcBef>
              <a:spcAft>
                <a:spcPts val="300"/>
              </a:spcAft>
              <a:buClr>
                <a:srgbClr val="FFFFFF">
                  <a:lumMod val="65000"/>
                </a:srgbClr>
              </a:buClr>
              <a:buSzPct val="120000"/>
              <a:buFont typeface="+mj-lt"/>
              <a:buNone/>
              <a:tabLst/>
              <a:defRPr/>
            </a:pPr>
            <a:r>
              <a:rPr lang="en-US" sz="1600" b="1" dirty="0">
                <a:solidFill>
                  <a:schemeClr val="tx1"/>
                </a:solidFill>
                <a:latin typeface="Ringside Narrow" panose="02000500000000000000" pitchFamily="2" charset="0"/>
              </a:rPr>
              <a:t>Four</a:t>
            </a:r>
            <a:r>
              <a:rPr kumimoji="0" lang="en-US" sz="1600" b="1" u="none" strike="noStrike" kern="1200" cap="none" spc="0" normalizeH="0" baseline="0" noProof="0" dirty="0">
                <a:ln>
                  <a:noFill/>
                </a:ln>
                <a:solidFill>
                  <a:schemeClr val="tx1"/>
                </a:solidFill>
                <a:effectLst/>
                <a:uLnTx/>
                <a:uFillTx/>
                <a:latin typeface="Ringside Narrow" panose="02000500000000000000" pitchFamily="2" charset="0"/>
              </a:rPr>
              <a:t>-person portfolio management team with an average of 17 years experience</a:t>
            </a:r>
          </a:p>
          <a:p>
            <a:pPr marL="320040" marR="0" lvl="2" algn="l" defTabSz="914400" rtl="0" eaLnBrk="1" fontAlgn="auto" latinLnBrk="0" hangingPunct="1">
              <a:lnSpc>
                <a:spcPct val="100000"/>
              </a:lnSpc>
              <a:spcBef>
                <a:spcPts val="300"/>
              </a:spcBef>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rgbClr val="003865"/>
                </a:solidFill>
                <a:effectLst/>
                <a:uLnTx/>
                <a:uFillTx/>
                <a:latin typeface="Ringside Narrow Book" panose="02000500000000000000" pitchFamily="2" charset="0"/>
              </a:rPr>
              <a:t>Each portfolio manager’s investment processes focus on systematic factors that drive relative performance.</a:t>
            </a:r>
          </a:p>
          <a:p>
            <a:pPr marL="320040" marR="0" lvl="2" algn="l" defTabSz="914400" rtl="0" eaLnBrk="1" fontAlgn="auto" latinLnBrk="0" hangingPunct="1">
              <a:lnSpc>
                <a:spcPct val="100000"/>
              </a:lnSpc>
              <a:spcBef>
                <a:spcPts val="300"/>
              </a:spcBef>
              <a:spcAft>
                <a:spcPts val="9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rgbClr val="003865"/>
                </a:solidFill>
                <a:effectLst/>
                <a:uLnTx/>
                <a:uFillTx/>
                <a:latin typeface="Ringside Narrow Book" panose="02000500000000000000" pitchFamily="2" charset="0"/>
              </a:rPr>
              <a:t>Their objective is to provide uncorrelated return relative to fundamental portfolio managers by building a model and portfolio that outperforms the benchmark through individual stock selection, while avoiding unintended systematic risks.</a:t>
            </a:r>
          </a:p>
          <a:p>
            <a:pPr marL="0" marR="0" lvl="1" indent="0" algn="l" defTabSz="914400" rtl="0" eaLnBrk="1" fontAlgn="auto" latinLnBrk="0" hangingPunct="1">
              <a:lnSpc>
                <a:spcPct val="100000"/>
              </a:lnSpc>
              <a:spcBef>
                <a:spcPts val="600"/>
              </a:spcBef>
              <a:spcAft>
                <a:spcPts val="300"/>
              </a:spcAft>
              <a:buClr>
                <a:srgbClr val="FFFFFF">
                  <a:lumMod val="65000"/>
                </a:srgbClr>
              </a:buClr>
              <a:buSzPct val="120000"/>
              <a:buFont typeface="+mj-lt"/>
              <a:buNone/>
              <a:tabLst/>
              <a:defRPr/>
            </a:pPr>
            <a:r>
              <a:rPr kumimoji="0" lang="en-US" sz="1600" b="1" u="none" strike="noStrike" kern="1200" cap="none" spc="0" normalizeH="0" baseline="0" noProof="0" dirty="0">
                <a:ln>
                  <a:noFill/>
                </a:ln>
                <a:solidFill>
                  <a:schemeClr val="tx1"/>
                </a:solidFill>
                <a:effectLst/>
                <a:uLnTx/>
                <a:uFillTx/>
                <a:latin typeface="Ringside Narrow" panose="02000500000000000000" pitchFamily="2" charset="0"/>
              </a:rPr>
              <a:t>Multifactor quant models and strategies</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Multifactor quantitative stock selection models based on financial and investment theories score a universe </a:t>
            </a:r>
            <a:b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b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of stocks.</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Models typically weigh many different factors within each industry, sector, country and/or region including:</a:t>
            </a:r>
          </a:p>
          <a:p>
            <a:pPr marL="788670" marR="0" lvl="2" indent="-137160" algn="l" defTabSz="914400" rtl="0" eaLnBrk="1" fontAlgn="auto" latinLnBrk="0" hangingPunct="1">
              <a:lnSpc>
                <a:spcPct val="100000"/>
              </a:lnSpc>
              <a:spcAft>
                <a:spcPts val="300"/>
              </a:spcAft>
              <a:buClr>
                <a:srgbClr val="003865"/>
              </a:buClr>
              <a:buSzPct val="100000"/>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Valuation versus market and peers</a:t>
            </a:r>
          </a:p>
          <a:p>
            <a:pPr marL="788670" marR="0" lvl="2" indent="-137160" algn="l" defTabSz="914400" rtl="0" eaLnBrk="1" fontAlgn="auto" latinLnBrk="0" hangingPunct="1">
              <a:lnSpc>
                <a:spcPct val="100000"/>
              </a:lnSpc>
              <a:spcAft>
                <a:spcPts val="300"/>
              </a:spcAft>
              <a:buClr>
                <a:srgbClr val="003865"/>
              </a:buClr>
              <a:buSzPct val="100000"/>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Pace and sustainability of future earnings and growth</a:t>
            </a:r>
          </a:p>
          <a:p>
            <a:pPr marL="788670" marR="0" lvl="2" indent="-137160" algn="l" defTabSz="914400" rtl="0" eaLnBrk="1" fontAlgn="auto" latinLnBrk="0" hangingPunct="1">
              <a:lnSpc>
                <a:spcPct val="100000"/>
              </a:lnSpc>
              <a:buClr>
                <a:srgbClr val="003865"/>
              </a:buClr>
              <a:buSzPct val="100000"/>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Return metrics and the price and volume trends of a stock</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r>
              <a:rPr kumimoji="0" lang="en-US" sz="1300" b="0" i="0" u="none" strike="noStrike" kern="1200" cap="none" spc="0" normalizeH="0" baseline="0" noProof="0" dirty="0">
                <a:ln>
                  <a:noFill/>
                </a:ln>
                <a:solidFill>
                  <a:schemeClr val="tx1"/>
                </a:solidFill>
                <a:effectLst/>
                <a:uLnTx/>
                <a:uFillTx/>
                <a:latin typeface="Ringside Narrow Book" panose="02000500000000000000" pitchFamily="2" charset="0"/>
              </a:rPr>
              <a:t>Score is used to form a portfolio along with additional inputs including weightings of stocks and sectors in the benchmark, correlations between stocks in the universe and trading costs.</a:t>
            </a: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endParaRPr kumimoji="0" lang="en-US" sz="1300" b="0" i="0" u="none" strike="noStrike" kern="1200" cap="none" spc="0" normalizeH="0" baseline="0" noProof="0" dirty="0">
              <a:ln>
                <a:noFill/>
              </a:ln>
              <a:solidFill>
                <a:srgbClr val="003865"/>
              </a:solidFill>
              <a:effectLst/>
              <a:uLnTx/>
              <a:uFillTx/>
              <a:latin typeface="Ringside Narrow Book" panose="02000500000000000000" pitchFamily="2" charset="0"/>
            </a:endParaRP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endParaRPr kumimoji="0" lang="en-US" sz="1300" b="0" i="0" u="none" strike="noStrike" kern="1200" cap="none" spc="0" normalizeH="0" baseline="0" noProof="0" dirty="0">
              <a:ln>
                <a:noFill/>
              </a:ln>
              <a:solidFill>
                <a:srgbClr val="003865"/>
              </a:solidFill>
              <a:effectLst/>
              <a:uLnTx/>
              <a:uFillTx/>
              <a:latin typeface="Ringside Narrow Book" panose="02000500000000000000" pitchFamily="2" charset="0"/>
            </a:endParaRPr>
          </a:p>
          <a:p>
            <a:pPr marL="320040" marR="0" lvl="2" indent="-182880" algn="l" defTabSz="914400" rtl="0" eaLnBrk="1" fontAlgn="auto" latinLnBrk="0" hangingPunct="1">
              <a:lnSpc>
                <a:spcPct val="100000"/>
              </a:lnSpc>
              <a:spcAft>
                <a:spcPts val="300"/>
              </a:spcAft>
              <a:buClr>
                <a:srgbClr val="003865"/>
              </a:buClr>
              <a:buSzPct val="100000"/>
              <a:buFont typeface="Arial" panose="020B0604020202020204" pitchFamily="34" charset="0"/>
              <a:buChar char="•"/>
              <a:tabLst/>
              <a:defRPr/>
            </a:pPr>
            <a:endParaRPr kumimoji="0" lang="en-US" sz="1300" b="0" i="0" u="none" strike="noStrike" kern="1200" cap="none" spc="0" normalizeH="0" baseline="0" noProof="0" dirty="0">
              <a:ln>
                <a:noFill/>
              </a:ln>
              <a:solidFill>
                <a:srgbClr val="003865"/>
              </a:solidFill>
              <a:effectLst/>
              <a:uLnTx/>
              <a:uFillTx/>
              <a:latin typeface="Ringside Narrow Book" panose="02000500000000000000" pitchFamily="2" charset="0"/>
            </a:endParaRPr>
          </a:p>
        </p:txBody>
      </p:sp>
      <p:pic>
        <p:nvPicPr>
          <p:cNvPr id="6" name="Picture 5">
            <a:extLst>
              <a:ext uri="{FF2B5EF4-FFF2-40B4-BE49-F238E27FC236}">
                <a16:creationId xmlns:a16="http://schemas.microsoft.com/office/drawing/2014/main" id="{858A3F0D-6F1E-41F5-9131-A793E4A569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77214" y="321178"/>
            <a:ext cx="2560226" cy="2263774"/>
          </a:xfrm>
          <a:prstGeom prst="rect">
            <a:avLst/>
          </a:prstGeom>
        </p:spPr>
      </p:pic>
      <p:pic>
        <p:nvPicPr>
          <p:cNvPr id="9" name="Picture 8">
            <a:extLst>
              <a:ext uri="{FF2B5EF4-FFF2-40B4-BE49-F238E27FC236}">
                <a16:creationId xmlns:a16="http://schemas.microsoft.com/office/drawing/2014/main" id="{52809E40-4AE4-2965-ADC9-8039FABA38F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977214" y="314490"/>
            <a:ext cx="2922686" cy="2584264"/>
          </a:xfrm>
          <a:prstGeom prst="rect">
            <a:avLst/>
          </a:prstGeom>
        </p:spPr>
      </p:pic>
      <p:sp>
        <p:nvSpPr>
          <p:cNvPr id="2" name="Text Placeholder 9">
            <a:extLst>
              <a:ext uri="{FF2B5EF4-FFF2-40B4-BE49-F238E27FC236}">
                <a16:creationId xmlns:a16="http://schemas.microsoft.com/office/drawing/2014/main" id="{CCF91E09-B365-D890-EDEB-83A7F9FBAA12}"/>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 INVESTMENT APPROACHES</a:t>
            </a:r>
          </a:p>
        </p:txBody>
      </p:sp>
      <p:sp>
        <p:nvSpPr>
          <p:cNvPr id="5" name="Footer Placeholder 4">
            <a:extLst>
              <a:ext uri="{FF2B5EF4-FFF2-40B4-BE49-F238E27FC236}">
                <a16:creationId xmlns:a16="http://schemas.microsoft.com/office/drawing/2014/main" id="{7AB3F092-062D-84C2-5481-09495F962344}"/>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3" name="TextBox 2">
            <a:extLst>
              <a:ext uri="{FF2B5EF4-FFF2-40B4-BE49-F238E27FC236}">
                <a16:creationId xmlns:a16="http://schemas.microsoft.com/office/drawing/2014/main" id="{91DC6B34-C3B7-27F1-52B7-A2EF70A434CB}"/>
              </a:ext>
            </a:extLst>
          </p:cNvPr>
          <p:cNvSpPr txBox="1"/>
          <p:nvPr/>
        </p:nvSpPr>
        <p:spPr>
          <a:xfrm>
            <a:off x="-165005" y="6084541"/>
            <a:ext cx="65" cy="246221"/>
          </a:xfrm>
          <a:prstGeom prst="rect">
            <a:avLst/>
          </a:prstGeom>
          <a:noFill/>
        </p:spPr>
        <p:txBody>
          <a:bodyPr wrap="none" lIns="0" tIns="0" rIns="0" bIns="0" rtlCol="0">
            <a:spAutoFit/>
          </a:bodyPr>
          <a:lstStyle/>
          <a:p>
            <a:pPr algn="l"/>
            <a:endParaRPr lang="en-US" sz="1600" dirty="0" err="1">
              <a:latin typeface="Ringside Narrow Book" panose="02000500000000000000" pitchFamily="2" charset="0"/>
            </a:endParaRPr>
          </a:p>
        </p:txBody>
      </p:sp>
    </p:spTree>
    <p:extLst>
      <p:ext uri="{BB962C8B-B14F-4D97-AF65-F5344CB8AC3E}">
        <p14:creationId xmlns:p14="http://schemas.microsoft.com/office/powerpoint/2010/main" val="69513631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3D8645-3147-0D3E-C7BE-291F0C9FFE4D}"/>
              </a:ext>
            </a:extLst>
          </p:cNvPr>
          <p:cNvSpPr>
            <a:spLocks noGrp="1"/>
          </p:cNvSpPr>
          <p:nvPr>
            <p:ph type="title"/>
          </p:nvPr>
        </p:nvSpPr>
        <p:spPr>
          <a:xfrm>
            <a:off x="292099" y="612648"/>
            <a:ext cx="10940995" cy="627573"/>
          </a:xfrm>
        </p:spPr>
        <p:txBody>
          <a:bodyPr/>
          <a:lstStyle/>
          <a:p>
            <a:r>
              <a:rPr lang="en-US"/>
              <a:t>Portfolio management team</a:t>
            </a:r>
          </a:p>
        </p:txBody>
      </p:sp>
      <p:sp>
        <p:nvSpPr>
          <p:cNvPr id="6" name="Text Placeholder 5">
            <a:extLst>
              <a:ext uri="{FF2B5EF4-FFF2-40B4-BE49-F238E27FC236}">
                <a16:creationId xmlns:a16="http://schemas.microsoft.com/office/drawing/2014/main" id="{EBF27CEE-D23D-8C9A-D4F1-6369380D20A3}"/>
              </a:ext>
            </a:extLst>
          </p:cNvPr>
          <p:cNvSpPr>
            <a:spLocks noGrp="1"/>
          </p:cNvSpPr>
          <p:nvPr>
            <p:ph type="body" sz="quarter" idx="16"/>
          </p:nvPr>
        </p:nvSpPr>
        <p:spPr>
          <a:xfrm>
            <a:off x="2161309" y="1606544"/>
            <a:ext cx="2348346" cy="991183"/>
          </a:xfrm>
        </p:spPr>
        <p:txBody>
          <a:bodyPr/>
          <a:lstStyle/>
          <a:p>
            <a:r>
              <a:rPr lang="en-US">
                <a:solidFill>
                  <a:schemeClr val="tx2"/>
                </a:solidFill>
              </a:rPr>
              <a:t>Saira Malik, CFA, CIO</a:t>
            </a:r>
          </a:p>
          <a:p>
            <a:pPr lvl="1"/>
            <a:r>
              <a:rPr lang="en-US"/>
              <a:t>Head of Nuveen </a:t>
            </a:r>
            <a:br>
              <a:rPr lang="en-US"/>
            </a:br>
            <a:r>
              <a:rPr lang="en-US"/>
              <a:t>Global Equities</a:t>
            </a:r>
          </a:p>
        </p:txBody>
      </p:sp>
      <p:sp>
        <p:nvSpPr>
          <p:cNvPr id="2" name="Text Placeholder 1">
            <a:extLst>
              <a:ext uri="{FF2B5EF4-FFF2-40B4-BE49-F238E27FC236}">
                <a16:creationId xmlns:a16="http://schemas.microsoft.com/office/drawing/2014/main" id="{FC98B11B-CACB-EE91-BA15-71940B142345}"/>
              </a:ext>
            </a:extLst>
          </p:cNvPr>
          <p:cNvSpPr>
            <a:spLocks noGrp="1"/>
          </p:cNvSpPr>
          <p:nvPr>
            <p:ph type="body" sz="quarter" idx="13"/>
          </p:nvPr>
        </p:nvSpPr>
        <p:spPr>
          <a:xfrm>
            <a:off x="4585068" y="1606544"/>
            <a:ext cx="6648535" cy="4572000"/>
          </a:xfrm>
        </p:spPr>
        <p:txBody>
          <a:bodyPr/>
          <a:lstStyle/>
          <a:p>
            <a:pPr>
              <a:spcAft>
                <a:spcPts val="1200"/>
              </a:spcAft>
            </a:pPr>
            <a:r>
              <a:rPr lang="en-US" sz="1300" dirty="0"/>
              <a:t>Saira is chief investment officer for Nuveen’s $400+ billion global equity business. As chair of the Equities Investment Council (EIC) and a member of the Global Investment Committee (GIC), Saira oversees the strategic direction of equity investing for all of Nuveen. She also has oversight responsibility for equity portfolio management, research and trading across the firm’s actively managed, quantitative, index and target date strategies. In addition, Saira is the lead portfolio manager for the $120+ billion CREF Stock strategy and a listed portfolio manager for the $30+ billion CREF Growth and $20+ billion CREF Global Equities strategies. She also serves as the sole manager of a $5 billion global equity portfolio. </a:t>
            </a:r>
          </a:p>
          <a:p>
            <a:pPr>
              <a:spcAft>
                <a:spcPts val="1200"/>
              </a:spcAft>
            </a:pPr>
            <a:r>
              <a:rPr lang="en-US" sz="1300" dirty="0"/>
              <a:t>Since joining the firm in 2003, Saira has held a variety of positions. Prior to being named global equities CIO, she was head of global equities portfolio management, and before that, head of global equities research. Previously, Saira was with JP Morgan Asset Management, where her roles included vice president/small cap growth portfolio manager and equity research analyst.</a:t>
            </a:r>
          </a:p>
          <a:p>
            <a:pPr>
              <a:spcAft>
                <a:spcPts val="1200"/>
              </a:spcAft>
            </a:pPr>
            <a:r>
              <a:rPr lang="en-US" sz="1300" dirty="0"/>
              <a:t>Saira holds the CFA designation and graduated with a B.S. in economics from California Polytechnic State University, San Luis Obispo, and an M.S. in finance from the University of Wisconsin, Madison. A sought-after source of market expertise and insight, she authors a weekly equity market commentary on behalf of Nuveen’s EIC and frequently appears on financial news networks such as CNBC, Bloomberg and Fox Business. Saira has been profiled in Kiplinger’s and Barron’s, which ranked her among the top 100 most influential women in U.S. finance.</a:t>
            </a:r>
          </a:p>
        </p:txBody>
      </p:sp>
      <p:sp>
        <p:nvSpPr>
          <p:cNvPr id="8" name="Slide Number Placeholder 7">
            <a:extLst>
              <a:ext uri="{FF2B5EF4-FFF2-40B4-BE49-F238E27FC236}">
                <a16:creationId xmlns:a16="http://schemas.microsoft.com/office/drawing/2014/main" id="{E0754D70-84EF-9550-F3D1-EDD27D20E2B5}"/>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125</a:t>
            </a:fld>
            <a:endParaRPr lang="en-US"/>
          </a:p>
        </p:txBody>
      </p:sp>
      <p:sp>
        <p:nvSpPr>
          <p:cNvPr id="10" name="Text Placeholder 19">
            <a:extLst>
              <a:ext uri="{FF2B5EF4-FFF2-40B4-BE49-F238E27FC236}">
                <a16:creationId xmlns:a16="http://schemas.microsoft.com/office/drawing/2014/main" id="{877CF5C7-6189-29DB-0C57-41A6DCD093F0}"/>
              </a:ext>
            </a:extLst>
          </p:cNvPr>
          <p:cNvSpPr>
            <a:spLocks noGrp="1"/>
          </p:cNvSpPr>
          <p:nvPr/>
        </p:nvSpPr>
        <p:spPr>
          <a:xfrm>
            <a:off x="301751" y="6200550"/>
            <a:ext cx="10972800" cy="200250"/>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dirty="0">
                <a:latin typeface="Ringside Narrow Book" charset="0"/>
                <a:ea typeface="Ringside Narrow Book" charset="0"/>
                <a:cs typeface="Ringside Narrow Book" charset="0"/>
              </a:rPr>
              <a:t>CFA® and Chartered Financial Analyst® are registered trademarks owned by CFA Institute.</a:t>
            </a:r>
          </a:p>
        </p:txBody>
      </p:sp>
      <p:sp>
        <p:nvSpPr>
          <p:cNvPr id="5" name="Text Placeholder 9">
            <a:extLst>
              <a:ext uri="{FF2B5EF4-FFF2-40B4-BE49-F238E27FC236}">
                <a16:creationId xmlns:a16="http://schemas.microsoft.com/office/drawing/2014/main" id="{4A80AF61-621C-34D9-8C9C-A27B9E1D690E}"/>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pic>
        <p:nvPicPr>
          <p:cNvPr id="4" name="Picture 3">
            <a:extLst>
              <a:ext uri="{FF2B5EF4-FFF2-40B4-BE49-F238E27FC236}">
                <a16:creationId xmlns:a16="http://schemas.microsoft.com/office/drawing/2014/main" id="{23DD60F0-F06C-AE63-7C23-EB963CD045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8475" y="1606544"/>
            <a:ext cx="1764357" cy="1718712"/>
          </a:xfrm>
          <a:prstGeom prst="rect">
            <a:avLst/>
          </a:prstGeom>
        </p:spPr>
      </p:pic>
      <p:sp>
        <p:nvSpPr>
          <p:cNvPr id="7" name="Footer Placeholder 4">
            <a:extLst>
              <a:ext uri="{FF2B5EF4-FFF2-40B4-BE49-F238E27FC236}">
                <a16:creationId xmlns:a16="http://schemas.microsoft.com/office/drawing/2014/main" id="{1D0E5DC9-F74E-13EB-E3D6-42FCA78A8216}"/>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44470755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3D8645-3147-0D3E-C7BE-291F0C9FFE4D}"/>
              </a:ext>
            </a:extLst>
          </p:cNvPr>
          <p:cNvSpPr>
            <a:spLocks noGrp="1"/>
          </p:cNvSpPr>
          <p:nvPr>
            <p:ph type="title"/>
          </p:nvPr>
        </p:nvSpPr>
        <p:spPr>
          <a:xfrm>
            <a:off x="292099" y="612648"/>
            <a:ext cx="10940995" cy="627573"/>
          </a:xfrm>
        </p:spPr>
        <p:txBody>
          <a:bodyPr/>
          <a:lstStyle/>
          <a:p>
            <a:r>
              <a:rPr lang="en-US"/>
              <a:t>Portfolio management team</a:t>
            </a:r>
          </a:p>
        </p:txBody>
      </p:sp>
      <p:sp>
        <p:nvSpPr>
          <p:cNvPr id="6" name="Text Placeholder 5">
            <a:extLst>
              <a:ext uri="{FF2B5EF4-FFF2-40B4-BE49-F238E27FC236}">
                <a16:creationId xmlns:a16="http://schemas.microsoft.com/office/drawing/2014/main" id="{EBF27CEE-D23D-8C9A-D4F1-6369380D20A3}"/>
              </a:ext>
            </a:extLst>
          </p:cNvPr>
          <p:cNvSpPr>
            <a:spLocks noGrp="1"/>
          </p:cNvSpPr>
          <p:nvPr>
            <p:ph type="body" sz="quarter" idx="16"/>
          </p:nvPr>
        </p:nvSpPr>
        <p:spPr>
          <a:xfrm>
            <a:off x="2161309" y="1606544"/>
            <a:ext cx="2348346" cy="991183"/>
          </a:xfrm>
        </p:spPr>
        <p:txBody>
          <a:bodyPr/>
          <a:lstStyle/>
          <a:p>
            <a:r>
              <a:rPr lang="en-US" dirty="0">
                <a:solidFill>
                  <a:schemeClr val="tx2"/>
                </a:solidFill>
              </a:rPr>
              <a:t>David </a:t>
            </a:r>
            <a:r>
              <a:rPr lang="en-US" dirty="0" err="1">
                <a:solidFill>
                  <a:schemeClr val="tx2"/>
                </a:solidFill>
              </a:rPr>
              <a:t>Chalupnik</a:t>
            </a:r>
            <a:r>
              <a:rPr lang="en-US" dirty="0">
                <a:solidFill>
                  <a:schemeClr val="tx2"/>
                </a:solidFill>
              </a:rPr>
              <a:t>, CFA</a:t>
            </a:r>
          </a:p>
          <a:p>
            <a:pPr lvl="1"/>
            <a:r>
              <a:rPr lang="en-US" dirty="0"/>
              <a:t>Head of U.S. Active </a:t>
            </a:r>
            <a:br>
              <a:rPr lang="en-US" dirty="0"/>
            </a:br>
            <a:r>
              <a:rPr lang="en-US" dirty="0"/>
              <a:t>Portfolio Manager</a:t>
            </a:r>
          </a:p>
        </p:txBody>
      </p:sp>
      <p:sp>
        <p:nvSpPr>
          <p:cNvPr id="2" name="Text Placeholder 1">
            <a:extLst>
              <a:ext uri="{FF2B5EF4-FFF2-40B4-BE49-F238E27FC236}">
                <a16:creationId xmlns:a16="http://schemas.microsoft.com/office/drawing/2014/main" id="{FC98B11B-CACB-EE91-BA15-71940B142345}"/>
              </a:ext>
            </a:extLst>
          </p:cNvPr>
          <p:cNvSpPr>
            <a:spLocks noGrp="1"/>
          </p:cNvSpPr>
          <p:nvPr>
            <p:ph type="body" sz="quarter" idx="13"/>
          </p:nvPr>
        </p:nvSpPr>
        <p:spPr>
          <a:xfrm>
            <a:off x="4585068" y="1606544"/>
            <a:ext cx="6648535" cy="2040665"/>
          </a:xfrm>
        </p:spPr>
        <p:txBody>
          <a:bodyPr/>
          <a:lstStyle/>
          <a:p>
            <a:pPr>
              <a:spcAft>
                <a:spcPts val="1200"/>
              </a:spcAft>
            </a:pPr>
            <a:r>
              <a:rPr lang="en-US" sz="1300"/>
              <a:t>David oversees all portfolio management activities for Nuveen’s actively managed U.S. equity strategies. He is the lead portfolio manager for several core and value-focused equity strategies and related institutional portfolios. David also manages several Santa Barbara Asset Management Dividend Growth strategies.</a:t>
            </a:r>
          </a:p>
          <a:p>
            <a:pPr>
              <a:spcAft>
                <a:spcPts val="1200"/>
              </a:spcAft>
            </a:pPr>
            <a:r>
              <a:rPr lang="en-US" sz="1300"/>
              <a:t>Prior to joining the firm in in 2002, David served as chief investment officer for Duff &amp; Phelps Investment Management Company. David was also head of the equity investment division of Allstate Insurance Company. He began working in the investment industry in 1984.</a:t>
            </a:r>
          </a:p>
          <a:p>
            <a:pPr>
              <a:spcAft>
                <a:spcPts val="1200"/>
              </a:spcAft>
            </a:pPr>
            <a:r>
              <a:rPr lang="en-US" sz="1300"/>
              <a:t>David graduated with a B.S. in commerce and an M.B.A. from DePaul University.</a:t>
            </a:r>
          </a:p>
        </p:txBody>
      </p:sp>
      <p:sp>
        <p:nvSpPr>
          <p:cNvPr id="8" name="Slide Number Placeholder 7">
            <a:extLst>
              <a:ext uri="{FF2B5EF4-FFF2-40B4-BE49-F238E27FC236}">
                <a16:creationId xmlns:a16="http://schemas.microsoft.com/office/drawing/2014/main" id="{E0754D70-84EF-9550-F3D1-EDD27D20E2B5}"/>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126</a:t>
            </a:fld>
            <a:endParaRPr lang="en-US"/>
          </a:p>
        </p:txBody>
      </p:sp>
      <p:sp>
        <p:nvSpPr>
          <p:cNvPr id="10" name="Text Placeholder 19">
            <a:extLst>
              <a:ext uri="{FF2B5EF4-FFF2-40B4-BE49-F238E27FC236}">
                <a16:creationId xmlns:a16="http://schemas.microsoft.com/office/drawing/2014/main" id="{9D6A7520-6628-B106-BDB1-A9AEA721F8AC}"/>
              </a:ext>
            </a:extLst>
          </p:cNvPr>
          <p:cNvSpPr>
            <a:spLocks noGrp="1"/>
          </p:cNvSpPr>
          <p:nvPr/>
        </p:nvSpPr>
        <p:spPr>
          <a:xfrm>
            <a:off x="301751" y="6191496"/>
            <a:ext cx="10972800" cy="209304"/>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a:latin typeface="Ringside Narrow Book" charset="0"/>
                <a:ea typeface="Ringside Narrow Book" charset="0"/>
                <a:cs typeface="Ringside Narrow Book" charset="0"/>
              </a:rPr>
              <a:t>CFA® and Chartered Financial Analyst® are registered trademarks owned by CFA Institute.</a:t>
            </a:r>
          </a:p>
        </p:txBody>
      </p:sp>
      <p:pic>
        <p:nvPicPr>
          <p:cNvPr id="11" name="Picture 4" descr=" Chalupnik, David">
            <a:extLst>
              <a:ext uri="{FF2B5EF4-FFF2-40B4-BE49-F238E27FC236}">
                <a16:creationId xmlns:a16="http://schemas.microsoft.com/office/drawing/2014/main" id="{6519833A-01A8-1BB8-C45A-9EC1B19DCDD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24966" y="1606544"/>
            <a:ext cx="1708156" cy="1708156"/>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a:extLst>
              <a:ext uri="{FF2B5EF4-FFF2-40B4-BE49-F238E27FC236}">
                <a16:creationId xmlns:a16="http://schemas.microsoft.com/office/drawing/2014/main" id="{77D88E10-AA49-4148-AF46-3632C6B53281}"/>
              </a:ext>
              <a:ext uri="{C183D7F6-B498-43B3-948B-1728B52AA6E4}">
                <adec:decorative xmlns:adec="http://schemas.microsoft.com/office/drawing/2017/decorative" val="1"/>
              </a:ext>
            </a:extLst>
          </p:cNvPr>
          <p:cNvCxnSpPr>
            <a:cxnSpLocks/>
          </p:cNvCxnSpPr>
          <p:nvPr/>
        </p:nvCxnSpPr>
        <p:spPr>
          <a:xfrm>
            <a:off x="324966" y="3757287"/>
            <a:ext cx="11589394"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39B858AE-127C-4E2D-6788-41D462BF57FF}"/>
              </a:ext>
            </a:extLst>
          </p:cNvPr>
          <p:cNvSpPr txBox="1">
            <a:spLocks/>
          </p:cNvSpPr>
          <p:nvPr/>
        </p:nvSpPr>
        <p:spPr>
          <a:xfrm>
            <a:off x="2161309" y="3975610"/>
            <a:ext cx="2348346" cy="991183"/>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1000"/>
              </a:spcAft>
              <a:buClr>
                <a:schemeClr val="tx1"/>
              </a:buClr>
              <a:buFont typeface="Arial" panose="020B0604020202020204" pitchFamily="34" charset="0"/>
              <a:buNone/>
              <a:defRPr sz="1800" b="1" i="0" kern="1200">
                <a:solidFill>
                  <a:schemeClr val="tx1"/>
                </a:solidFill>
                <a:latin typeface="Ringside Narrow" panose="02000500000000000000" pitchFamily="2" charset="0"/>
                <a:ea typeface="+mn-ea"/>
                <a:cs typeface="+mn-cs"/>
              </a:defRPr>
            </a:lvl1pPr>
            <a:lvl2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rPr>
              <a:t>John Cunniff, CFA</a:t>
            </a:r>
          </a:p>
          <a:p>
            <a:pPr lvl="1"/>
            <a:r>
              <a:rPr lang="en-US"/>
              <a:t>Head of Multi-Asset Investments</a:t>
            </a:r>
          </a:p>
        </p:txBody>
      </p:sp>
      <p:sp>
        <p:nvSpPr>
          <p:cNvPr id="17" name="Text Placeholder 1">
            <a:extLst>
              <a:ext uri="{FF2B5EF4-FFF2-40B4-BE49-F238E27FC236}">
                <a16:creationId xmlns:a16="http://schemas.microsoft.com/office/drawing/2014/main" id="{CD4A3252-0429-C316-2E0A-359CAA111841}"/>
              </a:ext>
            </a:extLst>
          </p:cNvPr>
          <p:cNvSpPr txBox="1">
            <a:spLocks/>
          </p:cNvSpPr>
          <p:nvPr/>
        </p:nvSpPr>
        <p:spPr>
          <a:xfrm>
            <a:off x="4585068" y="3975610"/>
            <a:ext cx="6648535" cy="229874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1300"/>
              <a:t>John is a portfolio manager for Nuveen's target date multi-asset portfolio management team. His role includes managing the TIAA-CREF Lifecycle Funds, Lifecycle Index Funds, Lifestyle Funds, Managed Allocation Fund, and the Life Balanced Fund. </a:t>
            </a:r>
          </a:p>
          <a:p>
            <a:pPr>
              <a:spcAft>
                <a:spcPts val="1200"/>
              </a:spcAft>
            </a:pPr>
            <a:r>
              <a:rPr lang="en-US" sz="1300"/>
              <a:t>In addition, John manages Nuveen’s ESG Growth Model Portfolios. Prior to joining the firm in 2006, John served as director of U.S. equity research at Morgan Stanley and as a portfolio manager for Van Kampen Investments, managing equity and balanced strategies. He entered the investment industry in 1992. </a:t>
            </a:r>
          </a:p>
          <a:p>
            <a:pPr>
              <a:spcAft>
                <a:spcPts val="1200"/>
              </a:spcAft>
            </a:pPr>
            <a:r>
              <a:rPr lang="en-US" sz="1300"/>
              <a:t>John graduated with a B.S. from Johns Hopkins University, an M.S.E. from Princeton University, and an M.B.A. from Columbia University. He holds the CFA designation and is a member of the CFA Institute and the New York Society of Securities Analysts. 	</a:t>
            </a:r>
          </a:p>
        </p:txBody>
      </p:sp>
      <p:pic>
        <p:nvPicPr>
          <p:cNvPr id="21" name="Picture 20">
            <a:extLst>
              <a:ext uri="{FF2B5EF4-FFF2-40B4-BE49-F238E27FC236}">
                <a16:creationId xmlns:a16="http://schemas.microsoft.com/office/drawing/2014/main" id="{C4FCAFE8-DD94-2859-B2AE-A62F6E37822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24966" y="3971311"/>
            <a:ext cx="1708149" cy="1708149"/>
          </a:xfrm>
          <a:prstGeom prst="rect">
            <a:avLst/>
          </a:prstGeom>
        </p:spPr>
      </p:pic>
      <p:sp>
        <p:nvSpPr>
          <p:cNvPr id="5" name="Text Placeholder 9">
            <a:extLst>
              <a:ext uri="{FF2B5EF4-FFF2-40B4-BE49-F238E27FC236}">
                <a16:creationId xmlns:a16="http://schemas.microsoft.com/office/drawing/2014/main" id="{043162B1-42E9-A0FD-53A6-510307AD232C}"/>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4" name="Footer Placeholder 4">
            <a:extLst>
              <a:ext uri="{FF2B5EF4-FFF2-40B4-BE49-F238E27FC236}">
                <a16:creationId xmlns:a16="http://schemas.microsoft.com/office/drawing/2014/main" id="{014571FD-6C46-08A2-850F-CD0ED069A0C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7" name="TextBox 6">
            <a:extLst>
              <a:ext uri="{FF2B5EF4-FFF2-40B4-BE49-F238E27FC236}">
                <a16:creationId xmlns:a16="http://schemas.microsoft.com/office/drawing/2014/main" id="{04D3ABA5-138F-5921-8ABA-66DDA212E229}"/>
              </a:ext>
            </a:extLst>
          </p:cNvPr>
          <p:cNvSpPr txBox="1"/>
          <p:nvPr/>
        </p:nvSpPr>
        <p:spPr>
          <a:xfrm>
            <a:off x="3801979" y="3485720"/>
            <a:ext cx="65" cy="246221"/>
          </a:xfrm>
          <a:prstGeom prst="rect">
            <a:avLst/>
          </a:prstGeom>
          <a:noFill/>
        </p:spPr>
        <p:txBody>
          <a:bodyPr wrap="none" lIns="0" tIns="0" rIns="0" bIns="0" rtlCol="0">
            <a:spAutoFit/>
          </a:bodyPr>
          <a:lstStyle/>
          <a:p>
            <a:pPr algn="l"/>
            <a:endParaRPr lang="en-US" sz="1600" dirty="0" err="1">
              <a:latin typeface="Ringside Narrow Book" panose="02000500000000000000" pitchFamily="2" charset="0"/>
            </a:endParaRPr>
          </a:p>
        </p:txBody>
      </p:sp>
    </p:spTree>
    <p:extLst>
      <p:ext uri="{BB962C8B-B14F-4D97-AF65-F5344CB8AC3E}">
        <p14:creationId xmlns:p14="http://schemas.microsoft.com/office/powerpoint/2010/main" val="422318904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3D8645-3147-0D3E-C7BE-291F0C9FFE4D}"/>
              </a:ext>
            </a:extLst>
          </p:cNvPr>
          <p:cNvSpPr>
            <a:spLocks noGrp="1"/>
          </p:cNvSpPr>
          <p:nvPr>
            <p:ph type="title"/>
          </p:nvPr>
        </p:nvSpPr>
        <p:spPr>
          <a:xfrm>
            <a:off x="292099" y="612648"/>
            <a:ext cx="10940995" cy="627573"/>
          </a:xfrm>
        </p:spPr>
        <p:txBody>
          <a:bodyPr/>
          <a:lstStyle/>
          <a:p>
            <a:r>
              <a:rPr lang="en-US" dirty="0"/>
              <a:t>Portfolio management team</a:t>
            </a:r>
          </a:p>
        </p:txBody>
      </p:sp>
      <p:sp>
        <p:nvSpPr>
          <p:cNvPr id="6" name="Text Placeholder 5">
            <a:extLst>
              <a:ext uri="{FF2B5EF4-FFF2-40B4-BE49-F238E27FC236}">
                <a16:creationId xmlns:a16="http://schemas.microsoft.com/office/drawing/2014/main" id="{EBF27CEE-D23D-8C9A-D4F1-6369380D20A3}"/>
              </a:ext>
            </a:extLst>
          </p:cNvPr>
          <p:cNvSpPr>
            <a:spLocks noGrp="1"/>
          </p:cNvSpPr>
          <p:nvPr>
            <p:ph type="body" sz="quarter" idx="16"/>
          </p:nvPr>
        </p:nvSpPr>
        <p:spPr>
          <a:xfrm>
            <a:off x="2161309" y="1606544"/>
            <a:ext cx="2348346" cy="991183"/>
          </a:xfrm>
        </p:spPr>
        <p:txBody>
          <a:bodyPr/>
          <a:lstStyle/>
          <a:p>
            <a:r>
              <a:rPr lang="en-US">
                <a:solidFill>
                  <a:schemeClr val="tx2"/>
                </a:solidFill>
              </a:rPr>
              <a:t>Patrick Bowden</a:t>
            </a:r>
          </a:p>
          <a:p>
            <a:pPr lvl="1"/>
            <a:r>
              <a:rPr lang="en-US"/>
              <a:t>Client Portfolio Manager</a:t>
            </a:r>
          </a:p>
          <a:p>
            <a:pPr lvl="1"/>
            <a:endParaRPr lang="en-US"/>
          </a:p>
        </p:txBody>
      </p:sp>
      <p:sp>
        <p:nvSpPr>
          <p:cNvPr id="2" name="Text Placeholder 1">
            <a:extLst>
              <a:ext uri="{FF2B5EF4-FFF2-40B4-BE49-F238E27FC236}">
                <a16:creationId xmlns:a16="http://schemas.microsoft.com/office/drawing/2014/main" id="{FC98B11B-CACB-EE91-BA15-71940B142345}"/>
              </a:ext>
            </a:extLst>
          </p:cNvPr>
          <p:cNvSpPr>
            <a:spLocks noGrp="1"/>
          </p:cNvSpPr>
          <p:nvPr>
            <p:ph type="body" sz="quarter" idx="13"/>
          </p:nvPr>
        </p:nvSpPr>
        <p:spPr>
          <a:xfrm>
            <a:off x="4585068" y="1606544"/>
            <a:ext cx="6648535" cy="4572000"/>
          </a:xfrm>
        </p:spPr>
        <p:txBody>
          <a:bodyPr/>
          <a:lstStyle/>
          <a:p>
            <a:pPr>
              <a:spcAft>
                <a:spcPts val="1200"/>
              </a:spcAft>
            </a:pPr>
            <a:r>
              <a:rPr lang="en-US" sz="1300"/>
              <a:t>Patrick is a client portfolio manager for Nuveen’s global equities team. He serves as a product specialist supporting several of Nuveen’s investment strategies and assists in addressing the informational needs of TIAA’s institutional and individual clients at more than 15,000 academic, medical, cultural and research institutions. </a:t>
            </a:r>
          </a:p>
          <a:p>
            <a:pPr>
              <a:spcAft>
                <a:spcPts val="1200"/>
              </a:spcAft>
            </a:pPr>
            <a:r>
              <a:rPr lang="en-US" sz="1300"/>
              <a:t>Prior to joining the firm in 2012, Patrick began his career in 2006 with the Lipper division of Thomson Reuters in Denver as a fiduciary services analyst covering 15(c) advisory renewal and expense analysis. </a:t>
            </a:r>
          </a:p>
          <a:p>
            <a:pPr>
              <a:spcAft>
                <a:spcPts val="1200"/>
              </a:spcAft>
            </a:pPr>
            <a:r>
              <a:rPr lang="en-US" sz="1300"/>
              <a:t>Patrick graduated with a B.S. in marketing and an M.B.A. from the University of Colorado. </a:t>
            </a:r>
          </a:p>
        </p:txBody>
      </p:sp>
      <p:sp>
        <p:nvSpPr>
          <p:cNvPr id="8" name="Slide Number Placeholder 7">
            <a:extLst>
              <a:ext uri="{FF2B5EF4-FFF2-40B4-BE49-F238E27FC236}">
                <a16:creationId xmlns:a16="http://schemas.microsoft.com/office/drawing/2014/main" id="{E0754D70-84EF-9550-F3D1-EDD27D20E2B5}"/>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127</a:t>
            </a:fld>
            <a:endParaRPr lang="en-US"/>
          </a:p>
        </p:txBody>
      </p:sp>
      <p:sp>
        <p:nvSpPr>
          <p:cNvPr id="10" name="Text Placeholder 19">
            <a:extLst>
              <a:ext uri="{FF2B5EF4-FFF2-40B4-BE49-F238E27FC236}">
                <a16:creationId xmlns:a16="http://schemas.microsoft.com/office/drawing/2014/main" id="{877CF5C7-6189-29DB-0C57-41A6DCD093F0}"/>
              </a:ext>
            </a:extLst>
          </p:cNvPr>
          <p:cNvSpPr>
            <a:spLocks noGrp="1"/>
          </p:cNvSpPr>
          <p:nvPr/>
        </p:nvSpPr>
        <p:spPr>
          <a:xfrm>
            <a:off x="301751" y="6173390"/>
            <a:ext cx="10972800" cy="227409"/>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dirty="0">
                <a:latin typeface="Ringside Narrow Book" charset="0"/>
                <a:ea typeface="Ringside Narrow Book" charset="0"/>
                <a:cs typeface="Ringside Narrow Book" charset="0"/>
              </a:rPr>
              <a:t>CFA® and Chartered Financial Analyst® are registered trademarks owned by CFA Institute.</a:t>
            </a:r>
          </a:p>
        </p:txBody>
      </p:sp>
      <p:sp>
        <p:nvSpPr>
          <p:cNvPr id="11" name="Text Placeholder 9">
            <a:extLst>
              <a:ext uri="{FF2B5EF4-FFF2-40B4-BE49-F238E27FC236}">
                <a16:creationId xmlns:a16="http://schemas.microsoft.com/office/drawing/2014/main" id="{3EBC8443-F2BF-D6E4-F301-99E2DACB238F}"/>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pic>
        <p:nvPicPr>
          <p:cNvPr id="4" name="Picture 3">
            <a:extLst>
              <a:ext uri="{FF2B5EF4-FFF2-40B4-BE49-F238E27FC236}">
                <a16:creationId xmlns:a16="http://schemas.microsoft.com/office/drawing/2014/main" id="{D98BFE8A-F7A6-62DE-996D-7AA124A3DD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002" y="1606544"/>
            <a:ext cx="1985303" cy="1771551"/>
          </a:xfrm>
          <a:prstGeom prst="rect">
            <a:avLst/>
          </a:prstGeom>
        </p:spPr>
      </p:pic>
      <p:sp>
        <p:nvSpPr>
          <p:cNvPr id="5" name="Footer Placeholder 4">
            <a:extLst>
              <a:ext uri="{FF2B5EF4-FFF2-40B4-BE49-F238E27FC236}">
                <a16:creationId xmlns:a16="http://schemas.microsoft.com/office/drawing/2014/main" id="{FD52245D-DE32-F590-D60D-F4574B036366}"/>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92923889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647F5D-8809-0BAE-7BED-E41585470DB3}"/>
              </a:ext>
            </a:extLst>
          </p:cNvPr>
          <p:cNvSpPr>
            <a:spLocks noGrp="1"/>
          </p:cNvSpPr>
          <p:nvPr>
            <p:ph type="title"/>
          </p:nvPr>
        </p:nvSpPr>
        <p:spPr>
          <a:xfrm>
            <a:off x="292099" y="612648"/>
            <a:ext cx="10940995" cy="627573"/>
          </a:xfrm>
        </p:spPr>
        <p:txBody>
          <a:bodyPr/>
          <a:lstStyle/>
          <a:p>
            <a:r>
              <a:rPr lang="en-US"/>
              <a:t>Diversified equity composite</a:t>
            </a:r>
          </a:p>
        </p:txBody>
      </p:sp>
      <p:sp>
        <p:nvSpPr>
          <p:cNvPr id="7" name="Slide Number Placeholder 6">
            <a:extLst>
              <a:ext uri="{FF2B5EF4-FFF2-40B4-BE49-F238E27FC236}">
                <a16:creationId xmlns:a16="http://schemas.microsoft.com/office/drawing/2014/main" id="{09A5FB8D-AED1-27BE-F7D4-4E9B4EFA8178}"/>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128</a:t>
            </a:fld>
            <a:endParaRPr lang="en-US"/>
          </a:p>
        </p:txBody>
      </p:sp>
      <p:sp>
        <p:nvSpPr>
          <p:cNvPr id="3" name="Text Placeholder 2">
            <a:extLst>
              <a:ext uri="{FF2B5EF4-FFF2-40B4-BE49-F238E27FC236}">
                <a16:creationId xmlns:a16="http://schemas.microsoft.com/office/drawing/2014/main" id="{C2E629D2-1E7D-51C5-49C3-7EA97521541E}"/>
              </a:ext>
            </a:extLst>
          </p:cNvPr>
          <p:cNvSpPr>
            <a:spLocks noGrp="1"/>
          </p:cNvSpPr>
          <p:nvPr/>
        </p:nvSpPr>
        <p:spPr>
          <a:xfrm>
            <a:off x="304800" y="1423415"/>
            <a:ext cx="11265110" cy="578265"/>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solidFill>
                  <a:schemeClr val="tx1"/>
                </a:solidFill>
              </a:rPr>
              <a:t>January 1, 2013 – December 31, 2022</a:t>
            </a:r>
          </a:p>
        </p:txBody>
      </p:sp>
      <p:sp>
        <p:nvSpPr>
          <p:cNvPr id="8" name="Text Placeholder 4">
            <a:extLst>
              <a:ext uri="{FF2B5EF4-FFF2-40B4-BE49-F238E27FC236}">
                <a16:creationId xmlns:a16="http://schemas.microsoft.com/office/drawing/2014/main" id="{50E54AFE-094E-0884-8ADB-CDC7C5317CB5}"/>
              </a:ext>
            </a:extLst>
          </p:cNvPr>
          <p:cNvSpPr txBox="1">
            <a:spLocks/>
          </p:cNvSpPr>
          <p:nvPr/>
        </p:nvSpPr>
        <p:spPr>
          <a:xfrm>
            <a:off x="7672743" y="1123782"/>
            <a:ext cx="4155613" cy="532298"/>
          </a:xfrm>
          <a:prstGeom prst="rect">
            <a:avLst/>
          </a:prstGeom>
        </p:spPr>
        <p:txBody>
          <a:bodyPr lIns="0" tIns="0" rIns="0" bIns="0"/>
          <a:lstStyle>
            <a:lvl1pPr marL="0" indent="0" algn="l" defTabSz="914400" rtl="0" eaLnBrk="1" latinLnBrk="0" hangingPunct="1">
              <a:lnSpc>
                <a:spcPts val="1350"/>
              </a:lnSpc>
              <a:spcBef>
                <a:spcPts val="0"/>
              </a:spcBef>
              <a:spcAft>
                <a:spcPts val="600"/>
              </a:spcAft>
              <a:buFont typeface="Arial" panose="020B0604020202020204" pitchFamily="34" charset="0"/>
              <a:buNone/>
              <a:defRPr sz="1050" kern="1200">
                <a:solidFill>
                  <a:schemeClr val="tx1"/>
                </a:solidFill>
                <a:latin typeface="+mn-lt"/>
                <a:ea typeface="+mn-ea"/>
                <a:cs typeface="+mn-cs"/>
              </a:defRPr>
            </a:lvl1pPr>
            <a:lvl2pPr marL="228600" indent="-228600" algn="l" defTabSz="914400" rtl="0" eaLnBrk="1" latinLnBrk="0" hangingPunct="1">
              <a:lnSpc>
                <a:spcPts val="1350"/>
              </a:lnSpc>
              <a:spcBef>
                <a:spcPts val="0"/>
              </a:spcBef>
              <a:spcAft>
                <a:spcPts val="300"/>
              </a:spcAft>
              <a:buFont typeface="Wingdings" panose="05000000000000000000" pitchFamily="2" charset="2"/>
              <a:buChar char="§"/>
              <a:defRPr sz="1050" kern="1200">
                <a:solidFill>
                  <a:schemeClr val="tx1"/>
                </a:solidFill>
                <a:latin typeface="+mn-lt"/>
                <a:ea typeface="+mn-ea"/>
                <a:cs typeface="+mn-cs"/>
              </a:defRPr>
            </a:lvl2pPr>
            <a:lvl3pPr marL="457200" indent="-228600" algn="l" defTabSz="914400" rtl="0" eaLnBrk="1" latinLnBrk="0" hangingPunct="1">
              <a:lnSpc>
                <a:spcPts val="1350"/>
              </a:lnSpc>
              <a:spcBef>
                <a:spcPts val="0"/>
              </a:spcBef>
              <a:spcAft>
                <a:spcPts val="300"/>
              </a:spcAft>
              <a:buFont typeface="Arial" panose="020B0604020202020204" pitchFamily="34" charset="0"/>
              <a:buChar char="−"/>
              <a:defRPr sz="1050" kern="1200">
                <a:solidFill>
                  <a:schemeClr val="tx1"/>
                </a:solidFill>
                <a:latin typeface="+mn-lt"/>
                <a:ea typeface="+mn-ea"/>
                <a:cs typeface="+mn-cs"/>
              </a:defRPr>
            </a:lvl3pPr>
            <a:lvl4pPr marL="685800" indent="-228600" algn="l" defTabSz="914400" rtl="0" eaLnBrk="1" latinLnBrk="0" hangingPunct="1">
              <a:lnSpc>
                <a:spcPts val="1350"/>
              </a:lnSpc>
              <a:spcBef>
                <a:spcPts val="0"/>
              </a:spcBef>
              <a:spcAft>
                <a:spcPts val="300"/>
              </a:spcAft>
              <a:buFont typeface="Wingdings" panose="05000000000000000000" pitchFamily="2" charset="2"/>
              <a:buChar char="§"/>
              <a:defRPr sz="1050" kern="1200">
                <a:solidFill>
                  <a:schemeClr val="tx1"/>
                </a:solidFill>
                <a:latin typeface="+mn-lt"/>
                <a:ea typeface="+mn-ea"/>
                <a:cs typeface="+mn-cs"/>
              </a:defRPr>
            </a:lvl4pPr>
            <a:lvl5pPr marL="857250" indent="-171450" algn="l" defTabSz="914400" rtl="0" eaLnBrk="1" latinLnBrk="0" hangingPunct="1">
              <a:lnSpc>
                <a:spcPts val="1350"/>
              </a:lnSpc>
              <a:spcBef>
                <a:spcPts val="0"/>
              </a:spcBef>
              <a:spcAft>
                <a:spcPts val="3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874678" fontAlgn="t">
              <a:lnSpc>
                <a:spcPct val="100000"/>
              </a:lnSpc>
              <a:spcAft>
                <a:spcPts val="0"/>
              </a:spcAft>
              <a:defRPr/>
            </a:pPr>
            <a:r>
              <a:rPr lang="en-US" sz="1200" b="1">
                <a:latin typeface="Ringside Narrow" panose="02000500000000000000" pitchFamily="2" charset="0"/>
              </a:rPr>
              <a:t>Inception date: </a:t>
            </a:r>
            <a:r>
              <a:rPr lang="en-US" sz="1200"/>
              <a:t>10/01/1952 </a:t>
            </a:r>
          </a:p>
          <a:p>
            <a:pPr defTabSz="874678" fontAlgn="t">
              <a:lnSpc>
                <a:spcPct val="100000"/>
              </a:lnSpc>
              <a:spcAft>
                <a:spcPts val="0"/>
              </a:spcAft>
              <a:defRPr/>
            </a:pPr>
            <a:r>
              <a:rPr lang="en-US" sz="1200" b="1">
                <a:latin typeface="Ringside Narrow" panose="02000500000000000000" pitchFamily="2" charset="0"/>
              </a:rPr>
              <a:t>Benchmark name: </a:t>
            </a:r>
            <a:r>
              <a:rPr lang="en-US" sz="1200"/>
              <a:t>CREF Stock Composite Blended Benchmark </a:t>
            </a:r>
          </a:p>
          <a:p>
            <a:pPr defTabSz="874678" fontAlgn="t">
              <a:lnSpc>
                <a:spcPct val="100000"/>
              </a:lnSpc>
              <a:spcAft>
                <a:spcPts val="0"/>
              </a:spcAft>
              <a:defRPr/>
            </a:pPr>
            <a:r>
              <a:rPr lang="en-US" sz="1200" b="1">
                <a:latin typeface="Ringside Narrow" panose="02000500000000000000" pitchFamily="2" charset="0"/>
              </a:rPr>
              <a:t>Base currency: </a:t>
            </a:r>
            <a:r>
              <a:rPr lang="en-US" sz="1200"/>
              <a:t>U.S. dollar </a:t>
            </a:r>
          </a:p>
        </p:txBody>
      </p:sp>
      <p:graphicFrame>
        <p:nvGraphicFramePr>
          <p:cNvPr id="12" name="Group 169">
            <a:extLst>
              <a:ext uri="{FF2B5EF4-FFF2-40B4-BE49-F238E27FC236}">
                <a16:creationId xmlns:a16="http://schemas.microsoft.com/office/drawing/2014/main" id="{C6A10179-1130-72E4-307D-F2275E1F0084}"/>
              </a:ext>
            </a:extLst>
          </p:cNvPr>
          <p:cNvGraphicFramePr>
            <a:graphicFrameLocks noGrp="1"/>
          </p:cNvGraphicFramePr>
          <p:nvPr>
            <p:extLst>
              <p:ext uri="{D42A27DB-BD31-4B8C-83A1-F6EECF244321}">
                <p14:modId xmlns:p14="http://schemas.microsoft.com/office/powerpoint/2010/main" val="950660690"/>
              </p:ext>
            </p:extLst>
          </p:nvPr>
        </p:nvGraphicFramePr>
        <p:xfrm>
          <a:off x="298575" y="1882775"/>
          <a:ext cx="11588499" cy="4107610"/>
        </p:xfrm>
        <a:graphic>
          <a:graphicData uri="http://schemas.openxmlformats.org/drawingml/2006/table">
            <a:tbl>
              <a:tblPr/>
              <a:tblGrid>
                <a:gridCol w="576634">
                  <a:extLst>
                    <a:ext uri="{9D8B030D-6E8A-4147-A177-3AD203B41FA5}">
                      <a16:colId xmlns:a16="http://schemas.microsoft.com/office/drawing/2014/main" val="20000"/>
                    </a:ext>
                  </a:extLst>
                </a:gridCol>
                <a:gridCol w="1100690">
                  <a:extLst>
                    <a:ext uri="{9D8B030D-6E8A-4147-A177-3AD203B41FA5}">
                      <a16:colId xmlns:a16="http://schemas.microsoft.com/office/drawing/2014/main" val="20001"/>
                    </a:ext>
                  </a:extLst>
                </a:gridCol>
                <a:gridCol w="1057944">
                  <a:extLst>
                    <a:ext uri="{9D8B030D-6E8A-4147-A177-3AD203B41FA5}">
                      <a16:colId xmlns:a16="http://schemas.microsoft.com/office/drawing/2014/main" val="20002"/>
                    </a:ext>
                  </a:extLst>
                </a:gridCol>
                <a:gridCol w="1047258">
                  <a:extLst>
                    <a:ext uri="{9D8B030D-6E8A-4147-A177-3AD203B41FA5}">
                      <a16:colId xmlns:a16="http://schemas.microsoft.com/office/drawing/2014/main" val="20003"/>
                    </a:ext>
                  </a:extLst>
                </a:gridCol>
                <a:gridCol w="1154121">
                  <a:extLst>
                    <a:ext uri="{9D8B030D-6E8A-4147-A177-3AD203B41FA5}">
                      <a16:colId xmlns:a16="http://schemas.microsoft.com/office/drawing/2014/main" val="20004"/>
                    </a:ext>
                  </a:extLst>
                </a:gridCol>
                <a:gridCol w="1293043">
                  <a:extLst>
                    <a:ext uri="{9D8B030D-6E8A-4147-A177-3AD203B41FA5}">
                      <a16:colId xmlns:a16="http://schemas.microsoft.com/office/drawing/2014/main" val="20005"/>
                    </a:ext>
                  </a:extLst>
                </a:gridCol>
                <a:gridCol w="1025886">
                  <a:extLst>
                    <a:ext uri="{9D8B030D-6E8A-4147-A177-3AD203B41FA5}">
                      <a16:colId xmlns:a16="http://schemas.microsoft.com/office/drawing/2014/main" val="20006"/>
                    </a:ext>
                  </a:extLst>
                </a:gridCol>
                <a:gridCol w="1442651">
                  <a:extLst>
                    <a:ext uri="{9D8B030D-6E8A-4147-A177-3AD203B41FA5}">
                      <a16:colId xmlns:a16="http://schemas.microsoft.com/office/drawing/2014/main" val="20007"/>
                    </a:ext>
                  </a:extLst>
                </a:gridCol>
                <a:gridCol w="1528142">
                  <a:extLst>
                    <a:ext uri="{9D8B030D-6E8A-4147-A177-3AD203B41FA5}">
                      <a16:colId xmlns:a16="http://schemas.microsoft.com/office/drawing/2014/main" val="20008"/>
                    </a:ext>
                  </a:extLst>
                </a:gridCol>
                <a:gridCol w="1362130">
                  <a:extLst>
                    <a:ext uri="{9D8B030D-6E8A-4147-A177-3AD203B41FA5}">
                      <a16:colId xmlns:a16="http://schemas.microsoft.com/office/drawing/2014/main" val="20009"/>
                    </a:ext>
                  </a:extLst>
                </a:gridCol>
              </a:tblGrid>
              <a:tr h="815770">
                <a:tc>
                  <a:txBody>
                    <a:bodyPr/>
                    <a:lstStyle/>
                    <a:p>
                      <a:pPr marL="0" marR="0" lvl="0" indent="0" algn="l" defTabSz="1019175" rtl="0" eaLnBrk="1" fontAlgn="base" latinLnBrk="0" hangingPunct="1">
                        <a:lnSpc>
                          <a:spcPct val="100000"/>
                        </a:lnSpc>
                        <a:spcBef>
                          <a:spcPct val="0"/>
                        </a:spcBef>
                        <a:spcAft>
                          <a:spcPct val="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Year</a:t>
                      </a:r>
                    </a:p>
                  </a:txBody>
                  <a:tcPr marL="137160" marR="0" marT="137160" marB="137160" anchor="ctr" horzOverflow="overflow">
                    <a:lnL>
                      <a:noFill/>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solidFill>
                      <a:schemeClr val="tx1"/>
                    </a:solidFill>
                  </a:tcPr>
                </a:tc>
                <a:tc>
                  <a:txBody>
                    <a:bodyPr/>
                    <a:lstStyle/>
                    <a:p>
                      <a:pPr marL="0" marR="0" lvl="0" indent="0" algn="r" defTabSz="1019175" rtl="0" eaLnBrk="1" fontAlgn="base" latinLnBrk="0" hangingPunct="1">
                        <a:lnSpc>
                          <a:spcPct val="100000"/>
                        </a:lnSpc>
                        <a:spcBef>
                          <a:spcPct val="0"/>
                        </a:spcBef>
                        <a:spcAft>
                          <a:spcPct val="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Total return </a:t>
                      </a:r>
                    </a:p>
                    <a:p>
                      <a:pPr marL="0" marR="0" lvl="0" indent="0" algn="r" defTabSz="1019175" rtl="0" eaLnBrk="1" fontAlgn="base" latinLnBrk="0" hangingPunct="1">
                        <a:lnSpc>
                          <a:spcPct val="100000"/>
                        </a:lnSpc>
                        <a:spcBef>
                          <a:spcPct val="0"/>
                        </a:spcBef>
                        <a:spcAft>
                          <a:spcPct val="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gross of fees (%)</a:t>
                      </a:r>
                    </a:p>
                  </a:txBody>
                  <a:tcPr marL="137160" marR="137160" marT="137160" marB="137160"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solidFill>
                      <a:schemeClr val="tx1"/>
                    </a:solidFill>
                  </a:tcPr>
                </a:tc>
                <a:tc>
                  <a:txBody>
                    <a:bodyPr/>
                    <a:lstStyle/>
                    <a:p>
                      <a:pPr marL="0" marR="0" lvl="0" indent="0" algn="r" defTabSz="1019175" rtl="0" eaLnBrk="1" fontAlgn="base" latinLnBrk="0" hangingPunct="1">
                        <a:lnSpc>
                          <a:spcPct val="100000"/>
                        </a:lnSpc>
                        <a:spcBef>
                          <a:spcPct val="0"/>
                        </a:spcBef>
                        <a:spcAft>
                          <a:spcPct val="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Total return </a:t>
                      </a:r>
                      <a:b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b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net of fees (%)</a:t>
                      </a:r>
                    </a:p>
                  </a:txBody>
                  <a:tcPr marL="137160" marR="137160" marT="137160" marB="137160"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solidFill>
                      <a:schemeClr val="tx1"/>
                    </a:solidFill>
                  </a:tcPr>
                </a:tc>
                <a:tc>
                  <a:txBody>
                    <a:bodyPr/>
                    <a:lstStyle/>
                    <a:p>
                      <a:pPr marL="0" marR="0" lvl="0" indent="0" algn="r" defTabSz="1019175" rtl="0" eaLnBrk="1" fontAlgn="base" latinLnBrk="0" hangingPunct="1">
                        <a:lnSpc>
                          <a:spcPct val="100000"/>
                        </a:lnSpc>
                        <a:spcBef>
                          <a:spcPct val="0"/>
                        </a:spcBef>
                        <a:spcAft>
                          <a:spcPct val="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Benchmark return (%)</a:t>
                      </a:r>
                    </a:p>
                  </a:txBody>
                  <a:tcPr marL="137160" marR="137160" marT="137160" marB="137160"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solidFill>
                      <a:schemeClr val="tx1"/>
                    </a:solidFill>
                  </a:tcPr>
                </a:tc>
                <a:tc>
                  <a:txBody>
                    <a:bodyPr/>
                    <a:lstStyle/>
                    <a:p>
                      <a:pPr marL="0" marR="0" lvl="0" indent="0" algn="r" defTabSz="1019175" rtl="0" eaLnBrk="1" fontAlgn="base" latinLnBrk="0" hangingPunct="1">
                        <a:lnSpc>
                          <a:spcPct val="100000"/>
                        </a:lnSpc>
                        <a:spcBef>
                          <a:spcPct val="0"/>
                        </a:spcBef>
                        <a:spcAft>
                          <a:spcPct val="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Composite </a:t>
                      </a:r>
                      <a:b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b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3-yr standard deviation</a:t>
                      </a:r>
                    </a:p>
                  </a:txBody>
                  <a:tcPr marL="137160" marR="137160" marT="137160" marB="137160"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solidFill>
                      <a:schemeClr val="tx1"/>
                    </a:solidFill>
                  </a:tcPr>
                </a:tc>
                <a:tc>
                  <a:txBody>
                    <a:bodyPr/>
                    <a:lstStyle/>
                    <a:p>
                      <a:pPr marL="0" marR="0" lvl="0" indent="0" algn="r" defTabSz="1019175" rtl="0" eaLnBrk="1" fontAlgn="base" latinLnBrk="0" hangingPunct="1">
                        <a:lnSpc>
                          <a:spcPct val="100000"/>
                        </a:lnSpc>
                        <a:spcBef>
                          <a:spcPct val="0"/>
                        </a:spcBef>
                        <a:spcAft>
                          <a:spcPct val="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Benchmark</a:t>
                      </a:r>
                      <a:b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b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 3-yr standard deviation</a:t>
                      </a:r>
                    </a:p>
                  </a:txBody>
                  <a:tcPr marL="137160" marR="137160" marT="137160" marB="137160"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solidFill>
                      <a:schemeClr val="tx1"/>
                    </a:solidFill>
                  </a:tcPr>
                </a:tc>
                <a:tc>
                  <a:txBody>
                    <a:bodyPr/>
                    <a:lstStyle/>
                    <a:p>
                      <a:pPr marL="0" marR="0" lvl="0" indent="0" algn="r" defTabSz="1019175" rtl="0" eaLnBrk="1" fontAlgn="base" latinLnBrk="0" hangingPunct="1">
                        <a:lnSpc>
                          <a:spcPct val="100000"/>
                        </a:lnSpc>
                        <a:spcBef>
                          <a:spcPct val="0"/>
                        </a:spcBef>
                        <a:spcAft>
                          <a:spcPct val="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Number of </a:t>
                      </a:r>
                    </a:p>
                    <a:p>
                      <a:pPr marL="0" marR="0" lvl="0" indent="0" algn="r" defTabSz="1019175" rtl="0" eaLnBrk="1" fontAlgn="base" latinLnBrk="0" hangingPunct="1">
                        <a:lnSpc>
                          <a:spcPct val="100000"/>
                        </a:lnSpc>
                        <a:spcBef>
                          <a:spcPct val="0"/>
                        </a:spcBef>
                        <a:spcAft>
                          <a:spcPct val="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accounts</a:t>
                      </a:r>
                    </a:p>
                  </a:txBody>
                  <a:tcPr marL="137160" marR="137160" marT="137160" marB="137160"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solidFill>
                      <a:schemeClr val="tx1"/>
                    </a:solidFill>
                  </a:tcPr>
                </a:tc>
                <a:tc>
                  <a:txBody>
                    <a:bodyPr/>
                    <a:lstStyle/>
                    <a:p>
                      <a:pPr marL="0" marR="0" lvl="0" indent="0" algn="r" defTabSz="1019175" rtl="0" eaLnBrk="1" fontAlgn="base" latinLnBrk="0" hangingPunct="1">
                        <a:lnSpc>
                          <a:spcPct val="100000"/>
                        </a:lnSpc>
                        <a:spcBef>
                          <a:spcPct val="0"/>
                        </a:spcBef>
                        <a:spcAft>
                          <a:spcPct val="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Composite internal dispersion (%)</a:t>
                      </a:r>
                    </a:p>
                  </a:txBody>
                  <a:tcPr marL="137160" marR="137160" marT="137160" marB="137160"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solidFill>
                      <a:schemeClr val="tx1"/>
                    </a:solidFill>
                  </a:tcPr>
                </a:tc>
                <a:tc>
                  <a:txBody>
                    <a:bodyPr/>
                    <a:lstStyle/>
                    <a:p>
                      <a:pPr marL="0" marR="0" lvl="0" indent="0" algn="r" defTabSz="1019175" rtl="0" eaLnBrk="1" fontAlgn="base" latinLnBrk="0" hangingPunct="1">
                        <a:lnSpc>
                          <a:spcPct val="100000"/>
                        </a:lnSpc>
                        <a:spcBef>
                          <a:spcPct val="0"/>
                        </a:spcBef>
                        <a:spcAft>
                          <a:spcPct val="1500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Total composite  assets end of period </a:t>
                      </a:r>
                      <a:b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b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 millions)</a:t>
                      </a:r>
                    </a:p>
                  </a:txBody>
                  <a:tcPr marL="137160" marR="137160" marT="137160" marB="137160"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solidFill>
                      <a:schemeClr val="tx1"/>
                    </a:solidFill>
                  </a:tcPr>
                </a:tc>
                <a:tc>
                  <a:txBody>
                    <a:bodyPr/>
                    <a:lstStyle/>
                    <a:p>
                      <a:pPr marL="0" marR="0" lvl="0" indent="0" algn="r" defTabSz="1019175" rtl="0" eaLnBrk="1" fontAlgn="base" latinLnBrk="0" hangingPunct="1">
                        <a:lnSpc>
                          <a:spcPct val="100000"/>
                        </a:lnSpc>
                        <a:spcBef>
                          <a:spcPct val="0"/>
                        </a:spcBef>
                        <a:spcAft>
                          <a:spcPct val="15000"/>
                        </a:spcAft>
                        <a:buClr>
                          <a:schemeClr val="tx1"/>
                        </a:buClr>
                        <a:buSzPct val="85000"/>
                        <a:buFont typeface="Wingdings" pitchFamily="2" charset="2"/>
                        <a:buNone/>
                        <a:tabLst/>
                      </a:pP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Total firm assets end of period  </a:t>
                      </a:r>
                      <a:b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br>
                      <a:r>
                        <a:rPr kumimoji="0" lang="en-US" sz="1100" b="1" i="0" u="none" strike="noStrike" cap="none" spc="-10" normalizeH="0" baseline="0">
                          <a:ln>
                            <a:noFill/>
                          </a:ln>
                          <a:solidFill>
                            <a:schemeClr val="bg1"/>
                          </a:solidFill>
                          <a:effectLst/>
                          <a:latin typeface="Ringside Narrow" panose="02000500000000000000" pitchFamily="2" charset="0"/>
                          <a:ea typeface="ＭＳ Ｐゴシック" charset="-128"/>
                        </a:rPr>
                        <a:t>($ billions)</a:t>
                      </a:r>
                    </a:p>
                  </a:txBody>
                  <a:tcPr marL="137160" marR="137160" marT="137160" marB="137160" anchor="ctr" horzOverflow="overflow">
                    <a:lnL w="9525" cap="flat" cmpd="sng" algn="ctr">
                      <a:solidFill>
                        <a:schemeClr val="bg1"/>
                      </a:solidFill>
                      <a:prstDash val="solid"/>
                      <a:round/>
                      <a:headEnd type="none" w="med" len="med"/>
                      <a:tailEnd type="none" w="med" len="med"/>
                    </a:lnL>
                    <a:lnR>
                      <a:noFill/>
                    </a:lnR>
                    <a:lnT>
                      <a:noFill/>
                    </a:lnT>
                    <a:lnB w="6350" cap="flat" cmpd="sng" algn="ctr">
                      <a:no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0000"/>
                  </a:ext>
                </a:extLst>
              </a:tr>
              <a:tr h="329184">
                <a:tc>
                  <a:txBody>
                    <a:bodyPr/>
                    <a:lstStyle/>
                    <a:p>
                      <a:pPr algn="l" fontAlgn="b"/>
                      <a:r>
                        <a:rPr lang="en-US" sz="1100" b="0" i="0" u="none" strike="noStrike">
                          <a:effectLst/>
                          <a:latin typeface="Ringside Narrow Book" panose="02000500000000000000" pitchFamily="2" charset="0"/>
                        </a:rPr>
                        <a:t>2022</a:t>
                      </a:r>
                    </a:p>
                  </a:txBody>
                  <a:tcPr marL="137160" marR="0" anchor="b">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-18.26</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-18.35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-18.17</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20.77</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20.44</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&lt;/= 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N/A</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104,450.0</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556.7</a:t>
                      </a:r>
                    </a:p>
                  </a:txBody>
                  <a:tcPr marL="137160" marR="13716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3"/>
                  </a:ext>
                </a:extLst>
              </a:tr>
              <a:tr h="329184">
                <a:tc>
                  <a:txBody>
                    <a:bodyPr/>
                    <a:lstStyle/>
                    <a:p>
                      <a:pPr algn="l" fontAlgn="b"/>
                      <a:r>
                        <a:rPr lang="en-US" sz="1100" b="0" i="0" u="none" strike="noStrike">
                          <a:effectLst/>
                          <a:latin typeface="Ringside Narrow Book" panose="02000500000000000000" pitchFamily="2" charset="0"/>
                        </a:rPr>
                        <a:t>2021</a:t>
                      </a:r>
                    </a:p>
                  </a:txBody>
                  <a:tcPr marL="137160" marR="0" anchor="b">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19.26</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19.13</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19.90</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17.74</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17.45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&lt;/= 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N/A</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139,310.7</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673.1</a:t>
                      </a:r>
                    </a:p>
                  </a:txBody>
                  <a:tcPr marL="137160" marR="13716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4"/>
                  </a:ext>
                </a:extLst>
              </a:tr>
              <a:tr h="329184">
                <a:tc>
                  <a:txBody>
                    <a:bodyPr/>
                    <a:lstStyle/>
                    <a:p>
                      <a:pPr algn="l" fontAlgn="b"/>
                      <a:r>
                        <a:rPr lang="en-US" sz="1100" b="0" i="0" u="none" strike="noStrike">
                          <a:effectLst/>
                          <a:latin typeface="Ringside Narrow Book" panose="02000500000000000000" pitchFamily="2" charset="0"/>
                        </a:rPr>
                        <a:t>2020</a:t>
                      </a:r>
                    </a:p>
                  </a:txBody>
                  <a:tcPr marL="137160" marR="0" anchor="b">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18.26</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18.12</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17.93</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19.14</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18.79</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&lt;/= 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N/A</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127,061.5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639.6</a:t>
                      </a:r>
                    </a:p>
                  </a:txBody>
                  <a:tcPr marL="137160" marR="13716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5"/>
                  </a:ext>
                </a:extLst>
              </a:tr>
              <a:tr h="329184">
                <a:tc>
                  <a:txBody>
                    <a:bodyPr/>
                    <a:lstStyle/>
                    <a:p>
                      <a:pPr algn="l" fontAlgn="b"/>
                      <a:r>
                        <a:rPr lang="en-US" sz="1100" b="0" i="0" u="none" strike="noStrike">
                          <a:effectLst/>
                          <a:latin typeface="Ringside Narrow Book" panose="02000500000000000000" pitchFamily="2" charset="0"/>
                        </a:rPr>
                        <a:t>2019</a:t>
                      </a:r>
                    </a:p>
                  </a:txBody>
                  <a:tcPr marL="137160" marR="0" anchor="b">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27.83</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27.68</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28.17</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11.84</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11.53</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&lt;/= 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N/A</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119,470.3</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582.1</a:t>
                      </a:r>
                    </a:p>
                  </a:txBody>
                  <a:tcPr marL="137160" marR="13716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6"/>
                  </a:ext>
                </a:extLst>
              </a:tr>
              <a:tr h="329184">
                <a:tc>
                  <a:txBody>
                    <a:bodyPr/>
                    <a:lstStyle/>
                    <a:p>
                      <a:pPr algn="l" fontAlgn="b"/>
                      <a:r>
                        <a:rPr lang="en-US" sz="1100" b="0" i="0" u="none" strike="noStrike">
                          <a:effectLst/>
                          <a:latin typeface="Ringside Narrow Book" panose="02000500000000000000" pitchFamily="2" charset="0"/>
                        </a:rPr>
                        <a:t>2018</a:t>
                      </a:r>
                    </a:p>
                  </a:txBody>
                  <a:tcPr marL="137160" marR="0" anchor="b">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-9.32</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-9.42</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-8.11</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10.89</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10.67</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&lt;/= 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N/A</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103,966.3</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502.9</a:t>
                      </a:r>
                    </a:p>
                  </a:txBody>
                  <a:tcPr marL="137160" marR="13716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7"/>
                  </a:ext>
                </a:extLst>
              </a:tr>
              <a:tr h="329184">
                <a:tc>
                  <a:txBody>
                    <a:bodyPr/>
                    <a:lstStyle/>
                    <a:p>
                      <a:pPr algn="l" fontAlgn="b"/>
                      <a:r>
                        <a:rPr lang="en-US" sz="1100" b="0" i="0" u="none" strike="noStrike">
                          <a:effectLst/>
                          <a:latin typeface="Ringside Narrow Book" panose="02000500000000000000" pitchFamily="2" charset="0"/>
                        </a:rPr>
                        <a:t>2017</a:t>
                      </a:r>
                    </a:p>
                  </a:txBody>
                  <a:tcPr marL="137160" marR="0" anchor="b">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23.89</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23.70</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23.13</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10.00</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10.10</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&lt;/= 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N/A</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127,022.0</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378.5</a:t>
                      </a:r>
                    </a:p>
                  </a:txBody>
                  <a:tcPr marL="137160" marR="13716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8"/>
                  </a:ext>
                </a:extLst>
              </a:tr>
              <a:tr h="329184">
                <a:tc>
                  <a:txBody>
                    <a:bodyPr/>
                    <a:lstStyle/>
                    <a:p>
                      <a:pPr algn="l" fontAlgn="b"/>
                      <a:r>
                        <a:rPr lang="en-US" sz="1100" b="0" i="0" u="none" strike="noStrike">
                          <a:effectLst/>
                          <a:latin typeface="Ringside Narrow Book" panose="02000500000000000000" pitchFamily="2" charset="0"/>
                        </a:rPr>
                        <a:t>2016</a:t>
                      </a:r>
                    </a:p>
                  </a:txBody>
                  <a:tcPr marL="137160" marR="0" anchor="b">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9.52</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9.36</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10.25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10.85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10.85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&lt;/= 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N/A</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113,182.8</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327.5</a:t>
                      </a:r>
                    </a:p>
                  </a:txBody>
                  <a:tcPr marL="137160" marR="13716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9"/>
                  </a:ext>
                </a:extLst>
              </a:tr>
              <a:tr h="329184">
                <a:tc>
                  <a:txBody>
                    <a:bodyPr/>
                    <a:lstStyle/>
                    <a:p>
                      <a:pPr algn="l" fontAlgn="b"/>
                      <a:r>
                        <a:rPr lang="en-US" sz="1100" b="0" i="0" u="none" strike="noStrike">
                          <a:effectLst/>
                          <a:latin typeface="Ringside Narrow Book" panose="02000500000000000000" pitchFamily="2" charset="0"/>
                        </a:rPr>
                        <a:t>2015</a:t>
                      </a:r>
                    </a:p>
                  </a:txBody>
                  <a:tcPr marL="137160" marR="0" anchor="b">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-0.48</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-0.60</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-1.02</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10.52</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10.51</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&lt;/= 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N/A</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113,172.8</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310</a:t>
                      </a:r>
                    </a:p>
                  </a:txBody>
                  <a:tcPr marL="137160" marR="13716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10"/>
                  </a:ext>
                </a:extLst>
              </a:tr>
              <a:tr h="329184">
                <a:tc>
                  <a:txBody>
                    <a:bodyPr/>
                    <a:lstStyle/>
                    <a:p>
                      <a:pPr algn="l" fontAlgn="b"/>
                      <a:r>
                        <a:rPr lang="en-US" sz="1100" b="0" i="0" u="none" strike="noStrike">
                          <a:effectLst/>
                          <a:latin typeface="Ringside Narrow Book" panose="02000500000000000000" pitchFamily="2" charset="0"/>
                        </a:rPr>
                        <a:t>2014</a:t>
                      </a:r>
                    </a:p>
                  </a:txBody>
                  <a:tcPr marL="137160" marR="0" anchor="b">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6.92</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6.78</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7.41</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10.11</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9.84</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&lt;/= 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N/A</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124,607.5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tc>
                  <a:txBody>
                    <a:bodyPr/>
                    <a:lstStyle/>
                    <a:p>
                      <a:pPr algn="r" fontAlgn="b"/>
                      <a:r>
                        <a:rPr lang="en-US" sz="1100" b="0" i="0" u="none" strike="noStrike">
                          <a:solidFill>
                            <a:schemeClr val="tx1"/>
                          </a:solidFill>
                          <a:effectLst/>
                          <a:latin typeface="Franklin Gothic Book" panose="020B0503020102020204" pitchFamily="34" charset="0"/>
                        </a:rPr>
                        <a:t>318.9</a:t>
                      </a:r>
                    </a:p>
                  </a:txBody>
                  <a:tcPr marL="137160" marR="13716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20026494"/>
                  </a:ext>
                </a:extLst>
              </a:tr>
              <a:tr h="329184">
                <a:tc>
                  <a:txBody>
                    <a:bodyPr/>
                    <a:lstStyle/>
                    <a:p>
                      <a:pPr algn="l" fontAlgn="b"/>
                      <a:r>
                        <a:rPr lang="en-US" sz="1100" b="0" i="0" u="none" strike="noStrike">
                          <a:effectLst/>
                          <a:latin typeface="Ringside Narrow Book" panose="02000500000000000000" pitchFamily="2" charset="0"/>
                        </a:rPr>
                        <a:t>2013</a:t>
                      </a:r>
                    </a:p>
                  </a:txBody>
                  <a:tcPr marL="137160" marR="0" anchor="b">
                    <a:lnL>
                      <a:noFill/>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28.46</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28.29</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28.07</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13.62</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13.27</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&lt;/= 5</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N/A</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126,458.4</a:t>
                      </a:r>
                    </a:p>
                  </a:txBody>
                  <a:tcPr marL="137160" marR="137160" marT="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tc>
                  <a:txBody>
                    <a:bodyPr/>
                    <a:lstStyle/>
                    <a:p>
                      <a:pPr algn="r" fontAlgn="b"/>
                      <a:r>
                        <a:rPr lang="en-US" sz="1100" b="0" i="0" u="none" strike="noStrike">
                          <a:solidFill>
                            <a:schemeClr val="tx1"/>
                          </a:solidFill>
                          <a:effectLst/>
                          <a:latin typeface="Franklin Gothic Book" panose="020B0503020102020204" pitchFamily="34" charset="0"/>
                        </a:rPr>
                        <a:t>302.9</a:t>
                      </a:r>
                    </a:p>
                  </a:txBody>
                  <a:tcPr marL="137160" marR="137160" marT="0" marB="0" anchor="ctr">
                    <a:lnL w="9525" cap="flat" cmpd="sng" algn="ctr">
                      <a:solidFill>
                        <a:schemeClr val="bg1"/>
                      </a:solid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4293471701"/>
                  </a:ext>
                </a:extLst>
              </a:tr>
            </a:tbl>
          </a:graphicData>
        </a:graphic>
      </p:graphicFrame>
      <p:sp>
        <p:nvSpPr>
          <p:cNvPr id="2" name="Text Placeholder 9">
            <a:extLst>
              <a:ext uri="{FF2B5EF4-FFF2-40B4-BE49-F238E27FC236}">
                <a16:creationId xmlns:a16="http://schemas.microsoft.com/office/drawing/2014/main" id="{7BAB2F4D-5D13-7DDD-E066-0566D5CBC0DE}"/>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4" name="Footer Placeholder 4">
            <a:extLst>
              <a:ext uri="{FF2B5EF4-FFF2-40B4-BE49-F238E27FC236}">
                <a16:creationId xmlns:a16="http://schemas.microsoft.com/office/drawing/2014/main" id="{B4E648A4-7195-D137-F0B9-47824BB41D43}"/>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6" name="Text Placeholder 19">
            <a:extLst>
              <a:ext uri="{FF2B5EF4-FFF2-40B4-BE49-F238E27FC236}">
                <a16:creationId xmlns:a16="http://schemas.microsoft.com/office/drawing/2014/main" id="{1F69EE58-14B6-0DC3-5A3A-EA6EB403F71D}"/>
              </a:ext>
            </a:extLst>
          </p:cNvPr>
          <p:cNvSpPr>
            <a:spLocks noGrp="1"/>
          </p:cNvSpPr>
          <p:nvPr/>
        </p:nvSpPr>
        <p:spPr>
          <a:xfrm>
            <a:off x="301751" y="6173390"/>
            <a:ext cx="10972800" cy="227409"/>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dirty="0">
                <a:latin typeface="Ringside Narrow Book" charset="0"/>
                <a:ea typeface="Ringside Narrow Book" charset="0"/>
                <a:cs typeface="Ringside Narrow Book" charset="0"/>
              </a:rPr>
              <a:t>See next slide for important notes.</a:t>
            </a:r>
          </a:p>
        </p:txBody>
      </p:sp>
    </p:spTree>
    <p:extLst>
      <p:ext uri="{BB962C8B-B14F-4D97-AF65-F5344CB8AC3E}">
        <p14:creationId xmlns:p14="http://schemas.microsoft.com/office/powerpoint/2010/main" val="70742815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647F5D-8809-0BAE-7BED-E41585470DB3}"/>
              </a:ext>
            </a:extLst>
          </p:cNvPr>
          <p:cNvSpPr>
            <a:spLocks noGrp="1"/>
          </p:cNvSpPr>
          <p:nvPr>
            <p:ph type="title"/>
          </p:nvPr>
        </p:nvSpPr>
        <p:spPr>
          <a:xfrm>
            <a:off x="292099" y="612648"/>
            <a:ext cx="10940995" cy="627573"/>
          </a:xfrm>
        </p:spPr>
        <p:txBody>
          <a:bodyPr/>
          <a:lstStyle/>
          <a:p>
            <a:r>
              <a:rPr lang="en-US"/>
              <a:t>Diversified equity composite (cont.)</a:t>
            </a:r>
          </a:p>
        </p:txBody>
      </p:sp>
      <p:sp>
        <p:nvSpPr>
          <p:cNvPr id="7" name="Slide Number Placeholder 6">
            <a:extLst>
              <a:ext uri="{FF2B5EF4-FFF2-40B4-BE49-F238E27FC236}">
                <a16:creationId xmlns:a16="http://schemas.microsoft.com/office/drawing/2014/main" id="{09A5FB8D-AED1-27BE-F7D4-4E9B4EFA8178}"/>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129</a:t>
            </a:fld>
            <a:endParaRPr lang="en-US"/>
          </a:p>
        </p:txBody>
      </p:sp>
      <p:sp>
        <p:nvSpPr>
          <p:cNvPr id="5" name="Text Placeholder 19">
            <a:extLst>
              <a:ext uri="{FF2B5EF4-FFF2-40B4-BE49-F238E27FC236}">
                <a16:creationId xmlns:a16="http://schemas.microsoft.com/office/drawing/2014/main" id="{A01E3BE6-466A-45F5-6CBA-24CC5C4E1383}"/>
              </a:ext>
            </a:extLst>
          </p:cNvPr>
          <p:cNvSpPr>
            <a:spLocks noGrp="1"/>
          </p:cNvSpPr>
          <p:nvPr/>
        </p:nvSpPr>
        <p:spPr>
          <a:xfrm>
            <a:off x="301751" y="1138621"/>
            <a:ext cx="10972800" cy="5099619"/>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b="1" dirty="0">
                <a:latin typeface="Ringside Narrow" panose="02000500000000000000" pitchFamily="2" charset="0"/>
                <a:ea typeface="Ringside Narrow Book" charset="0"/>
                <a:cs typeface="Ringside Narrow Book" charset="0"/>
              </a:rPr>
              <a:t>Notes</a:t>
            </a:r>
            <a:endParaRPr lang="en-US" sz="850" dirty="0">
              <a:latin typeface="Ringside Narrow Book" charset="0"/>
              <a:ea typeface="Ringside Narrow Book" charset="0"/>
              <a:cs typeface="Ringside Narrow Book" charset="0"/>
            </a:endParaRPr>
          </a:p>
          <a:p>
            <a:pPr marL="228600" indent="-228600">
              <a:spcAft>
                <a:spcPts val="100"/>
              </a:spcAft>
              <a:buFont typeface="+mj-lt"/>
              <a:buAutoNum type="arabicPeriod"/>
            </a:pPr>
            <a:r>
              <a:rPr lang="en-US" sz="850" dirty="0">
                <a:latin typeface="Ringside Narrow Book" charset="0"/>
                <a:ea typeface="Ringside Narrow Book" charset="0"/>
                <a:cs typeface="Ringside Narrow Book" charset="0"/>
              </a:rPr>
              <a:t>TIAA Investments claims compliance with the Global Investment Performance Standards (GIPS®) and has prepared and presented this report in compliance with the GIPS Standards. TIAA Investments has been independently verified for the period Jan. 1, 2008 through Dec. 31, 2020 by ACA Performance Services, LLC. The verification reports are available upon request. A firm that claims compliance with the GIPS standards must establish policies and procedures for complying with all the applicable requirements of the GIPS standards. Verification provides assurance on whether the firm's policies and procedures related to composite and pooled fund maintenance, as well as the calculation, presentation and distribution of performance, have been designed in compliance with the GIPS standards and have been implemented on a firm wide basis. Verification does not provide assurance on the accuracy of any specific performance report.</a:t>
            </a:r>
          </a:p>
          <a:p>
            <a:pPr marL="228600" indent="-228600">
              <a:spcAft>
                <a:spcPts val="100"/>
              </a:spcAft>
              <a:buFont typeface="+mj-lt"/>
              <a:buAutoNum type="arabicPeriod"/>
            </a:pPr>
            <a:r>
              <a:rPr lang="en-US" sz="850" dirty="0">
                <a:latin typeface="Ringside Narrow Book" charset="0"/>
                <a:ea typeface="Ringside Narrow Book" charset="0"/>
                <a:cs typeface="Ringside Narrow Book" charset="0"/>
              </a:rPr>
              <a:t>TIAA Investments (“TIAAI”) is an asset management division that provides investment advice and portfolio management services to the TIAA-CREF group of companies through Teachers Insurance and Annuity Association (“TIAA”) and the following registered investment advisors: Teachers Advisors, LLC (“TAL”) and TIAA-CREF Investment Management, LLC (“TCIM”). Both registered investment advisors are wholly owned subsidiaries of TIAA. TIAAI is an affiliate of Nuveen, LLC, the investment management arm of TIAA, and was created in 2017 as a result of reorganization within TIAA</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The diversified equity composite includes portfolios which seek favorable long-term rate of return through capital appreciation and investment income by investing primarily in a broadly diversified portfolio of common stocks. The portfolio comprising the composite may invest approximately 70% to 75% of its assets in a broadly diversified portfolio of domestic common stocks and 25% to 30% in international equities with approximately 5% in emerging market investments and approximately 3% in foreign small-cap investments. The portfolio in the composite uses a combination of three different investment strategies to manage the composite: active management, enhanced indexing and pure indexing.</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The composite internal dispersion is the asset-weighted standard deviation of gross annual returns for portfolios in the composite the entire year. The number of accounts represents the number in the composite at year end. Composite dispersion is reported as N/A when information is not statistically meaningful due to an insufficient number of portfolios in the composite for the entire year.</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The composite inception date is Sep. 1, 1952; the composite creation date is January 2018.</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Performance results are presented both gross and net of fees. Gross of fee returns are calculated gross of management and custodial fees and net of transaction costs. Net of fee returns are calculated using a model fee, which is the maximum annual investment management fee that could be charged to any portfolio in the composite and is based upon the highest fee schedule in effect during each respective performance period. Any changes in the fee schedule are reflected in the calculation of the net of fee composite returns beginning with the period in which the fee schedule is revised. By using model rather than actual fees, all portfolios in the composite are treated equally. Actual fees charged may vary by client due to various factors including, but not limited to, account size. Results reflect the reinvestment of dividends and other earnings. The current annual Diversified Equity investment strategy management fee schedule is as follows: 0.10% on all assets.</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Effective January 2020, GIPS 2018 firm AUM was revised from $340.8 billion to $502.9 billion. The AUM increase is due to the inclusion of TIAA General Account assets.</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To receive a list of composite descriptions, pooled fund descriptions for limited distribution pooled funds and broad distribution pooled funds, please call Ronald </a:t>
            </a:r>
            <a:r>
              <a:rPr lang="en-US" sz="850" dirty="0" err="1">
                <a:latin typeface="Ringside Narrow Book" charset="0"/>
                <a:ea typeface="Ringside Narrow Book" charset="0"/>
                <a:cs typeface="Ringside Narrow Book" charset="0"/>
              </a:rPr>
              <a:t>Stutes</a:t>
            </a:r>
            <a:r>
              <a:rPr lang="en-US" sz="850" dirty="0">
                <a:latin typeface="Ringside Narrow Book" charset="0"/>
                <a:ea typeface="Ringside Narrow Book" charset="0"/>
                <a:cs typeface="Ringside Narrow Book" charset="0"/>
              </a:rPr>
              <a:t>, MD, Perf &amp; Investment Data </a:t>
            </a:r>
            <a:r>
              <a:rPr lang="en-US" sz="850" dirty="0" err="1">
                <a:latin typeface="Ringside Narrow Book" charset="0"/>
                <a:ea typeface="Ringside Narrow Book" charset="0"/>
                <a:cs typeface="Ringside Narrow Book" charset="0"/>
              </a:rPr>
              <a:t>Mgmt</a:t>
            </a:r>
            <a:r>
              <a:rPr lang="en-US" sz="850" dirty="0">
                <a:latin typeface="Ringside Narrow Book" charset="0"/>
                <a:ea typeface="Ringside Narrow Book" charset="0"/>
                <a:cs typeface="Ringside Narrow Book" charset="0"/>
              </a:rPr>
              <a:t> Operations, at 212-916-4419.</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Valuations and returns are computed and stated in U.S. dollars.</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The performance data quoted represents past performance and is no guarantee of future results.</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Policies for valuing investments, calculating performance and preparing GIPS reports are available upon request.</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The benchmark for this composite is the CREF Composite Index, which, effective Jul. 1, 2011, comprised of a weighted average of the performance of two unmanaged indices: the Russell 3000® Index and the MSCI All Country World Index (ACWI) ex USA Investable Market Index (IMI). The CREF Composite Index is created using fixed 70%/30% target weights for the portfolio's domestic and foreign segments, respectively. The benchmark weights are fixed and thus require no periodic rebalancing to maintain consistency with the composite’s portfolio investment strategies and target weights. The Russell 3000® Index measures the performance of the 3,000 largest U.S. companies based on total market capitalization, which represents approximately 98% of the investable U.S. equity market. The MSCI ACWI ex USA IMI, which is a free float-adjusted market capitalization weighted index that measures the performance of large-, mid- and small-cap stocks in 48 developed and emerging market nations throughout the world, excluding the United States. Previously the MSCI All Country World Index (ACWI) ex USA Investable Market Index (IMI) replaced the MSCI </a:t>
            </a:r>
            <a:r>
              <a:rPr lang="en-US" sz="850" dirty="0" err="1">
                <a:latin typeface="Ringside Narrow Book" charset="0"/>
                <a:ea typeface="Ringside Narrow Book" charset="0"/>
                <a:cs typeface="Ringside Narrow Book" charset="0"/>
              </a:rPr>
              <a:t>EAFE+Canada</a:t>
            </a:r>
            <a:r>
              <a:rPr lang="en-US" sz="850" dirty="0">
                <a:latin typeface="Ringside Narrow Book" charset="0"/>
                <a:ea typeface="Ringside Narrow Book" charset="0"/>
                <a:cs typeface="Ringside Narrow Book" charset="0"/>
              </a:rPr>
              <a:t> Index, the MSCI Emerging Markets Index and the MSCI </a:t>
            </a:r>
            <a:r>
              <a:rPr lang="en-US" sz="850" dirty="0" err="1">
                <a:latin typeface="Ringside Narrow Book" charset="0"/>
                <a:ea typeface="Ringside Narrow Book" charset="0"/>
                <a:cs typeface="Ringside Narrow Book" charset="0"/>
              </a:rPr>
              <a:t>EAFE+Canada</a:t>
            </a:r>
            <a:r>
              <a:rPr lang="en-US" sz="850" dirty="0">
                <a:latin typeface="Ringside Narrow Book" charset="0"/>
                <a:ea typeface="Ringside Narrow Book" charset="0"/>
                <a:cs typeface="Ringside Narrow Book" charset="0"/>
              </a:rPr>
              <a:t> Small Cap Index in the CREF Composite Index.</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Portfolio returns are net of all foreign </a:t>
            </a:r>
            <a:r>
              <a:rPr lang="en-US" sz="850" dirty="0" err="1">
                <a:latin typeface="Ringside Narrow Book" charset="0"/>
                <a:ea typeface="Ringside Narrow Book" charset="0"/>
                <a:cs typeface="Ringside Narrow Book" charset="0"/>
              </a:rPr>
              <a:t>nonreclaimable</a:t>
            </a:r>
            <a:r>
              <a:rPr lang="en-US" sz="850" dirty="0">
                <a:latin typeface="Ringside Narrow Book" charset="0"/>
                <a:ea typeface="Ringside Narrow Book" charset="0"/>
                <a:cs typeface="Ringside Narrow Book" charset="0"/>
              </a:rPr>
              <a:t> withholding taxes. Reclaimable withholding taxes are recognized when accrued. Foreign benchmark returns are net of withholding taxes.</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The accounts/funds in this composite may buy and sell options, futures contracts, options on futures, and stock index futures contracts. The accounts/funds in this composite use options and futures primarily as hedging techniques or for cash management.</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The three-year annualized standard deviation measures the variability of the composite and the benchmark over the preceding 36-month period and is calculated using gross returns.</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GIPS® is a registered trademark of CFA Institute. CFA Institute does not endorse or promote this organization, nor does it warrant the accuracy or quality of the content contained herein.</a:t>
            </a:r>
          </a:p>
          <a:p>
            <a:pPr marL="228600" indent="-228600">
              <a:spcAft>
                <a:spcPts val="100"/>
              </a:spcAft>
              <a:buFont typeface="+mj-lt"/>
              <a:buAutoNum type="arabicPeriod" startAt="3"/>
            </a:pPr>
            <a:r>
              <a:rPr lang="en-US" sz="850" dirty="0">
                <a:latin typeface="Ringside Narrow Book" charset="0"/>
                <a:ea typeface="Ringside Narrow Book" charset="0"/>
                <a:cs typeface="Ringside Narrow Book" charset="0"/>
              </a:rPr>
              <a:t>Please consider all risks carefully prior to investing. Portfolios within the composite are subject to certain risks such as market and investment style risk. Foreign investing involves certain risks, including currency fluctuations and controls, restrictions on foreign investments, less governmental supervision and regulation, less liquidity and the potential for market volatility and political instability. In addition, investing in emerging markets may involve a relative higher degree of volatility. Investments in small- to medium-sized corporations are more vulnerable to financial risks and other risks than larger corporations and may involve a higher degree of price volatility than investments in the general equity markets.</a:t>
            </a:r>
          </a:p>
        </p:txBody>
      </p:sp>
      <p:sp>
        <p:nvSpPr>
          <p:cNvPr id="2" name="Text Placeholder 9">
            <a:extLst>
              <a:ext uri="{FF2B5EF4-FFF2-40B4-BE49-F238E27FC236}">
                <a16:creationId xmlns:a16="http://schemas.microsoft.com/office/drawing/2014/main" id="{1F16CC09-D5D0-7E1A-F3CC-254444DCAA07}"/>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4" name="Footer Placeholder 4">
            <a:extLst>
              <a:ext uri="{FF2B5EF4-FFF2-40B4-BE49-F238E27FC236}">
                <a16:creationId xmlns:a16="http://schemas.microsoft.com/office/drawing/2014/main" id="{A7923E8E-B6F8-5DA0-BD16-FB757EE09682}"/>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520365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2C5A6-3AAF-ED44-391E-76DE97F15924}"/>
              </a:ext>
            </a:extLst>
          </p:cNvPr>
          <p:cNvSpPr>
            <a:spLocks noGrp="1"/>
          </p:cNvSpPr>
          <p:nvPr>
            <p:ph type="title"/>
          </p:nvPr>
        </p:nvSpPr>
        <p:spPr>
          <a:xfrm>
            <a:off x="279400" y="1481328"/>
            <a:ext cx="8531352" cy="1298448"/>
          </a:xfrm>
        </p:spPr>
        <p:txBody>
          <a:bodyPr/>
          <a:lstStyle/>
          <a:p>
            <a:r>
              <a:rPr lang="en-US"/>
              <a:t>CREF Stock</a:t>
            </a:r>
          </a:p>
        </p:txBody>
      </p:sp>
      <p:sp>
        <p:nvSpPr>
          <p:cNvPr id="4" name="Slide Number Placeholder 3">
            <a:extLst>
              <a:ext uri="{FF2B5EF4-FFF2-40B4-BE49-F238E27FC236}">
                <a16:creationId xmlns:a16="http://schemas.microsoft.com/office/drawing/2014/main" id="{07B4E0E4-93F2-BF6C-0077-8BC202C869A3}"/>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13</a:t>
            </a:fld>
            <a:endParaRPr lang="en-US"/>
          </a:p>
        </p:txBody>
      </p:sp>
      <p:sp>
        <p:nvSpPr>
          <p:cNvPr id="3" name="Footer Placeholder 4">
            <a:extLst>
              <a:ext uri="{FF2B5EF4-FFF2-40B4-BE49-F238E27FC236}">
                <a16:creationId xmlns:a16="http://schemas.microsoft.com/office/drawing/2014/main" id="{60109C5A-A05B-4CAB-0CB4-15A20BE6B865}"/>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25742658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85B41AE-763A-874C-ABB0-9B9063C2F4BB}"/>
              </a:ext>
            </a:extLst>
          </p:cNvPr>
          <p:cNvSpPr>
            <a:spLocks noGrp="1"/>
          </p:cNvSpPr>
          <p:nvPr>
            <p:ph type="body" sz="quarter" idx="13"/>
          </p:nvPr>
        </p:nvSpPr>
        <p:spPr>
          <a:xfrm>
            <a:off x="292607" y="924560"/>
            <a:ext cx="11411713" cy="5445760"/>
          </a:xfrm>
        </p:spPr>
        <p:txBody>
          <a:bodyPr numCol="1" anchor="b" anchorCtr="0"/>
          <a:lstStyle/>
          <a:p>
            <a:pPr>
              <a:spcAft>
                <a:spcPts val="300"/>
              </a:spcAft>
              <a:defRPr/>
            </a:pPr>
            <a:r>
              <a:rPr lang="en-US" sz="1000" b="1" kern="0" dirty="0">
                <a:latin typeface="Ringside Narrow Book" charset="0"/>
                <a:ea typeface="Ringside Narrow Book" charset="0"/>
                <a:cs typeface="Ringside Narrow Book" charset="0"/>
              </a:rPr>
              <a:t>You could lose money by investing in the CREF Money Market Account. Because the accumulation unit value of the Account will fluctuate, the value of your investment may increase or decrease. An investment in the Account is not insured or guaranteed by the Federal Deposit Insurance Corporation or any other government agency. The Account’s sponsor has no legal obligation to provide support to the Account, and you should not expect that the sponsor will provide financial support to the Account at any time.</a:t>
            </a:r>
          </a:p>
          <a:p>
            <a:pPr>
              <a:spcAft>
                <a:spcPts val="300"/>
              </a:spcAft>
              <a:defRPr/>
            </a:pPr>
            <a:r>
              <a:rPr lang="en-US" sz="850" kern="0" dirty="0">
                <a:latin typeface="Ringside Narrow Book" charset="0"/>
                <a:ea typeface="Ringside Narrow Book" charset="0"/>
                <a:cs typeface="Ringside Narrow Book" charset="0"/>
              </a:rPr>
              <a:t>Guaranteed period: The period during which annuity payment remaining due after your death and the death of your annuity partner, if any, will continue to be paid to the payee named to receive them. If you opt for guaranteed period (10, 15 or 20 years) and you die before it's over, income payments will continue to your beneficiary until the end of the period. If you don’t opt for a guaranteed period, all payments end at your death. Therefore, it's possible for you to receive only one payment if you die less than a month after payments start. (The 15-year guaranteed period is not available under all contracts.)</a:t>
            </a:r>
          </a:p>
          <a:p>
            <a:pPr>
              <a:spcAft>
                <a:spcPts val="300"/>
              </a:spcAft>
              <a:defRPr/>
            </a:pPr>
            <a:r>
              <a:rPr lang="en-US" sz="850" kern="0" dirty="0">
                <a:latin typeface="Ringside Narrow Book" charset="0"/>
                <a:ea typeface="Ringside Narrow Book" charset="0"/>
                <a:cs typeface="Ringside Narrow Book" charset="0"/>
              </a:rPr>
              <a:t>CREF accounts may provide longer income payments than other investment products because of their mortality credit (”longevity credit") feature. The promise of lifetime income is made possible through the pooling of account owners' assets. Effectively, the assets from those with shorter life spans remain in "the pool" to provided payouts to those in the pool who live longer. Those who live the longest may receive more income, so CREF can provide income for an entire retirement. CREF's insurance benefit ensures that you're not going it alone. While the CREF Stock Account provides income, other investment options typically generate income based only on return of principal and interest (or investment growth) and thus can run out of money.</a:t>
            </a:r>
          </a:p>
          <a:p>
            <a:pPr>
              <a:spcAft>
                <a:spcPts val="300"/>
              </a:spcAft>
              <a:defRPr/>
            </a:pPr>
            <a:r>
              <a:rPr lang="en-US" sz="850" kern="0" dirty="0">
                <a:latin typeface="Ringside Narrow Book" charset="0"/>
                <a:ea typeface="Ringside Narrow Book" charset="0"/>
                <a:cs typeface="Ringside Narrow Book" charset="0"/>
              </a:rPr>
              <a:t>A variable annuity is an insurance contract and includes underlying investments whose value is tied to market performance. When markets are up, you can capture the gains, but you may also experience losses when markets are down. When you retire, you can choose to receive income for life and/or other income options.</a:t>
            </a:r>
          </a:p>
          <a:p>
            <a:pPr>
              <a:spcAft>
                <a:spcPts val="300"/>
              </a:spcAft>
              <a:defRPr/>
            </a:pPr>
            <a:r>
              <a:rPr lang="en-US" sz="850" kern="0" dirty="0">
                <a:latin typeface="Ringside Narrow Book" charset="0"/>
                <a:ea typeface="Ringside Narrow Book" charset="0"/>
                <a:cs typeface="Ringside Narrow Book" charset="0"/>
              </a:rPr>
              <a:t>Responsible investing incorporates Environmental Social Governance (ESG) factors that may affect exposure to issuers, sectors, industries, limiting the type and number of investment opportunities available, which could result in excluding investments that perform well.</a:t>
            </a:r>
          </a:p>
          <a:p>
            <a:pPr>
              <a:spcAft>
                <a:spcPts val="300"/>
              </a:spcAft>
              <a:defRPr/>
            </a:pPr>
            <a:r>
              <a:rPr lang="en-US" sz="850" kern="0" dirty="0">
                <a:latin typeface="Ringside Narrow Book" charset="0"/>
                <a:ea typeface="Ringside Narrow Book" charset="0"/>
                <a:cs typeface="Ringside Narrow Book" charset="0"/>
              </a:rPr>
              <a:t>Because social criteria exclude some investments, the Social Choice Equity Fund may not be able to take advantage of the same opportunities or market trends as portfolios that do not use such criteria. Note: If a fund’s investment strategy uses social criteria, it can exclude securities of certain issuers for nonfinancial reasons and may forgo some opportunities available to funds that do not use such criteria.</a:t>
            </a:r>
          </a:p>
          <a:p>
            <a:pPr>
              <a:spcAft>
                <a:spcPts val="300"/>
              </a:spcAft>
              <a:defRPr/>
            </a:pPr>
            <a:r>
              <a:rPr lang="en-US" sz="850" kern="0" dirty="0">
                <a:latin typeface="Ringside Narrow Book" charset="0"/>
                <a:ea typeface="Ringside Narrow Book" charset="0"/>
                <a:cs typeface="Ringside Narrow Book" charset="0"/>
              </a:rPr>
              <a:t>Income and withdrawal options are subject to the terms of the employer plan. Withdrawals prior to age 59½ may be subject to a 10% federal tax penalty, in addition to ordinary income tax. </a:t>
            </a:r>
          </a:p>
          <a:p>
            <a:pPr>
              <a:spcAft>
                <a:spcPts val="300"/>
              </a:spcAft>
              <a:defRPr/>
            </a:pPr>
            <a:r>
              <a:rPr lang="en-US" sz="850" kern="0" dirty="0">
                <a:latin typeface="Ringside Narrow Book" charset="0"/>
                <a:ea typeface="Ringside Narrow Book" charset="0"/>
                <a:cs typeface="Ringside Narrow Book" charset="0"/>
              </a:rPr>
              <a:t>The TIAA group of companies does not provide legal or tax advice. Please consult your legal or tax advisor.</a:t>
            </a:r>
          </a:p>
          <a:p>
            <a:pPr>
              <a:spcAft>
                <a:spcPts val="300"/>
              </a:spcAft>
              <a:defRPr/>
            </a:pPr>
            <a:r>
              <a:rPr lang="en-US" sz="850" kern="0" dirty="0">
                <a:latin typeface="Ringside Narrow Book" charset="0"/>
                <a:ea typeface="Ringside Narrow Book" charset="0"/>
                <a:cs typeface="Ringside Narrow Book" charset="0"/>
              </a:rPr>
              <a:t>Income Test Drive income payments are based upon the annuitization of the amount in the account, period (minimum of 10 years), and other factors chosen by the participant. If you do not stop the Income Test Drive within the two-year test period, the remaining balance in the account you selected for the Income Test Drive Feature will be annuitized in accordance with the selections you made for the Income Test Drive. Annuitization is irrevocable. Payments from the variable annuity accounts are not guaranteed and will rise or fall based on investment performance.</a:t>
            </a:r>
          </a:p>
          <a:p>
            <a:pPr>
              <a:spcAft>
                <a:spcPts val="300"/>
              </a:spcAft>
              <a:defRPr/>
            </a:pPr>
            <a:r>
              <a:rPr lang="en-US" sz="850" kern="0" dirty="0">
                <a:latin typeface="Ringside Narrow Book" charset="0"/>
                <a:ea typeface="Ringside Narrow Book" charset="0"/>
                <a:cs typeface="Ringside Narrow Book" charset="0"/>
              </a:rPr>
              <a:t>There is no guarantee that a diversified portfolio will enhance overall returns or outperform a </a:t>
            </a:r>
            <a:r>
              <a:rPr lang="en-US" sz="850" kern="0" dirty="0" err="1">
                <a:latin typeface="Ringside Narrow Book" charset="0"/>
                <a:ea typeface="Ringside Narrow Book" charset="0"/>
                <a:cs typeface="Ringside Narrow Book" charset="0"/>
              </a:rPr>
              <a:t>nondiversified</a:t>
            </a:r>
            <a:r>
              <a:rPr lang="en-US" sz="850" kern="0" dirty="0">
                <a:latin typeface="Ringside Narrow Book" charset="0"/>
                <a:ea typeface="Ringside Narrow Book" charset="0"/>
                <a:cs typeface="Ringside Narrow Book" charset="0"/>
              </a:rPr>
              <a:t> portfolio. Diversification does not protect against market risk.</a:t>
            </a:r>
          </a:p>
          <a:p>
            <a:pPr>
              <a:spcAft>
                <a:spcPts val="300"/>
              </a:spcAft>
              <a:defRPr/>
            </a:pPr>
            <a:r>
              <a:rPr lang="en-US" sz="850" kern="0" dirty="0">
                <a:latin typeface="Ringside Narrow Book" charset="0"/>
                <a:ea typeface="Ringside Narrow Book" charset="0"/>
                <a:cs typeface="Ringside Narrow Book" charset="0"/>
              </a:rPr>
              <a:t>This material is for informational or educational purposes only and is not fiduciary investment advice, or a securities, investment strategy, or insurance product recommendation. This material does not consider an individual’s own objectives or circumstances, which should be the basis of any investment decision.</a:t>
            </a:r>
          </a:p>
          <a:p>
            <a:pPr>
              <a:spcAft>
                <a:spcPts val="300"/>
              </a:spcAft>
              <a:defRPr/>
            </a:pPr>
            <a:r>
              <a:rPr lang="en-US" sz="850" kern="0" dirty="0">
                <a:latin typeface="Ringside Narrow Book" charset="0"/>
                <a:ea typeface="Ringside Narrow Book" charset="0"/>
                <a:cs typeface="Ringside Narrow Book" charset="0"/>
              </a:rPr>
              <a:t>Annuity contracts are designed for retirement or other long-term goals, and offer a variety of income options, including lifetime income. CREF variable annuity products are issued by College Retirement Equities Fund, New York, NY. Payments from the variable annuity accounts are not guaranteed and will rise or fall based on investment performance.</a:t>
            </a:r>
          </a:p>
          <a:p>
            <a:pPr>
              <a:spcAft>
                <a:spcPts val="300"/>
              </a:spcAft>
              <a:defRPr/>
            </a:pPr>
            <a:r>
              <a:rPr lang="en-US" sz="1000" b="1" kern="0" dirty="0">
                <a:latin typeface="Ringside Narrow Book" charset="0"/>
                <a:ea typeface="Ringside Narrow Book" charset="0"/>
                <a:cs typeface="Ringside Narrow Book" charset="0"/>
              </a:rPr>
              <a:t>You should consider the investment objectives, risks, charges and expenses carefully before investing. Please call 877-518-9161 or go to </a:t>
            </a:r>
            <a:r>
              <a:rPr lang="en-US" sz="1000" b="1" kern="0" dirty="0" err="1">
                <a:latin typeface="Ringside Narrow Book" charset="0"/>
                <a:ea typeface="Ringside Narrow Book" charset="0"/>
                <a:cs typeface="Ringside Narrow Book" charset="0"/>
              </a:rPr>
              <a:t>tiaa.org</a:t>
            </a:r>
            <a:r>
              <a:rPr lang="en-US" sz="1000" b="1" kern="0" dirty="0">
                <a:latin typeface="Ringside Narrow Book" charset="0"/>
                <a:ea typeface="Ringside Narrow Book" charset="0"/>
                <a:cs typeface="Ringside Narrow Book" charset="0"/>
              </a:rPr>
              <a:t>/prospectuses for current product and fund prospectuses that contain this and other information. Please read the prospectuses carefully before investing.</a:t>
            </a:r>
          </a:p>
          <a:p>
            <a:pPr>
              <a:spcAft>
                <a:spcPts val="300"/>
              </a:spcAft>
              <a:defRPr/>
            </a:pPr>
            <a:r>
              <a:rPr lang="en-US" sz="850" b="1" kern="0" dirty="0">
                <a:latin typeface="Ringside Narrow Book" charset="0"/>
                <a:ea typeface="Ringside Narrow Book" charset="0"/>
                <a:cs typeface="Ringside Narrow Book" charset="0"/>
              </a:rPr>
              <a:t>Investment, insurance and annuity products are not FDIC insured, are not bank guaranteed, are not deposits, are not insured by any federal government agency, are not a condition to any banking service or activity and may lose value.</a:t>
            </a:r>
          </a:p>
          <a:p>
            <a:pPr>
              <a:spcAft>
                <a:spcPts val="300"/>
              </a:spcAft>
              <a:defRPr/>
            </a:pPr>
            <a:r>
              <a:rPr lang="en-US" sz="850" dirty="0"/>
              <a:t>CREF variable annuity contracts are issued by College Retirement Equities Fund, New York, NY. </a:t>
            </a:r>
            <a:r>
              <a:rPr lang="en-US" sz="850" kern="0" dirty="0">
                <a:latin typeface="Ringside Narrow Book" charset="0"/>
                <a:ea typeface="Ringside Narrow Book" charset="0"/>
                <a:cs typeface="Ringside Narrow Book" charset="0"/>
              </a:rPr>
              <a:t>TIAA-CREF Individual &amp; Institutional Services, LLC, Member FINRA, distributes securities products. Annuity contracts and certificates are issued by Teachers Insurance and Annuity Association of America (TIAA) and College Retirement Equities Fund (CREF), New York, NY. Each is solely responsible for its own financial condition and contractual obligations.</a:t>
            </a:r>
          </a:p>
          <a:p>
            <a:pPr>
              <a:spcAft>
                <a:spcPts val="300"/>
              </a:spcAft>
              <a:defRPr/>
            </a:pPr>
            <a:r>
              <a:rPr lang="en-US" sz="850" b="1" kern="0" dirty="0" err="1">
                <a:latin typeface="Ringside Narrow" panose="02000500000000000000" pitchFamily="2" charset="0"/>
                <a:ea typeface="Ringside Narrow Book" charset="0"/>
                <a:cs typeface="Ringside Narrow Book" charset="0"/>
              </a:rPr>
              <a:t>tiaa.org</a:t>
            </a:r>
            <a:endParaRPr lang="en-US" sz="850" b="1" kern="0" dirty="0">
              <a:latin typeface="Ringside Narrow" panose="02000500000000000000" pitchFamily="2" charset="0"/>
              <a:ea typeface="Ringside Narrow Book" charset="0"/>
              <a:cs typeface="Ringside Narrow Book" charset="0"/>
            </a:endParaRPr>
          </a:p>
          <a:p>
            <a:pPr>
              <a:spcAft>
                <a:spcPts val="300"/>
              </a:spcAft>
              <a:tabLst>
                <a:tab pos="10628313" algn="r"/>
              </a:tabLst>
              <a:defRPr/>
            </a:pPr>
            <a:r>
              <a:rPr lang="en-US" sz="850" kern="0" dirty="0">
                <a:latin typeface="Ringside Narrow Book"/>
                <a:ea typeface="Ringside Narrow Book" charset="0"/>
                <a:cs typeface="Ringside Narrow Book" charset="0"/>
              </a:rPr>
              <a:t>©2024 and prior years, Teachers Insurance and Annuity Association of America-College Retirement Equities Fund, 730 Third Avenue, New York, NY, 10017. </a:t>
            </a:r>
          </a:p>
          <a:p>
            <a:pPr>
              <a:spcAft>
                <a:spcPts val="300"/>
              </a:spcAft>
              <a:tabLst>
                <a:tab pos="10628313" algn="r"/>
              </a:tabLst>
              <a:defRPr/>
            </a:pPr>
            <a:endParaRPr lang="en-US" sz="1000" b="0" i="0" dirty="0">
              <a:effectLst/>
              <a:latin typeface="+mn-lt"/>
            </a:endParaRPr>
          </a:p>
          <a:p>
            <a:pPr>
              <a:spcAft>
                <a:spcPts val="300"/>
              </a:spcAft>
              <a:tabLst>
                <a:tab pos="10628313" algn="r"/>
              </a:tabLst>
              <a:defRPr/>
            </a:pPr>
            <a:r>
              <a:rPr lang="en-US" sz="1000" b="0" i="0" dirty="0">
                <a:effectLst/>
                <a:latin typeface="+mn-lt"/>
              </a:rPr>
              <a:t>XPM-3576215PO-E0724X</a:t>
            </a:r>
            <a:r>
              <a:rPr lang="en-US" sz="800" kern="0" dirty="0">
                <a:latin typeface="Ringside Narrow Book"/>
                <a:ea typeface="Ringside Narrow Book" charset="0"/>
                <a:cs typeface="Ringside Narrow Book" charset="0"/>
              </a:rPr>
              <a:t>			         </a:t>
            </a:r>
            <a:r>
              <a:rPr kumimoji="0" lang="en-US" sz="800" u="none" strike="noStrike" kern="0" cap="none" spc="0" normalizeH="0" baseline="0" noProof="0" dirty="0">
                <a:ln>
                  <a:noFill/>
                </a:ln>
                <a:solidFill>
                  <a:srgbClr val="031359"/>
                </a:solidFill>
                <a:effectLst/>
                <a:uLnTx/>
                <a:uFillTx/>
                <a:latin typeface="Ringside Narrow Book"/>
                <a:cs typeface="Arial"/>
              </a:rPr>
              <a:t>(09</a:t>
            </a:r>
            <a:r>
              <a:rPr lang="en-US" sz="800" kern="0" dirty="0">
                <a:solidFill>
                  <a:srgbClr val="031359"/>
                </a:solidFill>
                <a:latin typeface="Ringside Narrow Book"/>
                <a:cs typeface="Arial"/>
              </a:rPr>
              <a:t>/24</a:t>
            </a:r>
            <a:r>
              <a:rPr kumimoji="0" lang="en-US" sz="800" u="none" strike="noStrike" kern="0" cap="none" spc="0" normalizeH="0" baseline="0" noProof="0" dirty="0">
                <a:ln>
                  <a:noFill/>
                </a:ln>
                <a:solidFill>
                  <a:srgbClr val="031359"/>
                </a:solidFill>
                <a:effectLst/>
                <a:uLnTx/>
                <a:uFillTx/>
                <a:latin typeface="Ringside Narrow Book"/>
                <a:cs typeface="Arial"/>
              </a:rPr>
              <a:t>)</a:t>
            </a:r>
            <a:endParaRPr lang="en-US" sz="800" kern="0" dirty="0">
              <a:latin typeface="Ringside Narrow Book"/>
              <a:ea typeface="Ringside Narrow Book" charset="0"/>
              <a:cs typeface="Ringside Narrow Book" charset="0"/>
            </a:endParaRPr>
          </a:p>
        </p:txBody>
      </p:sp>
      <p:sp>
        <p:nvSpPr>
          <p:cNvPr id="3" name="Slide Number Placeholder 2">
            <a:extLst>
              <a:ext uri="{FF2B5EF4-FFF2-40B4-BE49-F238E27FC236}">
                <a16:creationId xmlns:a16="http://schemas.microsoft.com/office/drawing/2014/main" id="{A792E437-BCF4-FC21-5684-158C8AA248BC}"/>
              </a:ext>
            </a:extLst>
          </p:cNvPr>
          <p:cNvSpPr>
            <a:spLocks noGrp="1"/>
          </p:cNvSpPr>
          <p:nvPr>
            <p:ph type="sldNum" sz="quarter" idx="12"/>
          </p:nvPr>
        </p:nvSpPr>
        <p:spPr/>
        <p:txBody>
          <a:bodyPr/>
          <a:lstStyle/>
          <a:p>
            <a:fld id="{E5B12101-DB11-214A-81F9-2D258DBE057F}" type="slidenum">
              <a:rPr lang="en-US" smtClean="0"/>
              <a:pPr/>
              <a:t>130</a:t>
            </a:fld>
            <a:endParaRPr lang="en-US"/>
          </a:p>
        </p:txBody>
      </p:sp>
      <p:sp>
        <p:nvSpPr>
          <p:cNvPr id="4" name="Title 1">
            <a:extLst>
              <a:ext uri="{FF2B5EF4-FFF2-40B4-BE49-F238E27FC236}">
                <a16:creationId xmlns:a16="http://schemas.microsoft.com/office/drawing/2014/main" id="{3BA751B2-1202-4E03-3650-C86792BBE341}"/>
              </a:ext>
            </a:extLst>
          </p:cNvPr>
          <p:cNvSpPr>
            <a:spLocks noGrp="1"/>
          </p:cNvSpPr>
          <p:nvPr>
            <p:ph type="title"/>
          </p:nvPr>
        </p:nvSpPr>
        <p:spPr>
          <a:xfrm>
            <a:off x="292099" y="612648"/>
            <a:ext cx="10859993" cy="627573"/>
          </a:xfrm>
        </p:spPr>
        <p:txBody>
          <a:bodyPr/>
          <a:lstStyle/>
          <a:p>
            <a:r>
              <a:rPr lang="en-US" dirty="0"/>
              <a:t>Important information and general disclosures</a:t>
            </a:r>
          </a:p>
        </p:txBody>
      </p:sp>
      <p:sp>
        <p:nvSpPr>
          <p:cNvPr id="2" name="Footer Placeholder 4">
            <a:extLst>
              <a:ext uri="{FF2B5EF4-FFF2-40B4-BE49-F238E27FC236}">
                <a16:creationId xmlns:a16="http://schemas.microsoft.com/office/drawing/2014/main" id="{8394F281-F296-FC68-1A3A-BA232EB042C5}"/>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56471781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7566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3BDEE38F-FA12-2F04-29DE-5B2F02365A85}"/>
              </a:ext>
            </a:extLst>
          </p:cNvPr>
          <p:cNvSpPr>
            <a:spLocks noGrp="1"/>
          </p:cNvSpPr>
          <p:nvPr>
            <p:ph type="sldNum" sz="quarter" idx="12"/>
          </p:nvPr>
        </p:nvSpPr>
        <p:spPr/>
        <p:txBody>
          <a:bodyPr/>
          <a:lstStyle/>
          <a:p>
            <a:fld id="{E5B12101-DB11-214A-81F9-2D258DBE057F}" type="slidenum">
              <a:rPr lang="en-US" smtClean="0"/>
              <a:pPr/>
              <a:t>14</a:t>
            </a:fld>
            <a:endParaRPr lang="en-US"/>
          </a:p>
        </p:txBody>
      </p:sp>
      <p:sp>
        <p:nvSpPr>
          <p:cNvPr id="15" name="TextBox 14">
            <a:extLst>
              <a:ext uri="{FF2B5EF4-FFF2-40B4-BE49-F238E27FC236}">
                <a16:creationId xmlns:a16="http://schemas.microsoft.com/office/drawing/2014/main" id="{867B2474-BECB-1C33-BE09-57F146A62F6E}"/>
              </a:ext>
            </a:extLst>
          </p:cNvPr>
          <p:cNvSpPr txBox="1"/>
          <p:nvPr/>
        </p:nvSpPr>
        <p:spPr>
          <a:xfrm>
            <a:off x="4318942" y="951749"/>
            <a:ext cx="6224215" cy="587661"/>
          </a:xfrm>
          <a:prstGeom prst="rect">
            <a:avLst/>
          </a:prstGeom>
          <a:noFill/>
        </p:spPr>
        <p:txBody>
          <a:bodyPr wrap="square" lIns="0" tIns="0" rIns="0" bIns="0" rtlCol="0">
            <a:spAutoFit/>
          </a:bodyPr>
          <a:lstStyle/>
          <a:p>
            <a:pPr>
              <a:lnSpc>
                <a:spcPts val="2400"/>
              </a:lnSpc>
              <a:spcAft>
                <a:spcPts val="300"/>
              </a:spcAft>
              <a:buSzPct val="65000"/>
            </a:pPr>
            <a:r>
              <a:rPr lang="en-US" sz="2200" b="1" spc="60" dirty="0">
                <a:solidFill>
                  <a:schemeClr val="tx2"/>
                </a:solidFill>
                <a:latin typeface="+mj-lt"/>
              </a:rPr>
              <a:t>Competitive market growth opportunity</a:t>
            </a:r>
          </a:p>
          <a:p>
            <a:pPr>
              <a:lnSpc>
                <a:spcPts val="2000"/>
              </a:lnSpc>
              <a:spcAft>
                <a:spcPts val="300"/>
              </a:spcAft>
              <a:buSzPct val="65000"/>
            </a:pPr>
            <a:r>
              <a:rPr lang="en-US" sz="1600" dirty="0">
                <a:latin typeface="+mn-lt"/>
              </a:rPr>
              <a:t>Consistently competitive returns during accumulation and in retirement </a:t>
            </a:r>
          </a:p>
        </p:txBody>
      </p:sp>
      <p:sp>
        <p:nvSpPr>
          <p:cNvPr id="3" name="TextBox 2">
            <a:extLst>
              <a:ext uri="{FF2B5EF4-FFF2-40B4-BE49-F238E27FC236}">
                <a16:creationId xmlns:a16="http://schemas.microsoft.com/office/drawing/2014/main" id="{E28F575B-0122-0A88-8A2B-CABDE0643324}"/>
              </a:ext>
            </a:extLst>
          </p:cNvPr>
          <p:cNvSpPr txBox="1"/>
          <p:nvPr/>
        </p:nvSpPr>
        <p:spPr>
          <a:xfrm>
            <a:off x="4318942" y="2175512"/>
            <a:ext cx="6931635" cy="587661"/>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At cost with no added fees</a:t>
            </a:r>
            <a:r>
              <a:rPr lang="en-US" sz="2200" b="1" spc="60" baseline="30000">
                <a:solidFill>
                  <a:schemeClr val="tx2"/>
                </a:solidFill>
                <a:latin typeface="+mj-lt"/>
              </a:rPr>
              <a:t>2</a:t>
            </a:r>
          </a:p>
          <a:p>
            <a:pPr>
              <a:lnSpc>
                <a:spcPts val="2000"/>
              </a:lnSpc>
              <a:spcAft>
                <a:spcPts val="300"/>
              </a:spcAft>
              <a:buSzPct val="65000"/>
            </a:pPr>
            <a:r>
              <a:rPr lang="en-US" sz="1600">
                <a:latin typeface="+mn-lt"/>
              </a:rPr>
              <a:t>One of the least expensive actively managed strategies in the industry </a:t>
            </a:r>
          </a:p>
        </p:txBody>
      </p:sp>
      <p:sp>
        <p:nvSpPr>
          <p:cNvPr id="11" name="TextBox 10">
            <a:extLst>
              <a:ext uri="{FF2B5EF4-FFF2-40B4-BE49-F238E27FC236}">
                <a16:creationId xmlns:a16="http://schemas.microsoft.com/office/drawing/2014/main" id="{6C4F560A-AEA9-2D73-A08C-EEEF4248F94D}"/>
              </a:ext>
            </a:extLst>
          </p:cNvPr>
          <p:cNvSpPr txBox="1"/>
          <p:nvPr/>
        </p:nvSpPr>
        <p:spPr>
          <a:xfrm>
            <a:off x="4318942" y="3416258"/>
            <a:ext cx="7148215" cy="844142"/>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Variable lifetime income as a hedge against inflation</a:t>
            </a:r>
            <a:endParaRPr lang="en-US" sz="2200" b="1" spc="60" baseline="30000">
              <a:solidFill>
                <a:schemeClr val="tx2"/>
              </a:solidFill>
              <a:latin typeface="+mj-lt"/>
            </a:endParaRPr>
          </a:p>
          <a:p>
            <a:pPr>
              <a:lnSpc>
                <a:spcPts val="2000"/>
              </a:lnSpc>
              <a:spcAft>
                <a:spcPts val="300"/>
              </a:spcAft>
              <a:buSzPct val="65000"/>
            </a:pPr>
            <a:r>
              <a:rPr lang="en-US" sz="1600">
                <a:latin typeface="+mn-lt"/>
              </a:rPr>
              <a:t>Income in retirement that has historically been 67% higher than the 4% annual withdrawal approach from an investment portfolio</a:t>
            </a:r>
            <a:r>
              <a:rPr lang="en-US" sz="1600" baseline="30000">
                <a:latin typeface="+mn-lt"/>
              </a:rPr>
              <a:t>3</a:t>
            </a:r>
          </a:p>
        </p:txBody>
      </p:sp>
      <p:pic>
        <p:nvPicPr>
          <p:cNvPr id="19" name="Graphic 18">
            <a:extLst>
              <a:ext uri="{FF2B5EF4-FFF2-40B4-BE49-F238E27FC236}">
                <a16:creationId xmlns:a16="http://schemas.microsoft.com/office/drawing/2014/main" id="{A8DA3EA2-46D0-89AF-EA5B-D9D275A2871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401921" y="2094637"/>
            <a:ext cx="731520" cy="731520"/>
          </a:xfrm>
          <a:prstGeom prst="rect">
            <a:avLst/>
          </a:prstGeom>
        </p:spPr>
      </p:pic>
      <p:pic>
        <p:nvPicPr>
          <p:cNvPr id="21" name="Graphic 20">
            <a:extLst>
              <a:ext uri="{FF2B5EF4-FFF2-40B4-BE49-F238E27FC236}">
                <a16:creationId xmlns:a16="http://schemas.microsoft.com/office/drawing/2014/main" id="{F4388694-9847-104E-79F5-3DCF0013AF1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402948" y="3416258"/>
            <a:ext cx="731520" cy="731520"/>
          </a:xfrm>
          <a:prstGeom prst="rect">
            <a:avLst/>
          </a:prstGeom>
        </p:spPr>
      </p:pic>
      <p:sp>
        <p:nvSpPr>
          <p:cNvPr id="10" name="Rectangle 9">
            <a:extLst>
              <a:ext uri="{FF2B5EF4-FFF2-40B4-BE49-F238E27FC236}">
                <a16:creationId xmlns:a16="http://schemas.microsoft.com/office/drawing/2014/main" id="{69AB2004-0696-1ABC-4373-FC00F5368890}"/>
              </a:ext>
            </a:extLst>
          </p:cNvPr>
          <p:cNvSpPr/>
          <p:nvPr/>
        </p:nvSpPr>
        <p:spPr>
          <a:xfrm>
            <a:off x="-9786" y="0"/>
            <a:ext cx="3051207" cy="6858000"/>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4" name="Title 63">
            <a:extLst>
              <a:ext uri="{FF2B5EF4-FFF2-40B4-BE49-F238E27FC236}">
                <a16:creationId xmlns:a16="http://schemas.microsoft.com/office/drawing/2014/main" id="{5138BB83-3322-4582-0A7D-BD1B70B53ABA}"/>
              </a:ext>
            </a:extLst>
          </p:cNvPr>
          <p:cNvSpPr>
            <a:spLocks noGrp="1"/>
          </p:cNvSpPr>
          <p:nvPr>
            <p:ph type="title"/>
          </p:nvPr>
        </p:nvSpPr>
        <p:spPr>
          <a:xfrm>
            <a:off x="397822" y="982513"/>
            <a:ext cx="2570828" cy="1367393"/>
          </a:xfrm>
        </p:spPr>
        <p:txBody>
          <a:bodyPr/>
          <a:lstStyle/>
          <a:p>
            <a:pPr>
              <a:spcBef>
                <a:spcPts val="1200"/>
              </a:spcBef>
              <a:spcAft>
                <a:spcPts val="1200"/>
              </a:spcAft>
            </a:pPr>
            <a:r>
              <a:rPr lang="en-US" sz="3600"/>
              <a:t>CREF Stock Account</a:t>
            </a:r>
          </a:p>
        </p:txBody>
      </p:sp>
      <p:cxnSp>
        <p:nvCxnSpPr>
          <p:cNvPr id="4" name="Straight Connector 3">
            <a:extLst>
              <a:ext uri="{FF2B5EF4-FFF2-40B4-BE49-F238E27FC236}">
                <a16:creationId xmlns:a16="http://schemas.microsoft.com/office/drawing/2014/main" id="{D16FA665-E1A8-30B8-2928-312E00B27245}"/>
              </a:ext>
              <a:ext uri="{C183D7F6-B498-43B3-948B-1728B52AA6E4}">
                <adec:decorative xmlns:adec="http://schemas.microsoft.com/office/drawing/2017/decorative" val="1"/>
              </a:ext>
            </a:extLst>
          </p:cNvPr>
          <p:cNvCxnSpPr>
            <a:cxnSpLocks/>
          </p:cNvCxnSpPr>
          <p:nvPr/>
        </p:nvCxnSpPr>
        <p:spPr>
          <a:xfrm flipH="1">
            <a:off x="3466552" y="1887972"/>
            <a:ext cx="7302501" cy="0"/>
          </a:xfrm>
          <a:prstGeom prst="line">
            <a:avLst/>
          </a:prstGeom>
          <a:noFill/>
          <a:ln w="9525" cap="flat" cmpd="sng" algn="ctr">
            <a:solidFill>
              <a:srgbClr val="6D779F"/>
            </a:solidFill>
            <a:prstDash val="solid"/>
            <a:miter lim="800000"/>
          </a:ln>
          <a:effectLst/>
        </p:spPr>
      </p:cxnSp>
      <p:cxnSp>
        <p:nvCxnSpPr>
          <p:cNvPr id="7" name="Straight Connector 6">
            <a:extLst>
              <a:ext uri="{FF2B5EF4-FFF2-40B4-BE49-F238E27FC236}">
                <a16:creationId xmlns:a16="http://schemas.microsoft.com/office/drawing/2014/main" id="{7C3708FD-C51A-0A97-13D7-E4116FBA47E3}"/>
              </a:ext>
              <a:ext uri="{C183D7F6-B498-43B3-948B-1728B52AA6E4}">
                <adec:decorative xmlns:adec="http://schemas.microsoft.com/office/drawing/2017/decorative" val="1"/>
              </a:ext>
            </a:extLst>
          </p:cNvPr>
          <p:cNvCxnSpPr>
            <a:cxnSpLocks/>
          </p:cNvCxnSpPr>
          <p:nvPr/>
        </p:nvCxnSpPr>
        <p:spPr>
          <a:xfrm flipH="1">
            <a:off x="3466552" y="3098105"/>
            <a:ext cx="7302501" cy="0"/>
          </a:xfrm>
          <a:prstGeom prst="line">
            <a:avLst/>
          </a:prstGeom>
          <a:noFill/>
          <a:ln w="9525" cap="flat" cmpd="sng" algn="ctr">
            <a:solidFill>
              <a:srgbClr val="6D779F"/>
            </a:solidFill>
            <a:prstDash val="solid"/>
            <a:miter lim="800000"/>
          </a:ln>
          <a:effectLst/>
        </p:spPr>
      </p:cxnSp>
      <p:pic>
        <p:nvPicPr>
          <p:cNvPr id="16" name="Graphic 15">
            <a:extLst>
              <a:ext uri="{FF2B5EF4-FFF2-40B4-BE49-F238E27FC236}">
                <a16:creationId xmlns:a16="http://schemas.microsoft.com/office/drawing/2014/main" id="{2C14F8D6-9E01-ADD3-9B74-219793B88D74}"/>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466552" y="847037"/>
            <a:ext cx="692373" cy="692373"/>
          </a:xfrm>
          <a:prstGeom prst="rect">
            <a:avLst/>
          </a:prstGeom>
        </p:spPr>
      </p:pic>
      <p:sp>
        <p:nvSpPr>
          <p:cNvPr id="37" name="Text Placeholder 19">
            <a:extLst>
              <a:ext uri="{FF2B5EF4-FFF2-40B4-BE49-F238E27FC236}">
                <a16:creationId xmlns:a16="http://schemas.microsoft.com/office/drawing/2014/main" id="{B59CE6DC-BE26-6044-3652-23C3048BFE32}"/>
              </a:ext>
            </a:extLst>
          </p:cNvPr>
          <p:cNvSpPr txBox="1">
            <a:spLocks/>
          </p:cNvSpPr>
          <p:nvPr/>
        </p:nvSpPr>
        <p:spPr>
          <a:xfrm>
            <a:off x="394936" y="716473"/>
            <a:ext cx="1658616" cy="149150"/>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a:solidFill>
                  <a:schemeClr val="tx2"/>
                </a:solidFill>
                <a:latin typeface="Ringside Narrow" panose="02000500000000000000" pitchFamily="2" charset="0"/>
              </a:rPr>
              <a:t>ACCOUNT OVERVIEW </a:t>
            </a:r>
          </a:p>
        </p:txBody>
      </p:sp>
      <p:sp>
        <p:nvSpPr>
          <p:cNvPr id="38" name="Text Placeholder 19">
            <a:extLst>
              <a:ext uri="{FF2B5EF4-FFF2-40B4-BE49-F238E27FC236}">
                <a16:creationId xmlns:a16="http://schemas.microsoft.com/office/drawing/2014/main" id="{E4477408-74F6-38DA-C54B-7C8CD67502DA}"/>
              </a:ext>
            </a:extLst>
          </p:cNvPr>
          <p:cNvSpPr>
            <a:spLocks noGrp="1"/>
          </p:cNvSpPr>
          <p:nvPr/>
        </p:nvSpPr>
        <p:spPr>
          <a:xfrm>
            <a:off x="3401920" y="4760456"/>
            <a:ext cx="8304515" cy="1640343"/>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Morningstar Rating and Morningstar Style Box (if shown), category information and risk disclosures provided by Morningstar, Inc. ©2024 Morningstar, Inc. All rights reserved. The information contained herein: (1) is proprietary to Morningstar and/or its content providers; (2) may not be copied or distributed; and (3) is not warranted to be accurate, complete or timely. Neither Morningstar nor its content providers are responsible for any damages or losses arising from any use of this information. Neither TIAA nor its affiliates has independently verified the accuracy or completeness of this information. The Morningstar Category classifies a fund based on its investment style as measured by underlying portfolio holdings (portfolio statistics and compositions over the past three years). If the fund is new and has no portfolio, Morningstar estimates where it will fall before assigning a more permanent category. When necessary, Morningstar may change a category assignment based on current information.</a:t>
            </a:r>
          </a:p>
          <a:p>
            <a:pPr marL="137160" indent="-137160">
              <a:spcAft>
                <a:spcPts val="100"/>
              </a:spcAft>
              <a:buFont typeface="+mj-lt"/>
              <a:buAutoNum type="arabicPeriod"/>
            </a:pPr>
            <a:r>
              <a:rPr lang="en-US" sz="850" dirty="0"/>
              <a:t>Applies to CREF Variable Annuities’ net expense ratios average 0.27%, less than half the average industry cost (0.94%) for an institutional annuity. Morningstar as of Jul. 15, 2024, </a:t>
            </a:r>
            <a:br>
              <a:rPr lang="en-US" sz="850" dirty="0"/>
            </a:br>
            <a:r>
              <a:rPr lang="en-US" sz="850" dirty="0"/>
              <a:t>based on fund level net expense ratios from 11,384 variable annuities evaluated.</a:t>
            </a:r>
          </a:p>
          <a:p>
            <a:pPr marL="137160" indent="-137160">
              <a:spcAft>
                <a:spcPts val="100"/>
              </a:spcAft>
              <a:buFont typeface="+mj-lt"/>
              <a:buAutoNum type="arabicPeriod"/>
            </a:pPr>
            <a:r>
              <a:rPr lang="en-US" sz="850" kern="700" dirty="0"/>
              <a:t>When compared to theoretical 4% systematic withdrawal amounts from similarly invested peer groups, CREF, as represented by CREF stock, has historically paid higher levels of lifetime annuity income, which has ranged from 5.9% to 6.8%. There are material differences between mutual funds and CREF variable accounts. Mutual fund capital-gain distributions or dividends paid are added to the number of shares owned (number of shares increase). CREF account capital-gain distributions or dividends are added to the unit value (number of units stay constant). Mutual fund withdrawals are only available as one-time or systematic withdrawals. CREF accounts include the right to receive an income stream (a binding decision to receive annuity payments) from all or part of an account’s accumulation. CREF accounts deduct a mortality and expense risk charge of 0.005%.</a:t>
            </a:r>
          </a:p>
        </p:txBody>
      </p:sp>
      <p:grpSp>
        <p:nvGrpSpPr>
          <p:cNvPr id="29" name="Group 28">
            <a:extLst>
              <a:ext uri="{FF2B5EF4-FFF2-40B4-BE49-F238E27FC236}">
                <a16:creationId xmlns:a16="http://schemas.microsoft.com/office/drawing/2014/main" id="{0A2E4EFB-2723-9127-AD8D-E44CBE95D550}"/>
              </a:ext>
            </a:extLst>
          </p:cNvPr>
          <p:cNvGrpSpPr/>
          <p:nvPr/>
        </p:nvGrpSpPr>
        <p:grpSpPr>
          <a:xfrm>
            <a:off x="297789" y="3013097"/>
            <a:ext cx="2743632" cy="3471840"/>
            <a:chOff x="327052" y="3135328"/>
            <a:chExt cx="2743632" cy="3471840"/>
          </a:xfrm>
        </p:grpSpPr>
        <p:sp>
          <p:nvSpPr>
            <p:cNvPr id="17" name="Text Placeholder 14">
              <a:extLst>
                <a:ext uri="{FF2B5EF4-FFF2-40B4-BE49-F238E27FC236}">
                  <a16:creationId xmlns:a16="http://schemas.microsoft.com/office/drawing/2014/main" id="{502A560F-1988-F1CE-E76B-33D53B3E8F7F}"/>
                </a:ext>
              </a:extLst>
            </p:cNvPr>
            <p:cNvSpPr txBox="1">
              <a:spLocks/>
            </p:cNvSpPr>
            <p:nvPr/>
          </p:nvSpPr>
          <p:spPr>
            <a:xfrm>
              <a:off x="406616" y="3367260"/>
              <a:ext cx="2664068" cy="1367390"/>
            </a:xfrm>
            <a:prstGeom prst="rect">
              <a:avLst/>
            </a:prstGeom>
          </p:spPr>
          <p:txBody>
            <a:bodyPr lIns="0" tIns="45720" rIns="91440" bIns="45720" anchor="t"/>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1" dirty="0">
                  <a:latin typeface="Ringside Narrow"/>
                </a:rPr>
                <a:t>Management style: </a:t>
              </a:r>
              <a:r>
                <a:rPr lang="en-US" sz="1400" b="1" dirty="0">
                  <a:solidFill>
                    <a:schemeClr val="tx2"/>
                  </a:solidFill>
                  <a:latin typeface="Ringside Narrow"/>
                </a:rPr>
                <a:t>Active </a:t>
              </a:r>
            </a:p>
            <a:p>
              <a:r>
                <a:rPr lang="en-US" sz="1400" b="1" dirty="0">
                  <a:latin typeface="Ringside Narrow"/>
                </a:rPr>
                <a:t>Asset class: </a:t>
              </a:r>
              <a:r>
                <a:rPr lang="en-US" sz="1400" b="1" dirty="0">
                  <a:solidFill>
                    <a:schemeClr val="tx2"/>
                  </a:solidFill>
                  <a:latin typeface="Ringside Narrow"/>
                </a:rPr>
                <a:t>Equities</a:t>
              </a:r>
            </a:p>
            <a:p>
              <a:r>
                <a:rPr lang="en-US" sz="1400" b="1" dirty="0">
                  <a:latin typeface="Ringside Narrow"/>
                </a:rPr>
                <a:t>Style: </a:t>
              </a:r>
              <a:r>
                <a:rPr lang="en-US" sz="1400" b="1" dirty="0">
                  <a:solidFill>
                    <a:schemeClr val="tx2"/>
                  </a:solidFill>
                  <a:latin typeface="Ringside Narrow"/>
                </a:rPr>
                <a:t>All-cap core</a:t>
              </a:r>
            </a:p>
            <a:p>
              <a:r>
                <a:rPr lang="en-US" sz="1400" b="1" dirty="0">
                  <a:latin typeface="Ringside Narrow"/>
                </a:rPr>
                <a:t>Fees and expenses (R4): </a:t>
              </a:r>
              <a:r>
                <a:rPr lang="en-US" sz="1400" b="1" dirty="0">
                  <a:solidFill>
                    <a:schemeClr val="tx2"/>
                  </a:solidFill>
                  <a:latin typeface="Ringside Narrow"/>
                </a:rPr>
                <a:t>0.10%</a:t>
              </a:r>
            </a:p>
          </p:txBody>
        </p:sp>
        <p:cxnSp>
          <p:nvCxnSpPr>
            <p:cNvPr id="18" name="Straight Connector 17">
              <a:extLst>
                <a:ext uri="{FF2B5EF4-FFF2-40B4-BE49-F238E27FC236}">
                  <a16:creationId xmlns:a16="http://schemas.microsoft.com/office/drawing/2014/main" id="{7F71A279-501A-65C5-44C9-36F8AF9EDDF4}"/>
                </a:ext>
              </a:extLst>
            </p:cNvPr>
            <p:cNvCxnSpPr>
              <a:cxnSpLocks/>
            </p:cNvCxnSpPr>
            <p:nvPr/>
          </p:nvCxnSpPr>
          <p:spPr>
            <a:xfrm>
              <a:off x="424199" y="4768290"/>
              <a:ext cx="2340864"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8185B03-D37D-3651-094D-B7F87C75AD79}"/>
                </a:ext>
              </a:extLst>
            </p:cNvPr>
            <p:cNvCxnSpPr>
              <a:cxnSpLocks/>
            </p:cNvCxnSpPr>
            <p:nvPr/>
          </p:nvCxnSpPr>
          <p:spPr>
            <a:xfrm>
              <a:off x="397822" y="3135328"/>
              <a:ext cx="234537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65EC7C2B-D30F-C2FA-670E-A8EA220DC700}"/>
                </a:ext>
              </a:extLst>
            </p:cNvPr>
            <p:cNvGrpSpPr/>
            <p:nvPr/>
          </p:nvGrpSpPr>
          <p:grpSpPr>
            <a:xfrm>
              <a:off x="327052" y="5117581"/>
              <a:ext cx="2580835" cy="1489587"/>
              <a:chOff x="8932984" y="4652921"/>
              <a:chExt cx="2580835" cy="1489587"/>
            </a:xfrm>
          </p:grpSpPr>
          <p:sp>
            <p:nvSpPr>
              <p:cNvPr id="5" name="Rectangle 4">
                <a:extLst>
                  <a:ext uri="{FF2B5EF4-FFF2-40B4-BE49-F238E27FC236}">
                    <a16:creationId xmlns:a16="http://schemas.microsoft.com/office/drawing/2014/main" id="{64C2E53E-3049-3F9A-6089-6B8BBA73CDB8}"/>
                  </a:ext>
                </a:extLst>
              </p:cNvPr>
              <p:cNvSpPr/>
              <p:nvPr/>
            </p:nvSpPr>
            <p:spPr>
              <a:xfrm>
                <a:off x="8932984" y="4652921"/>
                <a:ext cx="2580835" cy="1489587"/>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t" anchorCtr="0"/>
              <a:lstStyle/>
              <a:p>
                <a:pPr algn="ctr">
                  <a:spcAft>
                    <a:spcPts val="1600"/>
                  </a:spcAft>
                </a:pPr>
                <a:r>
                  <a:rPr lang="en-US" sz="1400" b="1">
                    <a:solidFill>
                      <a:schemeClr val="bg1"/>
                    </a:solidFill>
                    <a:latin typeface="Ringside Narrow" panose="02000500000000000000" pitchFamily="2" charset="0"/>
                  </a:rPr>
                  <a:t>Overall Morningstar rating</a:t>
                </a:r>
                <a:r>
                  <a:rPr lang="en-US" sz="1400" b="1" baseline="30000">
                    <a:solidFill>
                      <a:schemeClr val="bg1"/>
                    </a:solidFill>
                    <a:latin typeface="Ringside Narrow" panose="02000500000000000000" pitchFamily="2" charset="0"/>
                  </a:rPr>
                  <a:t>1</a:t>
                </a:r>
              </a:p>
              <a:p>
                <a:pPr algn="ctr"/>
                <a:endParaRPr lang="en-US" sz="1400">
                  <a:solidFill>
                    <a:schemeClr val="bg1"/>
                  </a:solidFill>
                </a:endParaRPr>
              </a:p>
              <a:p>
                <a:pPr algn="ctr"/>
                <a:r>
                  <a:rPr lang="en-US" sz="1100">
                    <a:solidFill>
                      <a:schemeClr val="bg1"/>
                    </a:solidFill>
                  </a:rPr>
                  <a:t>Out of 178 funds in category:</a:t>
                </a:r>
              </a:p>
              <a:p>
                <a:pPr algn="ctr">
                  <a:spcBef>
                    <a:spcPts val="200"/>
                  </a:spcBef>
                  <a:spcAft>
                    <a:spcPts val="900"/>
                  </a:spcAft>
                </a:pPr>
                <a:r>
                  <a:rPr lang="en-US" sz="1100" b="1">
                    <a:solidFill>
                      <a:schemeClr val="bg1"/>
                    </a:solidFill>
                    <a:latin typeface="Ringside Narrow" panose="02000500000000000000" pitchFamily="2" charset="0"/>
                  </a:rPr>
                  <a:t>Aggressive Allocation</a:t>
                </a:r>
              </a:p>
              <a:p>
                <a:pPr algn="ctr"/>
                <a:r>
                  <a:rPr lang="en-US" sz="1100" i="1">
                    <a:solidFill>
                      <a:schemeClr val="bg1">
                        <a:lumMod val="85000"/>
                      </a:schemeClr>
                    </a:solidFill>
                    <a:latin typeface="Ringside Narrow Book" panose="02000500000000000000" pitchFamily="2" charset="0"/>
                  </a:rPr>
                  <a:t>As of  June 30, 2024</a:t>
                </a:r>
              </a:p>
              <a:p>
                <a:pPr algn="ctr"/>
                <a:endParaRPr lang="en-US" sz="1400">
                  <a:solidFill>
                    <a:schemeClr val="bg1"/>
                  </a:solidFill>
                </a:endParaRPr>
              </a:p>
            </p:txBody>
          </p:sp>
          <p:grpSp>
            <p:nvGrpSpPr>
              <p:cNvPr id="6" name="Group 5">
                <a:extLst>
                  <a:ext uri="{FF2B5EF4-FFF2-40B4-BE49-F238E27FC236}">
                    <a16:creationId xmlns:a16="http://schemas.microsoft.com/office/drawing/2014/main" id="{331D9C34-6C78-8F64-C69B-485041543B1F}"/>
                  </a:ext>
                </a:extLst>
              </p:cNvPr>
              <p:cNvGrpSpPr/>
              <p:nvPr/>
            </p:nvGrpSpPr>
            <p:grpSpPr>
              <a:xfrm>
                <a:off x="9550668" y="5015288"/>
                <a:ext cx="1350852" cy="297431"/>
                <a:chOff x="20680" y="2939834"/>
                <a:chExt cx="1730498" cy="381022"/>
              </a:xfrm>
              <a:solidFill>
                <a:schemeClr val="accent4"/>
              </a:solidFill>
            </p:grpSpPr>
            <p:pic>
              <p:nvPicPr>
                <p:cNvPr id="12" name="Graphic 11" descr="Star with solid fill">
                  <a:extLst>
                    <a:ext uri="{FF2B5EF4-FFF2-40B4-BE49-F238E27FC236}">
                      <a16:creationId xmlns:a16="http://schemas.microsoft.com/office/drawing/2014/main" id="{B8E799BB-196A-0F1D-C579-5791218B364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0680" y="2947208"/>
                  <a:ext cx="373648" cy="373648"/>
                </a:xfrm>
                <a:prstGeom prst="rect">
                  <a:avLst/>
                </a:prstGeom>
              </p:spPr>
            </p:pic>
            <p:pic>
              <p:nvPicPr>
                <p:cNvPr id="13" name="Graphic 12" descr="Star with solid fill">
                  <a:extLst>
                    <a:ext uri="{FF2B5EF4-FFF2-40B4-BE49-F238E27FC236}">
                      <a16:creationId xmlns:a16="http://schemas.microsoft.com/office/drawing/2014/main" id="{0AEA97D2-1FA4-DE2D-D404-7EF04E27A2C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59893" y="2939834"/>
                  <a:ext cx="373648" cy="373648"/>
                </a:xfrm>
                <a:prstGeom prst="rect">
                  <a:avLst/>
                </a:prstGeom>
              </p:spPr>
            </p:pic>
            <p:pic>
              <p:nvPicPr>
                <p:cNvPr id="26" name="Graphic 25" descr="Star with solid fill">
                  <a:extLst>
                    <a:ext uri="{FF2B5EF4-FFF2-40B4-BE49-F238E27FC236}">
                      <a16:creationId xmlns:a16="http://schemas.microsoft.com/office/drawing/2014/main" id="{312FC4E0-2063-A56C-732E-4BA8D001BBA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9108" y="2947208"/>
                  <a:ext cx="373648" cy="373648"/>
                </a:xfrm>
                <a:prstGeom prst="rect">
                  <a:avLst/>
                </a:prstGeom>
              </p:spPr>
            </p:pic>
            <p:pic>
              <p:nvPicPr>
                <p:cNvPr id="27" name="Graphic 26" descr="Star with solid fill">
                  <a:extLst>
                    <a:ext uri="{FF2B5EF4-FFF2-40B4-BE49-F238E27FC236}">
                      <a16:creationId xmlns:a16="http://schemas.microsoft.com/office/drawing/2014/main" id="{C45890AD-534D-8C32-5A84-5975CD799E1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38320" y="2947208"/>
                  <a:ext cx="373648" cy="373648"/>
                </a:xfrm>
                <a:prstGeom prst="rect">
                  <a:avLst/>
                </a:prstGeom>
              </p:spPr>
            </p:pic>
            <p:pic>
              <p:nvPicPr>
                <p:cNvPr id="28" name="Graphic 27" descr="Star with solid fill">
                  <a:extLst>
                    <a:ext uri="{FF2B5EF4-FFF2-40B4-BE49-F238E27FC236}">
                      <a16:creationId xmlns:a16="http://schemas.microsoft.com/office/drawing/2014/main" id="{CF0AE5CB-D0D4-67AA-D6C0-0A85B156116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377530" y="2947208"/>
                  <a:ext cx="373648" cy="373648"/>
                </a:xfrm>
                <a:prstGeom prst="rect">
                  <a:avLst/>
                </a:prstGeom>
              </p:spPr>
            </p:pic>
          </p:grpSp>
        </p:grpSp>
      </p:grpSp>
      <p:sp>
        <p:nvSpPr>
          <p:cNvPr id="22" name="Text Placeholder 2">
            <a:extLst>
              <a:ext uri="{FF2B5EF4-FFF2-40B4-BE49-F238E27FC236}">
                <a16:creationId xmlns:a16="http://schemas.microsoft.com/office/drawing/2014/main" id="{CE9A7B33-D3B2-EF5A-6E22-C6DC15831A33}"/>
              </a:ext>
            </a:extLst>
          </p:cNvPr>
          <p:cNvSpPr>
            <a:spLocks noGrp="1"/>
          </p:cNvSpPr>
          <p:nvPr/>
        </p:nvSpPr>
        <p:spPr>
          <a:xfrm>
            <a:off x="381688" y="2202224"/>
            <a:ext cx="2345379" cy="81406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latin typeface="Ringside Narrow Book"/>
              </a:rPr>
              <a:t>Built to serve as a core global equity holding</a:t>
            </a:r>
          </a:p>
        </p:txBody>
      </p:sp>
      <p:sp>
        <p:nvSpPr>
          <p:cNvPr id="23" name="Footer Placeholder 4">
            <a:extLst>
              <a:ext uri="{FF2B5EF4-FFF2-40B4-BE49-F238E27FC236}">
                <a16:creationId xmlns:a16="http://schemas.microsoft.com/office/drawing/2014/main" id="{EF9340F8-11EC-732D-2336-5A3947CB1EC9}"/>
              </a:ext>
            </a:extLst>
          </p:cNvPr>
          <p:cNvSpPr txBox="1">
            <a:spLocks/>
          </p:cNvSpPr>
          <p:nvPr/>
        </p:nvSpPr>
        <p:spPr>
          <a:xfrm>
            <a:off x="3401568"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042684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9BF5721-7B60-E2EC-8192-E8DF20DEE780}"/>
              </a:ext>
            </a:extLst>
          </p:cNvPr>
          <p:cNvSpPr/>
          <p:nvPr/>
        </p:nvSpPr>
        <p:spPr>
          <a:xfrm>
            <a:off x="2959981" y="1752804"/>
            <a:ext cx="2733087" cy="3650980"/>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5" name="Rectangle 24">
            <a:extLst>
              <a:ext uri="{FF2B5EF4-FFF2-40B4-BE49-F238E27FC236}">
                <a16:creationId xmlns:a16="http://schemas.microsoft.com/office/drawing/2014/main" id="{66AE3123-E3E7-7667-3CC2-FE549C794490}"/>
              </a:ext>
            </a:extLst>
          </p:cNvPr>
          <p:cNvSpPr/>
          <p:nvPr/>
        </p:nvSpPr>
        <p:spPr>
          <a:xfrm>
            <a:off x="5852455" y="1763955"/>
            <a:ext cx="2643051" cy="3648456"/>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Rectangle 28">
            <a:extLst>
              <a:ext uri="{FF2B5EF4-FFF2-40B4-BE49-F238E27FC236}">
                <a16:creationId xmlns:a16="http://schemas.microsoft.com/office/drawing/2014/main" id="{CAFBE475-AF8E-B819-4399-6647A24383E8}"/>
              </a:ext>
            </a:extLst>
          </p:cNvPr>
          <p:cNvSpPr/>
          <p:nvPr/>
        </p:nvSpPr>
        <p:spPr>
          <a:xfrm>
            <a:off x="252865" y="1752804"/>
            <a:ext cx="2560125" cy="3648456"/>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 name="Text Placeholder 17">
            <a:extLst>
              <a:ext uri="{FF2B5EF4-FFF2-40B4-BE49-F238E27FC236}">
                <a16:creationId xmlns:a16="http://schemas.microsoft.com/office/drawing/2014/main" id="{8D8E7B11-0C34-467F-B854-81191D61E32B}"/>
              </a:ext>
            </a:extLst>
          </p:cNvPr>
          <p:cNvSpPr txBox="1">
            <a:spLocks/>
          </p:cNvSpPr>
          <p:nvPr/>
        </p:nvSpPr>
        <p:spPr>
          <a:xfrm>
            <a:off x="3114620" y="2844884"/>
            <a:ext cx="2560120" cy="255595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Broad diversification</a:t>
            </a:r>
          </a:p>
          <a:p>
            <a:pPr>
              <a:spcAft>
                <a:spcPts val="2400"/>
              </a:spcAft>
            </a:pPr>
            <a:r>
              <a:rPr lang="en-US" sz="1600" spc="30" dirty="0"/>
              <a:t>Investments across geographies, market capitalization and  investment styles  (multimanager allocations to fundamental, research and quantitative disciplines)</a:t>
            </a:r>
            <a:r>
              <a:rPr lang="en-US" sz="1600" spc="30" baseline="30000" dirty="0"/>
              <a:t>1,2</a:t>
            </a:r>
          </a:p>
        </p:txBody>
      </p:sp>
      <p:sp>
        <p:nvSpPr>
          <p:cNvPr id="5" name="Text Placeholder 17">
            <a:extLst>
              <a:ext uri="{FF2B5EF4-FFF2-40B4-BE49-F238E27FC236}">
                <a16:creationId xmlns:a16="http://schemas.microsoft.com/office/drawing/2014/main" id="{F6BA4222-3243-039D-F3F6-062DFD0E02B9}"/>
              </a:ext>
            </a:extLst>
          </p:cNvPr>
          <p:cNvSpPr txBox="1">
            <a:spLocks/>
          </p:cNvSpPr>
          <p:nvPr/>
        </p:nvSpPr>
        <p:spPr>
          <a:xfrm>
            <a:off x="488402" y="2854509"/>
            <a:ext cx="2184234" cy="188238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Expert leadership </a:t>
            </a:r>
          </a:p>
          <a:p>
            <a:pPr>
              <a:spcAft>
                <a:spcPts val="2400"/>
              </a:spcAft>
            </a:pPr>
            <a:r>
              <a:rPr lang="en-US" sz="1600" dirty="0">
                <a:latin typeface="+mn-lt"/>
              </a:rPr>
              <a:t>Award-winning team of 70 experienced portfolio managers and analysts led by Nuveen’s CIO and head of global equities</a:t>
            </a:r>
          </a:p>
        </p:txBody>
      </p:sp>
      <p:sp>
        <p:nvSpPr>
          <p:cNvPr id="8" name="Text Placeholder 17">
            <a:extLst>
              <a:ext uri="{FF2B5EF4-FFF2-40B4-BE49-F238E27FC236}">
                <a16:creationId xmlns:a16="http://schemas.microsoft.com/office/drawing/2014/main" id="{47C818A2-6847-AC00-DF66-F7117DBE14F8}"/>
              </a:ext>
            </a:extLst>
          </p:cNvPr>
          <p:cNvSpPr txBox="1">
            <a:spLocks/>
          </p:cNvSpPr>
          <p:nvPr/>
        </p:nvSpPr>
        <p:spPr>
          <a:xfrm>
            <a:off x="5995053" y="2844884"/>
            <a:ext cx="2341067" cy="200368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Optimal performance</a:t>
            </a:r>
          </a:p>
          <a:p>
            <a:pPr>
              <a:spcAft>
                <a:spcPts val="2400"/>
              </a:spcAft>
            </a:pPr>
            <a:r>
              <a:rPr lang="en-US" sz="1600" dirty="0"/>
              <a:t>Total return that’s consistently competitive with a range of peers and benchmarks</a:t>
            </a:r>
            <a:r>
              <a:rPr lang="en-US" sz="1600" baseline="30000" dirty="0"/>
              <a:t>3</a:t>
            </a:r>
          </a:p>
        </p:txBody>
      </p:sp>
      <p:sp>
        <p:nvSpPr>
          <p:cNvPr id="15" name="Title 14">
            <a:extLst>
              <a:ext uri="{FF2B5EF4-FFF2-40B4-BE49-F238E27FC236}">
                <a16:creationId xmlns:a16="http://schemas.microsoft.com/office/drawing/2014/main" id="{1E598C54-5F46-896A-A0BA-08CBA525B45F}"/>
              </a:ext>
            </a:extLst>
          </p:cNvPr>
          <p:cNvSpPr>
            <a:spLocks noGrp="1"/>
          </p:cNvSpPr>
          <p:nvPr>
            <p:ph type="title"/>
          </p:nvPr>
        </p:nvSpPr>
        <p:spPr>
          <a:xfrm>
            <a:off x="292100" y="612649"/>
            <a:ext cx="7543800" cy="445992"/>
          </a:xfrm>
        </p:spPr>
        <p:txBody>
          <a:bodyPr/>
          <a:lstStyle/>
          <a:p>
            <a:r>
              <a:rPr lang="en-US" dirty="0"/>
              <a:t>Seeks diversified global equity exposure with moderate risk </a:t>
            </a:r>
          </a:p>
        </p:txBody>
      </p:sp>
      <p:sp>
        <p:nvSpPr>
          <p:cNvPr id="6" name="Slide Number Placeholder 5">
            <a:extLst>
              <a:ext uri="{FF2B5EF4-FFF2-40B4-BE49-F238E27FC236}">
                <a16:creationId xmlns:a16="http://schemas.microsoft.com/office/drawing/2014/main" id="{76918CBB-4CBB-F045-95E8-97F250F667BC}"/>
              </a:ext>
            </a:extLst>
          </p:cNvPr>
          <p:cNvSpPr>
            <a:spLocks noGrp="1"/>
          </p:cNvSpPr>
          <p:nvPr>
            <p:ph type="sldNum" sz="quarter" idx="12"/>
          </p:nvPr>
        </p:nvSpPr>
        <p:spPr/>
        <p:txBody>
          <a:bodyPr/>
          <a:lstStyle/>
          <a:p>
            <a:fld id="{E5B12101-DB11-214A-81F9-2D258DBE057F}" type="slidenum">
              <a:rPr lang="en-US" smtClean="0"/>
              <a:pPr/>
              <a:t>15</a:t>
            </a:fld>
            <a:endParaRPr lang="en-US"/>
          </a:p>
        </p:txBody>
      </p:sp>
      <p:sp>
        <p:nvSpPr>
          <p:cNvPr id="20" name="Text Placeholder 19">
            <a:extLst>
              <a:ext uri="{FF2B5EF4-FFF2-40B4-BE49-F238E27FC236}">
                <a16:creationId xmlns:a16="http://schemas.microsoft.com/office/drawing/2014/main" id="{9D0693C1-4704-39AB-5670-C5ED8F455419}"/>
              </a:ext>
            </a:extLst>
          </p:cNvPr>
          <p:cNvSpPr>
            <a:spLocks noGrp="1"/>
          </p:cNvSpPr>
          <p:nvPr>
            <p:ph type="body" sz="quarter" idx="17"/>
          </p:nvPr>
        </p:nvSpPr>
        <p:spPr/>
        <p:txBody>
          <a:bodyPr/>
          <a:lstStyle/>
          <a:p>
            <a:r>
              <a:rPr lang="en-US" dirty="0">
                <a:solidFill>
                  <a:schemeClr val="tx2"/>
                </a:solidFill>
              </a:rPr>
              <a:t>CREF STOCK INVESTMENT OVERVIEW</a:t>
            </a:r>
          </a:p>
        </p:txBody>
      </p:sp>
      <p:cxnSp>
        <p:nvCxnSpPr>
          <p:cNvPr id="27" name="Straight Connector 26">
            <a:extLst>
              <a:ext uri="{FF2B5EF4-FFF2-40B4-BE49-F238E27FC236}">
                <a16:creationId xmlns:a16="http://schemas.microsoft.com/office/drawing/2014/main" id="{2A7DF552-91B0-E341-3F70-34303E162B06}"/>
              </a:ext>
            </a:extLst>
          </p:cNvPr>
          <p:cNvCxnSpPr>
            <a:cxnSpLocks/>
          </p:cNvCxnSpPr>
          <p:nvPr/>
        </p:nvCxnSpPr>
        <p:spPr>
          <a:xfrm>
            <a:off x="318180" y="3298442"/>
            <a:ext cx="2354456"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CC82CB6-2443-0B69-2025-E41D60DF4E26}"/>
              </a:ext>
            </a:extLst>
          </p:cNvPr>
          <p:cNvCxnSpPr>
            <a:cxnSpLocks/>
          </p:cNvCxnSpPr>
          <p:nvPr/>
        </p:nvCxnSpPr>
        <p:spPr>
          <a:xfrm>
            <a:off x="3125506" y="3298442"/>
            <a:ext cx="237286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E7E0DB9-F804-F2A0-54B3-FF37298DC8DE}"/>
              </a:ext>
            </a:extLst>
          </p:cNvPr>
          <p:cNvCxnSpPr>
            <a:cxnSpLocks/>
          </p:cNvCxnSpPr>
          <p:nvPr/>
        </p:nvCxnSpPr>
        <p:spPr>
          <a:xfrm>
            <a:off x="5995053" y="3298442"/>
            <a:ext cx="2351227"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sp>
        <p:nvSpPr>
          <p:cNvPr id="33" name="Text Placeholder 2">
            <a:extLst>
              <a:ext uri="{FF2B5EF4-FFF2-40B4-BE49-F238E27FC236}">
                <a16:creationId xmlns:a16="http://schemas.microsoft.com/office/drawing/2014/main" id="{5ACEC11F-75BA-4AEA-4F80-714EF1E1613B}"/>
              </a:ext>
            </a:extLst>
          </p:cNvPr>
          <p:cNvSpPr>
            <a:spLocks noGrp="1"/>
          </p:cNvSpPr>
          <p:nvPr/>
        </p:nvSpPr>
        <p:spPr>
          <a:xfrm>
            <a:off x="8893238" y="3264918"/>
            <a:ext cx="2997010" cy="303552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b="1">
                <a:solidFill>
                  <a:schemeClr val="tx1"/>
                </a:solidFill>
                <a:latin typeface="Ringside Narrow" panose="02000500000000000000" pitchFamily="2" charset="0"/>
              </a:rPr>
              <a:t>Who it’s for</a:t>
            </a:r>
          </a:p>
          <a:p>
            <a:r>
              <a:rPr lang="en-US" sz="1600">
                <a:solidFill>
                  <a:schemeClr val="tx1"/>
                </a:solidFill>
              </a:rPr>
              <a:t>May be best for employees who want to...</a:t>
            </a:r>
          </a:p>
          <a:p>
            <a:pPr marL="285750" indent="-285750">
              <a:buFont typeface="Arial" panose="020B0604020202020204" pitchFamily="34" charset="0"/>
              <a:buChar char="•"/>
            </a:pPr>
            <a:r>
              <a:rPr lang="en-US" sz="1600">
                <a:solidFill>
                  <a:schemeClr val="tx1"/>
                </a:solidFill>
              </a:rPr>
              <a:t>Invest in a broadly diversified stock portfolio with competitive returns during accumulation</a:t>
            </a:r>
            <a:r>
              <a:rPr lang="en-US" sz="1600" baseline="30000">
                <a:solidFill>
                  <a:schemeClr val="tx1"/>
                </a:solidFill>
              </a:rPr>
              <a:t>1</a:t>
            </a:r>
            <a:r>
              <a:rPr lang="en-US" sz="1600">
                <a:solidFill>
                  <a:schemeClr val="tx1"/>
                </a:solidFill>
              </a:rPr>
              <a:t> </a:t>
            </a:r>
          </a:p>
          <a:p>
            <a:pPr marL="285750" indent="-285750">
              <a:buFont typeface="Arial" panose="020B0604020202020204" pitchFamily="34" charset="0"/>
              <a:buChar char="•"/>
            </a:pPr>
            <a:r>
              <a:rPr lang="en-US" sz="1600">
                <a:solidFill>
                  <a:schemeClr val="tx1"/>
                </a:solidFill>
              </a:rPr>
              <a:t>Hedge against inflation when paired with the TIAA Traditional fixed annuity in retirement</a:t>
            </a:r>
            <a:r>
              <a:rPr lang="en-US" sz="1600" baseline="30000">
                <a:solidFill>
                  <a:schemeClr val="tx1"/>
                </a:solidFill>
              </a:rPr>
              <a:t>4</a:t>
            </a:r>
          </a:p>
          <a:p>
            <a:pPr marL="285750" indent="-285750">
              <a:buFont typeface="Arial" panose="020B0604020202020204" pitchFamily="34" charset="0"/>
              <a:buChar char="•"/>
            </a:pPr>
            <a:r>
              <a:rPr lang="en-US" sz="1600">
                <a:solidFill>
                  <a:schemeClr val="tx1"/>
                </a:solidFill>
              </a:rPr>
              <a:t>Get the benefits of lifetime income in retirement</a:t>
            </a:r>
            <a:r>
              <a:rPr lang="en-US" sz="1600" baseline="30000">
                <a:solidFill>
                  <a:schemeClr val="tx1"/>
                </a:solidFill>
              </a:rPr>
              <a:t>5</a:t>
            </a:r>
            <a:r>
              <a:rPr lang="en-US" sz="1600">
                <a:solidFill>
                  <a:schemeClr val="tx1"/>
                </a:solidFill>
              </a:rPr>
              <a:t> </a:t>
            </a:r>
          </a:p>
          <a:p>
            <a:pPr marL="285750" indent="-285750">
              <a:buFont typeface="Arial" panose="020B0604020202020204" pitchFamily="34" charset="0"/>
              <a:buChar char="•"/>
            </a:pPr>
            <a:endParaRPr lang="en-US" sz="1600" baseline="30000">
              <a:solidFill>
                <a:schemeClr val="tx1"/>
              </a:solidFill>
            </a:endParaRPr>
          </a:p>
        </p:txBody>
      </p:sp>
      <p:pic>
        <p:nvPicPr>
          <p:cNvPr id="34" name="Graphic 33">
            <a:extLst>
              <a:ext uri="{FF2B5EF4-FFF2-40B4-BE49-F238E27FC236}">
                <a16:creationId xmlns:a16="http://schemas.microsoft.com/office/drawing/2014/main" id="{6D8FB69A-ACAA-DB05-8942-F043FCE1392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94354" y="1969621"/>
            <a:ext cx="761827" cy="761827"/>
          </a:xfrm>
          <a:prstGeom prst="rect">
            <a:avLst/>
          </a:prstGeom>
        </p:spPr>
      </p:pic>
      <p:pic>
        <p:nvPicPr>
          <p:cNvPr id="35" name="Graphic 34">
            <a:extLst>
              <a:ext uri="{FF2B5EF4-FFF2-40B4-BE49-F238E27FC236}">
                <a16:creationId xmlns:a16="http://schemas.microsoft.com/office/drawing/2014/main" id="{924400DE-4A4F-C0B7-8160-F2D2AC1208D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14620" y="1996296"/>
            <a:ext cx="820748" cy="820748"/>
          </a:xfrm>
          <a:prstGeom prst="rect">
            <a:avLst/>
          </a:prstGeom>
        </p:spPr>
      </p:pic>
      <p:pic>
        <p:nvPicPr>
          <p:cNvPr id="36" name="Graphic 35">
            <a:extLst>
              <a:ext uri="{FF2B5EF4-FFF2-40B4-BE49-F238E27FC236}">
                <a16:creationId xmlns:a16="http://schemas.microsoft.com/office/drawing/2014/main" id="{7BBD8BD7-BFAC-2617-48A2-4706D239099E}"/>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962592" y="2071001"/>
            <a:ext cx="728397" cy="728397"/>
          </a:xfrm>
          <a:prstGeom prst="rect">
            <a:avLst/>
          </a:prstGeom>
        </p:spPr>
      </p:pic>
      <p:sp>
        <p:nvSpPr>
          <p:cNvPr id="37" name="Text Placeholder 19">
            <a:extLst>
              <a:ext uri="{FF2B5EF4-FFF2-40B4-BE49-F238E27FC236}">
                <a16:creationId xmlns:a16="http://schemas.microsoft.com/office/drawing/2014/main" id="{E2FE54FE-8EAA-A375-B684-D8CB7E1B7706}"/>
              </a:ext>
            </a:extLst>
          </p:cNvPr>
          <p:cNvSpPr>
            <a:spLocks noGrp="1"/>
          </p:cNvSpPr>
          <p:nvPr/>
        </p:nvSpPr>
        <p:spPr>
          <a:xfrm>
            <a:off x="301752" y="5596128"/>
            <a:ext cx="8168067" cy="804672"/>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Diversification is a technique to help reduce risk. It is not guaranteed to protect against loss.</a:t>
            </a:r>
          </a:p>
          <a:p>
            <a:pPr marL="137160" indent="-137160">
              <a:spcAft>
                <a:spcPts val="100"/>
              </a:spcAft>
              <a:buFont typeface="+mj-lt"/>
              <a:buAutoNum type="arabicPeriod"/>
            </a:pPr>
            <a:r>
              <a:rPr lang="en-US" sz="850" dirty="0"/>
              <a:t>Funds that invest in foreign securities are subject to special risks, including currency fluctuation and political and economic instability.</a:t>
            </a:r>
          </a:p>
          <a:p>
            <a:pPr marL="137160" indent="-137160">
              <a:spcAft>
                <a:spcPts val="100"/>
              </a:spcAft>
              <a:buFont typeface="+mj-lt"/>
              <a:buAutoNum type="arabicPeriod"/>
            </a:pPr>
            <a:r>
              <a:rPr lang="en-US" sz="850" dirty="0"/>
              <a:t>See “Performance Returns” chart on </a:t>
            </a:r>
            <a:r>
              <a:rPr lang="en-US" sz="850" dirty="0">
                <a:solidFill>
                  <a:srgbClr val="FF0000"/>
                </a:solidFill>
              </a:rPr>
              <a:t>slide 6</a:t>
            </a:r>
            <a:r>
              <a:rPr lang="en-US" sz="850" dirty="0"/>
              <a:t> for more information.</a:t>
            </a:r>
          </a:p>
          <a:p>
            <a:pPr marL="137160" indent="-137160">
              <a:spcAft>
                <a:spcPts val="100"/>
              </a:spcAft>
              <a:buFont typeface="+mj-lt"/>
              <a:buAutoNum type="arabicPeriod"/>
            </a:pPr>
            <a:r>
              <a:rPr lang="en-US" sz="850" dirty="0">
                <a:latin typeface="+mn-lt"/>
              </a:rPr>
              <a:t>Any guarantees under annuities issued by TIAA are subject to TIAA’s claims-paying ability. Payments from the variable accounts will rise or fall based on investment performance.</a:t>
            </a:r>
          </a:p>
          <a:p>
            <a:pPr marL="137160" indent="-137160">
              <a:spcAft>
                <a:spcPts val="100"/>
              </a:spcAft>
              <a:buFont typeface="+mj-lt"/>
              <a:buAutoNum type="arabicPeriod"/>
            </a:pPr>
            <a:r>
              <a:rPr lang="en-US" sz="850" dirty="0">
                <a:latin typeface="+mn-lt"/>
              </a:rPr>
              <a:t>TIAA Traditional is a fixed annuity product issued by Teachers Insurance and Annuity Association of America (TIAA), New York, NY. Our annuity contracts contain terms for keeping them in force.</a:t>
            </a:r>
          </a:p>
        </p:txBody>
      </p:sp>
      <p:pic>
        <p:nvPicPr>
          <p:cNvPr id="17" name="Picture 16">
            <a:extLst>
              <a:ext uri="{FF2B5EF4-FFF2-40B4-BE49-F238E27FC236}">
                <a16:creationId xmlns:a16="http://schemas.microsoft.com/office/drawing/2014/main" id="{B7229120-B0A5-7F29-0C84-62181D82997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871710" y="190222"/>
            <a:ext cx="3084091" cy="2908456"/>
          </a:xfrm>
          <a:prstGeom prst="rect">
            <a:avLst/>
          </a:prstGeom>
        </p:spPr>
      </p:pic>
      <p:sp>
        <p:nvSpPr>
          <p:cNvPr id="3" name="Text Placeholder 2">
            <a:extLst>
              <a:ext uri="{FF2B5EF4-FFF2-40B4-BE49-F238E27FC236}">
                <a16:creationId xmlns:a16="http://schemas.microsoft.com/office/drawing/2014/main" id="{41DED2A1-FF2D-FE40-A58E-55D1A2AB8BE4}"/>
              </a:ext>
            </a:extLst>
          </p:cNvPr>
          <p:cNvSpPr>
            <a:spLocks noGrp="1"/>
          </p:cNvSpPr>
          <p:nvPr/>
        </p:nvSpPr>
        <p:spPr>
          <a:xfrm>
            <a:off x="292100" y="1134336"/>
            <a:ext cx="7378703" cy="29900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Structured to expand the opportunity for excess return while reducing volatility</a:t>
            </a:r>
          </a:p>
        </p:txBody>
      </p:sp>
      <p:sp>
        <p:nvSpPr>
          <p:cNvPr id="7" name="Footer Placeholder 4">
            <a:extLst>
              <a:ext uri="{FF2B5EF4-FFF2-40B4-BE49-F238E27FC236}">
                <a16:creationId xmlns:a16="http://schemas.microsoft.com/office/drawing/2014/main" id="{6826E8F3-DF13-C4ED-6A63-71242A1D2839}"/>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934638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D4903BAD-4EC7-0A15-0045-B48725CCF191}"/>
              </a:ext>
            </a:extLst>
          </p:cNvPr>
          <p:cNvSpPr/>
          <p:nvPr/>
        </p:nvSpPr>
        <p:spPr>
          <a:xfrm>
            <a:off x="-9786" y="0"/>
            <a:ext cx="12201786"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endParaRPr>
          </a:p>
        </p:txBody>
      </p:sp>
      <p:sp>
        <p:nvSpPr>
          <p:cNvPr id="13" name="Rectangle 12">
            <a:extLst>
              <a:ext uri="{FF2B5EF4-FFF2-40B4-BE49-F238E27FC236}">
                <a16:creationId xmlns:a16="http://schemas.microsoft.com/office/drawing/2014/main" id="{6C1938BB-3755-4CE1-982B-986D88F23DD2}"/>
              </a:ext>
            </a:extLst>
          </p:cNvPr>
          <p:cNvSpPr/>
          <p:nvPr/>
        </p:nvSpPr>
        <p:spPr>
          <a:xfrm>
            <a:off x="8696958" y="0"/>
            <a:ext cx="3495042" cy="6858000"/>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 name="Title 2">
            <a:extLst>
              <a:ext uri="{FF2B5EF4-FFF2-40B4-BE49-F238E27FC236}">
                <a16:creationId xmlns:a16="http://schemas.microsoft.com/office/drawing/2014/main" id="{7B71A90D-819D-D860-3A2F-3C1C4CB53C4E}"/>
              </a:ext>
            </a:extLst>
          </p:cNvPr>
          <p:cNvSpPr>
            <a:spLocks noGrp="1"/>
          </p:cNvSpPr>
          <p:nvPr>
            <p:ph type="title"/>
          </p:nvPr>
        </p:nvSpPr>
        <p:spPr/>
        <p:txBody>
          <a:bodyPr/>
          <a:lstStyle/>
          <a:p>
            <a:r>
              <a:rPr lang="en-US" dirty="0"/>
              <a:t>Senior equity investment professionals lead the account.</a:t>
            </a:r>
          </a:p>
        </p:txBody>
      </p:sp>
      <p:sp>
        <p:nvSpPr>
          <p:cNvPr id="4" name="Slide Number Placeholder 3">
            <a:extLst>
              <a:ext uri="{FF2B5EF4-FFF2-40B4-BE49-F238E27FC236}">
                <a16:creationId xmlns:a16="http://schemas.microsoft.com/office/drawing/2014/main" id="{E07D66E8-A114-A4C1-6EA2-65905C480BCB}"/>
              </a:ext>
            </a:extLst>
          </p:cNvPr>
          <p:cNvSpPr>
            <a:spLocks noGrp="1"/>
          </p:cNvSpPr>
          <p:nvPr>
            <p:ph type="sldNum" sz="quarter" idx="12"/>
          </p:nvPr>
        </p:nvSpPr>
        <p:spPr/>
        <p:txBody>
          <a:bodyPr/>
          <a:lstStyle/>
          <a:p>
            <a:fld id="{E5B12101-DB11-214A-81F9-2D258DBE057F}" type="slidenum">
              <a:rPr lang="en-US" smtClean="0"/>
              <a:pPr/>
              <a:t>16</a:t>
            </a:fld>
            <a:endParaRPr lang="en-US"/>
          </a:p>
        </p:txBody>
      </p:sp>
      <p:sp>
        <p:nvSpPr>
          <p:cNvPr id="21" name="Text Placeholder 20">
            <a:extLst>
              <a:ext uri="{FF2B5EF4-FFF2-40B4-BE49-F238E27FC236}">
                <a16:creationId xmlns:a16="http://schemas.microsoft.com/office/drawing/2014/main" id="{129880BD-7F71-3D7B-3C00-E28314F0F2A4}"/>
              </a:ext>
            </a:extLst>
          </p:cNvPr>
          <p:cNvSpPr>
            <a:spLocks noGrp="1"/>
          </p:cNvSpPr>
          <p:nvPr>
            <p:ph type="body" sz="quarter" idx="14"/>
          </p:nvPr>
        </p:nvSpPr>
        <p:spPr>
          <a:xfrm>
            <a:off x="9107228" y="625059"/>
            <a:ext cx="2606743" cy="761413"/>
          </a:xfrm>
        </p:spPr>
        <p:txBody>
          <a:bodyPr/>
          <a:lstStyle/>
          <a:p>
            <a:pPr algn="ctr"/>
            <a:r>
              <a:rPr lang="en-US" sz="2200"/>
              <a:t>Multidisciplinary investment approach</a:t>
            </a:r>
          </a:p>
        </p:txBody>
      </p:sp>
      <p:sp>
        <p:nvSpPr>
          <p:cNvPr id="12" name="Text Placeholder 2">
            <a:extLst>
              <a:ext uri="{FF2B5EF4-FFF2-40B4-BE49-F238E27FC236}">
                <a16:creationId xmlns:a16="http://schemas.microsoft.com/office/drawing/2014/main" id="{A9145E5E-CE6F-FB29-6B37-1D48C3BA8298}"/>
              </a:ext>
            </a:extLst>
          </p:cNvPr>
          <p:cNvSpPr>
            <a:spLocks noGrp="1"/>
          </p:cNvSpPr>
          <p:nvPr/>
        </p:nvSpPr>
        <p:spPr>
          <a:xfrm>
            <a:off x="279325" y="1213621"/>
            <a:ext cx="8102009" cy="54669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The CREF Stock portfolio management team is responsible for asset allocation, manager selection and risk management.</a:t>
            </a:r>
          </a:p>
          <a:p>
            <a:endParaRPr lang="en-US" sz="1600">
              <a:solidFill>
                <a:schemeClr val="tx1"/>
              </a:solidFill>
            </a:endParaRPr>
          </a:p>
        </p:txBody>
      </p:sp>
      <p:grpSp>
        <p:nvGrpSpPr>
          <p:cNvPr id="84" name="Group 83">
            <a:extLst>
              <a:ext uri="{FF2B5EF4-FFF2-40B4-BE49-F238E27FC236}">
                <a16:creationId xmlns:a16="http://schemas.microsoft.com/office/drawing/2014/main" id="{FBADC360-DD03-9175-46DD-FE43F2030FE5}"/>
              </a:ext>
            </a:extLst>
          </p:cNvPr>
          <p:cNvGrpSpPr/>
          <p:nvPr/>
        </p:nvGrpSpPr>
        <p:grpSpPr>
          <a:xfrm>
            <a:off x="0" y="2139634"/>
            <a:ext cx="8696958" cy="3099025"/>
            <a:chOff x="0" y="1788279"/>
            <a:chExt cx="8696958" cy="3099025"/>
          </a:xfrm>
        </p:grpSpPr>
        <p:sp>
          <p:nvSpPr>
            <p:cNvPr id="81" name="Rectangle 80">
              <a:extLst>
                <a:ext uri="{FF2B5EF4-FFF2-40B4-BE49-F238E27FC236}">
                  <a16:creationId xmlns:a16="http://schemas.microsoft.com/office/drawing/2014/main" id="{E62B86DC-768D-062E-3C91-FA77D85C2922}"/>
                </a:ext>
              </a:extLst>
            </p:cNvPr>
            <p:cNvSpPr/>
            <p:nvPr/>
          </p:nvSpPr>
          <p:spPr>
            <a:xfrm>
              <a:off x="0" y="1788279"/>
              <a:ext cx="8696958" cy="1025396"/>
            </a:xfrm>
            <a:prstGeom prst="rect">
              <a:avLst/>
            </a:prstGeom>
            <a:solidFill>
              <a:srgbClr val="00303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u="none" strike="noStrike" kern="0" cap="none" spc="0" normalizeH="0" baseline="0" noProof="0">
                <a:ln>
                  <a:noFill/>
                </a:ln>
                <a:solidFill>
                  <a:schemeClr val="accent5"/>
                </a:solidFill>
                <a:effectLst/>
                <a:uLnTx/>
                <a:uFillTx/>
                <a:latin typeface="Ringside Narrow Book" panose="02000500000000000000" pitchFamily="2" charset="0"/>
                <a:ea typeface="+mn-ea"/>
                <a:cs typeface="+mn-cs"/>
              </a:endParaRPr>
            </a:p>
          </p:txBody>
        </p:sp>
        <p:pic>
          <p:nvPicPr>
            <p:cNvPr id="9" name="Picture 8">
              <a:extLst>
                <a:ext uri="{FF2B5EF4-FFF2-40B4-BE49-F238E27FC236}">
                  <a16:creationId xmlns:a16="http://schemas.microsoft.com/office/drawing/2014/main" id="{E7FEC32C-3AAD-4FB7-5844-A6F8CAE985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2900" y="2419017"/>
              <a:ext cx="1485670" cy="1447235"/>
            </a:xfrm>
            <a:prstGeom prst="rect">
              <a:avLst/>
            </a:prstGeom>
          </p:spPr>
        </p:pic>
        <p:sp>
          <p:nvSpPr>
            <p:cNvPr id="8" name="Text Placeholder 6">
              <a:extLst>
                <a:ext uri="{FF2B5EF4-FFF2-40B4-BE49-F238E27FC236}">
                  <a16:creationId xmlns:a16="http://schemas.microsoft.com/office/drawing/2014/main" id="{3774E46F-F68A-99E9-517E-91807CD1B4CA}"/>
                </a:ext>
              </a:extLst>
            </p:cNvPr>
            <p:cNvSpPr txBox="1">
              <a:spLocks/>
            </p:cNvSpPr>
            <p:nvPr/>
          </p:nvSpPr>
          <p:spPr>
            <a:xfrm>
              <a:off x="381591" y="1978536"/>
              <a:ext cx="1504836" cy="24510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Saira Malik, CFA</a:t>
              </a:r>
              <a:endParaRPr lang="en-US" sz="1600"/>
            </a:p>
            <a:p>
              <a:pPr marL="0" lvl="1" indent="0">
                <a:buNone/>
              </a:pPr>
              <a:endParaRPr lang="en-US" sz="1100"/>
            </a:p>
          </p:txBody>
        </p:sp>
        <p:sp>
          <p:nvSpPr>
            <p:cNvPr id="22" name="Text Placeholder 6">
              <a:extLst>
                <a:ext uri="{FF2B5EF4-FFF2-40B4-BE49-F238E27FC236}">
                  <a16:creationId xmlns:a16="http://schemas.microsoft.com/office/drawing/2014/main" id="{7E36FAB5-F567-5D34-551F-CB99CFFF3126}"/>
                </a:ext>
              </a:extLst>
            </p:cNvPr>
            <p:cNvSpPr txBox="1">
              <a:spLocks/>
            </p:cNvSpPr>
            <p:nvPr/>
          </p:nvSpPr>
          <p:spPr>
            <a:xfrm>
              <a:off x="3050364" y="1978536"/>
              <a:ext cx="1958515" cy="2644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dirty="0">
                  <a:solidFill>
                    <a:schemeClr val="bg1"/>
                  </a:solidFill>
                  <a:latin typeface="Ringside Narrow" panose="02000500000000000000" pitchFamily="2" charset="0"/>
                </a:rPr>
                <a:t>Dave </a:t>
              </a:r>
              <a:r>
                <a:rPr lang="en-US" sz="1600" b="1" dirty="0" err="1">
                  <a:solidFill>
                    <a:schemeClr val="bg1"/>
                  </a:solidFill>
                  <a:latin typeface="Ringside Narrow" panose="02000500000000000000" pitchFamily="2" charset="0"/>
                </a:rPr>
                <a:t>Chalupnik</a:t>
              </a:r>
              <a:r>
                <a:rPr lang="en-US" sz="1600" b="1" dirty="0">
                  <a:solidFill>
                    <a:schemeClr val="bg1"/>
                  </a:solidFill>
                  <a:latin typeface="Ringside Narrow" panose="02000500000000000000" pitchFamily="2" charset="0"/>
                </a:rPr>
                <a:t>, CFA</a:t>
              </a:r>
            </a:p>
          </p:txBody>
        </p:sp>
        <p:pic>
          <p:nvPicPr>
            <p:cNvPr id="24" name="Picture 23">
              <a:extLst>
                <a:ext uri="{FF2B5EF4-FFF2-40B4-BE49-F238E27FC236}">
                  <a16:creationId xmlns:a16="http://schemas.microsoft.com/office/drawing/2014/main" id="{0ADD47E3-605C-8113-55BD-086918AA22B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781914" y="2419017"/>
              <a:ext cx="1447235" cy="1447235"/>
            </a:xfrm>
            <a:prstGeom prst="rect">
              <a:avLst/>
            </a:prstGeom>
          </p:spPr>
        </p:pic>
        <p:sp>
          <p:nvSpPr>
            <p:cNvPr id="26" name="Text Placeholder 6">
              <a:extLst>
                <a:ext uri="{FF2B5EF4-FFF2-40B4-BE49-F238E27FC236}">
                  <a16:creationId xmlns:a16="http://schemas.microsoft.com/office/drawing/2014/main" id="{BB38936C-6381-B600-D5AA-A8F968223A66}"/>
                </a:ext>
              </a:extLst>
            </p:cNvPr>
            <p:cNvSpPr txBox="1">
              <a:spLocks/>
            </p:cNvSpPr>
            <p:nvPr/>
          </p:nvSpPr>
          <p:spPr>
            <a:xfrm>
              <a:off x="5801214" y="1968841"/>
              <a:ext cx="1692256" cy="2644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John Cunniff, CFA</a:t>
              </a:r>
              <a:endParaRPr lang="en-US" sz="1600"/>
            </a:p>
            <a:p>
              <a:endParaRPr lang="en-US" sz="1100"/>
            </a:p>
            <a:p>
              <a:pPr marL="0" lvl="1" indent="0">
                <a:buNone/>
              </a:pPr>
              <a:endParaRPr lang="en-US" sz="1100"/>
            </a:p>
          </p:txBody>
        </p:sp>
        <p:pic>
          <p:nvPicPr>
            <p:cNvPr id="20" name="Picture 19">
              <a:extLst>
                <a:ext uri="{FF2B5EF4-FFF2-40B4-BE49-F238E27FC236}">
                  <a16:creationId xmlns:a16="http://schemas.microsoft.com/office/drawing/2014/main" id="{8B4CC830-0613-5425-ADC2-5B924A85AA5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040984" y="2419017"/>
              <a:ext cx="1447235" cy="1447235"/>
            </a:xfrm>
            <a:prstGeom prst="rect">
              <a:avLst/>
            </a:prstGeom>
          </p:spPr>
        </p:pic>
        <p:sp>
          <p:nvSpPr>
            <p:cNvPr id="2" name="Text Placeholder 6">
              <a:extLst>
                <a:ext uri="{FF2B5EF4-FFF2-40B4-BE49-F238E27FC236}">
                  <a16:creationId xmlns:a16="http://schemas.microsoft.com/office/drawing/2014/main" id="{E21B9B8E-EBF3-EFDB-2728-7498DAC47789}"/>
                </a:ext>
              </a:extLst>
            </p:cNvPr>
            <p:cNvSpPr txBox="1">
              <a:spLocks/>
            </p:cNvSpPr>
            <p:nvPr/>
          </p:nvSpPr>
          <p:spPr>
            <a:xfrm>
              <a:off x="354444" y="3991147"/>
              <a:ext cx="2035671" cy="89615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CIO,</a:t>
              </a:r>
              <a:br>
                <a:rPr lang="en-US" sz="1300"/>
              </a:br>
              <a:r>
                <a:rPr lang="en-US" sz="1300"/>
                <a:t>Head Nuveen Global Equities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29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San Francisco</a:t>
              </a:r>
              <a:endParaRPr lang="en-US" sz="1300"/>
            </a:p>
            <a:p>
              <a:endParaRPr lang="en-US" sz="1300"/>
            </a:p>
            <a:p>
              <a:pPr marL="0" lvl="1" indent="0">
                <a:buNone/>
              </a:pPr>
              <a:endParaRPr lang="en-US" sz="1300"/>
            </a:p>
          </p:txBody>
        </p:sp>
        <p:sp>
          <p:nvSpPr>
            <p:cNvPr id="7" name="Text Placeholder 6">
              <a:extLst>
                <a:ext uri="{FF2B5EF4-FFF2-40B4-BE49-F238E27FC236}">
                  <a16:creationId xmlns:a16="http://schemas.microsoft.com/office/drawing/2014/main" id="{B8270620-C4A7-C0B4-3311-03384B1B3528}"/>
                </a:ext>
              </a:extLst>
            </p:cNvPr>
            <p:cNvSpPr txBox="1">
              <a:spLocks/>
            </p:cNvSpPr>
            <p:nvPr/>
          </p:nvSpPr>
          <p:spPr>
            <a:xfrm>
              <a:off x="3054734" y="3991147"/>
              <a:ext cx="2035671" cy="80264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Head U.S. Active Portfolio Management</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40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San Francisco</a:t>
              </a:r>
              <a:endParaRPr lang="en-US" sz="1300"/>
            </a:p>
            <a:p>
              <a:pPr marL="0" lvl="1" indent="0">
                <a:buNone/>
              </a:pPr>
              <a:endParaRPr lang="en-US" sz="1300"/>
            </a:p>
          </p:txBody>
        </p:sp>
        <p:sp>
          <p:nvSpPr>
            <p:cNvPr id="10" name="Text Placeholder 6">
              <a:extLst>
                <a:ext uri="{FF2B5EF4-FFF2-40B4-BE49-F238E27FC236}">
                  <a16:creationId xmlns:a16="http://schemas.microsoft.com/office/drawing/2014/main" id="{921EB8A9-C623-4330-415B-A260F7FA0D5D}"/>
                </a:ext>
              </a:extLst>
            </p:cNvPr>
            <p:cNvSpPr txBox="1">
              <a:spLocks/>
            </p:cNvSpPr>
            <p:nvPr/>
          </p:nvSpPr>
          <p:spPr>
            <a:xfrm>
              <a:off x="5815984" y="3991147"/>
              <a:ext cx="1796809" cy="80264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Head Multi-Asset Investments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32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New York</a:t>
              </a:r>
            </a:p>
          </p:txBody>
        </p:sp>
      </p:grpSp>
      <p:grpSp>
        <p:nvGrpSpPr>
          <p:cNvPr id="35" name="Group 34">
            <a:extLst>
              <a:ext uri="{FF2B5EF4-FFF2-40B4-BE49-F238E27FC236}">
                <a16:creationId xmlns:a16="http://schemas.microsoft.com/office/drawing/2014/main" id="{84FFB246-B39A-9283-3109-BFCE0AD4BE88}"/>
              </a:ext>
            </a:extLst>
          </p:cNvPr>
          <p:cNvGrpSpPr/>
          <p:nvPr/>
        </p:nvGrpSpPr>
        <p:grpSpPr>
          <a:xfrm>
            <a:off x="9287248" y="1710449"/>
            <a:ext cx="2412775" cy="4288575"/>
            <a:chOff x="8753921" y="1610938"/>
            <a:chExt cx="2412775" cy="4288575"/>
          </a:xfrm>
        </p:grpSpPr>
        <p:sp>
          <p:nvSpPr>
            <p:cNvPr id="49" name="Text Placeholder 4">
              <a:extLst>
                <a:ext uri="{FF2B5EF4-FFF2-40B4-BE49-F238E27FC236}">
                  <a16:creationId xmlns:a16="http://schemas.microsoft.com/office/drawing/2014/main" id="{126C3E4D-87DA-D764-8259-CE4593F627EC}"/>
                </a:ext>
              </a:extLst>
            </p:cNvPr>
            <p:cNvSpPr txBox="1">
              <a:spLocks/>
            </p:cNvSpPr>
            <p:nvPr/>
          </p:nvSpPr>
          <p:spPr>
            <a:xfrm>
              <a:off x="8887325" y="5305153"/>
              <a:ext cx="2279371" cy="594360"/>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Fundamental research analysts</a:t>
              </a:r>
            </a:p>
          </p:txBody>
        </p:sp>
        <p:sp>
          <p:nvSpPr>
            <p:cNvPr id="58" name="Text Placeholder 1">
              <a:extLst>
                <a:ext uri="{FF2B5EF4-FFF2-40B4-BE49-F238E27FC236}">
                  <a16:creationId xmlns:a16="http://schemas.microsoft.com/office/drawing/2014/main" id="{13B54958-6E90-D7CA-56D0-05B324712E0D}"/>
                </a:ext>
              </a:extLst>
            </p:cNvPr>
            <p:cNvSpPr txBox="1">
              <a:spLocks/>
            </p:cNvSpPr>
            <p:nvPr/>
          </p:nvSpPr>
          <p:spPr>
            <a:xfrm>
              <a:off x="8784401" y="3725018"/>
              <a:ext cx="2256710" cy="5229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Quantitative portfolio management</a:t>
              </a:r>
            </a:p>
          </p:txBody>
        </p:sp>
        <p:pic>
          <p:nvPicPr>
            <p:cNvPr id="85" name="Graphic 84">
              <a:extLst>
                <a:ext uri="{FF2B5EF4-FFF2-40B4-BE49-F238E27FC236}">
                  <a16:creationId xmlns:a16="http://schemas.microsoft.com/office/drawing/2014/main" id="{A628DCA9-DFEC-BF73-4CFC-B3ED7B9E140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9651209" y="4690990"/>
              <a:ext cx="594360" cy="594360"/>
            </a:xfrm>
            <a:prstGeom prst="rect">
              <a:avLst/>
            </a:prstGeom>
          </p:spPr>
        </p:pic>
        <p:pic>
          <p:nvPicPr>
            <p:cNvPr id="86" name="Graphic 85">
              <a:extLst>
                <a:ext uri="{FF2B5EF4-FFF2-40B4-BE49-F238E27FC236}">
                  <a16:creationId xmlns:a16="http://schemas.microsoft.com/office/drawing/2014/main" id="{F45DF81F-C799-7181-3019-B88FB37469E4}"/>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590280" y="1610938"/>
              <a:ext cx="548640" cy="548640"/>
            </a:xfrm>
            <a:prstGeom prst="rect">
              <a:avLst/>
            </a:prstGeom>
          </p:spPr>
        </p:pic>
        <p:pic>
          <p:nvPicPr>
            <p:cNvPr id="87" name="Graphic 86">
              <a:extLst>
                <a:ext uri="{FF2B5EF4-FFF2-40B4-BE49-F238E27FC236}">
                  <a16:creationId xmlns:a16="http://schemas.microsoft.com/office/drawing/2014/main" id="{814B9EFB-4E0B-C883-D840-25D2CAC0C68A}"/>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9580093" y="3027076"/>
              <a:ext cx="594360" cy="594360"/>
            </a:xfrm>
            <a:prstGeom prst="rect">
              <a:avLst/>
            </a:prstGeom>
          </p:spPr>
        </p:pic>
        <p:sp>
          <p:nvSpPr>
            <p:cNvPr id="34" name="Text Placeholder 4">
              <a:extLst>
                <a:ext uri="{FF2B5EF4-FFF2-40B4-BE49-F238E27FC236}">
                  <a16:creationId xmlns:a16="http://schemas.microsoft.com/office/drawing/2014/main" id="{75B63718-B3BD-8127-154C-8ADC1AE55F48}"/>
                </a:ext>
              </a:extLst>
            </p:cNvPr>
            <p:cNvSpPr txBox="1">
              <a:spLocks/>
            </p:cNvSpPr>
            <p:nvPr/>
          </p:nvSpPr>
          <p:spPr>
            <a:xfrm>
              <a:off x="8753921" y="2221824"/>
              <a:ext cx="2319878" cy="477168"/>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Fundamental portfolio management</a:t>
              </a:r>
            </a:p>
          </p:txBody>
        </p:sp>
      </p:grpSp>
      <p:sp>
        <p:nvSpPr>
          <p:cNvPr id="5" name="Text Placeholder 9">
            <a:extLst>
              <a:ext uri="{FF2B5EF4-FFF2-40B4-BE49-F238E27FC236}">
                <a16:creationId xmlns:a16="http://schemas.microsoft.com/office/drawing/2014/main" id="{E00C093D-A9FF-ABDE-7BDF-F99502818C8D}"/>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6" name="Footer Placeholder 4">
            <a:extLst>
              <a:ext uri="{FF2B5EF4-FFF2-40B4-BE49-F238E27FC236}">
                <a16:creationId xmlns:a16="http://schemas.microsoft.com/office/drawing/2014/main" id="{EC82A0EE-A022-208A-77D5-ED9B05F8C8FE}"/>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538805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22A6F0D-E26F-7F42-C59A-B0C323A3DFCB}"/>
              </a:ext>
            </a:extLst>
          </p:cNvPr>
          <p:cNvSpPr>
            <a:spLocks noGrp="1"/>
          </p:cNvSpPr>
          <p:nvPr>
            <p:ph type="title"/>
          </p:nvPr>
        </p:nvSpPr>
        <p:spPr>
          <a:xfrm>
            <a:off x="292099" y="612648"/>
            <a:ext cx="7692330" cy="1495091"/>
          </a:xfrm>
        </p:spPr>
        <p:txBody>
          <a:bodyPr/>
          <a:lstStyle/>
          <a:p>
            <a:pPr>
              <a:tabLst>
                <a:tab pos="3943350" algn="l"/>
              </a:tabLst>
            </a:pPr>
            <a:r>
              <a:rPr lang="en-US" dirty="0"/>
              <a:t>Broadly diversified portfolio drives competitive performance.</a:t>
            </a:r>
          </a:p>
        </p:txBody>
      </p:sp>
      <p:sp>
        <p:nvSpPr>
          <p:cNvPr id="4" name="Slide Number Placeholder 3">
            <a:extLst>
              <a:ext uri="{FF2B5EF4-FFF2-40B4-BE49-F238E27FC236}">
                <a16:creationId xmlns:a16="http://schemas.microsoft.com/office/drawing/2014/main" id="{10BE4EC9-4808-D796-B11D-4C3341C13469}"/>
              </a:ext>
            </a:extLst>
          </p:cNvPr>
          <p:cNvSpPr>
            <a:spLocks noGrp="1"/>
          </p:cNvSpPr>
          <p:nvPr>
            <p:ph type="sldNum" sz="quarter" idx="12"/>
          </p:nvPr>
        </p:nvSpPr>
        <p:spPr>
          <a:xfrm>
            <a:off x="11704320" y="6484937"/>
            <a:ext cx="361527" cy="161925"/>
          </a:xfrm>
        </p:spPr>
        <p:txBody>
          <a:bodyPr/>
          <a:lstStyle/>
          <a:p>
            <a:fld id="{E5B12101-DB11-214A-81F9-2D258DBE057F}" type="slidenum">
              <a:rPr lang="en-US" smtClean="0"/>
              <a:pPr/>
              <a:t>17</a:t>
            </a:fld>
            <a:endParaRPr lang="en-US"/>
          </a:p>
        </p:txBody>
      </p:sp>
      <p:sp>
        <p:nvSpPr>
          <p:cNvPr id="12" name="Text Placeholder 11">
            <a:extLst>
              <a:ext uri="{FF2B5EF4-FFF2-40B4-BE49-F238E27FC236}">
                <a16:creationId xmlns:a16="http://schemas.microsoft.com/office/drawing/2014/main" id="{3B080D2A-BD9A-6E75-7E46-4228A401651C}"/>
              </a:ext>
            </a:extLst>
          </p:cNvPr>
          <p:cNvSpPr>
            <a:spLocks noGrp="1"/>
          </p:cNvSpPr>
          <p:nvPr>
            <p:ph type="body" sz="quarter" idx="15"/>
          </p:nvPr>
        </p:nvSpPr>
        <p:spPr/>
        <p:txBody>
          <a:bodyPr/>
          <a:lstStyle/>
          <a:p>
            <a:r>
              <a:rPr lang="en-US">
                <a:solidFill>
                  <a:schemeClr val="tx2"/>
                </a:solidFill>
              </a:rPr>
              <a:t>CREF STOCK</a:t>
            </a:r>
          </a:p>
          <a:p>
            <a:endParaRPr lang="en-US"/>
          </a:p>
          <a:p>
            <a:endParaRPr lang="en-US"/>
          </a:p>
        </p:txBody>
      </p:sp>
      <p:sp>
        <p:nvSpPr>
          <p:cNvPr id="13" name="Text Placeholder 12">
            <a:extLst>
              <a:ext uri="{FF2B5EF4-FFF2-40B4-BE49-F238E27FC236}">
                <a16:creationId xmlns:a16="http://schemas.microsoft.com/office/drawing/2014/main" id="{1FCDD175-F361-2D38-9AC3-EEBF72B6FE0A}"/>
              </a:ext>
            </a:extLst>
          </p:cNvPr>
          <p:cNvSpPr>
            <a:spLocks noGrp="1"/>
          </p:cNvSpPr>
          <p:nvPr>
            <p:ph type="body" sz="quarter" idx="16"/>
          </p:nvPr>
        </p:nvSpPr>
        <p:spPr>
          <a:xfrm>
            <a:off x="5399159" y="1589327"/>
            <a:ext cx="2724139" cy="2092619"/>
          </a:xfrm>
          <a:noFill/>
        </p:spPr>
        <p:txBody>
          <a:bodyPr lIns="0" tIns="0"/>
          <a:lstStyle/>
          <a:p>
            <a:r>
              <a:rPr lang="en-US" dirty="0">
                <a:latin typeface="Ringside Narrow" panose="02000500000000000000" pitchFamily="2" charset="0"/>
              </a:rPr>
              <a:t>Strategic allocation</a:t>
            </a: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r>
              <a:rPr lang="en-US" sz="1300" b="0" dirty="0">
                <a:solidFill>
                  <a:srgbClr val="041459"/>
                </a:solidFill>
                <a:latin typeface="Ringside Narrow Book" panose="02000500000000000000" pitchFamily="2" charset="0"/>
              </a:rPr>
              <a:t>Built-in diversification addresses changing market conditions and removes the emotional component of participants’ investment decisions.</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Geography</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Market capitalization</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Investment style</a:t>
            </a:r>
            <a:br>
              <a:rPr lang="en-US" sz="1300" b="0" dirty="0">
                <a:solidFill>
                  <a:srgbClr val="041459"/>
                </a:solidFill>
                <a:latin typeface="+mn-lt"/>
              </a:rPr>
            </a:br>
            <a:endParaRPr lang="en-US" sz="1300" b="0" dirty="0">
              <a:solidFill>
                <a:srgbClr val="041459"/>
              </a:solidFill>
              <a:latin typeface="+mn-lt"/>
            </a:endParaRP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endParaRPr lang="en-US" sz="1300" b="0" dirty="0">
              <a:solidFill>
                <a:srgbClr val="041459"/>
              </a:solidFill>
              <a:latin typeface="+mn-lt"/>
            </a:endParaRP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endParaRPr lang="en-US" dirty="0"/>
          </a:p>
        </p:txBody>
      </p:sp>
      <p:sp>
        <p:nvSpPr>
          <p:cNvPr id="37" name="Text Placeholder 19">
            <a:extLst>
              <a:ext uri="{FF2B5EF4-FFF2-40B4-BE49-F238E27FC236}">
                <a16:creationId xmlns:a16="http://schemas.microsoft.com/office/drawing/2014/main" id="{673FDF27-59EA-4B9C-03BC-D69F6F01A82A}"/>
              </a:ext>
            </a:extLst>
          </p:cNvPr>
          <p:cNvSpPr>
            <a:spLocks noGrp="1"/>
          </p:cNvSpPr>
          <p:nvPr/>
        </p:nvSpPr>
        <p:spPr>
          <a:xfrm>
            <a:off x="301752" y="5836001"/>
            <a:ext cx="11215058" cy="577029"/>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749137" eaLnBrk="1" fontAlgn="auto" latinLnBrk="0" hangingPunct="1">
              <a:spcBef>
                <a:spcPts val="0"/>
              </a:spcBef>
              <a:spcAft>
                <a:spcPts val="100"/>
              </a:spcAft>
              <a:buClr>
                <a:srgbClr val="8C8E8E"/>
              </a:buClr>
              <a:buSzTx/>
              <a:buFontTx/>
              <a:buNone/>
              <a:tabLst/>
              <a:defRPr/>
            </a:pPr>
            <a:r>
              <a:rPr lang="en-US" sz="850" dirty="0">
                <a:cs typeface="Arial"/>
              </a:rPr>
              <a:t>Source: iHub. As of Jun. 30, 2024. The CREF Stock Account composite comprises a domestic component represented by the Russell 3000® Index (65% weighting) and a foreign component represented by the MSCI ACWI ex-U.S. Investable Market Index (35% weighting, covering both foreign developed and emerging markets).</a:t>
            </a:r>
          </a:p>
          <a:p>
            <a:pPr defTabSz="749137">
              <a:spcAft>
                <a:spcPts val="100"/>
              </a:spcAft>
              <a:buClr>
                <a:srgbClr val="8C8E8E"/>
              </a:buClr>
              <a:defRPr/>
            </a:pPr>
            <a:r>
              <a:rPr lang="en-US" sz="850" dirty="0"/>
              <a:t>Diversification is a technique to help reduce risk. It is not guaranteed to protect against loss</a:t>
            </a:r>
            <a:r>
              <a:rPr lang="en-US" sz="850" spc="-9" dirty="0">
                <a:cs typeface="Arial"/>
              </a:rPr>
              <a:t>.</a:t>
            </a:r>
          </a:p>
        </p:txBody>
      </p:sp>
      <p:pic>
        <p:nvPicPr>
          <p:cNvPr id="2" name="Graphic 1">
            <a:extLst>
              <a:ext uri="{FF2B5EF4-FFF2-40B4-BE49-F238E27FC236}">
                <a16:creationId xmlns:a16="http://schemas.microsoft.com/office/drawing/2014/main" id="{0D8199BA-7188-2B9D-8364-8E5FB578308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583290" y="1544635"/>
            <a:ext cx="594360" cy="594360"/>
          </a:xfrm>
          <a:prstGeom prst="rect">
            <a:avLst/>
          </a:prstGeom>
        </p:spPr>
      </p:pic>
      <p:pic>
        <p:nvPicPr>
          <p:cNvPr id="9" name="Graphic 8">
            <a:extLst>
              <a:ext uri="{FF2B5EF4-FFF2-40B4-BE49-F238E27FC236}">
                <a16:creationId xmlns:a16="http://schemas.microsoft.com/office/drawing/2014/main" id="{0F1626B5-A165-32A1-316C-EF841A35FB8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8249398" y="3697314"/>
            <a:ext cx="594360" cy="594360"/>
          </a:xfrm>
          <a:prstGeom prst="rect">
            <a:avLst/>
          </a:prstGeom>
        </p:spPr>
      </p:pic>
      <p:grpSp>
        <p:nvGrpSpPr>
          <p:cNvPr id="33" name="Group 32">
            <a:extLst>
              <a:ext uri="{FF2B5EF4-FFF2-40B4-BE49-F238E27FC236}">
                <a16:creationId xmlns:a16="http://schemas.microsoft.com/office/drawing/2014/main" id="{05C1E5F2-EB74-C306-A2FC-6E5915AF40D9}"/>
              </a:ext>
            </a:extLst>
          </p:cNvPr>
          <p:cNvGrpSpPr/>
          <p:nvPr/>
        </p:nvGrpSpPr>
        <p:grpSpPr>
          <a:xfrm>
            <a:off x="-381021" y="1021999"/>
            <a:ext cx="5267006" cy="4820858"/>
            <a:chOff x="7122954" y="1087806"/>
            <a:chExt cx="5316637" cy="4866285"/>
          </a:xfrm>
        </p:grpSpPr>
        <p:graphicFrame>
          <p:nvGraphicFramePr>
            <p:cNvPr id="25" name="Picture Placeholder 12">
              <a:extLst>
                <a:ext uri="{FF2B5EF4-FFF2-40B4-BE49-F238E27FC236}">
                  <a16:creationId xmlns:a16="http://schemas.microsoft.com/office/drawing/2014/main" id="{07AEB5F7-597E-1EE9-3CED-96B7D2B1FEB5}"/>
                </a:ext>
              </a:extLst>
            </p:cNvPr>
            <p:cNvGraphicFramePr>
              <a:graphicFrameLocks/>
            </p:cNvGraphicFramePr>
            <p:nvPr>
              <p:extLst>
                <p:ext uri="{D42A27DB-BD31-4B8C-83A1-F6EECF244321}">
                  <p14:modId xmlns:p14="http://schemas.microsoft.com/office/powerpoint/2010/main" val="2509784629"/>
                </p:ext>
              </p:extLst>
            </p:nvPr>
          </p:nvGraphicFramePr>
          <p:xfrm>
            <a:off x="7122954" y="1087806"/>
            <a:ext cx="5316637" cy="4866285"/>
          </p:xfrm>
          <a:graphic>
            <a:graphicData uri="http://schemas.openxmlformats.org/drawingml/2006/chart">
              <c:chart xmlns:c="http://schemas.openxmlformats.org/drawingml/2006/chart" xmlns:r="http://schemas.openxmlformats.org/officeDocument/2006/relationships" r:id="rId7"/>
            </a:graphicData>
          </a:graphic>
        </p:graphicFrame>
        <p:grpSp>
          <p:nvGrpSpPr>
            <p:cNvPr id="32" name="Group 31">
              <a:extLst>
                <a:ext uri="{FF2B5EF4-FFF2-40B4-BE49-F238E27FC236}">
                  <a16:creationId xmlns:a16="http://schemas.microsoft.com/office/drawing/2014/main" id="{14C298F7-AC8C-C605-F0CE-50CF7826DA8C}"/>
                </a:ext>
              </a:extLst>
            </p:cNvPr>
            <p:cNvGrpSpPr/>
            <p:nvPr/>
          </p:nvGrpSpPr>
          <p:grpSpPr>
            <a:xfrm>
              <a:off x="8681013" y="2506860"/>
              <a:ext cx="2223206" cy="1761548"/>
              <a:chOff x="8829845" y="922112"/>
              <a:chExt cx="2223206" cy="1761548"/>
            </a:xfrm>
          </p:grpSpPr>
          <p:sp>
            <p:nvSpPr>
              <p:cNvPr id="26" name="Text Placeholder 14">
                <a:extLst>
                  <a:ext uri="{FF2B5EF4-FFF2-40B4-BE49-F238E27FC236}">
                    <a16:creationId xmlns:a16="http://schemas.microsoft.com/office/drawing/2014/main" id="{8FE6AEB9-D4FA-2757-9520-5BA4ACA80A32}"/>
                  </a:ext>
                </a:extLst>
              </p:cNvPr>
              <p:cNvSpPr txBox="1">
                <a:spLocks/>
              </p:cNvSpPr>
              <p:nvPr/>
            </p:nvSpPr>
            <p:spPr>
              <a:xfrm>
                <a:off x="8829845" y="1831851"/>
                <a:ext cx="2223206" cy="851809"/>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tabLst>
                    <a:tab pos="1543050" algn="l"/>
                  </a:tabLst>
                </a:pPr>
                <a:r>
                  <a:rPr lang="en-US" sz="1600" dirty="0">
                    <a:latin typeface="+mj-lt"/>
                  </a:rPr>
                  <a:t>assets under</a:t>
                </a:r>
                <a:br>
                  <a:rPr lang="en-US" sz="1600" dirty="0">
                    <a:latin typeface="+mj-lt"/>
                  </a:rPr>
                </a:br>
                <a:r>
                  <a:rPr lang="en-US" sz="1600" dirty="0">
                    <a:latin typeface="+mj-lt"/>
                  </a:rPr>
                  <a:t>management</a:t>
                </a:r>
                <a:endParaRPr lang="en-US" dirty="0">
                  <a:latin typeface="+mj-lt"/>
                </a:endParaRPr>
              </a:p>
              <a:p>
                <a:pPr algn="ctr"/>
                <a:r>
                  <a:rPr lang="en-US" sz="1000" dirty="0">
                    <a:latin typeface="+mn-lt"/>
                  </a:rPr>
                  <a:t>as of Jun. 30, 2024</a:t>
                </a:r>
              </a:p>
            </p:txBody>
          </p:sp>
          <p:sp>
            <p:nvSpPr>
              <p:cNvPr id="27" name="TextBox 26">
                <a:extLst>
                  <a:ext uri="{FF2B5EF4-FFF2-40B4-BE49-F238E27FC236}">
                    <a16:creationId xmlns:a16="http://schemas.microsoft.com/office/drawing/2014/main" id="{543F5FB6-982E-9747-08F3-AF83B8CBD4FA}"/>
                  </a:ext>
                </a:extLst>
              </p:cNvPr>
              <p:cNvSpPr txBox="1"/>
              <p:nvPr/>
            </p:nvSpPr>
            <p:spPr>
              <a:xfrm>
                <a:off x="8978938" y="922112"/>
                <a:ext cx="1836554" cy="973130"/>
              </a:xfrm>
              <a:prstGeom prst="rect">
                <a:avLst/>
              </a:prstGeom>
              <a:noFill/>
            </p:spPr>
            <p:txBody>
              <a:bodyPr wrap="none" lIns="0" tIns="0" rIns="0" bIns="0" rtlCol="0">
                <a:spAutoFit/>
              </a:bodyPr>
              <a:lstStyle/>
              <a:p>
                <a:pPr algn="ctr">
                  <a:lnSpc>
                    <a:spcPts val="8000"/>
                  </a:lnSpc>
                </a:pPr>
                <a:r>
                  <a:rPr lang="en-US" sz="5200">
                    <a:solidFill>
                      <a:schemeClr val="accent4"/>
                    </a:solidFill>
                    <a:latin typeface="TIAA Challenger Black" pitchFamily="50" charset="0"/>
                  </a:rPr>
                  <a:t>$126B</a:t>
                </a:r>
                <a:endParaRPr lang="en-US" sz="5200">
                  <a:solidFill>
                    <a:schemeClr val="accent4"/>
                  </a:solidFill>
                  <a:latin typeface="Ringside Narrow Book" panose="02000500000000000000" pitchFamily="2" charset="0"/>
                </a:endParaRPr>
              </a:p>
            </p:txBody>
          </p:sp>
        </p:grpSp>
      </p:grpSp>
      <p:grpSp>
        <p:nvGrpSpPr>
          <p:cNvPr id="8" name="Group 7">
            <a:extLst>
              <a:ext uri="{FF2B5EF4-FFF2-40B4-BE49-F238E27FC236}">
                <a16:creationId xmlns:a16="http://schemas.microsoft.com/office/drawing/2014/main" id="{0C19EA49-655E-F3B6-8BC4-5EA7B14205C2}"/>
              </a:ext>
            </a:extLst>
          </p:cNvPr>
          <p:cNvGrpSpPr/>
          <p:nvPr/>
        </p:nvGrpSpPr>
        <p:grpSpPr>
          <a:xfrm>
            <a:off x="4615948" y="3748267"/>
            <a:ext cx="3374122" cy="1495091"/>
            <a:chOff x="8110821" y="1551186"/>
            <a:chExt cx="3374122" cy="1495091"/>
          </a:xfrm>
        </p:grpSpPr>
        <p:pic>
          <p:nvPicPr>
            <p:cNvPr id="24" name="Graphic 23">
              <a:extLst>
                <a:ext uri="{FF2B5EF4-FFF2-40B4-BE49-F238E27FC236}">
                  <a16:creationId xmlns:a16="http://schemas.microsoft.com/office/drawing/2014/main" id="{A769B037-C0D8-5492-1E01-DB3B2FBF2FCF}"/>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8110821" y="1551186"/>
              <a:ext cx="594360" cy="594360"/>
            </a:xfrm>
            <a:prstGeom prst="rect">
              <a:avLst/>
            </a:prstGeom>
          </p:spPr>
        </p:pic>
        <p:sp>
          <p:nvSpPr>
            <p:cNvPr id="5" name="Text Placeholder 12">
              <a:extLst>
                <a:ext uri="{FF2B5EF4-FFF2-40B4-BE49-F238E27FC236}">
                  <a16:creationId xmlns:a16="http://schemas.microsoft.com/office/drawing/2014/main" id="{8A15B7E5-96B4-5175-37CD-406DEC60BC7E}"/>
                </a:ext>
              </a:extLst>
            </p:cNvPr>
            <p:cNvSpPr txBox="1">
              <a:spLocks/>
            </p:cNvSpPr>
            <p:nvPr/>
          </p:nvSpPr>
          <p:spPr>
            <a:xfrm>
              <a:off x="8904620" y="1551186"/>
              <a:ext cx="2580323" cy="1495091"/>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buClr>
                  <a:srgbClr val="041459"/>
                </a:buClr>
                <a:defRPr/>
              </a:pPr>
              <a:r>
                <a:rPr lang="en-US" dirty="0">
                  <a:solidFill>
                    <a:srgbClr val="041459"/>
                  </a:solidFill>
                  <a:latin typeface="Ringside Narrow" panose="02000500000000000000" pitchFamily="2" charset="0"/>
                </a:rPr>
                <a:t>Multiple strategies</a:t>
              </a:r>
            </a:p>
            <a:p>
              <a:pPr marL="9525">
                <a:buClr>
                  <a:srgbClr val="041459"/>
                </a:buClr>
                <a:defRPr/>
              </a:pPr>
              <a:r>
                <a:rPr lang="en-US" sz="1300" b="0" dirty="0">
                  <a:solidFill>
                    <a:srgbClr val="041459"/>
                  </a:solidFill>
                  <a:latin typeface="Ringside Narrow Book" panose="02000500000000000000" pitchFamily="2" charset="0"/>
                </a:rPr>
                <a:t>Allocation of investments to 21 expertly managed </a:t>
              </a:r>
              <a:r>
                <a:rPr lang="en-US" sz="1300" b="0" dirty="0" err="1">
                  <a:solidFill>
                    <a:srgbClr val="041459"/>
                  </a:solidFill>
                  <a:latin typeface="Ringside Narrow Book" panose="02000500000000000000" pitchFamily="2" charset="0"/>
                </a:rPr>
                <a:t>substrategies</a:t>
              </a:r>
              <a:r>
                <a:rPr lang="en-US" sz="1300" b="0" dirty="0">
                  <a:solidFill>
                    <a:srgbClr val="041459"/>
                  </a:solidFill>
                  <a:latin typeface="Ringside Narrow Book" panose="02000500000000000000" pitchFamily="2" charset="0"/>
                </a:rPr>
                <a:t> optimizes portfolio diversification.</a:t>
              </a:r>
              <a:endParaRPr lang="en-US" sz="1300" b="0" dirty="0">
                <a:solidFill>
                  <a:srgbClr val="041459"/>
                </a:solidFill>
                <a:latin typeface="+mn-lt"/>
              </a:endParaRPr>
            </a:p>
            <a:p>
              <a:pPr marL="173038" indent="-173038">
                <a:spcAft>
                  <a:spcPts val="300"/>
                </a:spcAft>
                <a:buClr>
                  <a:srgbClr val="041459"/>
                </a:buClr>
                <a:buFont typeface="Arial" panose="020B0604020202020204" pitchFamily="34" charset="0"/>
                <a:buChar char="•"/>
                <a:defRPr/>
              </a:pPr>
              <a:endParaRPr lang="en-US" sz="1300" b="0" dirty="0">
                <a:solidFill>
                  <a:srgbClr val="041459"/>
                </a:solidFill>
                <a:latin typeface="+mn-lt"/>
              </a:endParaRPr>
            </a:p>
            <a:p>
              <a:pPr marL="173038" indent="-173038">
                <a:buClr>
                  <a:srgbClr val="041459"/>
                </a:buClr>
                <a:defRPr/>
              </a:pPr>
              <a:endParaRPr lang="en-US" dirty="0"/>
            </a:p>
          </p:txBody>
        </p:sp>
      </p:grpSp>
      <p:sp>
        <p:nvSpPr>
          <p:cNvPr id="6" name="Text Placeholder 12">
            <a:extLst>
              <a:ext uri="{FF2B5EF4-FFF2-40B4-BE49-F238E27FC236}">
                <a16:creationId xmlns:a16="http://schemas.microsoft.com/office/drawing/2014/main" id="{8F83D2C2-90B3-8B61-16B6-1D4287B0EA47}"/>
              </a:ext>
            </a:extLst>
          </p:cNvPr>
          <p:cNvSpPr txBox="1">
            <a:spLocks/>
          </p:cNvSpPr>
          <p:nvPr/>
        </p:nvSpPr>
        <p:spPr>
          <a:xfrm>
            <a:off x="8977991" y="3748267"/>
            <a:ext cx="2580323" cy="1916174"/>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r>
              <a:rPr lang="en-US" dirty="0">
                <a:latin typeface="Ringside Narrow" panose="02000500000000000000" pitchFamily="2" charset="0"/>
              </a:rPr>
              <a:t>Risk management</a:t>
            </a:r>
          </a:p>
          <a:p>
            <a:pPr marL="9525"/>
            <a:r>
              <a:rPr lang="en-US" sz="1300" b="0" dirty="0">
                <a:solidFill>
                  <a:srgbClr val="041459"/>
                </a:solidFill>
                <a:latin typeface="Ringside Narrow Book" panose="02000500000000000000" pitchFamily="2" charset="0"/>
              </a:rPr>
              <a:t>Enforces controls while allowing for managers’ individual investment convictions.</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Top-down portfolio monitoring</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Bottom-up strategy oversight</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Independent oversight</a:t>
            </a:r>
          </a:p>
          <a:p>
            <a:pPr marL="173038" indent="-173038">
              <a:spcAft>
                <a:spcPts val="300"/>
              </a:spcAft>
              <a:buFont typeface="Arial" panose="020B0604020202020204" pitchFamily="34" charset="0"/>
              <a:buChar char="•"/>
            </a:pPr>
            <a:endParaRPr lang="en-US" sz="1300" b="0" dirty="0">
              <a:solidFill>
                <a:srgbClr val="041459"/>
              </a:solidFill>
              <a:latin typeface="+mn-lt"/>
            </a:endParaRPr>
          </a:p>
          <a:p>
            <a:pPr marL="173038" indent="-173038">
              <a:spcAft>
                <a:spcPts val="300"/>
              </a:spcAft>
              <a:buClr>
                <a:srgbClr val="041459"/>
              </a:buClr>
              <a:buFont typeface="Arial" panose="020B0604020202020204" pitchFamily="34" charset="0"/>
              <a:buChar char="•"/>
              <a:defRPr/>
            </a:pPr>
            <a:endParaRPr lang="en-US" sz="1300" b="0" dirty="0">
              <a:solidFill>
                <a:srgbClr val="041459"/>
              </a:solidFill>
              <a:latin typeface="+mn-lt"/>
            </a:endParaRPr>
          </a:p>
          <a:p>
            <a:pPr marL="173038" indent="-173038">
              <a:buClr>
                <a:srgbClr val="041459"/>
              </a:buClr>
              <a:defRPr/>
            </a:pPr>
            <a:endParaRPr lang="en-US" dirty="0"/>
          </a:p>
        </p:txBody>
      </p:sp>
      <p:pic>
        <p:nvPicPr>
          <p:cNvPr id="20" name="Graphic 19">
            <a:extLst>
              <a:ext uri="{FF2B5EF4-FFF2-40B4-BE49-F238E27FC236}">
                <a16:creationId xmlns:a16="http://schemas.microsoft.com/office/drawing/2014/main" id="{2E341C55-B581-B8A9-DF61-37AD6F035249}"/>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8184030" y="1537280"/>
            <a:ext cx="594360" cy="594360"/>
          </a:xfrm>
          <a:prstGeom prst="rect">
            <a:avLst/>
          </a:prstGeom>
        </p:spPr>
      </p:pic>
      <p:sp>
        <p:nvSpPr>
          <p:cNvPr id="7" name="Text Placeholder 12">
            <a:extLst>
              <a:ext uri="{FF2B5EF4-FFF2-40B4-BE49-F238E27FC236}">
                <a16:creationId xmlns:a16="http://schemas.microsoft.com/office/drawing/2014/main" id="{DC3125F8-4643-4DFB-E376-A05FD4D0E080}"/>
              </a:ext>
            </a:extLst>
          </p:cNvPr>
          <p:cNvSpPr txBox="1">
            <a:spLocks/>
          </p:cNvSpPr>
          <p:nvPr/>
        </p:nvSpPr>
        <p:spPr>
          <a:xfrm>
            <a:off x="8977991" y="1582214"/>
            <a:ext cx="3087856" cy="1801285"/>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Ringside Narrow" panose="02000500000000000000" pitchFamily="2" charset="0"/>
              </a:rPr>
              <a:t>Multi-discipline approach</a:t>
            </a:r>
          </a:p>
          <a:p>
            <a:r>
              <a:rPr lang="en-US" sz="1300" b="0">
                <a:solidFill>
                  <a:srgbClr val="041459"/>
                </a:solidFill>
                <a:latin typeface="Ringside Narrow Book" panose="02000500000000000000" pitchFamily="2" charset="0"/>
              </a:rPr>
              <a:t>Multiple disciplines combine to expand opportunities for excess returns and reduced volatility.</a:t>
            </a:r>
          </a:p>
          <a:p>
            <a:pPr marL="171450" indent="-171450">
              <a:spcAft>
                <a:spcPts val="300"/>
              </a:spcAft>
              <a:buFont typeface="Arial" panose="020B0604020202020204" pitchFamily="34" charset="0"/>
              <a:buChar char="•"/>
            </a:pPr>
            <a:r>
              <a:rPr lang="en-US" sz="1300" b="0">
                <a:solidFill>
                  <a:srgbClr val="041459"/>
                </a:solidFill>
                <a:latin typeface="Ringside Narrow Book" panose="02000500000000000000" pitchFamily="2" charset="0"/>
              </a:rPr>
              <a:t>Fundamental</a:t>
            </a:r>
          </a:p>
          <a:p>
            <a:pPr marL="171450" indent="-171450">
              <a:spcAft>
                <a:spcPts val="300"/>
              </a:spcAft>
              <a:buFont typeface="Arial" panose="020B0604020202020204" pitchFamily="34" charset="0"/>
              <a:buChar char="•"/>
            </a:pPr>
            <a:r>
              <a:rPr lang="en-US" sz="1300" b="0">
                <a:solidFill>
                  <a:srgbClr val="041459"/>
                </a:solidFill>
                <a:latin typeface="Ringside Narrow Book" panose="02000500000000000000" pitchFamily="2" charset="0"/>
              </a:rPr>
              <a:t>Research</a:t>
            </a:r>
          </a:p>
          <a:p>
            <a:pPr marL="171450" indent="-171450">
              <a:spcAft>
                <a:spcPts val="300"/>
              </a:spcAft>
              <a:buFont typeface="Arial" panose="020B0604020202020204" pitchFamily="34" charset="0"/>
              <a:buChar char="•"/>
            </a:pPr>
            <a:r>
              <a:rPr lang="en-US" sz="1300" b="0">
                <a:solidFill>
                  <a:srgbClr val="041459"/>
                </a:solidFill>
                <a:latin typeface="Ringside Narrow Book" panose="02000500000000000000" pitchFamily="2" charset="0"/>
              </a:rPr>
              <a:t>Quantitative</a:t>
            </a:r>
            <a:br>
              <a:rPr lang="en-US" sz="1300" b="0">
                <a:solidFill>
                  <a:srgbClr val="041459"/>
                </a:solidFill>
                <a:latin typeface="+mn-lt"/>
              </a:rPr>
            </a:br>
            <a:endParaRPr lang="en-US" sz="1300" b="0">
              <a:solidFill>
                <a:srgbClr val="041459"/>
              </a:solidFill>
              <a:latin typeface="+mn-lt"/>
            </a:endParaRPr>
          </a:p>
          <a:p>
            <a:pPr marL="171450" indent="-171450">
              <a:spcAft>
                <a:spcPts val="300"/>
              </a:spcAft>
              <a:buClr>
                <a:srgbClr val="041459"/>
              </a:buClr>
              <a:buFont typeface="Arial" panose="020B0604020202020204" pitchFamily="34" charset="0"/>
              <a:buChar char="•"/>
              <a:defRPr/>
            </a:pPr>
            <a:endParaRPr lang="en-US" sz="1300" b="0">
              <a:solidFill>
                <a:srgbClr val="041459"/>
              </a:solidFill>
              <a:latin typeface="+mn-lt"/>
            </a:endParaRPr>
          </a:p>
          <a:p>
            <a:pPr>
              <a:buClr>
                <a:srgbClr val="041459"/>
              </a:buClr>
              <a:defRPr/>
            </a:pPr>
            <a:endParaRPr lang="en-US"/>
          </a:p>
        </p:txBody>
      </p:sp>
      <p:sp>
        <p:nvSpPr>
          <p:cNvPr id="3" name="Footer Placeholder 4">
            <a:extLst>
              <a:ext uri="{FF2B5EF4-FFF2-40B4-BE49-F238E27FC236}">
                <a16:creationId xmlns:a16="http://schemas.microsoft.com/office/drawing/2014/main" id="{79371F66-D479-E1E5-A513-2432AABDBFA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932163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3B55FE3-5539-1FA2-F6D2-089C756BA672}"/>
              </a:ext>
            </a:extLst>
          </p:cNvPr>
          <p:cNvSpPr txBox="1"/>
          <p:nvPr/>
        </p:nvSpPr>
        <p:spPr>
          <a:xfrm>
            <a:off x="0" y="4341802"/>
            <a:ext cx="8655050" cy="2516198"/>
          </a:xfrm>
          <a:prstGeom prst="rect">
            <a:avLst/>
          </a:prstGeom>
          <a:solidFill>
            <a:schemeClr val="bg2"/>
          </a:solidFill>
        </p:spPr>
        <p:txBody>
          <a:bodyPr wrap="square" lIns="0" tIns="0" rIns="0" bIns="0" rtlCol="0">
            <a:noAutofit/>
          </a:bodyPr>
          <a:lstStyle/>
          <a:p>
            <a:pPr algn="l"/>
            <a:endParaRPr lang="en-US" sz="1600" err="1">
              <a:latin typeface="Ringside Narrow Book" panose="02000500000000000000" pitchFamily="2" charset="0"/>
            </a:endParaRPr>
          </a:p>
        </p:txBody>
      </p:sp>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p:txBody>
          <a:bodyPr/>
          <a:lstStyle/>
          <a:p>
            <a:r>
              <a:rPr lang="en-US" dirty="0"/>
              <a:t>Competitive performance</a:t>
            </a:r>
            <a:r>
              <a:rPr lang="en-US" baseline="30000" dirty="0"/>
              <a:t>1</a:t>
            </a:r>
            <a:r>
              <a:rPr lang="en-US" dirty="0"/>
              <a:t> vs. benchmarks and peers</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18</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a:solidFill>
                  <a:schemeClr val="tx2"/>
                </a:solidFill>
              </a:rPr>
              <a:t>CREF STOCK</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4341802"/>
            <a:ext cx="8261240" cy="2058998"/>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spcAft>
                <a:spcPts val="300"/>
              </a:spcAft>
            </a:pPr>
            <a:r>
              <a:rPr lang="en-US" sz="850" b="1" dirty="0">
                <a:latin typeface="Ringside Narrow" panose="02000500000000000000" pitchFamily="2" charset="0"/>
                <a:cs typeface="Arial"/>
              </a:rPr>
              <a:t>Past</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does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not</a:t>
            </a:r>
            <a:r>
              <a:rPr lang="en-US" sz="850" b="1" spc="-9" dirty="0">
                <a:latin typeface="Ringside Narrow" panose="02000500000000000000" pitchFamily="2" charset="0"/>
                <a:cs typeface="Arial"/>
              </a:rPr>
              <a:t> guarantee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future</a:t>
            </a:r>
            <a:r>
              <a:rPr lang="en-US" sz="850" b="1" spc="-35" dirty="0">
                <a:latin typeface="Ringside Narrow" panose="02000500000000000000" pitchFamily="2" charset="0"/>
                <a:cs typeface="Arial"/>
              </a:rPr>
              <a:t> </a:t>
            </a:r>
            <a:r>
              <a:rPr lang="en-US" sz="850" b="1" spc="-9" dirty="0">
                <a:latin typeface="Ringside Narrow" panose="02000500000000000000" pitchFamily="2" charset="0"/>
                <a:cs typeface="Arial"/>
              </a:rPr>
              <a:t>results.</a:t>
            </a:r>
            <a:endParaRPr lang="en-US" sz="850" b="1" dirty="0">
              <a:latin typeface="Ringside Narrow" panose="02000500000000000000" pitchFamily="2" charset="0"/>
              <a:cs typeface="Arial"/>
            </a:endParaRPr>
          </a:p>
          <a:p>
            <a:pPr marL="11207">
              <a:spcAft>
                <a:spcPts val="300"/>
              </a:spcAft>
              <a:tabLst>
                <a:tab pos="212363" algn="l"/>
                <a:tab pos="212923" algn="l"/>
              </a:tabLst>
            </a:pPr>
            <a:r>
              <a:rPr lang="en-US" sz="850" spc="-9" dirty="0">
                <a:cs typeface="Arial"/>
              </a:rPr>
              <a:t>1. Performance</a:t>
            </a:r>
            <a:r>
              <a:rPr lang="en-US" sz="850" spc="-40" dirty="0">
                <a:cs typeface="Arial"/>
              </a:rPr>
              <a:t> </a:t>
            </a:r>
            <a:r>
              <a:rPr lang="en-US" sz="850" dirty="0">
                <a:cs typeface="Arial"/>
              </a:rPr>
              <a:t>is</a:t>
            </a:r>
            <a:r>
              <a:rPr lang="en-US" sz="850" spc="-18" dirty="0">
                <a:cs typeface="Arial"/>
              </a:rPr>
              <a:t> </a:t>
            </a:r>
            <a:r>
              <a:rPr lang="en-US" sz="850" spc="-9" dirty="0">
                <a:cs typeface="Arial"/>
              </a:rPr>
              <a:t>reported </a:t>
            </a:r>
            <a:r>
              <a:rPr lang="en-US" sz="850" dirty="0">
                <a:cs typeface="Arial"/>
              </a:rPr>
              <a:t>net</a:t>
            </a:r>
            <a:r>
              <a:rPr lang="en-US" sz="850" spc="-13" dirty="0">
                <a:cs typeface="Arial"/>
              </a:rPr>
              <a:t> </a:t>
            </a:r>
            <a:r>
              <a:rPr lang="en-US" sz="850" dirty="0">
                <a:cs typeface="Arial"/>
              </a:rPr>
              <a:t>of</a:t>
            </a:r>
            <a:r>
              <a:rPr lang="en-US" sz="850" spc="62" dirty="0">
                <a:cs typeface="Arial"/>
              </a:rPr>
              <a:t> </a:t>
            </a:r>
            <a:r>
              <a:rPr lang="en-US" sz="850" spc="-9" dirty="0">
                <a:cs typeface="Arial"/>
              </a:rPr>
              <a:t>expenses. 2. As of Jun. 30, 2024. The total number of funds in the Morningstar Aggressive Allocation category for the following time periods included: 181 (3 years); 171 (5 years); 131 (10 years) and 181 (overall star rating). </a:t>
            </a:r>
            <a:r>
              <a:rPr lang="en-US" sz="850" dirty="0">
                <a:cs typeface="Arial"/>
              </a:rPr>
              <a:t>3. The net</a:t>
            </a:r>
            <a:r>
              <a:rPr lang="en-US" sz="850" spc="9" dirty="0">
                <a:cs typeface="Arial"/>
              </a:rPr>
              <a:t> </a:t>
            </a:r>
            <a:r>
              <a:rPr lang="en-US" sz="850" dirty="0">
                <a:cs typeface="Arial"/>
              </a:rPr>
              <a:t>expense</a:t>
            </a:r>
            <a:r>
              <a:rPr lang="en-US" sz="850" spc="-26" dirty="0">
                <a:cs typeface="Arial"/>
              </a:rPr>
              <a:t> </a:t>
            </a:r>
            <a:r>
              <a:rPr lang="en-US" sz="850" dirty="0">
                <a:cs typeface="Arial"/>
              </a:rPr>
              <a:t>ratio represents</a:t>
            </a:r>
            <a:r>
              <a:rPr lang="en-US" sz="850" spc="-26" dirty="0">
                <a:cs typeface="Arial"/>
              </a:rPr>
              <a:t> </a:t>
            </a:r>
            <a:r>
              <a:rPr lang="en-US" sz="850" dirty="0">
                <a:cs typeface="Arial"/>
              </a:rPr>
              <a:t>expenses</a:t>
            </a:r>
            <a:r>
              <a:rPr lang="en-US" sz="850" spc="-31" dirty="0">
                <a:cs typeface="Arial"/>
              </a:rPr>
              <a:t> </a:t>
            </a:r>
            <a:r>
              <a:rPr lang="en-US" sz="850" dirty="0">
                <a:cs typeface="Arial"/>
              </a:rPr>
              <a:t>after</a:t>
            </a:r>
            <a:r>
              <a:rPr lang="en-US" sz="850" spc="18" dirty="0">
                <a:cs typeface="Arial"/>
              </a:rPr>
              <a:t> </a:t>
            </a:r>
            <a:r>
              <a:rPr lang="en-US" sz="850" dirty="0">
                <a:cs typeface="Arial"/>
              </a:rPr>
              <a:t>reimbursement</a:t>
            </a:r>
            <a:r>
              <a:rPr lang="en-US" sz="850" spc="-26" dirty="0">
                <a:cs typeface="Arial"/>
              </a:rPr>
              <a:t> </a:t>
            </a:r>
            <a:r>
              <a:rPr lang="en-US" sz="850" dirty="0">
                <a:cs typeface="Arial"/>
              </a:rPr>
              <a:t>and</a:t>
            </a:r>
            <a:r>
              <a:rPr lang="en-US" sz="850" spc="9" dirty="0">
                <a:cs typeface="Arial"/>
              </a:rPr>
              <a:t> </a:t>
            </a:r>
            <a:r>
              <a:rPr lang="en-US" sz="850" dirty="0">
                <a:cs typeface="Arial"/>
              </a:rPr>
              <a:t>waivers,</a:t>
            </a:r>
            <a:r>
              <a:rPr lang="en-US" sz="850" spc="-9" dirty="0">
                <a:cs typeface="Arial"/>
              </a:rPr>
              <a:t> </a:t>
            </a:r>
            <a:r>
              <a:rPr lang="en-US" sz="850" dirty="0">
                <a:cs typeface="Arial"/>
              </a:rPr>
              <a:t>if</a:t>
            </a:r>
            <a:r>
              <a:rPr lang="en-US" sz="850" spc="26" dirty="0">
                <a:cs typeface="Arial"/>
              </a:rPr>
              <a:t> </a:t>
            </a:r>
            <a:r>
              <a:rPr lang="en-US" sz="850" dirty="0">
                <a:cs typeface="Arial"/>
              </a:rPr>
              <a:t>applicable, and</a:t>
            </a:r>
            <a:r>
              <a:rPr lang="en-US" sz="850" spc="-4" dirty="0">
                <a:cs typeface="Arial"/>
              </a:rPr>
              <a:t> </a:t>
            </a:r>
            <a:r>
              <a:rPr lang="en-US" sz="850" dirty="0">
                <a:cs typeface="Arial"/>
              </a:rPr>
              <a:t>is</a:t>
            </a:r>
            <a:r>
              <a:rPr lang="en-US" sz="850" spc="18" dirty="0">
                <a:cs typeface="Arial"/>
              </a:rPr>
              <a:t> </a:t>
            </a:r>
            <a:r>
              <a:rPr lang="en-US" sz="850" dirty="0">
                <a:cs typeface="Arial"/>
              </a:rPr>
              <a:t>what</a:t>
            </a:r>
            <a:r>
              <a:rPr lang="en-US" sz="850" spc="9" dirty="0">
                <a:cs typeface="Arial"/>
              </a:rPr>
              <a:t> </a:t>
            </a:r>
            <a:r>
              <a:rPr lang="en-US" sz="850" dirty="0">
                <a:cs typeface="Arial"/>
              </a:rPr>
              <a:t>participants</a:t>
            </a:r>
            <a:r>
              <a:rPr lang="en-US" sz="850" spc="-26" dirty="0">
                <a:cs typeface="Arial"/>
              </a:rPr>
              <a:t> </a:t>
            </a:r>
            <a:r>
              <a:rPr lang="en-US" sz="850" dirty="0">
                <a:cs typeface="Arial"/>
              </a:rPr>
              <a:t>actually</a:t>
            </a:r>
            <a:r>
              <a:rPr lang="en-US" sz="850" spc="-4" dirty="0">
                <a:cs typeface="Arial"/>
              </a:rPr>
              <a:t> </a:t>
            </a:r>
            <a:r>
              <a:rPr lang="en-US" sz="850" dirty="0">
                <a:cs typeface="Arial"/>
              </a:rPr>
              <a:t>pay; while</a:t>
            </a:r>
            <a:r>
              <a:rPr lang="en-US" sz="850" spc="9" dirty="0">
                <a:cs typeface="Arial"/>
              </a:rPr>
              <a:t> </a:t>
            </a:r>
            <a:r>
              <a:rPr lang="en-US" sz="850" dirty="0">
                <a:cs typeface="Arial"/>
              </a:rPr>
              <a:t>gross</a:t>
            </a:r>
            <a:r>
              <a:rPr lang="en-US" sz="850" spc="-31" dirty="0">
                <a:cs typeface="Arial"/>
              </a:rPr>
              <a:t> </a:t>
            </a:r>
            <a:r>
              <a:rPr lang="en-US" sz="850" dirty="0">
                <a:cs typeface="Arial"/>
              </a:rPr>
              <a:t>expense ratio</a:t>
            </a:r>
            <a:r>
              <a:rPr lang="en-US" sz="850" spc="-22" dirty="0">
                <a:cs typeface="Arial"/>
              </a:rPr>
              <a:t> </a:t>
            </a:r>
            <a:r>
              <a:rPr lang="en-US" sz="850" dirty="0">
                <a:cs typeface="Arial"/>
              </a:rPr>
              <a:t>represents</a:t>
            </a:r>
            <a:r>
              <a:rPr lang="en-US" sz="850" spc="9" dirty="0">
                <a:cs typeface="Arial"/>
              </a:rPr>
              <a:t> </a:t>
            </a:r>
            <a:r>
              <a:rPr lang="en-US" sz="850" dirty="0">
                <a:cs typeface="Arial"/>
              </a:rPr>
              <a:t>the</a:t>
            </a:r>
            <a:r>
              <a:rPr lang="en-US" sz="850" spc="-13" dirty="0">
                <a:cs typeface="Arial"/>
              </a:rPr>
              <a:t> </a:t>
            </a:r>
            <a:r>
              <a:rPr lang="en-US" sz="850" dirty="0">
                <a:cs typeface="Arial"/>
              </a:rPr>
              <a:t>expense</a:t>
            </a:r>
            <a:r>
              <a:rPr lang="en-US" sz="850" spc="-26" dirty="0">
                <a:cs typeface="Arial"/>
              </a:rPr>
              <a:t> </a:t>
            </a:r>
            <a:r>
              <a:rPr lang="en-US" sz="850" dirty="0">
                <a:cs typeface="Arial"/>
              </a:rPr>
              <a:t>ratio</a:t>
            </a:r>
            <a:r>
              <a:rPr lang="en-US" sz="850" spc="13" dirty="0">
                <a:cs typeface="Arial"/>
              </a:rPr>
              <a:t> </a:t>
            </a:r>
            <a:r>
              <a:rPr lang="en-US" sz="850" dirty="0">
                <a:cs typeface="Arial"/>
              </a:rPr>
              <a:t>before consideration</a:t>
            </a:r>
            <a:r>
              <a:rPr lang="en-US" sz="850" spc="-26" dirty="0">
                <a:cs typeface="Arial"/>
              </a:rPr>
              <a:t> </a:t>
            </a:r>
            <a:r>
              <a:rPr lang="en-US" sz="850" dirty="0">
                <a:cs typeface="Arial"/>
              </a:rPr>
              <a:t>for reimbursements</a:t>
            </a:r>
            <a:r>
              <a:rPr lang="en-US" sz="850" spc="-26" dirty="0">
                <a:cs typeface="Arial"/>
              </a:rPr>
              <a:t> </a:t>
            </a:r>
            <a:r>
              <a:rPr lang="en-US" sz="850" dirty="0">
                <a:cs typeface="Arial"/>
              </a:rPr>
              <a:t>and/or waivers</a:t>
            </a:r>
            <a:r>
              <a:rPr lang="en-US" sz="850" spc="9" dirty="0">
                <a:cs typeface="Arial"/>
              </a:rPr>
              <a:t> </a:t>
            </a:r>
            <a:r>
              <a:rPr lang="en-US" sz="850" dirty="0">
                <a:cs typeface="Arial"/>
              </a:rPr>
              <a:t>are applied.</a:t>
            </a:r>
            <a:r>
              <a:rPr lang="en-US" sz="850" spc="-26" dirty="0">
                <a:cs typeface="Arial"/>
              </a:rPr>
              <a:t> </a:t>
            </a:r>
            <a:r>
              <a:rPr lang="en-US" sz="850" dirty="0">
                <a:cs typeface="Arial"/>
              </a:rPr>
              <a:t>CREF</a:t>
            </a:r>
            <a:r>
              <a:rPr lang="en-US" sz="850" spc="-4" dirty="0">
                <a:cs typeface="Arial"/>
              </a:rPr>
              <a:t> </a:t>
            </a:r>
            <a:r>
              <a:rPr lang="en-US" sz="850" spc="-22" dirty="0">
                <a:cs typeface="Arial"/>
              </a:rPr>
              <a:t>is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which</a:t>
            </a:r>
            <a:r>
              <a:rPr lang="en-US" sz="850" spc="-26" dirty="0">
                <a:cs typeface="Arial"/>
              </a:rPr>
              <a:t> </a:t>
            </a:r>
            <a:r>
              <a:rPr lang="en-US" sz="850" dirty="0">
                <a:cs typeface="Arial"/>
              </a:rPr>
              <a:t>means</a:t>
            </a:r>
            <a:r>
              <a:rPr lang="en-US" sz="850" spc="-4" dirty="0">
                <a:cs typeface="Arial"/>
              </a:rPr>
              <a:t> </a:t>
            </a:r>
            <a:r>
              <a:rPr lang="en-US" sz="850" dirty="0">
                <a:cs typeface="Arial"/>
              </a:rPr>
              <a:t>its</a:t>
            </a:r>
            <a:r>
              <a:rPr lang="en-US" sz="850" spc="22" dirty="0">
                <a:cs typeface="Arial"/>
              </a:rPr>
              <a:t> </a:t>
            </a:r>
            <a:r>
              <a:rPr lang="en-US" sz="850" dirty="0">
                <a:cs typeface="Arial"/>
              </a:rPr>
              <a:t>net</a:t>
            </a:r>
            <a:r>
              <a:rPr lang="en-US" sz="850" spc="9" dirty="0">
                <a:cs typeface="Arial"/>
              </a:rPr>
              <a:t> </a:t>
            </a:r>
            <a:r>
              <a:rPr lang="en-US" sz="850" dirty="0">
                <a:cs typeface="Arial"/>
              </a:rPr>
              <a:t>and</a:t>
            </a:r>
            <a:r>
              <a:rPr lang="en-US" sz="850" spc="-4" dirty="0">
                <a:cs typeface="Arial"/>
              </a:rPr>
              <a:t> </a:t>
            </a:r>
            <a:r>
              <a:rPr lang="en-US" sz="850" dirty="0">
                <a:cs typeface="Arial"/>
              </a:rPr>
              <a:t>gross</a:t>
            </a:r>
            <a:r>
              <a:rPr lang="en-US" sz="850" spc="-18" dirty="0">
                <a:cs typeface="Arial"/>
              </a:rPr>
              <a:t> </a:t>
            </a:r>
            <a:r>
              <a:rPr lang="en-US" sz="850" dirty="0">
                <a:cs typeface="Arial"/>
              </a:rPr>
              <a:t>expenses</a:t>
            </a:r>
            <a:r>
              <a:rPr lang="en-US" sz="850" spc="-31" dirty="0">
                <a:cs typeface="Arial"/>
              </a:rPr>
              <a:t> </a:t>
            </a:r>
            <a:r>
              <a:rPr lang="en-US" sz="850" dirty="0">
                <a:cs typeface="Arial"/>
              </a:rPr>
              <a:t>are</a:t>
            </a:r>
            <a:r>
              <a:rPr lang="en-US" sz="850" spc="-4" dirty="0">
                <a:cs typeface="Arial"/>
              </a:rPr>
              <a:t> </a:t>
            </a:r>
            <a:r>
              <a:rPr lang="en-US" sz="850" dirty="0">
                <a:cs typeface="Arial"/>
              </a:rPr>
              <a:t>the</a:t>
            </a:r>
            <a:r>
              <a:rPr lang="en-US" sz="850" spc="4" dirty="0">
                <a:cs typeface="Arial"/>
              </a:rPr>
              <a:t> </a:t>
            </a:r>
            <a:r>
              <a:rPr lang="en-US" sz="850" dirty="0">
                <a:cs typeface="Arial"/>
              </a:rPr>
              <a:t>same.</a:t>
            </a:r>
            <a:r>
              <a:rPr lang="en-US" sz="850" spc="-4" dirty="0">
                <a:cs typeface="Arial"/>
              </a:rPr>
              <a:t> </a:t>
            </a:r>
            <a:r>
              <a:rPr lang="en-US" sz="850" dirty="0">
                <a:cs typeface="Arial"/>
              </a:rPr>
              <a:t>Due</a:t>
            </a:r>
            <a:r>
              <a:rPr lang="en-US" sz="850" spc="-4" dirty="0">
                <a:cs typeface="Arial"/>
              </a:rPr>
              <a:t> </a:t>
            </a:r>
            <a:r>
              <a:rPr lang="en-US" sz="850" dirty="0">
                <a:cs typeface="Arial"/>
              </a:rPr>
              <a:t>to</a:t>
            </a:r>
            <a:r>
              <a:rPr lang="en-US" sz="850" spc="18" dirty="0">
                <a:cs typeface="Arial"/>
              </a:rPr>
              <a:t> </a:t>
            </a:r>
            <a:r>
              <a:rPr lang="en-US" sz="850" dirty="0">
                <a:cs typeface="Arial"/>
              </a:rPr>
              <a:t>CREF</a:t>
            </a:r>
            <a:r>
              <a:rPr lang="en-US" sz="850" spc="-26" dirty="0">
                <a:cs typeface="Arial"/>
              </a:rPr>
              <a:t> </a:t>
            </a:r>
            <a:r>
              <a:rPr lang="en-US" sz="850" dirty="0">
                <a:cs typeface="Arial"/>
              </a:rPr>
              <a:t>being</a:t>
            </a:r>
            <a:r>
              <a:rPr lang="en-US" sz="850" spc="4" dirty="0">
                <a:cs typeface="Arial"/>
              </a:rPr>
              <a:t>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CREF’s</a:t>
            </a:r>
            <a:r>
              <a:rPr lang="en-US" sz="850" spc="-9" dirty="0">
                <a:cs typeface="Arial"/>
              </a:rPr>
              <a:t> expense</a:t>
            </a:r>
            <a:r>
              <a:rPr lang="en-US" sz="850" spc="-26" dirty="0">
                <a:cs typeface="Arial"/>
              </a:rPr>
              <a:t> </a:t>
            </a:r>
            <a:r>
              <a:rPr lang="en-US" sz="850" dirty="0">
                <a:cs typeface="Arial"/>
              </a:rPr>
              <a:t>ratios</a:t>
            </a:r>
            <a:r>
              <a:rPr lang="en-US" sz="850" spc="-9" dirty="0">
                <a:cs typeface="Arial"/>
              </a:rPr>
              <a:t> </a:t>
            </a:r>
            <a:r>
              <a:rPr lang="en-US" sz="850" dirty="0">
                <a:cs typeface="Arial"/>
              </a:rPr>
              <a:t>increase/decrease</a:t>
            </a:r>
            <a:r>
              <a:rPr lang="en-US" sz="850" spc="-13" dirty="0">
                <a:cs typeface="Arial"/>
              </a:rPr>
              <a:t> </a:t>
            </a:r>
            <a:r>
              <a:rPr lang="en-US" sz="850" dirty="0">
                <a:cs typeface="Arial"/>
              </a:rPr>
              <a:t>depending on</a:t>
            </a:r>
            <a:r>
              <a:rPr lang="en-US" sz="850" spc="9" dirty="0">
                <a:cs typeface="Arial"/>
              </a:rPr>
              <a:t> </a:t>
            </a:r>
            <a:r>
              <a:rPr lang="en-US" sz="850" dirty="0">
                <a:cs typeface="Arial"/>
              </a:rPr>
              <a:t>changes</a:t>
            </a:r>
            <a:r>
              <a:rPr lang="en-US" sz="850" spc="-26" dirty="0">
                <a:cs typeface="Arial"/>
              </a:rPr>
              <a:t> </a:t>
            </a:r>
            <a:r>
              <a:rPr lang="en-US" sz="850" dirty="0">
                <a:cs typeface="Arial"/>
              </a:rPr>
              <a:t>in</a:t>
            </a:r>
            <a:r>
              <a:rPr lang="en-US" sz="850" spc="26" dirty="0">
                <a:cs typeface="Arial"/>
              </a:rPr>
              <a:t> </a:t>
            </a:r>
            <a:r>
              <a:rPr lang="en-US" sz="850" dirty="0">
                <a:cs typeface="Arial"/>
              </a:rPr>
              <a:t>net</a:t>
            </a:r>
            <a:r>
              <a:rPr lang="en-US" sz="850" spc="9" dirty="0">
                <a:cs typeface="Arial"/>
              </a:rPr>
              <a:t> </a:t>
            </a:r>
            <a:r>
              <a:rPr lang="en-US" sz="850" dirty="0">
                <a:cs typeface="Arial"/>
              </a:rPr>
              <a:t>assets</a:t>
            </a:r>
            <a:r>
              <a:rPr lang="en-US" sz="850" spc="4" dirty="0">
                <a:cs typeface="Arial"/>
              </a:rPr>
              <a:t> </a:t>
            </a:r>
            <a:r>
              <a:rPr lang="en-US" sz="850" dirty="0">
                <a:cs typeface="Arial"/>
              </a:rPr>
              <a:t>and/or total</a:t>
            </a:r>
            <a:r>
              <a:rPr lang="en-US" sz="850" spc="-18" dirty="0">
                <a:cs typeface="Arial"/>
              </a:rPr>
              <a:t> </a:t>
            </a:r>
            <a:r>
              <a:rPr lang="en-US" sz="850" dirty="0">
                <a:cs typeface="Arial"/>
              </a:rPr>
              <a:t>expenses.</a:t>
            </a:r>
            <a:r>
              <a:rPr lang="en-US" sz="850" spc="-13" dirty="0">
                <a:cs typeface="Arial"/>
              </a:rPr>
              <a:t> </a:t>
            </a:r>
            <a:r>
              <a:rPr lang="en-US" sz="850" dirty="0">
                <a:cs typeface="Arial"/>
              </a:rPr>
              <a:t>Total</a:t>
            </a:r>
            <a:r>
              <a:rPr lang="en-US" sz="850" spc="4" dirty="0">
                <a:cs typeface="Arial"/>
              </a:rPr>
              <a:t> </a:t>
            </a:r>
            <a:r>
              <a:rPr lang="en-US" sz="850" dirty="0">
                <a:cs typeface="Arial"/>
              </a:rPr>
              <a:t>annual</a:t>
            </a:r>
            <a:r>
              <a:rPr lang="en-US" sz="850" spc="-4" dirty="0">
                <a:cs typeface="Arial"/>
              </a:rPr>
              <a:t> </a:t>
            </a:r>
            <a:r>
              <a:rPr lang="en-US" sz="850" dirty="0">
                <a:cs typeface="Arial"/>
              </a:rPr>
              <a:t>expense deductions,</a:t>
            </a:r>
            <a:r>
              <a:rPr lang="en-US" sz="850" spc="-13" dirty="0">
                <a:cs typeface="Arial"/>
              </a:rPr>
              <a:t> </a:t>
            </a:r>
            <a:r>
              <a:rPr lang="en-US" sz="850" spc="-9" dirty="0">
                <a:cs typeface="Arial"/>
              </a:rPr>
              <a:t>which </a:t>
            </a:r>
            <a:r>
              <a:rPr lang="en-US" sz="850" dirty="0">
                <a:cs typeface="Arial"/>
              </a:rPr>
              <a:t>include</a:t>
            </a:r>
            <a:r>
              <a:rPr lang="en-US" sz="850" spc="-13" dirty="0">
                <a:cs typeface="Arial"/>
              </a:rPr>
              <a:t> </a:t>
            </a:r>
            <a:r>
              <a:rPr lang="en-US" sz="850" dirty="0">
                <a:cs typeface="Arial"/>
              </a:rPr>
              <a:t>investment</a:t>
            </a:r>
            <a:r>
              <a:rPr lang="en-US" sz="850" spc="-22" dirty="0">
                <a:cs typeface="Arial"/>
              </a:rPr>
              <a:t> </a:t>
            </a:r>
            <a:r>
              <a:rPr lang="en-US" sz="850" dirty="0">
                <a:cs typeface="Arial"/>
              </a:rPr>
              <a:t>advisory,</a:t>
            </a:r>
            <a:r>
              <a:rPr lang="en-US" sz="850" spc="-22" dirty="0">
                <a:cs typeface="Arial"/>
              </a:rPr>
              <a:t> </a:t>
            </a:r>
            <a:r>
              <a:rPr lang="en-US" sz="850" dirty="0">
                <a:cs typeface="Arial"/>
              </a:rPr>
              <a:t>administrative,</a:t>
            </a:r>
            <a:r>
              <a:rPr lang="en-US" sz="850" spc="-9" dirty="0">
                <a:cs typeface="Arial"/>
              </a:rPr>
              <a:t> </a:t>
            </a:r>
            <a:r>
              <a:rPr lang="en-US" sz="850" dirty="0">
                <a:cs typeface="Arial"/>
              </a:rPr>
              <a:t>and</a:t>
            </a:r>
            <a:r>
              <a:rPr lang="en-US" sz="850" spc="4" dirty="0">
                <a:cs typeface="Arial"/>
              </a:rPr>
              <a:t> </a:t>
            </a:r>
            <a:r>
              <a:rPr lang="en-US" sz="850" dirty="0">
                <a:cs typeface="Arial"/>
              </a:rPr>
              <a:t>distribution</a:t>
            </a:r>
            <a:r>
              <a:rPr lang="en-US" sz="850" spc="4" dirty="0">
                <a:cs typeface="Arial"/>
              </a:rPr>
              <a:t> </a:t>
            </a:r>
            <a:r>
              <a:rPr lang="en-US" sz="850" dirty="0">
                <a:cs typeface="Arial"/>
              </a:rPr>
              <a:t>(12b-1)</a:t>
            </a:r>
            <a:r>
              <a:rPr lang="en-US" sz="850" spc="-18" dirty="0">
                <a:cs typeface="Arial"/>
              </a:rPr>
              <a:t> </a:t>
            </a:r>
            <a:r>
              <a:rPr lang="en-US" sz="850" dirty="0">
                <a:cs typeface="Arial"/>
              </a:rPr>
              <a:t>expenses,</a:t>
            </a:r>
            <a:r>
              <a:rPr lang="en-US" sz="850" spc="-22" dirty="0">
                <a:cs typeface="Arial"/>
              </a:rPr>
              <a:t> </a:t>
            </a:r>
            <a:r>
              <a:rPr lang="en-US" sz="850" dirty="0">
                <a:cs typeface="Arial"/>
              </a:rPr>
              <a:t>and</a:t>
            </a:r>
            <a:r>
              <a:rPr lang="en-US" sz="850" spc="13" dirty="0">
                <a:cs typeface="Arial"/>
              </a:rPr>
              <a:t> </a:t>
            </a:r>
            <a:r>
              <a:rPr lang="en-US" sz="850" dirty="0">
                <a:cs typeface="Arial"/>
              </a:rPr>
              <a:t>mortality and</a:t>
            </a:r>
            <a:r>
              <a:rPr lang="en-US" sz="850" spc="13" dirty="0">
                <a:cs typeface="Arial"/>
              </a:rPr>
              <a:t> </a:t>
            </a:r>
            <a:r>
              <a:rPr lang="en-US" sz="850" dirty="0">
                <a:cs typeface="Arial"/>
              </a:rPr>
              <a:t>expense</a:t>
            </a:r>
            <a:r>
              <a:rPr lang="en-US" sz="850" spc="-22" dirty="0">
                <a:cs typeface="Arial"/>
              </a:rPr>
              <a:t> </a:t>
            </a:r>
            <a:r>
              <a:rPr lang="en-US" sz="850" dirty="0">
                <a:cs typeface="Arial"/>
              </a:rPr>
              <a:t>risk</a:t>
            </a:r>
            <a:r>
              <a:rPr lang="en-US" sz="850" spc="13" dirty="0">
                <a:cs typeface="Arial"/>
              </a:rPr>
              <a:t> </a:t>
            </a:r>
            <a:r>
              <a:rPr lang="en-US" sz="850" dirty="0">
                <a:cs typeface="Arial"/>
              </a:rPr>
              <a:t>charges,</a:t>
            </a:r>
            <a:r>
              <a:rPr lang="en-US" sz="850" spc="-22" dirty="0">
                <a:cs typeface="Arial"/>
              </a:rPr>
              <a:t> </a:t>
            </a:r>
            <a:r>
              <a:rPr lang="en-US" sz="850" dirty="0">
                <a:cs typeface="Arial"/>
              </a:rPr>
              <a:t>are</a:t>
            </a:r>
            <a:r>
              <a:rPr lang="en-US" sz="850" spc="4" dirty="0">
                <a:cs typeface="Arial"/>
              </a:rPr>
              <a:t> </a:t>
            </a:r>
            <a:r>
              <a:rPr lang="en-US" sz="850" dirty="0">
                <a:cs typeface="Arial"/>
              </a:rPr>
              <a:t>estimated each</a:t>
            </a:r>
            <a:r>
              <a:rPr lang="en-US" sz="850" spc="-9" dirty="0">
                <a:cs typeface="Arial"/>
              </a:rPr>
              <a:t> </a:t>
            </a:r>
            <a:r>
              <a:rPr lang="en-US" sz="850" dirty="0">
                <a:cs typeface="Arial"/>
              </a:rPr>
              <a:t>year based</a:t>
            </a:r>
            <a:r>
              <a:rPr lang="en-US" sz="850" spc="-9" dirty="0">
                <a:cs typeface="Arial"/>
              </a:rPr>
              <a:t> </a:t>
            </a:r>
            <a:r>
              <a:rPr lang="en-US" sz="850" dirty="0">
                <a:cs typeface="Arial"/>
              </a:rPr>
              <a:t>on</a:t>
            </a:r>
            <a:r>
              <a:rPr lang="en-US" sz="850" spc="13" dirty="0">
                <a:cs typeface="Arial"/>
              </a:rPr>
              <a:t> </a:t>
            </a:r>
            <a:r>
              <a:rPr lang="en-US" sz="850" dirty="0">
                <a:cs typeface="Arial"/>
              </a:rPr>
              <a:t>projected</a:t>
            </a:r>
            <a:r>
              <a:rPr lang="en-US" sz="850" spc="-22" dirty="0">
                <a:cs typeface="Arial"/>
              </a:rPr>
              <a:t> </a:t>
            </a:r>
            <a:r>
              <a:rPr lang="en-US" sz="850" dirty="0">
                <a:cs typeface="Arial"/>
              </a:rPr>
              <a:t>expense</a:t>
            </a:r>
            <a:r>
              <a:rPr lang="en-US" sz="850" spc="-22" dirty="0">
                <a:cs typeface="Arial"/>
              </a:rPr>
              <a:t> </a:t>
            </a:r>
            <a:r>
              <a:rPr lang="en-US" sz="850" dirty="0">
                <a:cs typeface="Arial"/>
              </a:rPr>
              <a:t>and</a:t>
            </a:r>
            <a:r>
              <a:rPr lang="en-US" sz="850" spc="4" dirty="0">
                <a:cs typeface="Arial"/>
              </a:rPr>
              <a:t> </a:t>
            </a:r>
            <a:r>
              <a:rPr lang="en-US" sz="850" dirty="0">
                <a:cs typeface="Arial"/>
              </a:rPr>
              <a:t>asset</a:t>
            </a:r>
            <a:r>
              <a:rPr lang="en-US" sz="850" spc="-9" dirty="0">
                <a:cs typeface="Arial"/>
              </a:rPr>
              <a:t> </a:t>
            </a:r>
            <a:r>
              <a:rPr lang="en-US" sz="850" dirty="0">
                <a:cs typeface="Arial"/>
              </a:rPr>
              <a:t>levels.</a:t>
            </a:r>
            <a:r>
              <a:rPr lang="en-US" sz="850" spc="-9" dirty="0">
                <a:cs typeface="Arial"/>
              </a:rPr>
              <a:t> </a:t>
            </a:r>
            <a:r>
              <a:rPr lang="en-US" sz="850" dirty="0">
                <a:cs typeface="Arial"/>
              </a:rPr>
              <a:t>Differences</a:t>
            </a:r>
            <a:r>
              <a:rPr lang="en-US" sz="850" spc="-26" dirty="0">
                <a:cs typeface="Arial"/>
              </a:rPr>
              <a:t> </a:t>
            </a:r>
            <a:r>
              <a:rPr lang="en-US" sz="850" dirty="0">
                <a:cs typeface="Arial"/>
              </a:rPr>
              <a:t>between</a:t>
            </a:r>
            <a:r>
              <a:rPr lang="en-US" sz="850" spc="4" dirty="0">
                <a:cs typeface="Arial"/>
              </a:rPr>
              <a:t> </a:t>
            </a:r>
            <a:r>
              <a:rPr lang="en-US" sz="850" dirty="0">
                <a:cs typeface="Arial"/>
              </a:rPr>
              <a:t>actual</a:t>
            </a:r>
            <a:r>
              <a:rPr lang="en-US" sz="850" spc="4" dirty="0">
                <a:cs typeface="Arial"/>
              </a:rPr>
              <a:t> </a:t>
            </a:r>
            <a:r>
              <a:rPr lang="en-US" sz="850" dirty="0">
                <a:cs typeface="Arial"/>
              </a:rPr>
              <a:t>expenses</a:t>
            </a:r>
            <a:r>
              <a:rPr lang="en-US" sz="850" spc="-26" dirty="0">
                <a:cs typeface="Arial"/>
              </a:rPr>
              <a:t> </a:t>
            </a:r>
            <a:r>
              <a:rPr lang="en-US" sz="850" dirty="0">
                <a:cs typeface="Arial"/>
              </a:rPr>
              <a:t>and the</a:t>
            </a:r>
            <a:r>
              <a:rPr lang="en-US" sz="850" spc="26" dirty="0">
                <a:cs typeface="Arial"/>
              </a:rPr>
              <a:t> </a:t>
            </a:r>
            <a:r>
              <a:rPr lang="en-US" sz="850" dirty="0">
                <a:cs typeface="Arial"/>
              </a:rPr>
              <a:t>estimate</a:t>
            </a:r>
            <a:r>
              <a:rPr lang="en-US" sz="850" spc="-13" dirty="0">
                <a:cs typeface="Arial"/>
              </a:rPr>
              <a:t> </a:t>
            </a:r>
            <a:r>
              <a:rPr lang="en-US" sz="850" dirty="0">
                <a:cs typeface="Arial"/>
              </a:rPr>
              <a:t>are</a:t>
            </a:r>
            <a:r>
              <a:rPr lang="en-US" sz="850" spc="4" dirty="0">
                <a:cs typeface="Arial"/>
              </a:rPr>
              <a:t> </a:t>
            </a:r>
            <a:r>
              <a:rPr lang="en-US" sz="850" spc="-9" dirty="0">
                <a:cs typeface="Arial"/>
              </a:rPr>
              <a:t>adjusted </a:t>
            </a:r>
            <a:r>
              <a:rPr lang="en-US" sz="850" dirty="0">
                <a:cs typeface="Arial"/>
              </a:rPr>
              <a:t>quarterly</a:t>
            </a:r>
            <a:r>
              <a:rPr lang="en-US" sz="850" spc="-18" dirty="0">
                <a:cs typeface="Arial"/>
              </a:rPr>
              <a:t> </a:t>
            </a:r>
            <a:r>
              <a:rPr lang="en-US" sz="850" dirty="0">
                <a:cs typeface="Arial"/>
              </a:rPr>
              <a:t>and</a:t>
            </a:r>
            <a:r>
              <a:rPr lang="en-US" sz="850" spc="9" dirty="0">
                <a:cs typeface="Arial"/>
              </a:rPr>
              <a:t> </a:t>
            </a:r>
            <a:r>
              <a:rPr lang="en-US" sz="850" dirty="0">
                <a:cs typeface="Arial"/>
              </a:rPr>
              <a:t>are</a:t>
            </a:r>
            <a:r>
              <a:rPr lang="en-US" sz="850" spc="4" dirty="0">
                <a:cs typeface="Arial"/>
              </a:rPr>
              <a:t> </a:t>
            </a:r>
            <a:r>
              <a:rPr lang="en-US" sz="850" dirty="0">
                <a:cs typeface="Arial"/>
              </a:rPr>
              <a:t>reflected</a:t>
            </a:r>
            <a:r>
              <a:rPr lang="en-US" sz="850" spc="-18" dirty="0">
                <a:cs typeface="Arial"/>
              </a:rPr>
              <a:t> </a:t>
            </a:r>
            <a:r>
              <a:rPr lang="en-US" sz="850" dirty="0">
                <a:cs typeface="Arial"/>
              </a:rPr>
              <a:t>in</a:t>
            </a:r>
            <a:r>
              <a:rPr lang="en-US" sz="850" spc="22" dirty="0">
                <a:cs typeface="Arial"/>
              </a:rPr>
              <a:t> </a:t>
            </a:r>
            <a:r>
              <a:rPr lang="en-US" sz="850" dirty="0">
                <a:cs typeface="Arial"/>
              </a:rPr>
              <a:t>current</a:t>
            </a:r>
            <a:r>
              <a:rPr lang="en-US" sz="850" spc="-26" dirty="0">
                <a:cs typeface="Arial"/>
              </a:rPr>
              <a:t> </a:t>
            </a:r>
            <a:r>
              <a:rPr lang="en-US" sz="850" dirty="0">
                <a:cs typeface="Arial"/>
              </a:rPr>
              <a:t>investment</a:t>
            </a:r>
            <a:r>
              <a:rPr lang="en-US" sz="850" spc="-22" dirty="0">
                <a:cs typeface="Arial"/>
              </a:rPr>
              <a:t> </a:t>
            </a:r>
            <a:r>
              <a:rPr lang="en-US" sz="850" dirty="0">
                <a:cs typeface="Arial"/>
              </a:rPr>
              <a:t>results.</a:t>
            </a:r>
            <a:r>
              <a:rPr lang="en-US" sz="850" spc="-26" dirty="0">
                <a:cs typeface="Arial"/>
              </a:rPr>
              <a:t> </a:t>
            </a:r>
            <a:r>
              <a:rPr lang="en-US" sz="850" dirty="0">
                <a:cs typeface="Arial"/>
              </a:rPr>
              <a:t>Historically,</a:t>
            </a:r>
            <a:r>
              <a:rPr lang="en-US" sz="850" spc="-9" dirty="0">
                <a:cs typeface="Arial"/>
              </a:rPr>
              <a:t> </a:t>
            </a:r>
            <a:r>
              <a:rPr lang="en-US" sz="850" dirty="0">
                <a:cs typeface="Arial"/>
              </a:rPr>
              <a:t>adjustments</a:t>
            </a:r>
            <a:r>
              <a:rPr lang="en-US" sz="850" spc="-26" dirty="0">
                <a:cs typeface="Arial"/>
              </a:rPr>
              <a:t> </a:t>
            </a:r>
            <a:r>
              <a:rPr lang="en-US" sz="850" dirty="0">
                <a:cs typeface="Arial"/>
              </a:rPr>
              <a:t>have</a:t>
            </a:r>
            <a:r>
              <a:rPr lang="en-US" sz="850" spc="-26" dirty="0">
                <a:cs typeface="Arial"/>
              </a:rPr>
              <a:t> </a:t>
            </a:r>
            <a:r>
              <a:rPr lang="en-US" sz="850" dirty="0">
                <a:cs typeface="Arial"/>
              </a:rPr>
              <a:t>been</a:t>
            </a:r>
            <a:r>
              <a:rPr lang="en-US" sz="850" spc="9" dirty="0">
                <a:cs typeface="Arial"/>
              </a:rPr>
              <a:t> </a:t>
            </a:r>
            <a:r>
              <a:rPr lang="en-US" sz="850" dirty="0">
                <a:cs typeface="Arial"/>
              </a:rPr>
              <a:t>small. The account’s</a:t>
            </a:r>
            <a:r>
              <a:rPr lang="en-US" sz="850" spc="-31" dirty="0">
                <a:cs typeface="Arial"/>
              </a:rPr>
              <a:t> </a:t>
            </a:r>
            <a:r>
              <a:rPr lang="en-US" sz="850" dirty="0">
                <a:cs typeface="Arial"/>
              </a:rPr>
              <a:t>total</a:t>
            </a:r>
            <a:r>
              <a:rPr lang="en-US" sz="850" spc="22" dirty="0">
                <a:cs typeface="Arial"/>
              </a:rPr>
              <a:t> </a:t>
            </a:r>
            <a:r>
              <a:rPr lang="en-US" sz="850" dirty="0">
                <a:cs typeface="Arial"/>
              </a:rPr>
              <a:t>annual expense deduction</a:t>
            </a:r>
            <a:r>
              <a:rPr lang="en-US" sz="850" spc="-18" dirty="0">
                <a:cs typeface="Arial"/>
              </a:rPr>
              <a:t> </a:t>
            </a:r>
            <a:r>
              <a:rPr lang="en-US" sz="850" dirty="0">
                <a:cs typeface="Arial"/>
              </a:rPr>
              <a:t>appears</a:t>
            </a:r>
            <a:r>
              <a:rPr lang="en-US" sz="850" spc="-4" dirty="0">
                <a:cs typeface="Arial"/>
              </a:rPr>
              <a:t> </a:t>
            </a:r>
            <a:r>
              <a:rPr lang="en-US" sz="850" dirty="0">
                <a:cs typeface="Arial"/>
              </a:rPr>
              <a:t>in</a:t>
            </a:r>
            <a:r>
              <a:rPr lang="en-US" sz="850" spc="22" dirty="0">
                <a:cs typeface="Arial"/>
              </a:rPr>
              <a:t> </a:t>
            </a:r>
            <a:r>
              <a:rPr lang="en-US" sz="850" dirty="0">
                <a:cs typeface="Arial"/>
              </a:rPr>
              <a:t>the</a:t>
            </a:r>
            <a:r>
              <a:rPr lang="en-US" sz="850" spc="9" dirty="0">
                <a:cs typeface="Arial"/>
              </a:rPr>
              <a:t> a</a:t>
            </a:r>
            <a:r>
              <a:rPr lang="en-US" sz="850" dirty="0">
                <a:cs typeface="Arial"/>
              </a:rPr>
              <a:t>ccount’s</a:t>
            </a:r>
            <a:r>
              <a:rPr lang="en-US" sz="850" spc="-31" dirty="0">
                <a:cs typeface="Arial"/>
              </a:rPr>
              <a:t> </a:t>
            </a:r>
            <a:r>
              <a:rPr lang="en-US" sz="850" dirty="0">
                <a:cs typeface="Arial"/>
              </a:rPr>
              <a:t>prospectus</a:t>
            </a:r>
            <a:r>
              <a:rPr lang="en-US" sz="850" spc="-22" dirty="0">
                <a:cs typeface="Arial"/>
              </a:rPr>
              <a:t> </a:t>
            </a:r>
            <a:r>
              <a:rPr lang="en-US" sz="850" dirty="0">
                <a:cs typeface="Arial"/>
              </a:rPr>
              <a:t>and</a:t>
            </a:r>
            <a:r>
              <a:rPr lang="en-US" sz="850" spc="9" dirty="0">
                <a:cs typeface="Arial"/>
              </a:rPr>
              <a:t> </a:t>
            </a:r>
            <a:r>
              <a:rPr lang="en-US" sz="850" dirty="0">
                <a:cs typeface="Arial"/>
              </a:rPr>
              <a:t>may</a:t>
            </a:r>
            <a:r>
              <a:rPr lang="en-US" sz="850" spc="-4" dirty="0">
                <a:cs typeface="Arial"/>
              </a:rPr>
              <a:t> </a:t>
            </a:r>
            <a:r>
              <a:rPr lang="en-US" sz="850" dirty="0">
                <a:cs typeface="Arial"/>
              </a:rPr>
              <a:t>be</a:t>
            </a:r>
            <a:r>
              <a:rPr lang="en-US" sz="850" spc="9" dirty="0">
                <a:cs typeface="Arial"/>
              </a:rPr>
              <a:t> </a:t>
            </a:r>
            <a:r>
              <a:rPr lang="en-US" sz="850" dirty="0">
                <a:cs typeface="Arial"/>
              </a:rPr>
              <a:t>different than</a:t>
            </a:r>
            <a:r>
              <a:rPr lang="en-US" sz="850" spc="13" dirty="0">
                <a:cs typeface="Arial"/>
              </a:rPr>
              <a:t> </a:t>
            </a:r>
            <a:r>
              <a:rPr lang="en-US" sz="850" dirty="0">
                <a:cs typeface="Arial"/>
              </a:rPr>
              <a:t>that</a:t>
            </a:r>
            <a:r>
              <a:rPr lang="en-US" sz="850" spc="9" dirty="0">
                <a:cs typeface="Arial"/>
              </a:rPr>
              <a:t> </a:t>
            </a:r>
            <a:r>
              <a:rPr lang="en-US" sz="850" dirty="0">
                <a:cs typeface="Arial"/>
              </a:rPr>
              <a:t>shown</a:t>
            </a:r>
            <a:r>
              <a:rPr lang="en-US" sz="850" spc="-13" dirty="0">
                <a:cs typeface="Arial"/>
              </a:rPr>
              <a:t> </a:t>
            </a:r>
            <a:r>
              <a:rPr lang="en-US" sz="850" dirty="0">
                <a:cs typeface="Arial"/>
              </a:rPr>
              <a:t>herein due to</a:t>
            </a:r>
            <a:r>
              <a:rPr lang="en-US" sz="850" spc="31" dirty="0">
                <a:cs typeface="Arial"/>
              </a:rPr>
              <a:t> </a:t>
            </a:r>
            <a:r>
              <a:rPr lang="en-US" sz="850" dirty="0">
                <a:cs typeface="Arial"/>
              </a:rPr>
              <a:t>rounding.</a:t>
            </a:r>
            <a:r>
              <a:rPr lang="en-US" sz="850" spc="-9" dirty="0">
                <a:cs typeface="Arial"/>
              </a:rPr>
              <a:t> </a:t>
            </a:r>
            <a:r>
              <a:rPr lang="en-US" sz="850" dirty="0">
                <a:cs typeface="Arial"/>
              </a:rPr>
              <a:t>Please</a:t>
            </a:r>
            <a:r>
              <a:rPr lang="en-US" sz="850" spc="-13" dirty="0">
                <a:cs typeface="Arial"/>
              </a:rPr>
              <a:t> </a:t>
            </a:r>
            <a:r>
              <a:rPr lang="en-US" sz="850" dirty="0">
                <a:cs typeface="Arial"/>
              </a:rPr>
              <a:t>refer</a:t>
            </a:r>
            <a:r>
              <a:rPr lang="en-US" sz="850" spc="4" dirty="0">
                <a:cs typeface="Arial"/>
              </a:rPr>
              <a:t> </a:t>
            </a:r>
            <a:r>
              <a:rPr lang="en-US" sz="850" spc="-22" dirty="0">
                <a:cs typeface="Arial"/>
              </a:rPr>
              <a:t>to </a:t>
            </a:r>
            <a:r>
              <a:rPr lang="en-US" sz="850" dirty="0">
                <a:cs typeface="Arial"/>
              </a:rPr>
              <a:t>the prospectus</a:t>
            </a:r>
            <a:r>
              <a:rPr lang="en-US" sz="850" spc="-31" dirty="0">
                <a:cs typeface="Arial"/>
              </a:rPr>
              <a:t> </a:t>
            </a:r>
            <a:r>
              <a:rPr lang="en-US" sz="850" dirty="0">
                <a:cs typeface="Arial"/>
              </a:rPr>
              <a:t>for</a:t>
            </a:r>
            <a:r>
              <a:rPr lang="en-US" sz="850" spc="-4" dirty="0">
                <a:cs typeface="Arial"/>
              </a:rPr>
              <a:t> </a:t>
            </a:r>
            <a:r>
              <a:rPr lang="en-US" sz="850" dirty="0">
                <a:cs typeface="Arial"/>
              </a:rPr>
              <a:t>further </a:t>
            </a:r>
            <a:r>
              <a:rPr lang="en-US" sz="850" spc="-9" dirty="0">
                <a:cs typeface="Arial"/>
              </a:rPr>
              <a:t>details. 4. </a:t>
            </a:r>
            <a:r>
              <a:rPr lang="en-US" sz="850" dirty="0">
                <a:cs typeface="Arial"/>
              </a:rPr>
              <a:t>See disclosure page.</a:t>
            </a:r>
          </a:p>
          <a:p>
            <a:pPr marL="9144" marR="71721" defTabSz="806867">
              <a:lnSpc>
                <a:spcPct val="90000"/>
              </a:lnSpc>
              <a:spcAft>
                <a:spcPts val="300"/>
              </a:spcAft>
              <a:defRPr/>
            </a:pPr>
            <a:r>
              <a:rPr lang="en-US" sz="850" kern="0" spc="26" dirty="0">
                <a:cs typeface="Arial"/>
              </a:rPr>
              <a:t>The performance shown for Class R4 that is prior to its inception date is based on the performance of the account’s Class R3. The performance for Class R4 for periods prior to its inception has not been restated to reflect the lower expenses of Class R4.</a:t>
            </a:r>
            <a:endParaRPr lang="en-US" sz="850" dirty="0">
              <a:cs typeface="Arial"/>
            </a:endParaRPr>
          </a:p>
          <a:p>
            <a:pPr marR="71721">
              <a:lnSpc>
                <a:spcPct val="90000"/>
              </a:lnSpc>
              <a:spcAft>
                <a:spcPts val="300"/>
              </a:spcAft>
            </a:pPr>
            <a:r>
              <a:rPr lang="en-US" sz="850" b="1" dirty="0">
                <a:latin typeface="Ringside Narrow" panose="02000500000000000000" pitchFamily="2" charset="0"/>
                <a:cs typeface="Arial"/>
              </a:rPr>
              <a:t>The</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data</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represents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past</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is</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no</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guarantee</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future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results.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returns</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principal</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value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investments</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will</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fluctuate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so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that</a:t>
            </a:r>
            <a:r>
              <a:rPr lang="en-US" sz="850" b="1" spc="-18" dirty="0">
                <a:latin typeface="Ringside Narrow" panose="02000500000000000000" pitchFamily="2" charset="0"/>
                <a:cs typeface="Arial"/>
              </a:rPr>
              <a:t> your </a:t>
            </a:r>
            <a:r>
              <a:rPr lang="en-US" sz="850" b="1" dirty="0">
                <a:latin typeface="Ringside Narrow" panose="02000500000000000000" pitchFamily="2" charset="0"/>
                <a:cs typeface="Arial"/>
              </a:rPr>
              <a:t>shares</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(accumulation</a:t>
            </a:r>
            <a:r>
              <a:rPr lang="en-US" sz="850" b="1" spc="-49" dirty="0">
                <a:latin typeface="Ringside Narrow" panose="02000500000000000000" pitchFamily="2" charset="0"/>
                <a:cs typeface="Arial"/>
              </a:rPr>
              <a:t> </a:t>
            </a:r>
            <a:r>
              <a:rPr lang="en-US" sz="850" b="1" dirty="0">
                <a:latin typeface="Ringside Narrow" panose="02000500000000000000" pitchFamily="2" charset="0"/>
                <a:cs typeface="Arial"/>
              </a:rPr>
              <a:t>units),</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when</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redeemed,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may</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worth</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more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less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their</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original</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cost.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may 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lower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higher</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above.</a:t>
            </a:r>
            <a:r>
              <a:rPr lang="en-US" sz="850" b="1" spc="4" dirty="0">
                <a:latin typeface="Ringside Narrow" panose="02000500000000000000" pitchFamily="2" charset="0"/>
                <a:cs typeface="Arial"/>
              </a:rPr>
              <a:t> </a:t>
            </a:r>
            <a:r>
              <a:rPr lang="en-US" sz="850" b="1" spc="-22" dirty="0">
                <a:latin typeface="Ringside Narrow" panose="02000500000000000000" pitchFamily="2" charset="0"/>
                <a:cs typeface="Arial"/>
              </a:rPr>
              <a:t>For</a:t>
            </a:r>
            <a:r>
              <a:rPr lang="en-US" sz="850" b="1" dirty="0">
                <a:latin typeface="Ringside Narrow" panose="02000500000000000000" pitchFamily="2" charset="0"/>
                <a:cs typeface="Arial"/>
              </a:rPr>
              <a:t> performance</a:t>
            </a:r>
            <a:r>
              <a:rPr lang="en-US" sz="850" b="1" spc="-44"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recent</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month-</a:t>
            </a:r>
            <a:r>
              <a:rPr lang="en-US" sz="850" b="1" dirty="0">
                <a:latin typeface="Ringside Narrow" panose="02000500000000000000" pitchFamily="2" charset="0"/>
                <a:cs typeface="Arial"/>
              </a:rPr>
              <a:t>end,</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visit</a:t>
            </a:r>
            <a:r>
              <a:rPr lang="en-US" sz="850" b="1" spc="-22" dirty="0">
                <a:latin typeface="Ringside Narrow" panose="02000500000000000000" pitchFamily="2" charset="0"/>
                <a:cs typeface="Arial"/>
              </a:rPr>
              <a:t> </a:t>
            </a:r>
            <a:r>
              <a:rPr lang="en-US" sz="850" b="1" spc="-22" dirty="0" err="1">
                <a:latin typeface="Ringside Narrow" panose="02000500000000000000" pitchFamily="2" charset="0"/>
                <a:cs typeface="Arial"/>
              </a:rPr>
              <a:t>tiaa.</a:t>
            </a:r>
            <a:r>
              <a:rPr lang="en-US" sz="850" b="1" spc="-9" dirty="0" err="1">
                <a:latin typeface="Ringside Narrow" panose="02000500000000000000" pitchFamily="2" charset="0"/>
                <a:cs typeface="Arial"/>
              </a:rPr>
              <a:t>org</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call</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877-518-9161.</a:t>
            </a:r>
            <a:endParaRPr lang="en-US" sz="850" b="1" dirty="0">
              <a:latin typeface="Ringside Narrow" panose="02000500000000000000" pitchFamily="2" charset="0"/>
              <a:cs typeface="Arial"/>
            </a:endParaRPr>
          </a:p>
        </p:txBody>
      </p:sp>
      <p:grpSp>
        <p:nvGrpSpPr>
          <p:cNvPr id="39" name="Group 38">
            <a:extLst>
              <a:ext uri="{FF2B5EF4-FFF2-40B4-BE49-F238E27FC236}">
                <a16:creationId xmlns:a16="http://schemas.microsoft.com/office/drawing/2014/main" id="{4E755B35-E886-0536-2AB2-15E8FA72D003}"/>
              </a:ext>
            </a:extLst>
          </p:cNvPr>
          <p:cNvGrpSpPr/>
          <p:nvPr/>
        </p:nvGrpSpPr>
        <p:grpSpPr>
          <a:xfrm>
            <a:off x="341434" y="1103793"/>
            <a:ext cx="7763630" cy="2910831"/>
            <a:chOff x="292099" y="1228677"/>
            <a:chExt cx="7763630" cy="3937945"/>
          </a:xfrm>
        </p:grpSpPr>
        <p:graphicFrame>
          <p:nvGraphicFramePr>
            <p:cNvPr id="13" name="Chart 12">
              <a:extLst>
                <a:ext uri="{FF2B5EF4-FFF2-40B4-BE49-F238E27FC236}">
                  <a16:creationId xmlns:a16="http://schemas.microsoft.com/office/drawing/2014/main" id="{CE7AF909-E119-2B1A-D7D3-61D146F2C855}"/>
                </a:ext>
              </a:extLst>
            </p:cNvPr>
            <p:cNvGraphicFramePr/>
            <p:nvPr>
              <p:extLst>
                <p:ext uri="{D42A27DB-BD31-4B8C-83A1-F6EECF244321}">
                  <p14:modId xmlns:p14="http://schemas.microsoft.com/office/powerpoint/2010/main" val="58262892"/>
                </p:ext>
              </p:extLst>
            </p:nvPr>
          </p:nvGraphicFramePr>
          <p:xfrm>
            <a:off x="292099" y="1686969"/>
            <a:ext cx="7763630" cy="3479653"/>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7">
              <a:extLst>
                <a:ext uri="{FF2B5EF4-FFF2-40B4-BE49-F238E27FC236}">
                  <a16:creationId xmlns:a16="http://schemas.microsoft.com/office/drawing/2014/main" id="{E5C5CAEA-2EF0-8741-900E-948049404FD2}"/>
                </a:ext>
              </a:extLst>
            </p:cNvPr>
            <p:cNvSpPr txBox="1"/>
            <p:nvPr/>
          </p:nvSpPr>
          <p:spPr>
            <a:xfrm>
              <a:off x="1614211" y="1228677"/>
              <a:ext cx="5119405" cy="270646"/>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300"/>
                </a:spcAft>
              </a:pPr>
              <a:r>
                <a:rPr lang="en-US" sz="1300" b="1" spc="30" dirty="0">
                  <a:latin typeface="Ringside Narrow" panose="02000500000000000000" pitchFamily="2" charset="0"/>
                </a:rPr>
                <a:t>PERFORMANCE (%) AS OF 6/30/2024</a:t>
              </a:r>
            </a:p>
          </p:txBody>
        </p:sp>
      </p:grpSp>
      <p:sp>
        <p:nvSpPr>
          <p:cNvPr id="36" name="Text Placeholder 14">
            <a:extLst>
              <a:ext uri="{FF2B5EF4-FFF2-40B4-BE49-F238E27FC236}">
                <a16:creationId xmlns:a16="http://schemas.microsoft.com/office/drawing/2014/main" id="{095CB7DB-4A1A-7669-0050-7483EA171943}"/>
              </a:ext>
            </a:extLst>
          </p:cNvPr>
          <p:cNvSpPr txBox="1">
            <a:spLocks/>
          </p:cNvSpPr>
          <p:nvPr/>
        </p:nvSpPr>
        <p:spPr>
          <a:xfrm>
            <a:off x="9010982" y="629920"/>
            <a:ext cx="2839584" cy="2604925"/>
          </a:xfrm>
          <a:prstGeom prst="rect">
            <a:avLst/>
          </a:prstGeom>
          <a:solidFill>
            <a:schemeClr val="accent2"/>
          </a:solidFill>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latin typeface="Ringside Narrow" panose="02000500000000000000" pitchFamily="2" charset="0"/>
              </a:rPr>
              <a:t>CREF Stock (R4 Class)</a:t>
            </a:r>
          </a:p>
          <a:p>
            <a:pPr>
              <a:spcAft>
                <a:spcPts val="300"/>
              </a:spcAft>
            </a:pPr>
            <a:r>
              <a:rPr lang="en-US" sz="1300"/>
              <a:t>Portfolio inception: </a:t>
            </a:r>
            <a:r>
              <a:rPr lang="en-US" sz="1300">
                <a:solidFill>
                  <a:schemeClr val="tx2"/>
                </a:solidFill>
              </a:rPr>
              <a:t>7/31/1952 </a:t>
            </a:r>
          </a:p>
          <a:p>
            <a:pPr>
              <a:spcAft>
                <a:spcPts val="300"/>
              </a:spcAft>
            </a:pPr>
            <a:r>
              <a:rPr lang="en-US" sz="1300"/>
              <a:t>R4 class inception date: </a:t>
            </a:r>
            <a:r>
              <a:rPr lang="en-US" sz="1300">
                <a:solidFill>
                  <a:schemeClr val="tx2"/>
                </a:solidFill>
              </a:rPr>
              <a:t>9/16/2022</a:t>
            </a:r>
          </a:p>
          <a:p>
            <a:pPr>
              <a:spcAft>
                <a:spcPts val="300"/>
              </a:spcAft>
            </a:pPr>
            <a:endParaRPr lang="en-US" sz="1100"/>
          </a:p>
          <a:p>
            <a:pPr>
              <a:spcAft>
                <a:spcPts val="0"/>
              </a:spcAft>
            </a:pPr>
            <a:r>
              <a:rPr lang="en-US" sz="1300"/>
              <a:t>CREF Stock return since inception </a:t>
            </a:r>
          </a:p>
          <a:p>
            <a:pPr>
              <a:spcAft>
                <a:spcPts val="1500"/>
              </a:spcAft>
            </a:pPr>
            <a:r>
              <a:rPr lang="en-US" sz="2400" b="1">
                <a:solidFill>
                  <a:schemeClr val="tx2"/>
                </a:solidFill>
                <a:latin typeface="Ringside Narrow" panose="02000500000000000000" pitchFamily="2" charset="0"/>
              </a:rPr>
              <a:t>9.88%</a:t>
            </a:r>
          </a:p>
          <a:p>
            <a:r>
              <a:rPr lang="en-US" sz="1300"/>
              <a:t>Gross/net expense charge</a:t>
            </a:r>
            <a:r>
              <a:rPr lang="en-US" sz="1300" baseline="30000"/>
              <a:t>3</a:t>
            </a:r>
            <a:r>
              <a:rPr lang="en-US" sz="1300"/>
              <a:t> </a:t>
            </a:r>
            <a:br>
              <a:rPr lang="en-US" sz="1300"/>
            </a:br>
            <a:r>
              <a:rPr lang="en-US" sz="2400" b="1">
                <a:solidFill>
                  <a:schemeClr val="tx2"/>
                </a:solidFill>
                <a:latin typeface="Ringside Narrow" panose="02000500000000000000" pitchFamily="2" charset="0"/>
              </a:rPr>
              <a:t>0.10%</a:t>
            </a:r>
          </a:p>
          <a:p>
            <a:endParaRPr lang="en-US" sz="1000" b="1">
              <a:solidFill>
                <a:schemeClr val="tx2"/>
              </a:solidFill>
              <a:latin typeface="Ringside Narrow" panose="02000500000000000000" pitchFamily="2" charset="0"/>
            </a:endParaRPr>
          </a:p>
        </p:txBody>
      </p:sp>
      <p:graphicFrame>
        <p:nvGraphicFramePr>
          <p:cNvPr id="54" name="Chart Placeholder 5">
            <a:extLst>
              <a:ext uri="{FF2B5EF4-FFF2-40B4-BE49-F238E27FC236}">
                <a16:creationId xmlns:a16="http://schemas.microsoft.com/office/drawing/2014/main" id="{2D0CA7DB-6898-5A79-7C8E-04AB79D74513}"/>
              </a:ext>
            </a:extLst>
          </p:cNvPr>
          <p:cNvGraphicFramePr>
            <a:graphicFrameLocks/>
          </p:cNvGraphicFramePr>
          <p:nvPr>
            <p:extLst>
              <p:ext uri="{D42A27DB-BD31-4B8C-83A1-F6EECF244321}">
                <p14:modId xmlns:p14="http://schemas.microsoft.com/office/powerpoint/2010/main" val="1225846510"/>
              </p:ext>
            </p:extLst>
          </p:nvPr>
        </p:nvGraphicFramePr>
        <p:xfrm>
          <a:off x="9026335" y="3450628"/>
          <a:ext cx="2839585" cy="2709651"/>
        </p:xfrm>
        <a:graphic>
          <a:graphicData uri="http://schemas.openxmlformats.org/drawingml/2006/table">
            <a:tbl>
              <a:tblPr firstRow="1" bandRow="1"/>
              <a:tblGrid>
                <a:gridCol w="1030916">
                  <a:extLst>
                    <a:ext uri="{9D8B030D-6E8A-4147-A177-3AD203B41FA5}">
                      <a16:colId xmlns:a16="http://schemas.microsoft.com/office/drawing/2014/main" val="1682790029"/>
                    </a:ext>
                  </a:extLst>
                </a:gridCol>
                <a:gridCol w="1034261">
                  <a:extLst>
                    <a:ext uri="{9D8B030D-6E8A-4147-A177-3AD203B41FA5}">
                      <a16:colId xmlns:a16="http://schemas.microsoft.com/office/drawing/2014/main" val="3941841117"/>
                    </a:ext>
                  </a:extLst>
                </a:gridCol>
                <a:gridCol w="774408">
                  <a:extLst>
                    <a:ext uri="{9D8B030D-6E8A-4147-A177-3AD203B41FA5}">
                      <a16:colId xmlns:a16="http://schemas.microsoft.com/office/drawing/2014/main" val="273658988"/>
                    </a:ext>
                  </a:extLst>
                </a:gridCol>
              </a:tblGrid>
              <a:tr h="430534">
                <a:tc gridSpan="3">
                  <a:txBody>
                    <a:bodyPr/>
                    <a:lstStyle/>
                    <a:p>
                      <a:pPr algn="l"/>
                      <a:r>
                        <a:rPr lang="en-US" sz="1000" b="1" i="0" kern="1200" baseline="0">
                          <a:solidFill>
                            <a:schemeClr val="tx1"/>
                          </a:solidFill>
                          <a:effectLst/>
                          <a:latin typeface="Ringside Narrow" panose="02000500000000000000" pitchFamily="2" charset="0"/>
                          <a:ea typeface="+mn-ea"/>
                          <a:cs typeface="+mn-cs"/>
                        </a:rPr>
                        <a:t>MORNINGSTAR STATS</a:t>
                      </a: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55483759"/>
                  </a:ext>
                </a:extLst>
              </a:tr>
              <a:tr h="62157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200" b="1" i="0" kern="1200" baseline="0">
                        <a:solidFill>
                          <a:schemeClr val="bg1"/>
                        </a:solidFill>
                        <a:effectLst/>
                        <a:latin typeface="Ringside Narrow" panose="02000500000000000000" pitchFamily="2" charset="0"/>
                        <a:ea typeface="+mn-ea"/>
                        <a:cs typeface="+mn-cs"/>
                      </a:endParaRP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Peer group </a:t>
                      </a:r>
                      <a:b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b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percentile (%) ranking</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Ringside Narrow Book" panose="02000500000000000000" pitchFamily="2" charset="0"/>
                          <a:ea typeface="+mn-ea"/>
                          <a:cs typeface="+mn-cs"/>
                        </a:rPr>
                        <a:t>Star rating</a:t>
                      </a:r>
                      <a:r>
                        <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rPr>
                        <a:t>4</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81631719"/>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3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181)</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8</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endPar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519824366"/>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5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171)</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10</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2537218"/>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10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131)</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5</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27561122"/>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OVERALL</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6904499"/>
                  </a:ext>
                </a:extLst>
              </a:tr>
            </a:tbl>
          </a:graphicData>
        </a:graphic>
      </p:graphicFrame>
      <p:grpSp>
        <p:nvGrpSpPr>
          <p:cNvPr id="53" name="Group 52">
            <a:extLst>
              <a:ext uri="{FF2B5EF4-FFF2-40B4-BE49-F238E27FC236}">
                <a16:creationId xmlns:a16="http://schemas.microsoft.com/office/drawing/2014/main" id="{BC9328AA-6245-A193-BEDD-A02B6225D57A}"/>
              </a:ext>
            </a:extLst>
          </p:cNvPr>
          <p:cNvGrpSpPr/>
          <p:nvPr/>
        </p:nvGrpSpPr>
        <p:grpSpPr>
          <a:xfrm>
            <a:off x="869448" y="4096494"/>
            <a:ext cx="7709929" cy="148553"/>
            <a:chOff x="3024990" y="4816784"/>
            <a:chExt cx="7709929" cy="148553"/>
          </a:xfrm>
        </p:grpSpPr>
        <p:grpSp>
          <p:nvGrpSpPr>
            <p:cNvPr id="31" name="Group 30">
              <a:extLst>
                <a:ext uri="{FF2B5EF4-FFF2-40B4-BE49-F238E27FC236}">
                  <a16:creationId xmlns:a16="http://schemas.microsoft.com/office/drawing/2014/main" id="{4B10E5F5-35C1-A420-3C99-D3E221631F8E}"/>
                </a:ext>
              </a:extLst>
            </p:cNvPr>
            <p:cNvGrpSpPr/>
            <p:nvPr/>
          </p:nvGrpSpPr>
          <p:grpSpPr>
            <a:xfrm>
              <a:off x="3024990" y="4820446"/>
              <a:ext cx="1047806" cy="138499"/>
              <a:chOff x="8421329" y="687765"/>
              <a:chExt cx="1047806" cy="138499"/>
            </a:xfrm>
          </p:grpSpPr>
          <p:sp>
            <p:nvSpPr>
              <p:cNvPr id="23" name="Rectangle 22">
                <a:extLst>
                  <a:ext uri="{FF2B5EF4-FFF2-40B4-BE49-F238E27FC236}">
                    <a16:creationId xmlns:a16="http://schemas.microsoft.com/office/drawing/2014/main" id="{576F7910-A333-4C56-7AE4-68C96BDFE38A}"/>
                  </a:ext>
                </a:extLst>
              </p:cNvPr>
              <p:cNvSpPr/>
              <p:nvPr/>
            </p:nvSpPr>
            <p:spPr>
              <a:xfrm>
                <a:off x="8421329" y="700549"/>
                <a:ext cx="100584" cy="100584"/>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7" name="TextBox 26">
                <a:extLst>
                  <a:ext uri="{FF2B5EF4-FFF2-40B4-BE49-F238E27FC236}">
                    <a16:creationId xmlns:a16="http://schemas.microsoft.com/office/drawing/2014/main" id="{1129FAD8-E82F-3AFD-2DBE-879A76D5D5CA}"/>
                  </a:ext>
                </a:extLst>
              </p:cNvPr>
              <p:cNvSpPr txBox="1"/>
              <p:nvPr/>
            </p:nvSpPr>
            <p:spPr>
              <a:xfrm>
                <a:off x="8584232" y="687765"/>
                <a:ext cx="884903"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Stock (R4)</a:t>
                </a:r>
              </a:p>
            </p:txBody>
          </p:sp>
        </p:grpSp>
        <p:grpSp>
          <p:nvGrpSpPr>
            <p:cNvPr id="32" name="Group 31">
              <a:extLst>
                <a:ext uri="{FF2B5EF4-FFF2-40B4-BE49-F238E27FC236}">
                  <a16:creationId xmlns:a16="http://schemas.microsoft.com/office/drawing/2014/main" id="{AD3BDA0F-77B2-9C3D-E4AD-FB60D0AB734B}"/>
                </a:ext>
              </a:extLst>
            </p:cNvPr>
            <p:cNvGrpSpPr/>
            <p:nvPr/>
          </p:nvGrpSpPr>
          <p:grpSpPr>
            <a:xfrm>
              <a:off x="4049976" y="4826838"/>
              <a:ext cx="2507071" cy="138499"/>
              <a:chOff x="8612472" y="883811"/>
              <a:chExt cx="2507071" cy="138499"/>
            </a:xfrm>
          </p:grpSpPr>
          <p:sp>
            <p:nvSpPr>
              <p:cNvPr id="24" name="Rectangle 23">
                <a:extLst>
                  <a:ext uri="{FF2B5EF4-FFF2-40B4-BE49-F238E27FC236}">
                    <a16:creationId xmlns:a16="http://schemas.microsoft.com/office/drawing/2014/main" id="{378C58E5-EE09-9604-C80B-16CC5D66E5C6}"/>
                  </a:ext>
                </a:extLst>
              </p:cNvPr>
              <p:cNvSpPr/>
              <p:nvPr/>
            </p:nvSpPr>
            <p:spPr>
              <a:xfrm>
                <a:off x="8612472" y="898347"/>
                <a:ext cx="100584" cy="100584"/>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8" name="TextBox 27">
                <a:extLst>
                  <a:ext uri="{FF2B5EF4-FFF2-40B4-BE49-F238E27FC236}">
                    <a16:creationId xmlns:a16="http://schemas.microsoft.com/office/drawing/2014/main" id="{CCDE0A37-093C-ADF8-DEB4-5160F7741E6B}"/>
                  </a:ext>
                </a:extLst>
              </p:cNvPr>
              <p:cNvSpPr txBox="1"/>
              <p:nvPr/>
            </p:nvSpPr>
            <p:spPr>
              <a:xfrm>
                <a:off x="8764843" y="883811"/>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Morningstar Aggressive Target Risk TR USD</a:t>
                </a:r>
              </a:p>
            </p:txBody>
          </p:sp>
        </p:grpSp>
        <p:grpSp>
          <p:nvGrpSpPr>
            <p:cNvPr id="33" name="Group 32">
              <a:extLst>
                <a:ext uri="{FF2B5EF4-FFF2-40B4-BE49-F238E27FC236}">
                  <a16:creationId xmlns:a16="http://schemas.microsoft.com/office/drawing/2014/main" id="{5C14CDD5-CB56-A343-3B57-7B0350E5A776}"/>
                </a:ext>
              </a:extLst>
            </p:cNvPr>
            <p:cNvGrpSpPr/>
            <p:nvPr/>
          </p:nvGrpSpPr>
          <p:grpSpPr>
            <a:xfrm>
              <a:off x="6364622" y="4816784"/>
              <a:ext cx="2510228" cy="138499"/>
              <a:chOff x="8598661" y="1063411"/>
              <a:chExt cx="2510228" cy="138499"/>
            </a:xfrm>
          </p:grpSpPr>
          <p:sp>
            <p:nvSpPr>
              <p:cNvPr id="25" name="Rectangle 24">
                <a:extLst>
                  <a:ext uri="{FF2B5EF4-FFF2-40B4-BE49-F238E27FC236}">
                    <a16:creationId xmlns:a16="http://schemas.microsoft.com/office/drawing/2014/main" id="{E21C5423-E9E0-47DE-8FA1-4BE8794BB346}"/>
                  </a:ext>
                </a:extLst>
              </p:cNvPr>
              <p:cNvSpPr/>
              <p:nvPr/>
            </p:nvSpPr>
            <p:spPr>
              <a:xfrm>
                <a:off x="8598661" y="1086590"/>
                <a:ext cx="100584" cy="100584"/>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TextBox 28">
                <a:extLst>
                  <a:ext uri="{FF2B5EF4-FFF2-40B4-BE49-F238E27FC236}">
                    <a16:creationId xmlns:a16="http://schemas.microsoft.com/office/drawing/2014/main" id="{E4E68AD2-5F16-DDD4-BBF6-1E9FE21883A2}"/>
                  </a:ext>
                </a:extLst>
              </p:cNvPr>
              <p:cNvSpPr txBox="1"/>
              <p:nvPr/>
            </p:nvSpPr>
            <p:spPr>
              <a:xfrm>
                <a:off x="8754189" y="1063411"/>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Stock Account Composite Index</a:t>
                </a:r>
              </a:p>
            </p:txBody>
          </p:sp>
        </p:grpSp>
        <p:grpSp>
          <p:nvGrpSpPr>
            <p:cNvPr id="34" name="Group 33">
              <a:extLst>
                <a:ext uri="{FF2B5EF4-FFF2-40B4-BE49-F238E27FC236}">
                  <a16:creationId xmlns:a16="http://schemas.microsoft.com/office/drawing/2014/main" id="{8A78FC0D-F02E-4BA3-A429-7F38B0D6A711}"/>
                </a:ext>
              </a:extLst>
            </p:cNvPr>
            <p:cNvGrpSpPr/>
            <p:nvPr/>
          </p:nvGrpSpPr>
          <p:grpSpPr>
            <a:xfrm>
              <a:off x="8417116" y="4820446"/>
              <a:ext cx="2317803" cy="138499"/>
              <a:chOff x="8627901" y="1260114"/>
              <a:chExt cx="2317803" cy="138499"/>
            </a:xfrm>
          </p:grpSpPr>
          <p:sp>
            <p:nvSpPr>
              <p:cNvPr id="26" name="Rectangle 25">
                <a:extLst>
                  <a:ext uri="{FF2B5EF4-FFF2-40B4-BE49-F238E27FC236}">
                    <a16:creationId xmlns:a16="http://schemas.microsoft.com/office/drawing/2014/main" id="{D06C13C3-9231-B297-2394-2BAF4E64CD92}"/>
                  </a:ext>
                </a:extLst>
              </p:cNvPr>
              <p:cNvSpPr/>
              <p:nvPr/>
            </p:nvSpPr>
            <p:spPr>
              <a:xfrm>
                <a:off x="8627901" y="1272898"/>
                <a:ext cx="100584" cy="100584"/>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0" name="TextBox 29">
                <a:extLst>
                  <a:ext uri="{FF2B5EF4-FFF2-40B4-BE49-F238E27FC236}">
                    <a16:creationId xmlns:a16="http://schemas.microsoft.com/office/drawing/2014/main" id="{8213E565-3A9F-EA75-2284-AFADC4F3CD73}"/>
                  </a:ext>
                </a:extLst>
              </p:cNvPr>
              <p:cNvSpPr txBox="1"/>
              <p:nvPr/>
            </p:nvSpPr>
            <p:spPr>
              <a:xfrm>
                <a:off x="8783429" y="1260114"/>
                <a:ext cx="2162275"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Morningstar Aggressive Allocation</a:t>
                </a:r>
                <a:r>
                  <a:rPr lang="en-US" sz="900" baseline="30000">
                    <a:latin typeface="Ringside Narrow Book" panose="02000500000000000000" pitchFamily="2" charset="0"/>
                  </a:rPr>
                  <a:t>2</a:t>
                </a:r>
              </a:p>
            </p:txBody>
          </p:sp>
        </p:grpSp>
      </p:grpSp>
      <p:grpSp>
        <p:nvGrpSpPr>
          <p:cNvPr id="18" name="Group 17">
            <a:extLst>
              <a:ext uri="{FF2B5EF4-FFF2-40B4-BE49-F238E27FC236}">
                <a16:creationId xmlns:a16="http://schemas.microsoft.com/office/drawing/2014/main" id="{BD71C768-8A92-755F-1EDE-F282CD214058}"/>
              </a:ext>
            </a:extLst>
          </p:cNvPr>
          <p:cNvGrpSpPr/>
          <p:nvPr/>
        </p:nvGrpSpPr>
        <p:grpSpPr>
          <a:xfrm>
            <a:off x="11247342" y="4661878"/>
            <a:ext cx="450181" cy="93097"/>
            <a:chOff x="11295468" y="4668294"/>
            <a:chExt cx="450181" cy="93097"/>
          </a:xfrm>
        </p:grpSpPr>
        <p:sp>
          <p:nvSpPr>
            <p:cNvPr id="2" name="Star: 5 Points 1">
              <a:extLst>
                <a:ext uri="{FF2B5EF4-FFF2-40B4-BE49-F238E27FC236}">
                  <a16:creationId xmlns:a16="http://schemas.microsoft.com/office/drawing/2014/main" id="{4E67E855-DA73-8130-B474-9DEBAAD2D23B}"/>
                </a:ext>
              </a:extLst>
            </p:cNvPr>
            <p:cNvSpPr/>
            <p:nvPr/>
          </p:nvSpPr>
          <p:spPr>
            <a:xfrm>
              <a:off x="11295468" y="466995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8" name="Star: 5 Points 7">
              <a:extLst>
                <a:ext uri="{FF2B5EF4-FFF2-40B4-BE49-F238E27FC236}">
                  <a16:creationId xmlns:a16="http://schemas.microsoft.com/office/drawing/2014/main" id="{53952191-A106-BE77-1760-70D64A81F8A9}"/>
                </a:ext>
              </a:extLst>
            </p:cNvPr>
            <p:cNvSpPr/>
            <p:nvPr/>
          </p:nvSpPr>
          <p:spPr>
            <a:xfrm>
              <a:off x="11422847"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0" name="Star: 5 Points 9">
              <a:extLst>
                <a:ext uri="{FF2B5EF4-FFF2-40B4-BE49-F238E27FC236}">
                  <a16:creationId xmlns:a16="http://schemas.microsoft.com/office/drawing/2014/main" id="{DA4D9BB1-3B9D-32A3-96BA-430E0769ED80}"/>
                </a:ext>
              </a:extLst>
            </p:cNvPr>
            <p:cNvSpPr/>
            <p:nvPr/>
          </p:nvSpPr>
          <p:spPr>
            <a:xfrm>
              <a:off x="11533939"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1" name="Star: 5 Points 10">
              <a:extLst>
                <a:ext uri="{FF2B5EF4-FFF2-40B4-BE49-F238E27FC236}">
                  <a16:creationId xmlns:a16="http://schemas.microsoft.com/office/drawing/2014/main" id="{85CF8587-F1D5-B277-1078-A2CF26D8F43D}"/>
                </a:ext>
              </a:extLst>
            </p:cNvPr>
            <p:cNvSpPr/>
            <p:nvPr/>
          </p:nvSpPr>
          <p:spPr>
            <a:xfrm>
              <a:off x="11654209"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12" name="Footer Placeholder 4">
            <a:extLst>
              <a:ext uri="{FF2B5EF4-FFF2-40B4-BE49-F238E27FC236}">
                <a16:creationId xmlns:a16="http://schemas.microsoft.com/office/drawing/2014/main" id="{05C1472F-5777-0BED-33C1-1A8E66B47BE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dirty="0"/>
              <a:t>TIAA – FOR Institutional INVESTOR USE ONLY. NOT FOR USE WITH OR DISTRIBUTION TO THE PUBLIC.</a:t>
            </a:r>
          </a:p>
        </p:txBody>
      </p:sp>
      <p:grpSp>
        <p:nvGrpSpPr>
          <p:cNvPr id="41" name="Group 40">
            <a:extLst>
              <a:ext uri="{FF2B5EF4-FFF2-40B4-BE49-F238E27FC236}">
                <a16:creationId xmlns:a16="http://schemas.microsoft.com/office/drawing/2014/main" id="{32FADA15-6E68-28D5-3668-EDCA2EFF22B5}"/>
              </a:ext>
            </a:extLst>
          </p:cNvPr>
          <p:cNvGrpSpPr/>
          <p:nvPr/>
        </p:nvGrpSpPr>
        <p:grpSpPr>
          <a:xfrm>
            <a:off x="11267974" y="5074118"/>
            <a:ext cx="450181" cy="93097"/>
            <a:chOff x="11295468" y="4668294"/>
            <a:chExt cx="450181" cy="93097"/>
          </a:xfrm>
        </p:grpSpPr>
        <p:sp>
          <p:nvSpPr>
            <p:cNvPr id="44" name="Star: 5 Points 1">
              <a:extLst>
                <a:ext uri="{FF2B5EF4-FFF2-40B4-BE49-F238E27FC236}">
                  <a16:creationId xmlns:a16="http://schemas.microsoft.com/office/drawing/2014/main" id="{F36CFAC3-F33E-3AD7-098B-3AB8EF7F0F43}"/>
                </a:ext>
              </a:extLst>
            </p:cNvPr>
            <p:cNvSpPr/>
            <p:nvPr/>
          </p:nvSpPr>
          <p:spPr>
            <a:xfrm>
              <a:off x="11295468" y="466995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5" name="Star: 5 Points 7">
              <a:extLst>
                <a:ext uri="{FF2B5EF4-FFF2-40B4-BE49-F238E27FC236}">
                  <a16:creationId xmlns:a16="http://schemas.microsoft.com/office/drawing/2014/main" id="{E7466233-2C03-B3A5-3F26-905B71B26E4C}"/>
                </a:ext>
              </a:extLst>
            </p:cNvPr>
            <p:cNvSpPr/>
            <p:nvPr/>
          </p:nvSpPr>
          <p:spPr>
            <a:xfrm>
              <a:off x="11422847"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6" name="Star: 5 Points 9">
              <a:extLst>
                <a:ext uri="{FF2B5EF4-FFF2-40B4-BE49-F238E27FC236}">
                  <a16:creationId xmlns:a16="http://schemas.microsoft.com/office/drawing/2014/main" id="{7694C692-25B1-1E97-66FB-21146BD10AC0}"/>
                </a:ext>
              </a:extLst>
            </p:cNvPr>
            <p:cNvSpPr/>
            <p:nvPr/>
          </p:nvSpPr>
          <p:spPr>
            <a:xfrm>
              <a:off x="11533939"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7" name="Star: 5 Points 10">
              <a:extLst>
                <a:ext uri="{FF2B5EF4-FFF2-40B4-BE49-F238E27FC236}">
                  <a16:creationId xmlns:a16="http://schemas.microsoft.com/office/drawing/2014/main" id="{B15B96EC-E37D-BFE4-378C-0E856FC32E2D}"/>
                </a:ext>
              </a:extLst>
            </p:cNvPr>
            <p:cNvSpPr/>
            <p:nvPr/>
          </p:nvSpPr>
          <p:spPr>
            <a:xfrm>
              <a:off x="11654209"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48" name="Group 47">
            <a:extLst>
              <a:ext uri="{FF2B5EF4-FFF2-40B4-BE49-F238E27FC236}">
                <a16:creationId xmlns:a16="http://schemas.microsoft.com/office/drawing/2014/main" id="{A08BDB90-1C6C-8F29-81F7-CB5FE121DD77}"/>
              </a:ext>
            </a:extLst>
          </p:cNvPr>
          <p:cNvGrpSpPr/>
          <p:nvPr/>
        </p:nvGrpSpPr>
        <p:grpSpPr>
          <a:xfrm>
            <a:off x="11277600" y="5486400"/>
            <a:ext cx="450181" cy="93097"/>
            <a:chOff x="11295468" y="4668294"/>
            <a:chExt cx="450181" cy="93097"/>
          </a:xfrm>
        </p:grpSpPr>
        <p:sp>
          <p:nvSpPr>
            <p:cNvPr id="49" name="Star: 5 Points 1">
              <a:extLst>
                <a:ext uri="{FF2B5EF4-FFF2-40B4-BE49-F238E27FC236}">
                  <a16:creationId xmlns:a16="http://schemas.microsoft.com/office/drawing/2014/main" id="{2C221AF8-C18D-03BA-893A-14C1E0186454}"/>
                </a:ext>
              </a:extLst>
            </p:cNvPr>
            <p:cNvSpPr/>
            <p:nvPr/>
          </p:nvSpPr>
          <p:spPr>
            <a:xfrm>
              <a:off x="11295468" y="466995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0" name="Star: 5 Points 7">
              <a:extLst>
                <a:ext uri="{FF2B5EF4-FFF2-40B4-BE49-F238E27FC236}">
                  <a16:creationId xmlns:a16="http://schemas.microsoft.com/office/drawing/2014/main" id="{9A0C5B49-C1D4-A26A-5029-6D1D95E46396}"/>
                </a:ext>
              </a:extLst>
            </p:cNvPr>
            <p:cNvSpPr/>
            <p:nvPr/>
          </p:nvSpPr>
          <p:spPr>
            <a:xfrm>
              <a:off x="11422847"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1" name="Star: 5 Points 9">
              <a:extLst>
                <a:ext uri="{FF2B5EF4-FFF2-40B4-BE49-F238E27FC236}">
                  <a16:creationId xmlns:a16="http://schemas.microsoft.com/office/drawing/2014/main" id="{B6F674BA-F6E4-110E-0675-3315451B8527}"/>
                </a:ext>
              </a:extLst>
            </p:cNvPr>
            <p:cNvSpPr/>
            <p:nvPr/>
          </p:nvSpPr>
          <p:spPr>
            <a:xfrm>
              <a:off x="11533939"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2" name="Star: 5 Points 10">
              <a:extLst>
                <a:ext uri="{FF2B5EF4-FFF2-40B4-BE49-F238E27FC236}">
                  <a16:creationId xmlns:a16="http://schemas.microsoft.com/office/drawing/2014/main" id="{E1F85219-8308-E502-EA2B-92D60423FA40}"/>
                </a:ext>
              </a:extLst>
            </p:cNvPr>
            <p:cNvSpPr/>
            <p:nvPr/>
          </p:nvSpPr>
          <p:spPr>
            <a:xfrm>
              <a:off x="11654209"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60" name="Group 59">
            <a:extLst>
              <a:ext uri="{FF2B5EF4-FFF2-40B4-BE49-F238E27FC236}">
                <a16:creationId xmlns:a16="http://schemas.microsoft.com/office/drawing/2014/main" id="{B0CCD492-4992-5986-770F-5A0850DE211F}"/>
              </a:ext>
            </a:extLst>
          </p:cNvPr>
          <p:cNvGrpSpPr/>
          <p:nvPr/>
        </p:nvGrpSpPr>
        <p:grpSpPr>
          <a:xfrm>
            <a:off x="11201400" y="5902285"/>
            <a:ext cx="568955" cy="93503"/>
            <a:chOff x="11201400" y="5902285"/>
            <a:chExt cx="568955" cy="93503"/>
          </a:xfrm>
        </p:grpSpPr>
        <p:sp>
          <p:nvSpPr>
            <p:cNvPr id="42" name="Star: 5 Points 41">
              <a:extLst>
                <a:ext uri="{FF2B5EF4-FFF2-40B4-BE49-F238E27FC236}">
                  <a16:creationId xmlns:a16="http://schemas.microsoft.com/office/drawing/2014/main" id="{0DD604BA-F7D3-8387-ED2E-E25164C3EA82}"/>
                </a:ext>
              </a:extLst>
            </p:cNvPr>
            <p:cNvSpPr/>
            <p:nvPr/>
          </p:nvSpPr>
          <p:spPr>
            <a:xfrm>
              <a:off x="11678915" y="590228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nvGrpSpPr>
            <p:cNvPr id="55" name="Group 54">
              <a:extLst>
                <a:ext uri="{FF2B5EF4-FFF2-40B4-BE49-F238E27FC236}">
                  <a16:creationId xmlns:a16="http://schemas.microsoft.com/office/drawing/2014/main" id="{9B795326-BF6C-3302-6705-0313BCFF5FF6}"/>
                </a:ext>
              </a:extLst>
            </p:cNvPr>
            <p:cNvGrpSpPr/>
            <p:nvPr/>
          </p:nvGrpSpPr>
          <p:grpSpPr>
            <a:xfrm>
              <a:off x="11201400" y="5902691"/>
              <a:ext cx="450181" cy="93097"/>
              <a:chOff x="11295468" y="4668294"/>
              <a:chExt cx="450181" cy="93097"/>
            </a:xfrm>
          </p:grpSpPr>
          <p:sp>
            <p:nvSpPr>
              <p:cNvPr id="56" name="Star: 5 Points 1">
                <a:extLst>
                  <a:ext uri="{FF2B5EF4-FFF2-40B4-BE49-F238E27FC236}">
                    <a16:creationId xmlns:a16="http://schemas.microsoft.com/office/drawing/2014/main" id="{11C1B4F9-4FB0-5F15-263D-30665338A5AD}"/>
                  </a:ext>
                </a:extLst>
              </p:cNvPr>
              <p:cNvSpPr/>
              <p:nvPr/>
            </p:nvSpPr>
            <p:spPr>
              <a:xfrm>
                <a:off x="11295468" y="466995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7" name="Star: 5 Points 7">
                <a:extLst>
                  <a:ext uri="{FF2B5EF4-FFF2-40B4-BE49-F238E27FC236}">
                    <a16:creationId xmlns:a16="http://schemas.microsoft.com/office/drawing/2014/main" id="{6B6E62E7-A912-4FE6-5393-12CEBCDAFB16}"/>
                  </a:ext>
                </a:extLst>
              </p:cNvPr>
              <p:cNvSpPr/>
              <p:nvPr/>
            </p:nvSpPr>
            <p:spPr>
              <a:xfrm>
                <a:off x="11422847"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8" name="Star: 5 Points 9">
                <a:extLst>
                  <a:ext uri="{FF2B5EF4-FFF2-40B4-BE49-F238E27FC236}">
                    <a16:creationId xmlns:a16="http://schemas.microsoft.com/office/drawing/2014/main" id="{431B401B-E8CA-87BE-FDAC-74D7BC5F6F71}"/>
                  </a:ext>
                </a:extLst>
              </p:cNvPr>
              <p:cNvSpPr/>
              <p:nvPr/>
            </p:nvSpPr>
            <p:spPr>
              <a:xfrm>
                <a:off x="11533939"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9" name="Star: 5 Points 10">
                <a:extLst>
                  <a:ext uri="{FF2B5EF4-FFF2-40B4-BE49-F238E27FC236}">
                    <a16:creationId xmlns:a16="http://schemas.microsoft.com/office/drawing/2014/main" id="{A1CCB238-52FA-29A5-DDEE-04DD3E361F15}"/>
                  </a:ext>
                </a:extLst>
              </p:cNvPr>
              <p:cNvSpPr/>
              <p:nvPr/>
            </p:nvSpPr>
            <p:spPr>
              <a:xfrm>
                <a:off x="11654209" y="46682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spTree>
    <p:extLst>
      <p:ext uri="{BB962C8B-B14F-4D97-AF65-F5344CB8AC3E}">
        <p14:creationId xmlns:p14="http://schemas.microsoft.com/office/powerpoint/2010/main" val="3878172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a:xfrm>
            <a:off x="292099" y="612649"/>
            <a:ext cx="10940995" cy="363166"/>
          </a:xfrm>
        </p:spPr>
        <p:txBody>
          <a:bodyPr/>
          <a:lstStyle/>
          <a:p>
            <a:r>
              <a:rPr lang="en-US" dirty="0"/>
              <a:t>Built-in retirement income keeps going for life.</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19</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a:solidFill>
                  <a:schemeClr val="tx2"/>
                </a:solidFill>
              </a:rPr>
              <a:t>CREF STOCK</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5997034"/>
            <a:ext cx="11234928" cy="403766"/>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10719" defTabSz="767015">
              <a:spcAft>
                <a:spcPts val="300"/>
              </a:spcAft>
              <a:tabLst>
                <a:tab pos="180824" algn="l"/>
                <a:tab pos="181292" algn="l"/>
              </a:tabLst>
            </a:pPr>
            <a:r>
              <a:rPr lang="en-US" sz="850">
                <a:latin typeface="+mn-lt"/>
              </a:rPr>
              <a:t>The illustration above is based on historical performance. You cannot invest directly in any index. Index returns do not reflect a deduction for fees or expenses. In this example, Russell 3000 and MSCI ACWI ex-USA IMI options. Represents a 65/35 weighted allocation of both respective market indexes adjusted and/or unadjusted for expenses. Source: TIAA Actuarial. Notes: A variable annuity is an insurance contract and includes underlying investments whose value is tied to market performance. When markets are up, you can capture the gains, but you may also experience losses when markets are down. When you retire, you can choose to receive income for life and/or other income. </a:t>
            </a:r>
          </a:p>
        </p:txBody>
      </p:sp>
      <p:sp>
        <p:nvSpPr>
          <p:cNvPr id="22" name="TextBox 7">
            <a:extLst>
              <a:ext uri="{FF2B5EF4-FFF2-40B4-BE49-F238E27FC236}">
                <a16:creationId xmlns:a16="http://schemas.microsoft.com/office/drawing/2014/main" id="{E5C5CAEA-2EF0-8741-900E-948049404FD2}"/>
              </a:ext>
            </a:extLst>
          </p:cNvPr>
          <p:cNvSpPr txBox="1"/>
          <p:nvPr/>
        </p:nvSpPr>
        <p:spPr>
          <a:xfrm>
            <a:off x="975361" y="1645267"/>
            <a:ext cx="8227634" cy="425758"/>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200"/>
              </a:spcAft>
            </a:pPr>
            <a:r>
              <a:rPr lang="en-US" sz="1300" b="1" spc="30" dirty="0">
                <a:latin typeface="Ringside Narrow" panose="02000500000000000000" pitchFamily="2" charset="0"/>
              </a:rPr>
              <a:t>RETIREMENT INCOME OVER 25 YEARS</a:t>
            </a:r>
          </a:p>
          <a:p>
            <a:pPr algn="ctr">
              <a:spcAft>
                <a:spcPts val="200"/>
              </a:spcAft>
            </a:pPr>
            <a:r>
              <a:rPr lang="en-US" sz="1300" dirty="0">
                <a:latin typeface="Ringside Narrow Book" panose="02000500000000000000" pitchFamily="2" charset="0"/>
              </a:rPr>
              <a:t>(actual results from 1/1/1999 to 12/31/2023)</a:t>
            </a:r>
          </a:p>
        </p:txBody>
      </p:sp>
      <p:sp>
        <p:nvSpPr>
          <p:cNvPr id="2" name="Text Placeholder 2">
            <a:extLst>
              <a:ext uri="{FF2B5EF4-FFF2-40B4-BE49-F238E27FC236}">
                <a16:creationId xmlns:a16="http://schemas.microsoft.com/office/drawing/2014/main" id="{2ED58F96-1EBF-F615-6C9B-A9387B8060CF}"/>
              </a:ext>
            </a:extLst>
          </p:cNvPr>
          <p:cNvSpPr>
            <a:spLocks noGrp="1"/>
          </p:cNvSpPr>
          <p:nvPr/>
        </p:nvSpPr>
        <p:spPr>
          <a:xfrm>
            <a:off x="292097" y="1097281"/>
            <a:ext cx="11297923" cy="30165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Has provided about </a:t>
            </a:r>
            <a:r>
              <a:rPr lang="en-US" sz="1600" b="1" dirty="0">
                <a:solidFill>
                  <a:schemeClr val="tx1"/>
                </a:solidFill>
                <a:latin typeface="Ringside Narrow" panose="02000500000000000000" pitchFamily="2" charset="0"/>
              </a:rPr>
              <a:t>$6,000 </a:t>
            </a:r>
            <a:r>
              <a:rPr lang="en-US" sz="1600" dirty="0">
                <a:solidFill>
                  <a:schemeClr val="tx1"/>
                </a:solidFill>
              </a:rPr>
              <a:t>more annual income on average than the benchmark and more than </a:t>
            </a:r>
            <a:r>
              <a:rPr lang="en-US" sz="1600" b="1" dirty="0">
                <a:solidFill>
                  <a:schemeClr val="tx1"/>
                </a:solidFill>
                <a:latin typeface="Ringside Narrow" panose="02000500000000000000" pitchFamily="2" charset="0"/>
              </a:rPr>
              <a:t>$150,000 </a:t>
            </a:r>
            <a:r>
              <a:rPr lang="en-US" sz="1600" dirty="0">
                <a:solidFill>
                  <a:schemeClr val="tx1"/>
                </a:solidFill>
              </a:rPr>
              <a:t>more in total</a:t>
            </a:r>
          </a:p>
        </p:txBody>
      </p:sp>
      <p:sp>
        <p:nvSpPr>
          <p:cNvPr id="9" name="TextBox 8">
            <a:extLst>
              <a:ext uri="{FF2B5EF4-FFF2-40B4-BE49-F238E27FC236}">
                <a16:creationId xmlns:a16="http://schemas.microsoft.com/office/drawing/2014/main" id="{558B3735-E193-5E69-9518-DE4410737055}"/>
              </a:ext>
            </a:extLst>
          </p:cNvPr>
          <p:cNvSpPr txBox="1"/>
          <p:nvPr/>
        </p:nvSpPr>
        <p:spPr>
          <a:xfrm>
            <a:off x="9558527" y="2189139"/>
            <a:ext cx="2335023" cy="1200329"/>
          </a:xfrm>
          <a:prstGeom prst="rect">
            <a:avLst/>
          </a:prstGeom>
          <a:solidFill>
            <a:schemeClr val="accent4"/>
          </a:solidFill>
        </p:spPr>
        <p:txBody>
          <a:bodyPr wrap="square" lIns="91440" tIns="91440" rIns="9144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CREF Stock</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Average annual income:</a:t>
            </a:r>
          </a:p>
          <a:p>
            <a:pPr marL="0" marR="0" lvl="0" indent="0" defTabSz="914400" rtl="0" eaLnBrk="1" fontAlgn="auto" latinLnBrk="0" hangingPunct="1">
              <a:lnSpc>
                <a:spcPct val="100000"/>
              </a:lnSpc>
              <a:spcBef>
                <a:spcPts val="0"/>
              </a:spcBef>
              <a:spcAft>
                <a:spcPts val="600"/>
              </a:spcAft>
              <a:buClrTx/>
              <a:buSzTx/>
              <a:buFontTx/>
              <a:buNone/>
              <a:tabLst/>
              <a:defRPr/>
            </a:pPr>
            <a:r>
              <a:rPr lang="en-US" sz="1200" b="1">
                <a:solidFill>
                  <a:schemeClr val="bg1"/>
                </a:solidFill>
                <a:latin typeface="Ringside Narrow" panose="02000500000000000000" pitchFamily="2" charset="0"/>
              </a:rPr>
              <a:t>$20,710</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chemeClr val="bg1"/>
                </a:solidFill>
                <a:effectLst/>
                <a:uLnTx/>
                <a:uFillTx/>
                <a:ea typeface="+mn-ea"/>
                <a:cs typeface="+mn-cs"/>
              </a:rPr>
              <a:t>Income over 25 years:</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a:ln>
                  <a:noFill/>
                </a:ln>
                <a:solidFill>
                  <a:schemeClr val="bg1"/>
                </a:solidFill>
                <a:effectLst/>
                <a:uLnTx/>
                <a:uFillTx/>
                <a:latin typeface="Ringside Narrow" panose="02000500000000000000" pitchFamily="2" charset="0"/>
              </a:rPr>
              <a:t>$517,785</a:t>
            </a:r>
          </a:p>
        </p:txBody>
      </p:sp>
      <p:sp>
        <p:nvSpPr>
          <p:cNvPr id="10" name="TextBox 9">
            <a:extLst>
              <a:ext uri="{FF2B5EF4-FFF2-40B4-BE49-F238E27FC236}">
                <a16:creationId xmlns:a16="http://schemas.microsoft.com/office/drawing/2014/main" id="{DE32E2BA-5624-625B-B035-DF6E8CD84F27}"/>
              </a:ext>
            </a:extLst>
          </p:cNvPr>
          <p:cNvSpPr txBox="1"/>
          <p:nvPr/>
        </p:nvSpPr>
        <p:spPr>
          <a:xfrm>
            <a:off x="9558527" y="3527550"/>
            <a:ext cx="2335023" cy="1600438"/>
          </a:xfrm>
          <a:prstGeom prst="rect">
            <a:avLst/>
          </a:prstGeom>
          <a:solidFill>
            <a:schemeClr val="tx1"/>
          </a:solidFill>
        </p:spPr>
        <p:txBody>
          <a:bodyPr wrap="square" lIns="91440" tIns="91440" rIns="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Russell 3000 Index &amp; </a:t>
            </a:r>
            <a:br>
              <a:rPr kumimoji="0" lang="en-US" sz="1300" b="1" u="none" strike="noStrike" kern="1200" cap="none" spc="0" normalizeH="0" baseline="0" noProof="0">
                <a:ln>
                  <a:noFill/>
                </a:ln>
                <a:solidFill>
                  <a:schemeClr val="bg1"/>
                </a:solidFill>
                <a:effectLst/>
                <a:uLnTx/>
                <a:uFillTx/>
                <a:latin typeface="Ringside Narrow" panose="02000500000000000000" pitchFamily="2" charset="0"/>
              </a:rPr>
            </a:b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MSCI ACWI ex. USA IMI (65/35)</a:t>
            </a:r>
          </a:p>
          <a:p>
            <a:pPr marL="0" marR="0" lvl="0" indent="0" defTabSz="914400" rtl="0" eaLnBrk="1" fontAlgn="auto" latinLnBrk="0" hangingPunct="1">
              <a:lnSpc>
                <a:spcPct val="100000"/>
              </a:lnSpc>
              <a:spcBef>
                <a:spcPts val="0"/>
              </a:spcBef>
              <a:spcAft>
                <a:spcPts val="600"/>
              </a:spcAft>
              <a:buClrTx/>
              <a:buSzTx/>
              <a:buFontTx/>
              <a:buNone/>
              <a:tabLst/>
              <a:defRPr/>
            </a:pPr>
            <a:r>
              <a:rPr lang="en-US" sz="1200">
                <a:solidFill>
                  <a:schemeClr val="bg1"/>
                </a:solidFill>
                <a:latin typeface="Ringside Narrow Book" panose="02000500000000000000" pitchFamily="2" charset="0"/>
              </a:rPr>
              <a:t>Average annual withdrawals:</a:t>
            </a:r>
            <a:br>
              <a:rPr lang="en-US" sz="1200">
                <a:solidFill>
                  <a:schemeClr val="bg1"/>
                </a:solidFill>
                <a:latin typeface="Ringside Narrow Book" panose="02000500000000000000" pitchFamily="2" charset="0"/>
              </a:rPr>
            </a:br>
            <a:r>
              <a:rPr lang="en-US" sz="1200" b="1">
                <a:solidFill>
                  <a:schemeClr val="bg1"/>
                </a:solidFill>
                <a:latin typeface="Ringside Narrow" panose="02000500000000000000" pitchFamily="2" charset="0"/>
              </a:rPr>
              <a:t>$14,580</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solidFill>
                  <a:schemeClr val="bg1"/>
                </a:solidFill>
                <a:effectLst/>
                <a:uLnTx/>
                <a:uFillTx/>
                <a:latin typeface="Ringside Narrow Book" panose="02000500000000000000" pitchFamily="2" charset="0"/>
              </a:rPr>
              <a:t>Income over 25 years:</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latin typeface="Ringside Narrow" panose="02000500000000000000" pitchFamily="2" charset="0"/>
              </a:rPr>
              <a:t>$364,420</a:t>
            </a:r>
            <a:endParaRPr kumimoji="0" lang="en-US" sz="1200" b="1" u="none" strike="noStrike" kern="1200" cap="none" spc="0" normalizeH="0" baseline="0" noProof="0">
              <a:ln>
                <a:noFill/>
              </a:ln>
              <a:solidFill>
                <a:schemeClr val="bg1"/>
              </a:solidFill>
              <a:effectLst/>
              <a:uLnTx/>
              <a:uFillTx/>
              <a:latin typeface="Ringside Narrow" panose="02000500000000000000" pitchFamily="2" charset="0"/>
            </a:endParaRPr>
          </a:p>
        </p:txBody>
      </p:sp>
      <p:grpSp>
        <p:nvGrpSpPr>
          <p:cNvPr id="38" name="Group 37">
            <a:extLst>
              <a:ext uri="{FF2B5EF4-FFF2-40B4-BE49-F238E27FC236}">
                <a16:creationId xmlns:a16="http://schemas.microsoft.com/office/drawing/2014/main" id="{794A94E0-64FE-F40B-8BCA-66C53F6B2C53}"/>
              </a:ext>
            </a:extLst>
          </p:cNvPr>
          <p:cNvGrpSpPr/>
          <p:nvPr/>
        </p:nvGrpSpPr>
        <p:grpSpPr>
          <a:xfrm>
            <a:off x="3530071" y="5456438"/>
            <a:ext cx="4247938" cy="138499"/>
            <a:chOff x="2093205" y="5020048"/>
            <a:chExt cx="4247938" cy="138499"/>
          </a:xfrm>
        </p:grpSpPr>
        <p:grpSp>
          <p:nvGrpSpPr>
            <p:cNvPr id="37" name="Group 36">
              <a:extLst>
                <a:ext uri="{FF2B5EF4-FFF2-40B4-BE49-F238E27FC236}">
                  <a16:creationId xmlns:a16="http://schemas.microsoft.com/office/drawing/2014/main" id="{F37CE45D-D09A-050C-1F87-C8C3CD2E385F}"/>
                </a:ext>
              </a:extLst>
            </p:cNvPr>
            <p:cNvGrpSpPr/>
            <p:nvPr/>
          </p:nvGrpSpPr>
          <p:grpSpPr>
            <a:xfrm>
              <a:off x="2093205" y="5020048"/>
              <a:ext cx="4247938" cy="138499"/>
              <a:chOff x="2093205" y="5020048"/>
              <a:chExt cx="4247938" cy="138499"/>
            </a:xfrm>
          </p:grpSpPr>
          <p:grpSp>
            <p:nvGrpSpPr>
              <p:cNvPr id="53" name="Group 52">
                <a:extLst>
                  <a:ext uri="{FF2B5EF4-FFF2-40B4-BE49-F238E27FC236}">
                    <a16:creationId xmlns:a16="http://schemas.microsoft.com/office/drawing/2014/main" id="{BC9328AA-6245-A193-BEDD-A02B6225D57A}"/>
                  </a:ext>
                </a:extLst>
              </p:cNvPr>
              <p:cNvGrpSpPr/>
              <p:nvPr/>
            </p:nvGrpSpPr>
            <p:grpSpPr>
              <a:xfrm>
                <a:off x="2344984" y="5020048"/>
                <a:ext cx="3996159" cy="138499"/>
                <a:chOff x="3187893" y="4820446"/>
                <a:chExt cx="3996159" cy="138499"/>
              </a:xfrm>
            </p:grpSpPr>
            <p:sp>
              <p:nvSpPr>
                <p:cNvPr id="27" name="TextBox 26">
                  <a:extLst>
                    <a:ext uri="{FF2B5EF4-FFF2-40B4-BE49-F238E27FC236}">
                      <a16:creationId xmlns:a16="http://schemas.microsoft.com/office/drawing/2014/main" id="{1129FAD8-E82F-3AFD-2DBE-879A76D5D5CA}"/>
                    </a:ext>
                  </a:extLst>
                </p:cNvPr>
                <p:cNvSpPr txBox="1"/>
                <p:nvPr/>
              </p:nvSpPr>
              <p:spPr>
                <a:xfrm>
                  <a:off x="3187893" y="4820446"/>
                  <a:ext cx="2838452" cy="138499"/>
                </a:xfrm>
                <a:prstGeom prst="rect">
                  <a:avLst/>
                </a:prstGeom>
                <a:noFill/>
              </p:spPr>
              <p:txBody>
                <a:bodyPr wrap="square" lIns="0" tIns="0" rIns="0" bIns="0" rtlCol="0">
                  <a:spAutoFit/>
                </a:bodyPr>
                <a:lstStyle/>
                <a:p>
                  <a:pPr algn="l"/>
                  <a:r>
                    <a:rPr lang="en-US" sz="900" err="1">
                      <a:latin typeface="Ringside Narrow Book" panose="02000500000000000000" pitchFamily="2" charset="0"/>
                    </a:rPr>
                    <a:t>CREF Stock Account – R3</a:t>
                  </a:r>
                </a:p>
              </p:txBody>
            </p:sp>
            <p:sp>
              <p:nvSpPr>
                <p:cNvPr id="28" name="TextBox 27">
                  <a:extLst>
                    <a:ext uri="{FF2B5EF4-FFF2-40B4-BE49-F238E27FC236}">
                      <a16:creationId xmlns:a16="http://schemas.microsoft.com/office/drawing/2014/main" id="{CCDE0A37-093C-ADF8-DEB4-5160F7741E6B}"/>
                    </a:ext>
                  </a:extLst>
                </p:cNvPr>
                <p:cNvSpPr txBox="1"/>
                <p:nvPr/>
              </p:nvSpPr>
              <p:spPr>
                <a:xfrm>
                  <a:off x="4829352" y="4820446"/>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Russell 3000 &amp; MSCI ACWI ex-USA IMI (65/35)</a:t>
                  </a:r>
                </a:p>
              </p:txBody>
            </p:sp>
          </p:grpSp>
          <p:cxnSp>
            <p:nvCxnSpPr>
              <p:cNvPr id="15" name="Straight Connector 14">
                <a:extLst>
                  <a:ext uri="{FF2B5EF4-FFF2-40B4-BE49-F238E27FC236}">
                    <a16:creationId xmlns:a16="http://schemas.microsoft.com/office/drawing/2014/main" id="{7307D93E-D324-7179-C440-E276C2767A4A}"/>
                  </a:ext>
                </a:extLst>
              </p:cNvPr>
              <p:cNvCxnSpPr>
                <a:cxnSpLocks/>
              </p:cNvCxnSpPr>
              <p:nvPr/>
            </p:nvCxnSpPr>
            <p:spPr>
              <a:xfrm>
                <a:off x="2093205" y="5088102"/>
                <a:ext cx="18802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a16="http://schemas.microsoft.com/office/drawing/2014/main" id="{1177AD90-0645-456B-85D1-4C86A8A5CE4F}"/>
                </a:ext>
              </a:extLst>
            </p:cNvPr>
            <p:cNvCxnSpPr>
              <a:cxnSpLocks/>
            </p:cNvCxnSpPr>
            <p:nvPr/>
          </p:nvCxnSpPr>
          <p:spPr>
            <a:xfrm>
              <a:off x="3729949" y="5093610"/>
              <a:ext cx="186547" cy="0"/>
            </a:xfrm>
            <a:prstGeom prst="line">
              <a:avLst/>
            </a:prstGeom>
            <a:ln w="28575" cap="rnd">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aphicFrame>
        <p:nvGraphicFramePr>
          <p:cNvPr id="11" name="Chart 10">
            <a:extLst>
              <a:ext uri="{FF2B5EF4-FFF2-40B4-BE49-F238E27FC236}">
                <a16:creationId xmlns:a16="http://schemas.microsoft.com/office/drawing/2014/main" id="{4AA0E9BF-F2E5-6367-3D3E-C42E4216B487}"/>
              </a:ext>
            </a:extLst>
          </p:cNvPr>
          <p:cNvGraphicFramePr>
            <a:graphicFrameLocks/>
          </p:cNvGraphicFramePr>
          <p:nvPr>
            <p:extLst>
              <p:ext uri="{D42A27DB-BD31-4B8C-83A1-F6EECF244321}">
                <p14:modId xmlns:p14="http://schemas.microsoft.com/office/powerpoint/2010/main" val="2351691808"/>
              </p:ext>
            </p:extLst>
          </p:nvPr>
        </p:nvGraphicFramePr>
        <p:xfrm>
          <a:off x="298450" y="2072107"/>
          <a:ext cx="9052560" cy="318814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FAE3B1CF-EEE0-2192-AA7B-6E17BDECACDA}"/>
              </a:ext>
            </a:extLst>
          </p:cNvPr>
          <p:cNvSpPr txBox="1"/>
          <p:nvPr/>
        </p:nvSpPr>
        <p:spPr>
          <a:xfrm>
            <a:off x="5021079" y="2354455"/>
            <a:ext cx="2616668" cy="507831"/>
          </a:xfrm>
          <a:prstGeom prst="rect">
            <a:avLst/>
          </a:prstGeom>
          <a:noFill/>
          <a:ln w="28575">
            <a:noFill/>
          </a:ln>
        </p:spPr>
        <p:txBody>
          <a:bodyPr wrap="square" lIns="0" tIns="0" rIns="0" bIns="0" rtlCol="0">
            <a:spAutoFit/>
          </a:bodyPr>
          <a:lstStyle/>
          <a:p>
            <a:pPr algn="r" defTabSz="976802" rtl="0"/>
            <a:r>
              <a:rPr lang="en-US" sz="1100" b="1" dirty="0">
                <a:solidFill>
                  <a:schemeClr val="accent4"/>
                </a:solidFill>
                <a:latin typeface="Ringside Narrow" panose="02000500000000000000" pitchFamily="2" charset="0"/>
              </a:rPr>
              <a:t>CREF Stock variable annuity keeps going </a:t>
            </a:r>
            <a:r>
              <a:rPr lang="en-US" sz="1100" b="1" dirty="0">
                <a:latin typeface="Ringside Narrow" panose="02000500000000000000" pitchFamily="2" charset="0"/>
              </a:rPr>
              <a:t>while investment account runs out </a:t>
            </a:r>
            <a:br>
              <a:rPr lang="en-US" sz="1100" b="1" dirty="0">
                <a:latin typeface="Ringside Narrow" panose="02000500000000000000" pitchFamily="2" charset="0"/>
              </a:rPr>
            </a:br>
            <a:endParaRPr lang="en-US" sz="1100" b="1" kern="1200" dirty="0">
              <a:latin typeface="Ringside Narrow" panose="02000500000000000000" pitchFamily="2" charset="0"/>
            </a:endParaRPr>
          </a:p>
        </p:txBody>
      </p:sp>
      <p:sp>
        <p:nvSpPr>
          <p:cNvPr id="8" name="Footer Placeholder 4">
            <a:extLst>
              <a:ext uri="{FF2B5EF4-FFF2-40B4-BE49-F238E27FC236}">
                <a16:creationId xmlns:a16="http://schemas.microsoft.com/office/drawing/2014/main" id="{278C6885-A08D-62C7-6A67-9B99CA4950D1}"/>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921854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A2617E-CB33-1493-DEAE-953240B05809}"/>
              </a:ext>
            </a:extLst>
          </p:cNvPr>
          <p:cNvSpPr>
            <a:spLocks noGrp="1"/>
          </p:cNvSpPr>
          <p:nvPr>
            <p:ph type="sldNum" sz="quarter" idx="12"/>
          </p:nvPr>
        </p:nvSpPr>
        <p:spPr/>
        <p:txBody>
          <a:bodyPr/>
          <a:lstStyle/>
          <a:p>
            <a:fld id="{E5B12101-DB11-214A-81F9-2D258DBE057F}" type="slidenum">
              <a:rPr lang="en-US" smtClean="0"/>
              <a:pPr/>
              <a:t>2</a:t>
            </a:fld>
            <a:endParaRPr lang="en-US"/>
          </a:p>
        </p:txBody>
      </p:sp>
      <p:sp>
        <p:nvSpPr>
          <p:cNvPr id="8" name="Title 2">
            <a:extLst>
              <a:ext uri="{FF2B5EF4-FFF2-40B4-BE49-F238E27FC236}">
                <a16:creationId xmlns:a16="http://schemas.microsoft.com/office/drawing/2014/main" id="{196D6C8C-410A-F0DF-B82F-A68ADC581CCE}"/>
              </a:ext>
            </a:extLst>
          </p:cNvPr>
          <p:cNvSpPr>
            <a:spLocks noGrp="1"/>
          </p:cNvSpPr>
          <p:nvPr/>
        </p:nvSpPr>
        <p:spPr>
          <a:xfrm>
            <a:off x="478854" y="648109"/>
            <a:ext cx="4338473" cy="489439"/>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a:t>A look at the CREF Accounts</a:t>
            </a:r>
          </a:p>
        </p:txBody>
      </p:sp>
      <p:sp>
        <p:nvSpPr>
          <p:cNvPr id="13" name="Text Placeholder 1">
            <a:extLst>
              <a:ext uri="{FF2B5EF4-FFF2-40B4-BE49-F238E27FC236}">
                <a16:creationId xmlns:a16="http://schemas.microsoft.com/office/drawing/2014/main" id="{88ED8CFE-CB5D-4A09-FCBD-DB5E30388DE0}"/>
              </a:ext>
            </a:extLst>
          </p:cNvPr>
          <p:cNvSpPr>
            <a:spLocks noGrp="1"/>
          </p:cNvSpPr>
          <p:nvPr/>
        </p:nvSpPr>
        <p:spPr>
          <a:xfrm>
            <a:off x="1273282" y="1693788"/>
            <a:ext cx="3544045" cy="347897"/>
          </a:xfrm>
          <a:prstGeom prst="rect">
            <a:avLst/>
          </a:prstGeom>
        </p:spPr>
        <p:txBody>
          <a:bodyPr vert="horz" lIns="0" tIns="0" rIns="0" bIns="0" rtlCol="0" anchor="ctr"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2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2500" b="0" i="0" kern="1200">
                <a:solidFill>
                  <a:schemeClr val="tx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latin typeface="Ringside Narrow"/>
              </a:rPr>
              <a:t>Built for growth and income for life</a:t>
            </a:r>
            <a:endParaRPr lang="en-US" sz="1800" b="1" noProof="0" dirty="0">
              <a:latin typeface="Ringside Narrow"/>
            </a:endParaRPr>
          </a:p>
        </p:txBody>
      </p:sp>
      <p:pic>
        <p:nvPicPr>
          <p:cNvPr id="11" name="Graphic 10">
            <a:extLst>
              <a:ext uri="{FF2B5EF4-FFF2-40B4-BE49-F238E27FC236}">
                <a16:creationId xmlns:a16="http://schemas.microsoft.com/office/drawing/2014/main" id="{C75B1269-3900-6B18-DBD1-AA7D86AD0EE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09449" y="1634494"/>
            <a:ext cx="466485" cy="466485"/>
          </a:xfrm>
          <a:prstGeom prst="rect">
            <a:avLst/>
          </a:prstGeom>
        </p:spPr>
      </p:pic>
      <p:pic>
        <p:nvPicPr>
          <p:cNvPr id="14" name="Picture 13" descr="A person sitting in a chair&#10;&#10;Description automatically generated">
            <a:extLst>
              <a:ext uri="{FF2B5EF4-FFF2-40B4-BE49-F238E27FC236}">
                <a16:creationId xmlns:a16="http://schemas.microsoft.com/office/drawing/2014/main" id="{1E194492-945A-FC9D-A1D0-DAC588496C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116320" y="290589"/>
            <a:ext cx="5769782" cy="6049251"/>
          </a:xfrm>
          <a:prstGeom prst="rect">
            <a:avLst/>
          </a:prstGeom>
        </p:spPr>
      </p:pic>
      <p:sp>
        <p:nvSpPr>
          <p:cNvPr id="2" name="Text Placeholder 1">
            <a:extLst>
              <a:ext uri="{FF2B5EF4-FFF2-40B4-BE49-F238E27FC236}">
                <a16:creationId xmlns:a16="http://schemas.microsoft.com/office/drawing/2014/main" id="{D8C2118B-E1ED-5ACC-F726-7E5A9786FDE3}"/>
              </a:ext>
            </a:extLst>
          </p:cNvPr>
          <p:cNvSpPr>
            <a:spLocks noGrp="1"/>
          </p:cNvSpPr>
          <p:nvPr/>
        </p:nvSpPr>
        <p:spPr>
          <a:xfrm>
            <a:off x="1264397" y="2517595"/>
            <a:ext cx="2903607" cy="330383"/>
          </a:xfrm>
          <a:prstGeom prst="rect">
            <a:avLst/>
          </a:prstGeom>
        </p:spPr>
        <p:txBody>
          <a:bodyPr vert="horz" lIns="0" tIns="0" rIns="0" bIns="0" rtlCol="0" anchor="ctr"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2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2500" b="0" i="0" kern="1200">
                <a:solidFill>
                  <a:schemeClr val="tx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noProof="0" dirty="0">
                <a:latin typeface="Ringside Narrow" panose="02000500000000000000" pitchFamily="2" charset="0"/>
              </a:rPr>
              <a:t>The eight CREF Accounts</a:t>
            </a:r>
          </a:p>
        </p:txBody>
      </p:sp>
      <p:pic>
        <p:nvPicPr>
          <p:cNvPr id="6" name="Graphic 5">
            <a:extLst>
              <a:ext uri="{FF2B5EF4-FFF2-40B4-BE49-F238E27FC236}">
                <a16:creationId xmlns:a16="http://schemas.microsoft.com/office/drawing/2014/main" id="{A52B07E0-8A80-AA99-9087-09B15A3985A6}"/>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09449" y="2449544"/>
            <a:ext cx="466485" cy="466485"/>
          </a:xfrm>
          <a:prstGeom prst="rect">
            <a:avLst/>
          </a:prstGeom>
        </p:spPr>
      </p:pic>
      <p:sp>
        <p:nvSpPr>
          <p:cNvPr id="10" name="Text Placeholder 1">
            <a:extLst>
              <a:ext uri="{FF2B5EF4-FFF2-40B4-BE49-F238E27FC236}">
                <a16:creationId xmlns:a16="http://schemas.microsoft.com/office/drawing/2014/main" id="{68ABF016-B38E-B9DE-AD0D-C2782E839214}"/>
              </a:ext>
            </a:extLst>
          </p:cNvPr>
          <p:cNvSpPr>
            <a:spLocks noGrp="1"/>
          </p:cNvSpPr>
          <p:nvPr/>
        </p:nvSpPr>
        <p:spPr>
          <a:xfrm>
            <a:off x="1264397" y="3261418"/>
            <a:ext cx="4516643" cy="406087"/>
          </a:xfrm>
          <a:prstGeom prst="rect">
            <a:avLst/>
          </a:prstGeom>
        </p:spPr>
        <p:txBody>
          <a:bodyPr vert="horz" lIns="0" tIns="0" rIns="0" bIns="0" rtlCol="0" anchor="ctr"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2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2500" b="0" i="0" kern="1200">
                <a:solidFill>
                  <a:schemeClr val="tx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noProof="0" dirty="0">
                <a:latin typeface="Ringside Narrow" panose="02000500000000000000" pitchFamily="2" charset="0"/>
              </a:rPr>
              <a:t>The combined strength of TIAA and Nuveen</a:t>
            </a:r>
          </a:p>
        </p:txBody>
      </p:sp>
      <p:pic>
        <p:nvPicPr>
          <p:cNvPr id="12" name="Graphic 11">
            <a:extLst>
              <a:ext uri="{FF2B5EF4-FFF2-40B4-BE49-F238E27FC236}">
                <a16:creationId xmlns:a16="http://schemas.microsoft.com/office/drawing/2014/main" id="{B95739C8-F708-1888-7CDF-0FBE2144DB73}"/>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09449" y="3231219"/>
            <a:ext cx="466485" cy="466485"/>
          </a:xfrm>
          <a:prstGeom prst="rect">
            <a:avLst/>
          </a:prstGeom>
        </p:spPr>
      </p:pic>
      <p:sp>
        <p:nvSpPr>
          <p:cNvPr id="9" name="Footer Placeholder 4">
            <a:extLst>
              <a:ext uri="{FF2B5EF4-FFF2-40B4-BE49-F238E27FC236}">
                <a16:creationId xmlns:a16="http://schemas.microsoft.com/office/drawing/2014/main" id="{A86FE754-E5E9-AD17-5816-B5EFEB6F26E1}"/>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5" name="Text Placeholder 1">
            <a:extLst>
              <a:ext uri="{FF2B5EF4-FFF2-40B4-BE49-F238E27FC236}">
                <a16:creationId xmlns:a16="http://schemas.microsoft.com/office/drawing/2014/main" id="{D408CAC9-F4AF-5A92-C1D7-AC95224B8CB0}"/>
              </a:ext>
            </a:extLst>
          </p:cNvPr>
          <p:cNvSpPr>
            <a:spLocks noGrp="1"/>
          </p:cNvSpPr>
          <p:nvPr/>
        </p:nvSpPr>
        <p:spPr>
          <a:xfrm>
            <a:off x="1273282" y="4016819"/>
            <a:ext cx="4393871" cy="582853"/>
          </a:xfrm>
          <a:prstGeom prst="rect">
            <a:avLst/>
          </a:prstGeom>
        </p:spPr>
        <p:txBody>
          <a:bodyPr vert="horz" lIns="0" tIns="0" rIns="0" bIns="0" rtlCol="0" anchor="ctr"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2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2500" b="0" i="0" kern="1200">
                <a:solidFill>
                  <a:schemeClr val="tx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0" i="0" kern="1200">
                <a:solidFill>
                  <a:schemeClr val="tx2"/>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noProof="0" dirty="0">
                <a:latin typeface="Ringside Narrow" panose="02000500000000000000" pitchFamily="2" charset="0"/>
              </a:rPr>
              <a:t>The diversified income approach</a:t>
            </a:r>
          </a:p>
        </p:txBody>
      </p:sp>
      <p:pic>
        <p:nvPicPr>
          <p:cNvPr id="7" name="Graphic 6">
            <a:extLst>
              <a:ext uri="{FF2B5EF4-FFF2-40B4-BE49-F238E27FC236}">
                <a16:creationId xmlns:a16="http://schemas.microsoft.com/office/drawing/2014/main" id="{E7468410-5EC6-A006-2A19-7E6CE62D2E61}"/>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18734" y="4079645"/>
            <a:ext cx="457200" cy="457200"/>
          </a:xfrm>
          <a:prstGeom prst="rect">
            <a:avLst/>
          </a:prstGeom>
        </p:spPr>
      </p:pic>
    </p:spTree>
    <p:extLst>
      <p:ext uri="{BB962C8B-B14F-4D97-AF65-F5344CB8AC3E}">
        <p14:creationId xmlns:p14="http://schemas.microsoft.com/office/powerpoint/2010/main" val="1859874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06F5FD-F3DE-B8D6-B838-6D0BEDBE0B9B}"/>
              </a:ext>
            </a:extLst>
          </p:cNvPr>
          <p:cNvSpPr>
            <a:spLocks noGrp="1"/>
          </p:cNvSpPr>
          <p:nvPr>
            <p:ph type="title"/>
          </p:nvPr>
        </p:nvSpPr>
        <p:spPr>
          <a:xfrm>
            <a:off x="292100" y="612648"/>
            <a:ext cx="8082466" cy="436821"/>
          </a:xfrm>
        </p:spPr>
        <p:txBody>
          <a:bodyPr/>
          <a:lstStyle/>
          <a:p>
            <a:r>
              <a:rPr lang="en-US" dirty="0"/>
              <a:t>Expenses are among the lowest in the industry.</a:t>
            </a:r>
            <a:r>
              <a:rPr lang="en-US" baseline="30000" dirty="0"/>
              <a:t>1</a:t>
            </a:r>
          </a:p>
        </p:txBody>
      </p:sp>
      <p:sp>
        <p:nvSpPr>
          <p:cNvPr id="4" name="Slide Number Placeholder 3">
            <a:extLst>
              <a:ext uri="{FF2B5EF4-FFF2-40B4-BE49-F238E27FC236}">
                <a16:creationId xmlns:a16="http://schemas.microsoft.com/office/drawing/2014/main" id="{658DEC62-7702-C9F5-3816-D1F4158C75FF}"/>
              </a:ext>
            </a:extLst>
          </p:cNvPr>
          <p:cNvSpPr>
            <a:spLocks noGrp="1"/>
          </p:cNvSpPr>
          <p:nvPr>
            <p:ph type="sldNum" sz="quarter" idx="12"/>
          </p:nvPr>
        </p:nvSpPr>
        <p:spPr/>
        <p:txBody>
          <a:bodyPr/>
          <a:lstStyle/>
          <a:p>
            <a:fld id="{E5B12101-DB11-214A-81F9-2D258DBE057F}" type="slidenum">
              <a:rPr lang="en-US" smtClean="0"/>
              <a:pPr/>
              <a:t>20</a:t>
            </a:fld>
            <a:endParaRPr lang="en-US"/>
          </a:p>
        </p:txBody>
      </p:sp>
      <p:sp>
        <p:nvSpPr>
          <p:cNvPr id="5" name="Text Placeholder 4">
            <a:extLst>
              <a:ext uri="{FF2B5EF4-FFF2-40B4-BE49-F238E27FC236}">
                <a16:creationId xmlns:a16="http://schemas.microsoft.com/office/drawing/2014/main" id="{3D76DD15-93FE-354F-0C91-E6BEB8C35869}"/>
              </a:ext>
            </a:extLst>
          </p:cNvPr>
          <p:cNvSpPr>
            <a:spLocks noGrp="1"/>
          </p:cNvSpPr>
          <p:nvPr>
            <p:ph type="body" sz="quarter" idx="15"/>
          </p:nvPr>
        </p:nvSpPr>
        <p:spPr/>
        <p:txBody>
          <a:bodyPr/>
          <a:lstStyle/>
          <a:p>
            <a:r>
              <a:rPr lang="en-US">
                <a:solidFill>
                  <a:schemeClr val="tx2"/>
                </a:solidFill>
              </a:rPr>
              <a:t>CREF STOCK</a:t>
            </a:r>
          </a:p>
        </p:txBody>
      </p:sp>
      <p:sp>
        <p:nvSpPr>
          <p:cNvPr id="7" name="Text Placeholder 2">
            <a:extLst>
              <a:ext uri="{FF2B5EF4-FFF2-40B4-BE49-F238E27FC236}">
                <a16:creationId xmlns:a16="http://schemas.microsoft.com/office/drawing/2014/main" id="{E44B271E-57A0-F246-904F-031B279F924E}"/>
              </a:ext>
            </a:extLst>
          </p:cNvPr>
          <p:cNvSpPr>
            <a:spLocks noGrp="1"/>
          </p:cNvSpPr>
          <p:nvPr/>
        </p:nvSpPr>
        <p:spPr>
          <a:xfrm>
            <a:off x="292098" y="1275698"/>
            <a:ext cx="4185310" cy="49640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Offered at cost and without profit to TIAA—</a:t>
            </a:r>
            <a:br>
              <a:rPr lang="en-US" sz="1600" dirty="0">
                <a:solidFill>
                  <a:schemeClr val="tx1"/>
                </a:solidFill>
              </a:rPr>
            </a:br>
            <a:r>
              <a:rPr lang="en-US" sz="1600" dirty="0">
                <a:solidFill>
                  <a:schemeClr val="tx1"/>
                </a:solidFill>
              </a:rPr>
              <a:t>so more money goes to work for employees </a:t>
            </a:r>
          </a:p>
        </p:txBody>
      </p:sp>
      <p:sp>
        <p:nvSpPr>
          <p:cNvPr id="10" name="Text Placeholder 19">
            <a:extLst>
              <a:ext uri="{FF2B5EF4-FFF2-40B4-BE49-F238E27FC236}">
                <a16:creationId xmlns:a16="http://schemas.microsoft.com/office/drawing/2014/main" id="{20F01027-0F0F-A043-FE60-8E1CC0405AB2}"/>
              </a:ext>
            </a:extLst>
          </p:cNvPr>
          <p:cNvSpPr>
            <a:spLocks noGrp="1"/>
          </p:cNvSpPr>
          <p:nvPr/>
        </p:nvSpPr>
        <p:spPr>
          <a:xfrm>
            <a:off x="307345" y="5295329"/>
            <a:ext cx="11427455" cy="1105471"/>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defTabSz="824072">
              <a:spcBef>
                <a:spcPts val="0"/>
              </a:spcBef>
              <a:spcAft>
                <a:spcPts val="100"/>
              </a:spcAft>
              <a:buFont typeface="Arial" panose="020B0604020202020204" pitchFamily="34" charset="0"/>
              <a:buAutoNum type="arabicPeriod"/>
              <a:defRPr/>
            </a:pPr>
            <a:r>
              <a:rPr lang="en-US" sz="850" kern="700" dirty="0"/>
              <a:t>Applies to CREF Variable Annuities’ net expense ratios average 0.27%, less than half the average industry cost (0.94%) for an institutional annuity. Morningstar as of Jul. 15, 2024, based on fund level net expense ratios from 11,384 variable annuities evaluated.</a:t>
            </a:r>
          </a:p>
          <a:p>
            <a:pPr marL="137160" indent="-137160" defTabSz="824072">
              <a:spcBef>
                <a:spcPts val="0"/>
              </a:spcBef>
              <a:spcAft>
                <a:spcPts val="100"/>
              </a:spcAft>
              <a:buFont typeface="Arial" panose="020B0604020202020204" pitchFamily="34" charset="0"/>
              <a:buAutoNum type="arabicPeriod"/>
              <a:defRPr/>
            </a:pPr>
            <a:r>
              <a:rPr lang="en-US" sz="850" kern="700" dirty="0"/>
              <a:t>Source: Mutual Fund Oversight, Fund Administration, CREF Prospectus, as of May 1, 2024. The net expense ratio represents expenses after reimbursement and waivers, if applicable; and is what participants actually pay; while the gross expense ratio represents the expense ratio before consideration for reimbursements and/or waivers are applied. CREF is an at-cost product, which means its net and gross expenses are the same. Total annual expense deductions, which include investment advisory, administrative, and distribution expenses, and mortality and expense risk charges, are estimated each year based on projected expense and asset levels. Differences between actual expenses and the estimate are adjusted quarterly and are reflected in current investment results. Historically, adjustments have been small. The Account’s total annual expense deduction appears in the Account’s prospectus, and may be different than that shown herein due to rounding. Please see the CREF prospectus for fees, expenses and further details. </a:t>
            </a:r>
          </a:p>
          <a:p>
            <a:pPr marL="137160" indent="-137160" defTabSz="824072">
              <a:spcBef>
                <a:spcPts val="0"/>
              </a:spcBef>
              <a:spcAft>
                <a:spcPts val="100"/>
              </a:spcAft>
              <a:buFont typeface="Arial" panose="020B0604020202020204" pitchFamily="34" charset="0"/>
              <a:buAutoNum type="arabicPeriod"/>
              <a:defRPr/>
            </a:pPr>
            <a:r>
              <a:rPr lang="en-US" sz="850" kern="700" dirty="0"/>
              <a:t>Mortality and Expense (M&amp;E) risk charges—CREF also deducts a mortality and expense risk charge that is paid to TIAA to guarantee that CREF participants transferring funds to TIAA for the immediate purchase of lifetime payout annuities will not be charged more than the rate stipulated in the CREF contract. This mortality and expense risk charge is a direct insurance charge. This charge is the same across all classes and Accounts. </a:t>
            </a:r>
          </a:p>
        </p:txBody>
      </p:sp>
      <p:sp>
        <p:nvSpPr>
          <p:cNvPr id="11" name="Text Placeholder 14">
            <a:extLst>
              <a:ext uri="{FF2B5EF4-FFF2-40B4-BE49-F238E27FC236}">
                <a16:creationId xmlns:a16="http://schemas.microsoft.com/office/drawing/2014/main" id="{D1FDF161-C92C-FBC4-CA24-A42FCBCA049F}"/>
              </a:ext>
            </a:extLst>
          </p:cNvPr>
          <p:cNvSpPr txBox="1">
            <a:spLocks/>
          </p:cNvSpPr>
          <p:nvPr/>
        </p:nvSpPr>
        <p:spPr>
          <a:xfrm>
            <a:off x="304344" y="1912558"/>
            <a:ext cx="4173064" cy="2963983"/>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buFont typeface="Arial" panose="020B0604020202020204" pitchFamily="34" charset="0"/>
              <a:buChar char="•"/>
            </a:pPr>
            <a:r>
              <a:rPr lang="en-US" dirty="0"/>
              <a:t>Expense ratios increase/decrease depending on changes in net assets and total expenses only.</a:t>
            </a:r>
            <a:r>
              <a:rPr lang="en-US" baseline="30000" dirty="0"/>
              <a:t>2</a:t>
            </a:r>
          </a:p>
          <a:p>
            <a:pPr marL="137160" indent="-137160">
              <a:buFont typeface="Arial" panose="020B0604020202020204" pitchFamily="34" charset="0"/>
              <a:buChar char="•"/>
            </a:pPr>
            <a:r>
              <a:rPr lang="en-US" dirty="0"/>
              <a:t>All benefits, including lifelong income, are packaged together without additional fees.</a:t>
            </a:r>
          </a:p>
          <a:p>
            <a:pPr marL="137160" indent="-137160">
              <a:buFont typeface="Arial" panose="020B0604020202020204" pitchFamily="34" charset="0"/>
              <a:buChar char="•"/>
            </a:pPr>
            <a:r>
              <a:rPr lang="en-US" sz="1600" dirty="0">
                <a:solidFill>
                  <a:schemeClr val="tx1"/>
                </a:solidFill>
              </a:rPr>
              <a:t>Can be bundled (R3) or unbundled (R4) to meet your needs.</a:t>
            </a:r>
          </a:p>
          <a:p>
            <a:pPr marL="137160" indent="-137160">
              <a:buFont typeface="Arial" panose="020B0604020202020204" pitchFamily="34" charset="0"/>
              <a:buChar char="•"/>
            </a:pPr>
            <a:r>
              <a:rPr lang="en-US" sz="1600" dirty="0">
                <a:solidFill>
                  <a:schemeClr val="tx1"/>
                </a:solidFill>
              </a:rPr>
              <a:t>R4’s improved pricing structure  brings more flexibility in pricing and plan menu design.</a:t>
            </a:r>
          </a:p>
          <a:p>
            <a:pPr marL="137160" indent="-137160">
              <a:buFont typeface="Arial" panose="020B0604020202020204" pitchFamily="34" charset="0"/>
              <a:buChar char="•"/>
            </a:pPr>
            <a:endParaRPr lang="en-US" sz="1600" dirty="0">
              <a:solidFill>
                <a:schemeClr val="tx1"/>
              </a:solidFill>
            </a:endParaRPr>
          </a:p>
        </p:txBody>
      </p:sp>
      <p:sp>
        <p:nvSpPr>
          <p:cNvPr id="13" name="TextBox 12">
            <a:extLst>
              <a:ext uri="{FF2B5EF4-FFF2-40B4-BE49-F238E27FC236}">
                <a16:creationId xmlns:a16="http://schemas.microsoft.com/office/drawing/2014/main" id="{01085710-7DAF-1E3F-E69F-4024DFD63590}"/>
              </a:ext>
            </a:extLst>
          </p:cNvPr>
          <p:cNvSpPr txBox="1"/>
          <p:nvPr/>
        </p:nvSpPr>
        <p:spPr>
          <a:xfrm>
            <a:off x="7037882" y="615843"/>
            <a:ext cx="3823962" cy="400110"/>
          </a:xfrm>
          <a:prstGeom prst="rect">
            <a:avLst/>
          </a:prstGeom>
          <a:noFill/>
        </p:spPr>
        <p:txBody>
          <a:bodyPr wrap="square" lIns="0" tIns="0" rIns="0" bIns="0" rtlCol="0" anchor="t">
            <a:spAutoFit/>
          </a:bodyPr>
          <a:lstStyle/>
          <a:p>
            <a:pPr algn="ctr"/>
            <a:r>
              <a:rPr lang="en-US" sz="1300" b="1" spc="30" dirty="0">
                <a:latin typeface="Ringside Narrow"/>
                <a:cs typeface="Arial"/>
              </a:rPr>
              <a:t>CREF STOCK EXPENSE RATIO</a:t>
            </a:r>
            <a:br>
              <a:rPr lang="en-US" sz="1300" b="1" spc="30" dirty="0">
                <a:latin typeface="Ringside Narrow" panose="02000500000000000000" pitchFamily="2" charset="0"/>
                <a:cs typeface="Arial" panose="020B0604020202020204" pitchFamily="34" charset="0"/>
              </a:rPr>
            </a:br>
            <a:r>
              <a:rPr lang="en-US" sz="1300" dirty="0">
                <a:latin typeface="Ringside Narrow Book"/>
                <a:cs typeface="Arial"/>
              </a:rPr>
              <a:t>(as of 6/30/2024)</a:t>
            </a:r>
          </a:p>
        </p:txBody>
      </p:sp>
      <p:graphicFrame>
        <p:nvGraphicFramePr>
          <p:cNvPr id="24" name="Table 23">
            <a:extLst>
              <a:ext uri="{FF2B5EF4-FFF2-40B4-BE49-F238E27FC236}">
                <a16:creationId xmlns:a16="http://schemas.microsoft.com/office/drawing/2014/main" id="{0E10BE7B-48D4-DA0D-D1B4-89C12A395E19}"/>
              </a:ext>
            </a:extLst>
          </p:cNvPr>
          <p:cNvGraphicFramePr>
            <a:graphicFrameLocks noGrp="1"/>
          </p:cNvGraphicFramePr>
          <p:nvPr>
            <p:extLst>
              <p:ext uri="{D42A27DB-BD31-4B8C-83A1-F6EECF244321}">
                <p14:modId xmlns:p14="http://schemas.microsoft.com/office/powerpoint/2010/main" val="2009668639"/>
              </p:ext>
            </p:extLst>
          </p:nvPr>
        </p:nvGraphicFramePr>
        <p:xfrm>
          <a:off x="4879360" y="1094975"/>
          <a:ext cx="7094938" cy="4127518"/>
        </p:xfrm>
        <a:graphic>
          <a:graphicData uri="http://schemas.openxmlformats.org/drawingml/2006/table">
            <a:tbl>
              <a:tblPr firstRow="1" bandRow="1">
                <a:tableStyleId>{5C22544A-7EE6-4342-B048-85BDC9FD1C3A}</a:tableStyleId>
              </a:tblPr>
              <a:tblGrid>
                <a:gridCol w="1934027">
                  <a:extLst>
                    <a:ext uri="{9D8B030D-6E8A-4147-A177-3AD203B41FA5}">
                      <a16:colId xmlns:a16="http://schemas.microsoft.com/office/drawing/2014/main" val="1756809911"/>
                    </a:ext>
                  </a:extLst>
                </a:gridCol>
                <a:gridCol w="1440010">
                  <a:extLst>
                    <a:ext uri="{9D8B030D-6E8A-4147-A177-3AD203B41FA5}">
                      <a16:colId xmlns:a16="http://schemas.microsoft.com/office/drawing/2014/main" val="1647371829"/>
                    </a:ext>
                  </a:extLst>
                </a:gridCol>
                <a:gridCol w="1409104">
                  <a:extLst>
                    <a:ext uri="{9D8B030D-6E8A-4147-A177-3AD203B41FA5}">
                      <a16:colId xmlns:a16="http://schemas.microsoft.com/office/drawing/2014/main" val="3810392836"/>
                    </a:ext>
                  </a:extLst>
                </a:gridCol>
                <a:gridCol w="2311797">
                  <a:extLst>
                    <a:ext uri="{9D8B030D-6E8A-4147-A177-3AD203B41FA5}">
                      <a16:colId xmlns:a16="http://schemas.microsoft.com/office/drawing/2014/main" val="2280421171"/>
                    </a:ext>
                  </a:extLst>
                </a:gridCol>
              </a:tblGrid>
              <a:tr h="319712">
                <a:tc>
                  <a:txBody>
                    <a:bodyPr/>
                    <a:lstStyle/>
                    <a:p>
                      <a:pPr algn="l"/>
                      <a:r>
                        <a:rPr lang="en-US" sz="1600" b="1" i="0" cap="none" baseline="0">
                          <a:solidFill>
                            <a:schemeClr val="bg1"/>
                          </a:solidFill>
                          <a:latin typeface="Ringside Narrow" panose="02000500000000000000" pitchFamily="2" charset="0"/>
                          <a:cs typeface="Arial" panose="020B0604020202020204" pitchFamily="34" charset="0"/>
                        </a:rPr>
                        <a:t>Expense categories</a:t>
                      </a: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2">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Stock (R3)</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n-US"/>
                    </a:p>
                  </a:txBody>
                  <a:tcPr/>
                </a:tc>
                <a:tc>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Stock (R4)</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07084906"/>
                  </a:ext>
                </a:extLst>
              </a:tr>
              <a:tr h="1661487">
                <a:tc>
                  <a:txBody>
                    <a:bodyPr/>
                    <a:lstStyle/>
                    <a:p>
                      <a:pPr algn="l"/>
                      <a:endParaRPr lang="en-US" sz="1100" b="1" i="0" cap="none" baseline="0">
                        <a:solidFill>
                          <a:schemeClr val="bg1"/>
                        </a:solidFill>
                        <a:latin typeface="Ringside Narrow" panose="02000500000000000000" pitchFamily="2" charset="0"/>
                        <a:cs typeface="Arial" panose="020B0604020202020204" pitchFamily="34" charset="0"/>
                      </a:endParaRP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algn="ctr"/>
                      <a:r>
                        <a:rPr lang="en-US" sz="1300" b="1" i="0" kern="1200" cap="none" baseline="0" dirty="0">
                          <a:solidFill>
                            <a:schemeClr val="tx1"/>
                          </a:solidFill>
                          <a:latin typeface="Ringside Narrow" panose="02000500000000000000" pitchFamily="2" charset="0"/>
                          <a:ea typeface="+mn-ea"/>
                          <a:cs typeface="Arial" panose="020B0604020202020204" pitchFamily="34" charset="0"/>
                        </a:rPr>
                        <a:t>Fully bundled “all in” pricing </a:t>
                      </a:r>
                      <a:br>
                        <a:rPr lang="en-US" sz="1300" b="0" i="0" kern="1200" cap="none" baseline="0" dirty="0">
                          <a:solidFill>
                            <a:schemeClr val="tx1"/>
                          </a:solidFill>
                          <a:latin typeface="Ringside Narrow Book" panose="02000500000000000000" pitchFamily="2" charset="0"/>
                          <a:ea typeface="+mn-ea"/>
                          <a:cs typeface="Arial" panose="020B0604020202020204" pitchFamily="34" charset="0"/>
                        </a:rPr>
                      </a:br>
                      <a:r>
                        <a:rPr lang="en-US" sz="1300" b="0" i="0" kern="1200" cap="none" baseline="0" dirty="0">
                          <a:solidFill>
                            <a:schemeClr val="tx1"/>
                          </a:solidFill>
                          <a:latin typeface="Ringside Narrow Book" panose="02000500000000000000" pitchFamily="2" charset="0"/>
                          <a:ea typeface="+mn-ea"/>
                          <a:cs typeface="Arial" panose="020B0604020202020204" pitchFamily="34" charset="0"/>
                        </a:rPr>
                        <a:t>Combines all expenses to cover costs associated with investment management, distribution, administrative services, and recordkeeping and plan-related services.</a:t>
                      </a:r>
                    </a:p>
                  </a:txBody>
                  <a:tcPr marL="82394" marR="82394" marT="182880" marB="1828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i="0" kern="1200" cap="none" baseline="0">
                          <a:solidFill>
                            <a:schemeClr val="tx1"/>
                          </a:solidFill>
                          <a:latin typeface="Ringside Narrow" panose="02000500000000000000" pitchFamily="2" charset="0"/>
                          <a:ea typeface="+mn-ea"/>
                          <a:cs typeface="Arial" panose="020B0604020202020204" pitchFamily="34" charset="0"/>
                        </a:rPr>
                        <a:t>Unbundled pricing </a:t>
                      </a:r>
                      <a:br>
                        <a:rPr lang="en-US" sz="1300" b="0" i="0" kern="1200" cap="none" baseline="0">
                          <a:solidFill>
                            <a:schemeClr val="tx1"/>
                          </a:solidFill>
                          <a:latin typeface="Ringside Narrow Book" panose="02000500000000000000" pitchFamily="2" charset="0"/>
                          <a:ea typeface="+mn-ea"/>
                          <a:cs typeface="Arial" panose="020B0604020202020204" pitchFamily="34" charset="0"/>
                        </a:rPr>
                      </a:br>
                      <a:r>
                        <a:rPr lang="en-US" sz="1300" b="0" i="0" kern="1200" cap="none" baseline="0">
                          <a:solidFill>
                            <a:schemeClr val="tx1"/>
                          </a:solidFill>
                          <a:latin typeface="Ringside Narrow Book" panose="02000500000000000000" pitchFamily="2" charset="0"/>
                          <a:ea typeface="+mn-ea"/>
                          <a:cs typeface="Arial" panose="020B0604020202020204" pitchFamily="34" charset="0"/>
                        </a:rPr>
                        <a:t>Removes recordkeeping and plan service expenses from the administrative and distribution portion of the expense ratio. Recordkeeping is paid separately via recordkeeping services agreements with TIAA.</a:t>
                      </a:r>
                    </a:p>
                  </a:txBody>
                  <a:tcPr marL="82394" marR="82394" marT="182880" marB="18288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2552845663"/>
                  </a:ext>
                </a:extLst>
              </a:tr>
              <a:tr h="275614">
                <a:tc>
                  <a:txBody>
                    <a:bodyPr/>
                    <a:lstStyle/>
                    <a:p>
                      <a:pPr algn="l"/>
                      <a:r>
                        <a:rPr lang="en-US" sz="1300" b="0" baseline="0">
                          <a:solidFill>
                            <a:schemeClr val="tx1"/>
                          </a:solidFill>
                          <a:latin typeface="+mn-lt"/>
                          <a:cs typeface="Arial" panose="020B0604020202020204" pitchFamily="34" charset="0"/>
                        </a:rPr>
                        <a:t>Investment advisory </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a:r>
                        <a:rPr lang="en-US" sz="1300" b="0" baseline="0">
                          <a:solidFill>
                            <a:schemeClr val="tx1"/>
                          </a:solidFill>
                          <a:latin typeface="Franklin Gothic Book" panose="020B0503020102020204" pitchFamily="34" charset="0"/>
                          <a:cs typeface="Arial" panose="020B0604020202020204" pitchFamily="34" charset="0"/>
                        </a:rPr>
                        <a:t>8.0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a:r>
                        <a:rPr lang="en-US" sz="1300" b="0" i="0" baseline="0">
                          <a:solidFill>
                            <a:schemeClr val="tx1"/>
                          </a:solidFill>
                          <a:latin typeface="Franklin Gothic Book" panose="020B0503020102020204" pitchFamily="34" charset="0"/>
                          <a:cs typeface="Arial" panose="020B0604020202020204" pitchFamily="34" charset="0"/>
                        </a:rPr>
                        <a:t>8.0 bps</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58744340"/>
                  </a:ext>
                </a:extLst>
              </a:tr>
              <a:tr h="275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mn-lt"/>
                          <a:ea typeface="+mn-ea"/>
                          <a:cs typeface="Arial" panose="020B0604020202020204" pitchFamily="34" charset="0"/>
                        </a:rPr>
                        <a:t>Administrative</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Franklin Gothic Book" panose="020B0503020102020204" pitchFamily="34" charset="0"/>
                          <a:ea typeface="+mn-ea"/>
                          <a:cs typeface="Arial" panose="020B0604020202020204" pitchFamily="34" charset="0"/>
                        </a:rPr>
                        <a:t>15.0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i="0" kern="1200" baseline="0">
                          <a:solidFill>
                            <a:schemeClr val="tx1"/>
                          </a:solidFill>
                          <a:latin typeface="Franklin Gothic Book" panose="020B0503020102020204" pitchFamily="34" charset="0"/>
                          <a:ea typeface="+mn-ea"/>
                          <a:cs typeface="Arial" panose="020B0604020202020204" pitchFamily="34" charset="0"/>
                        </a:rPr>
                        <a:t>1.0 bp</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884492189"/>
                  </a:ext>
                </a:extLst>
              </a:tr>
              <a:tr h="275614">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Distribution </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2.0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31999083"/>
                  </a:ext>
                </a:extLst>
              </a:tr>
              <a:tr h="286638">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Mortality (M&amp;E)</a:t>
                      </a:r>
                      <a:r>
                        <a:rPr lang="en-US" sz="1300" b="0" kern="1200" baseline="30000">
                          <a:solidFill>
                            <a:schemeClr val="tx1"/>
                          </a:solidFill>
                          <a:latin typeface="+mn-lt"/>
                          <a:ea typeface="+mn-ea"/>
                          <a:cs typeface="Arial" panose="020B0604020202020204" pitchFamily="34" charset="0"/>
                        </a:rPr>
                        <a:t>3</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4143570056"/>
                  </a:ext>
                </a:extLst>
              </a:tr>
              <a:tr h="672497">
                <a:tc>
                  <a:txBody>
                    <a:bodyPr/>
                    <a:lstStyle/>
                    <a:p>
                      <a:pPr marL="0" algn="l" defTabSz="914400" rtl="0" eaLnBrk="1" latinLnBrk="0" hangingPunct="1"/>
                      <a:r>
                        <a:rPr lang="en-US" sz="1300" b="1" i="0" kern="1200" baseline="0">
                          <a:solidFill>
                            <a:schemeClr val="tx1"/>
                          </a:solidFill>
                          <a:latin typeface="Ringside Narrow" panose="02000500000000000000" pitchFamily="2" charset="0"/>
                          <a:ea typeface="+mn-ea"/>
                          <a:cs typeface="Arial" panose="020B0604020202020204" pitchFamily="34" charset="0"/>
                        </a:rPr>
                        <a:t>TOTAL EXPENSE RATIO</a:t>
                      </a:r>
                    </a:p>
                  </a:txBody>
                  <a:tcPr marL="82394" marR="0" marT="41188" marB="41188">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25.5 bps</a:t>
                      </a:r>
                      <a:br>
                        <a:rPr lang="en-US" sz="1100" b="0" kern="1200" baseline="0">
                          <a:solidFill>
                            <a:schemeClr val="tx1"/>
                          </a:solidFill>
                          <a:latin typeface="Franklin Gothic Book" panose="020B0503020102020204" pitchFamily="34" charset="0"/>
                          <a:ea typeface="+mn-ea"/>
                          <a:cs typeface="Arial" panose="020B0604020202020204" pitchFamily="34" charset="0"/>
                        </a:rPr>
                      </a:br>
                      <a:r>
                        <a:rPr lang="en-US" sz="1300" b="0" kern="1200" baseline="0">
                          <a:solidFill>
                            <a:schemeClr val="tx1"/>
                          </a:solidFill>
                          <a:latin typeface="Franklin Gothic Book" panose="020B0503020102020204" pitchFamily="34" charset="0"/>
                          <a:ea typeface="+mn-ea"/>
                          <a:cs typeface="Arial" panose="020B0604020202020204" pitchFamily="34" charset="0"/>
                        </a:rPr>
                        <a:t>(bundled)</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15.5 bps</a:t>
                      </a:r>
                    </a:p>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(less 10 bps RK offset)</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dirty="0">
                          <a:solidFill>
                            <a:schemeClr val="tx1"/>
                          </a:solidFill>
                          <a:latin typeface="Franklin Gothic Demi" panose="020B0603020102020204" pitchFamily="34" charset="0"/>
                          <a:ea typeface="+mn-ea"/>
                          <a:cs typeface="Arial" panose="020B0604020202020204" pitchFamily="34" charset="0"/>
                        </a:rPr>
                        <a:t>10.0 bps</a:t>
                      </a:r>
                      <a:br>
                        <a:rPr lang="en-US" sz="1100" b="0" i="0" kern="1200" baseline="0" dirty="0">
                          <a:solidFill>
                            <a:schemeClr val="tx1"/>
                          </a:solidFill>
                          <a:latin typeface="Franklin Gothic Book" panose="020B0503020102020204" pitchFamily="34" charset="0"/>
                          <a:ea typeface="+mn-ea"/>
                          <a:cs typeface="Arial" panose="020B0604020202020204" pitchFamily="34" charset="0"/>
                        </a:rPr>
                      </a:br>
                      <a:r>
                        <a:rPr lang="en-US" sz="1300" b="0" i="0" kern="1200" baseline="0" dirty="0">
                          <a:solidFill>
                            <a:schemeClr val="tx1"/>
                          </a:solidFill>
                          <a:latin typeface="Franklin Gothic Book" panose="020B0503020102020204" pitchFamily="34" charset="0"/>
                          <a:ea typeface="+mn-ea"/>
                          <a:cs typeface="Arial" panose="020B0604020202020204" pitchFamily="34" charset="0"/>
                        </a:rPr>
                        <a:t>(unbundled)</a:t>
                      </a:r>
                    </a:p>
                  </a:txBody>
                  <a:tcPr marL="0" marR="236886" marT="41188" marB="41188">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24672037"/>
                  </a:ext>
                </a:extLst>
              </a:tr>
            </a:tbl>
          </a:graphicData>
        </a:graphic>
      </p:graphicFrame>
      <p:sp>
        <p:nvSpPr>
          <p:cNvPr id="2" name="Footer Placeholder 4">
            <a:extLst>
              <a:ext uri="{FF2B5EF4-FFF2-40B4-BE49-F238E27FC236}">
                <a16:creationId xmlns:a16="http://schemas.microsoft.com/office/drawing/2014/main" id="{D71AFCB5-E7AC-6C5D-28B6-80DD552E536F}"/>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3814765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FD8E3496-A870-D952-5E1D-935A97454990}"/>
              </a:ext>
            </a:extLst>
          </p:cNvPr>
          <p:cNvGraphicFramePr>
            <a:graphicFrameLocks noChangeAspect="1"/>
          </p:cNvGraphicFramePr>
          <p:nvPr>
            <p:custDataLst>
              <p:tags r:id="rId1"/>
            </p:custDataLst>
            <p:extLst>
              <p:ext uri="{D42A27DB-BD31-4B8C-83A1-F6EECF244321}">
                <p14:modId xmlns:p14="http://schemas.microsoft.com/office/powerpoint/2010/main" val="33801856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95" imgH="394" progId="TCLayout.ActiveDocument.1">
                  <p:embed/>
                </p:oleObj>
              </mc:Choice>
              <mc:Fallback>
                <p:oleObj name="think-cell Slide" r:id="rId4" imgW="395" imgH="394" progId="TCLayout.ActiveDocument.1">
                  <p:embed/>
                  <p:pic>
                    <p:nvPicPr>
                      <p:cNvPr id="16" name="think-cell data - do not delete" hidden="1">
                        <a:extLst>
                          <a:ext uri="{FF2B5EF4-FFF2-40B4-BE49-F238E27FC236}">
                            <a16:creationId xmlns:a16="http://schemas.microsoft.com/office/drawing/2014/main" id="{FD8E3496-A870-D952-5E1D-935A9745499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6" name="Chart 5">
            <a:extLst>
              <a:ext uri="{FF2B5EF4-FFF2-40B4-BE49-F238E27FC236}">
                <a16:creationId xmlns:a16="http://schemas.microsoft.com/office/drawing/2014/main" id="{00000000-0008-0000-0200-000002000000}"/>
              </a:ext>
            </a:extLst>
          </p:cNvPr>
          <p:cNvGraphicFramePr>
            <a:graphicFrameLocks/>
          </p:cNvGraphicFramePr>
          <p:nvPr>
            <p:extLst>
              <p:ext uri="{D42A27DB-BD31-4B8C-83A1-F6EECF244321}">
                <p14:modId xmlns:p14="http://schemas.microsoft.com/office/powerpoint/2010/main" val="1930411888"/>
              </p:ext>
            </p:extLst>
          </p:nvPr>
        </p:nvGraphicFramePr>
        <p:xfrm>
          <a:off x="357032" y="2476722"/>
          <a:ext cx="11179648" cy="3283997"/>
        </p:xfrm>
        <a:graphic>
          <a:graphicData uri="http://schemas.openxmlformats.org/drawingml/2006/chart">
            <c:chart xmlns:c="http://schemas.openxmlformats.org/drawingml/2006/chart" xmlns:r="http://schemas.openxmlformats.org/officeDocument/2006/relationships" r:id="rId6"/>
          </a:graphicData>
        </a:graphic>
      </p:graphicFrame>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a:xfrm>
            <a:off x="292099" y="612649"/>
            <a:ext cx="11414337" cy="407342"/>
          </a:xfrm>
        </p:spPr>
        <p:txBody>
          <a:bodyPr vert="horz"/>
          <a:lstStyle/>
          <a:p>
            <a:r>
              <a:rPr lang="en-US" dirty="0"/>
              <a:t>Lifetime income from CREF Stock has paid back more.</a:t>
            </a:r>
            <a:endParaRPr lang="en-US" sz="1600" dirty="0"/>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21</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a:solidFill>
                  <a:schemeClr val="tx2"/>
                </a:solidFill>
              </a:rPr>
              <a:t>CREF STOCK</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5937083"/>
            <a:ext cx="11234928" cy="463704"/>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10719" defTabSz="767015">
              <a:spcAft>
                <a:spcPts val="100"/>
              </a:spcAft>
              <a:tabLst>
                <a:tab pos="180824" algn="l"/>
                <a:tab pos="181292" algn="l"/>
              </a:tabLst>
            </a:pPr>
            <a:r>
              <a:rPr lang="en-US" sz="850" dirty="0">
                <a:latin typeface="+mn-lt"/>
              </a:rPr>
              <a:t>Source: TIAA Actuarial; as of December 2024. </a:t>
            </a:r>
            <a:r>
              <a:rPr lang="en-US" sz="850" b="1" dirty="0">
                <a:latin typeface="Ringside Narrow" panose="02000500000000000000" pitchFamily="2" charset="0"/>
              </a:rPr>
              <a:t>Past performance is no guarantee of future results. </a:t>
            </a:r>
            <a:r>
              <a:rPr lang="en-US" sz="850" dirty="0">
                <a:latin typeface="+mn-lt"/>
              </a:rPr>
              <a:t>Hypothetical illustrations based on past performance. Results are for the CREF Stock Account only. Other CREF accounts will have different accumulation and payout results.</a:t>
            </a:r>
          </a:p>
          <a:p>
            <a:pPr marR="10719" defTabSz="767015">
              <a:spcAft>
                <a:spcPts val="100"/>
              </a:spcAft>
              <a:tabLst>
                <a:tab pos="180824" algn="l"/>
                <a:tab pos="181292" algn="l"/>
              </a:tabLst>
            </a:pPr>
            <a:r>
              <a:rPr lang="en-US" sz="850" dirty="0">
                <a:latin typeface="+mn-lt"/>
              </a:rPr>
              <a:t>Assumes single life with 20-year guarantee at age 65 and death within the first 20 years of income payments. Actual income received will vary depending on participant’s age, amount annuitized, options chosen, etc.</a:t>
            </a:r>
          </a:p>
        </p:txBody>
      </p:sp>
      <p:sp>
        <p:nvSpPr>
          <p:cNvPr id="22" name="TextBox 7">
            <a:extLst>
              <a:ext uri="{FF2B5EF4-FFF2-40B4-BE49-F238E27FC236}">
                <a16:creationId xmlns:a16="http://schemas.microsoft.com/office/drawing/2014/main" id="{E5C5CAEA-2EF0-8741-900E-948049404FD2}"/>
              </a:ext>
            </a:extLst>
          </p:cNvPr>
          <p:cNvSpPr txBox="1"/>
          <p:nvPr/>
        </p:nvSpPr>
        <p:spPr>
          <a:xfrm>
            <a:off x="1020858" y="1704231"/>
            <a:ext cx="10342235" cy="425758"/>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200"/>
              </a:spcAft>
            </a:pPr>
            <a:r>
              <a:rPr lang="en-US" sz="1300" b="1" spc="30" dirty="0">
                <a:latin typeface="Ringside Narrow" panose="02000500000000000000" pitchFamily="2" charset="0"/>
              </a:rPr>
              <a:t>TOTAL INCOME PAID PER 20-YEAR PERIOD SINCE INCEPTION</a:t>
            </a:r>
          </a:p>
          <a:p>
            <a:pPr algn="ctr">
              <a:spcAft>
                <a:spcPts val="200"/>
              </a:spcAft>
            </a:pPr>
            <a:r>
              <a:rPr lang="en-US" sz="1300" dirty="0">
                <a:latin typeface="Ringside Narrow Book" panose="02000500000000000000" pitchFamily="2" charset="0"/>
              </a:rPr>
              <a:t>Each bar represents a 20-year income period from the time of annuitization, ending in the year noted. </a:t>
            </a:r>
          </a:p>
        </p:txBody>
      </p:sp>
      <p:sp>
        <p:nvSpPr>
          <p:cNvPr id="2" name="Text Placeholder 2">
            <a:extLst>
              <a:ext uri="{FF2B5EF4-FFF2-40B4-BE49-F238E27FC236}">
                <a16:creationId xmlns:a16="http://schemas.microsoft.com/office/drawing/2014/main" id="{2ED58F96-1EBF-F615-6C9B-A9387B8060CF}"/>
              </a:ext>
            </a:extLst>
          </p:cNvPr>
          <p:cNvSpPr>
            <a:spLocks noGrp="1"/>
          </p:cNvSpPr>
          <p:nvPr/>
        </p:nvSpPr>
        <p:spPr>
          <a:xfrm>
            <a:off x="292098" y="1097281"/>
            <a:ext cx="11244582" cy="505808"/>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Turning </a:t>
            </a:r>
            <a:r>
              <a:rPr lang="en-US" sz="1600" b="1">
                <a:solidFill>
                  <a:schemeClr val="tx1"/>
                </a:solidFill>
                <a:latin typeface="Ringside Narrow" panose="02000500000000000000" pitchFamily="2" charset="0"/>
              </a:rPr>
              <a:t>$100,000 </a:t>
            </a:r>
            <a:r>
              <a:rPr lang="en-US" sz="1600">
                <a:solidFill>
                  <a:schemeClr val="tx1"/>
                </a:solidFill>
              </a:rPr>
              <a:t>in CREF Stock into lifetime income has paid back </a:t>
            </a:r>
            <a:r>
              <a:rPr lang="en-US" sz="1600" b="1">
                <a:solidFill>
                  <a:schemeClr val="tx1"/>
                </a:solidFill>
                <a:latin typeface="Ringside Narrow" panose="02000500000000000000" pitchFamily="2" charset="0"/>
              </a:rPr>
              <a:t>$249,239 </a:t>
            </a:r>
            <a:r>
              <a:rPr lang="en-US" sz="1600">
                <a:solidFill>
                  <a:schemeClr val="tx1"/>
                </a:solidFill>
              </a:rPr>
              <a:t>on average historically with a 20-year guaranteed period.</a:t>
            </a:r>
          </a:p>
        </p:txBody>
      </p:sp>
      <p:grpSp>
        <p:nvGrpSpPr>
          <p:cNvPr id="24" name="Group 23">
            <a:extLst>
              <a:ext uri="{FF2B5EF4-FFF2-40B4-BE49-F238E27FC236}">
                <a16:creationId xmlns:a16="http://schemas.microsoft.com/office/drawing/2014/main" id="{0F19C626-ECE6-8B0A-3C28-231D09D352AB}"/>
              </a:ext>
            </a:extLst>
          </p:cNvPr>
          <p:cNvGrpSpPr/>
          <p:nvPr/>
        </p:nvGrpSpPr>
        <p:grpSpPr>
          <a:xfrm>
            <a:off x="6987584" y="2861731"/>
            <a:ext cx="2533910" cy="400108"/>
            <a:chOff x="5299556" y="3156912"/>
            <a:chExt cx="1500759" cy="363738"/>
          </a:xfrm>
        </p:grpSpPr>
        <p:sp>
          <p:nvSpPr>
            <p:cNvPr id="25" name="TextBox 24">
              <a:extLst>
                <a:ext uri="{FF2B5EF4-FFF2-40B4-BE49-F238E27FC236}">
                  <a16:creationId xmlns:a16="http://schemas.microsoft.com/office/drawing/2014/main" id="{D5FD9744-D7DE-9E58-0624-0642D6AB2B57}"/>
                </a:ext>
              </a:extLst>
            </p:cNvPr>
            <p:cNvSpPr txBox="1"/>
            <p:nvPr/>
          </p:nvSpPr>
          <p:spPr>
            <a:xfrm>
              <a:off x="5437726" y="3156912"/>
              <a:ext cx="1362589" cy="363738"/>
            </a:xfrm>
            <a:prstGeom prst="rect">
              <a:avLst/>
            </a:prstGeom>
            <a:noFill/>
            <a:ln w="28575">
              <a:noFill/>
            </a:ln>
          </p:spPr>
          <p:txBody>
            <a:bodyPr wrap="square" lIns="0" tIns="0" rIns="0" bIns="0" rtlCol="0">
              <a:spAutoFit/>
            </a:bodyPr>
            <a:lstStyle/>
            <a:p>
              <a:pPr defTabSz="976802" rtl="0"/>
              <a:r>
                <a:rPr lang="en-US" sz="1300" b="1" kern="1200">
                  <a:latin typeface="Ringside Narrow" panose="02000500000000000000" pitchFamily="2" charset="0"/>
                </a:rPr>
                <a:t>Historical maximum payback: </a:t>
              </a:r>
              <a:br>
                <a:rPr lang="en-US" sz="1300" b="1" kern="1200">
                  <a:latin typeface="Ringside Narrow" panose="02000500000000000000" pitchFamily="2" charset="0"/>
                </a:rPr>
              </a:br>
              <a:r>
                <a:rPr lang="en-US" sz="1300" b="1" kern="1200">
                  <a:latin typeface="Ringside Narrow" panose="02000500000000000000" pitchFamily="2" charset="0"/>
                </a:rPr>
                <a:t>$541,174</a:t>
              </a:r>
            </a:p>
          </p:txBody>
        </p:sp>
        <p:sp>
          <p:nvSpPr>
            <p:cNvPr id="26" name="Isosceles Triangle 17">
              <a:extLst>
                <a:ext uri="{FF2B5EF4-FFF2-40B4-BE49-F238E27FC236}">
                  <a16:creationId xmlns:a16="http://schemas.microsoft.com/office/drawing/2014/main" id="{768346AD-13B5-5F16-1FF1-FADD57412DEB}"/>
                </a:ext>
              </a:extLst>
            </p:cNvPr>
            <p:cNvSpPr/>
            <p:nvPr/>
          </p:nvSpPr>
          <p:spPr>
            <a:xfrm rot="5400000" flipV="1">
              <a:off x="5263571" y="3236148"/>
              <a:ext cx="148442" cy="76472"/>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99582" rtl="0">
                <a:defRPr/>
              </a:pPr>
              <a:endParaRPr lang="en-US" sz="2009" kern="1200">
                <a:solidFill>
                  <a:srgbClr val="003765"/>
                </a:solidFill>
                <a:latin typeface="Franklin Gothic Book" panose="020B0503020102020204" pitchFamily="34" charset="0"/>
              </a:endParaRPr>
            </a:p>
          </p:txBody>
        </p:sp>
      </p:grpSp>
      <p:grpSp>
        <p:nvGrpSpPr>
          <p:cNvPr id="40" name="Group 39">
            <a:extLst>
              <a:ext uri="{FF2B5EF4-FFF2-40B4-BE49-F238E27FC236}">
                <a16:creationId xmlns:a16="http://schemas.microsoft.com/office/drawing/2014/main" id="{6CD94EB0-8B4C-74E9-0D54-BE73E5A0BB68}"/>
              </a:ext>
            </a:extLst>
          </p:cNvPr>
          <p:cNvGrpSpPr/>
          <p:nvPr/>
        </p:nvGrpSpPr>
        <p:grpSpPr>
          <a:xfrm>
            <a:off x="9149849" y="4118720"/>
            <a:ext cx="2333427" cy="595136"/>
            <a:chOff x="5455466" y="2994235"/>
            <a:chExt cx="1382019" cy="541042"/>
          </a:xfrm>
        </p:grpSpPr>
        <p:sp>
          <p:nvSpPr>
            <p:cNvPr id="41" name="TextBox 40">
              <a:extLst>
                <a:ext uri="{FF2B5EF4-FFF2-40B4-BE49-F238E27FC236}">
                  <a16:creationId xmlns:a16="http://schemas.microsoft.com/office/drawing/2014/main" id="{F273536A-9729-D83C-8DEC-BA35CA43BB0F}"/>
                </a:ext>
              </a:extLst>
            </p:cNvPr>
            <p:cNvSpPr txBox="1"/>
            <p:nvPr/>
          </p:nvSpPr>
          <p:spPr>
            <a:xfrm>
              <a:off x="5455466" y="2994235"/>
              <a:ext cx="1382019" cy="363741"/>
            </a:xfrm>
            <a:prstGeom prst="rect">
              <a:avLst/>
            </a:prstGeom>
            <a:noFill/>
            <a:ln w="28575">
              <a:noFill/>
            </a:ln>
          </p:spPr>
          <p:txBody>
            <a:bodyPr wrap="square" lIns="0" tIns="0" rIns="0" bIns="0" rtlCol="0">
              <a:spAutoFit/>
            </a:bodyPr>
            <a:lstStyle/>
            <a:p>
              <a:pPr algn="ctr" defTabSz="976802" rtl="0"/>
              <a:r>
                <a:rPr lang="en-US" sz="1300" b="1" kern="1200">
                  <a:latin typeface="Ringside Narrow" panose="02000500000000000000" pitchFamily="2" charset="0"/>
                </a:rPr>
                <a:t>Historical minimum payback: </a:t>
              </a:r>
              <a:br>
                <a:rPr lang="en-US" sz="1300" b="1" kern="1200">
                  <a:latin typeface="Ringside Narrow" panose="02000500000000000000" pitchFamily="2" charset="0"/>
                </a:rPr>
              </a:br>
              <a:r>
                <a:rPr lang="en-US" sz="1300" b="1" kern="1200">
                  <a:latin typeface="Ringside Narrow" panose="02000500000000000000" pitchFamily="2" charset="0"/>
                </a:rPr>
                <a:t>$107,369</a:t>
              </a:r>
            </a:p>
          </p:txBody>
        </p:sp>
        <p:sp>
          <p:nvSpPr>
            <p:cNvPr id="42" name="Isosceles Triangle 17">
              <a:extLst>
                <a:ext uri="{FF2B5EF4-FFF2-40B4-BE49-F238E27FC236}">
                  <a16:creationId xmlns:a16="http://schemas.microsoft.com/office/drawing/2014/main" id="{4DF3FFF0-CE60-AAB9-2A66-5CE1016753A5}"/>
                </a:ext>
              </a:extLst>
            </p:cNvPr>
            <p:cNvSpPr/>
            <p:nvPr/>
          </p:nvSpPr>
          <p:spPr>
            <a:xfrm flipV="1">
              <a:off x="6087163" y="3417898"/>
              <a:ext cx="96708" cy="11737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99582" rtl="0">
                <a:defRPr/>
              </a:pPr>
              <a:endParaRPr lang="en-US" sz="2009" kern="1200">
                <a:solidFill>
                  <a:srgbClr val="003765"/>
                </a:solidFill>
                <a:latin typeface="Franklin Gothic Book" panose="020B0503020102020204" pitchFamily="34" charset="0"/>
              </a:endParaRPr>
            </a:p>
          </p:txBody>
        </p:sp>
      </p:grpSp>
      <p:grpSp>
        <p:nvGrpSpPr>
          <p:cNvPr id="10" name="Group 9">
            <a:extLst>
              <a:ext uri="{FF2B5EF4-FFF2-40B4-BE49-F238E27FC236}">
                <a16:creationId xmlns:a16="http://schemas.microsoft.com/office/drawing/2014/main" id="{EDAEFB98-9105-1561-C20D-B773EC2E03A6}"/>
              </a:ext>
            </a:extLst>
          </p:cNvPr>
          <p:cNvGrpSpPr/>
          <p:nvPr/>
        </p:nvGrpSpPr>
        <p:grpSpPr>
          <a:xfrm>
            <a:off x="3631273" y="2154128"/>
            <a:ext cx="4209951" cy="200055"/>
            <a:chOff x="2813380" y="5393845"/>
            <a:chExt cx="4209951" cy="200055"/>
          </a:xfrm>
        </p:grpSpPr>
        <p:sp>
          <p:nvSpPr>
            <p:cNvPr id="11" name="TextBox 10">
              <a:extLst>
                <a:ext uri="{FF2B5EF4-FFF2-40B4-BE49-F238E27FC236}">
                  <a16:creationId xmlns:a16="http://schemas.microsoft.com/office/drawing/2014/main" id="{DD69B971-50BE-2CD5-F3AA-F8E6428F53A0}"/>
                </a:ext>
              </a:extLst>
            </p:cNvPr>
            <p:cNvSpPr txBox="1"/>
            <p:nvPr/>
          </p:nvSpPr>
          <p:spPr>
            <a:xfrm>
              <a:off x="3670639" y="5393845"/>
              <a:ext cx="3352692" cy="200055"/>
            </a:xfrm>
            <a:prstGeom prst="rect">
              <a:avLst/>
            </a:prstGeom>
            <a:noFill/>
          </p:spPr>
          <p:txBody>
            <a:bodyPr wrap="square" lIns="0" tIns="0" rIns="0" bIns="0" rtlCol="0">
              <a:spAutoFit/>
            </a:bodyPr>
            <a:lstStyle/>
            <a:p>
              <a:pPr algn="l"/>
              <a:r>
                <a:rPr lang="en-US" sz="1300" b="1">
                  <a:latin typeface="Ringside Narrow" panose="02000500000000000000" pitchFamily="2" charset="0"/>
                </a:rPr>
                <a:t>Amount of CREF Stock annuitized ($100,000) </a:t>
              </a:r>
            </a:p>
          </p:txBody>
        </p:sp>
        <p:cxnSp>
          <p:nvCxnSpPr>
            <p:cNvPr id="13" name="Straight Connector 12">
              <a:extLst>
                <a:ext uri="{FF2B5EF4-FFF2-40B4-BE49-F238E27FC236}">
                  <a16:creationId xmlns:a16="http://schemas.microsoft.com/office/drawing/2014/main" id="{AF6D4EDF-B0A4-F007-C0F9-8F2923223426}"/>
                </a:ext>
              </a:extLst>
            </p:cNvPr>
            <p:cNvCxnSpPr>
              <a:cxnSpLocks/>
            </p:cNvCxnSpPr>
            <p:nvPr/>
          </p:nvCxnSpPr>
          <p:spPr>
            <a:xfrm>
              <a:off x="2813380" y="5518748"/>
              <a:ext cx="747783"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grpSp>
      <p:cxnSp>
        <p:nvCxnSpPr>
          <p:cNvPr id="8" name="Straight Connector 7">
            <a:extLst>
              <a:ext uri="{FF2B5EF4-FFF2-40B4-BE49-F238E27FC236}">
                <a16:creationId xmlns:a16="http://schemas.microsoft.com/office/drawing/2014/main" id="{ABEDC308-F0DA-1EF8-9C8E-B9A7911BD86A}"/>
              </a:ext>
            </a:extLst>
          </p:cNvPr>
          <p:cNvCxnSpPr>
            <a:cxnSpLocks/>
          </p:cNvCxnSpPr>
          <p:nvPr/>
        </p:nvCxnSpPr>
        <p:spPr>
          <a:xfrm>
            <a:off x="1020858" y="5005029"/>
            <a:ext cx="10515822"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Footer Placeholder 4">
            <a:extLst>
              <a:ext uri="{FF2B5EF4-FFF2-40B4-BE49-F238E27FC236}">
                <a16:creationId xmlns:a16="http://schemas.microsoft.com/office/drawing/2014/main" id="{9CA1007D-6E7D-B6A7-9AE9-081A6C795E37}"/>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480074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85B41AE-763A-874C-ABB0-9B9063C2F4BB}"/>
              </a:ext>
            </a:extLst>
          </p:cNvPr>
          <p:cNvSpPr>
            <a:spLocks noGrp="1"/>
          </p:cNvSpPr>
          <p:nvPr>
            <p:ph type="body" sz="quarter" idx="13"/>
          </p:nvPr>
        </p:nvSpPr>
        <p:spPr>
          <a:xfrm>
            <a:off x="292607" y="1189518"/>
            <a:ext cx="11243957" cy="3098022"/>
          </a:xfrm>
        </p:spPr>
        <p:txBody>
          <a:bodyPr numCol="1" anchor="t" anchorCtr="0"/>
          <a:lstStyle/>
          <a:p>
            <a:pPr>
              <a:spcAft>
                <a:spcPts val="600"/>
              </a:spcAft>
            </a:pPr>
            <a:r>
              <a:rPr lang="en-US" sz="850" dirty="0">
                <a:solidFill>
                  <a:srgbClr val="041459"/>
                </a:solidFill>
                <a:effectLst/>
              </a:rPr>
              <a:t>The Morningstar Rating™ for funds, or “star rating,” is calculated for funds and separate accounts with at least a three-year history. Exchange-traded funds and open-ended mutual funds are considered a single population for comparative purposes. It’s calculated based on a Morningstar Risk-Adjusted Return measure that accounts for variation in a managed product’s monthly excess performance, placing more emphasis on downward variations and rewarding consistent performance. The Morningstar Rating does not include any adjustment for sales loads. The top 10% of products in each product category receive 5 stars, the next 22.5% receive 4 stars, the next 35% receive 3 stars, the next 22.5% receive 2 stars, and the bottom 10% receive 1 star. The Overall Morningstar Rating for a managed product is derived from a weighted average of the performance figures associated with its three-, five-, and 10-year (if applicable) Morningstar Rating metrics. </a:t>
            </a:r>
          </a:p>
          <a:p>
            <a:pPr>
              <a:spcAft>
                <a:spcPts val="600"/>
              </a:spcAft>
            </a:pPr>
            <a:r>
              <a:rPr lang="en-US" sz="850" dirty="0">
                <a:solidFill>
                  <a:srgbClr val="041459"/>
                </a:solidFill>
                <a:effectLst/>
              </a:rPr>
              <a:t>Morningstar ranking/number of funds in category displays the fund’s actual rank within its Morningstar Category based on average annual total return and number of funds in that category. The returns assume reinvestment of dividends and do not reflect any applicable sales charge. Absent expense limitation, total return would be less. Morningstar percentile rankings are the fund’s total return rank relative to all the funds in the same Morningstar Category, where 1 is the highest percentile rank and 100 is the lowest percentile rank.</a:t>
            </a:r>
          </a:p>
        </p:txBody>
      </p:sp>
      <p:sp>
        <p:nvSpPr>
          <p:cNvPr id="3" name="Slide Number Placeholder 2">
            <a:extLst>
              <a:ext uri="{FF2B5EF4-FFF2-40B4-BE49-F238E27FC236}">
                <a16:creationId xmlns:a16="http://schemas.microsoft.com/office/drawing/2014/main" id="{A792E437-BCF4-FC21-5684-158C8AA248BC}"/>
              </a:ext>
            </a:extLst>
          </p:cNvPr>
          <p:cNvSpPr>
            <a:spLocks noGrp="1"/>
          </p:cNvSpPr>
          <p:nvPr>
            <p:ph type="sldNum" sz="quarter" idx="12"/>
          </p:nvPr>
        </p:nvSpPr>
        <p:spPr/>
        <p:txBody>
          <a:bodyPr/>
          <a:lstStyle/>
          <a:p>
            <a:fld id="{E5B12101-DB11-214A-81F9-2D258DBE057F}" type="slidenum">
              <a:rPr lang="en-US" smtClean="0"/>
              <a:pPr/>
              <a:t>22</a:t>
            </a:fld>
            <a:endParaRPr lang="en-US"/>
          </a:p>
        </p:txBody>
      </p:sp>
      <p:sp>
        <p:nvSpPr>
          <p:cNvPr id="4" name="Title 1">
            <a:extLst>
              <a:ext uri="{FF2B5EF4-FFF2-40B4-BE49-F238E27FC236}">
                <a16:creationId xmlns:a16="http://schemas.microsoft.com/office/drawing/2014/main" id="{3BA751B2-1202-4E03-3650-C86792BBE341}"/>
              </a:ext>
            </a:extLst>
          </p:cNvPr>
          <p:cNvSpPr>
            <a:spLocks noGrp="1"/>
          </p:cNvSpPr>
          <p:nvPr>
            <p:ph type="title"/>
          </p:nvPr>
        </p:nvSpPr>
        <p:spPr>
          <a:xfrm>
            <a:off x="292099" y="612648"/>
            <a:ext cx="10859993" cy="627573"/>
          </a:xfrm>
        </p:spPr>
        <p:txBody>
          <a:bodyPr/>
          <a:lstStyle/>
          <a:p>
            <a:r>
              <a:rPr lang="en-US"/>
              <a:t>Important information and general disclosures</a:t>
            </a:r>
          </a:p>
        </p:txBody>
      </p:sp>
      <p:sp>
        <p:nvSpPr>
          <p:cNvPr id="2" name="Footer Placeholder 4">
            <a:extLst>
              <a:ext uri="{FF2B5EF4-FFF2-40B4-BE49-F238E27FC236}">
                <a16:creationId xmlns:a16="http://schemas.microsoft.com/office/drawing/2014/main" id="{DCEC0225-973D-73B0-1CA8-13A454CB9FC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4027115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2C5A6-3AAF-ED44-391E-76DE97F15924}"/>
              </a:ext>
            </a:extLst>
          </p:cNvPr>
          <p:cNvSpPr>
            <a:spLocks noGrp="1"/>
          </p:cNvSpPr>
          <p:nvPr>
            <p:ph type="title"/>
          </p:nvPr>
        </p:nvSpPr>
        <p:spPr>
          <a:xfrm>
            <a:off x="279400" y="1481328"/>
            <a:ext cx="8531352" cy="1298448"/>
          </a:xfrm>
        </p:spPr>
        <p:txBody>
          <a:bodyPr/>
          <a:lstStyle/>
          <a:p>
            <a:r>
              <a:rPr lang="en-US"/>
              <a:t>CREF Global Equities</a:t>
            </a:r>
          </a:p>
        </p:txBody>
      </p:sp>
      <p:sp>
        <p:nvSpPr>
          <p:cNvPr id="4" name="Slide Number Placeholder 3">
            <a:extLst>
              <a:ext uri="{FF2B5EF4-FFF2-40B4-BE49-F238E27FC236}">
                <a16:creationId xmlns:a16="http://schemas.microsoft.com/office/drawing/2014/main" id="{07B4E0E4-93F2-BF6C-0077-8BC202C869A3}"/>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23</a:t>
            </a:fld>
            <a:endParaRPr lang="en-US"/>
          </a:p>
        </p:txBody>
      </p:sp>
      <p:sp>
        <p:nvSpPr>
          <p:cNvPr id="3" name="Footer Placeholder 4">
            <a:extLst>
              <a:ext uri="{FF2B5EF4-FFF2-40B4-BE49-F238E27FC236}">
                <a16:creationId xmlns:a16="http://schemas.microsoft.com/office/drawing/2014/main" id="{C336C03A-7A26-933F-30DC-44D0AB2FB2BD}"/>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796600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B8A92C-3866-49AF-B029-A9C8AC18A34A}"/>
              </a:ext>
            </a:extLst>
          </p:cNvPr>
          <p:cNvSpPr/>
          <p:nvPr/>
        </p:nvSpPr>
        <p:spPr>
          <a:xfrm>
            <a:off x="-9786" y="0"/>
            <a:ext cx="3051207" cy="6858000"/>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4" name="Rectangle 13">
            <a:extLst>
              <a:ext uri="{FF2B5EF4-FFF2-40B4-BE49-F238E27FC236}">
                <a16:creationId xmlns:a16="http://schemas.microsoft.com/office/drawing/2014/main" id="{C1272053-E909-244B-D65D-8CC4F3A6BFCB}"/>
              </a:ext>
            </a:extLst>
          </p:cNvPr>
          <p:cNvSpPr/>
          <p:nvPr/>
        </p:nvSpPr>
        <p:spPr>
          <a:xfrm>
            <a:off x="3044825" y="4489704"/>
            <a:ext cx="9147175" cy="2368296"/>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9" name="Slide Number Placeholder 8">
            <a:extLst>
              <a:ext uri="{FF2B5EF4-FFF2-40B4-BE49-F238E27FC236}">
                <a16:creationId xmlns:a16="http://schemas.microsoft.com/office/drawing/2014/main" id="{3BDEE38F-FA12-2F04-29DE-5B2F02365A85}"/>
              </a:ext>
            </a:extLst>
          </p:cNvPr>
          <p:cNvSpPr>
            <a:spLocks noGrp="1"/>
          </p:cNvSpPr>
          <p:nvPr>
            <p:ph type="sldNum" sz="quarter" idx="12"/>
          </p:nvPr>
        </p:nvSpPr>
        <p:spPr/>
        <p:txBody>
          <a:bodyPr/>
          <a:lstStyle/>
          <a:p>
            <a:fld id="{E5B12101-DB11-214A-81F9-2D258DBE057F}" type="slidenum">
              <a:rPr lang="en-US" smtClean="0"/>
              <a:pPr/>
              <a:t>24</a:t>
            </a:fld>
            <a:endParaRPr lang="en-US"/>
          </a:p>
        </p:txBody>
      </p:sp>
      <p:sp>
        <p:nvSpPr>
          <p:cNvPr id="64" name="Title 63">
            <a:extLst>
              <a:ext uri="{FF2B5EF4-FFF2-40B4-BE49-F238E27FC236}">
                <a16:creationId xmlns:a16="http://schemas.microsoft.com/office/drawing/2014/main" id="{5138BB83-3322-4582-0A7D-BD1B70B53ABA}"/>
              </a:ext>
            </a:extLst>
          </p:cNvPr>
          <p:cNvSpPr>
            <a:spLocks noGrp="1"/>
          </p:cNvSpPr>
          <p:nvPr>
            <p:ph type="title"/>
          </p:nvPr>
        </p:nvSpPr>
        <p:spPr>
          <a:xfrm>
            <a:off x="397822" y="982513"/>
            <a:ext cx="2570828" cy="1367393"/>
          </a:xfrm>
        </p:spPr>
        <p:txBody>
          <a:bodyPr/>
          <a:lstStyle/>
          <a:p>
            <a:pPr>
              <a:spcBef>
                <a:spcPts val="1200"/>
              </a:spcBef>
              <a:spcAft>
                <a:spcPts val="1200"/>
              </a:spcAft>
            </a:pPr>
            <a:r>
              <a:rPr lang="en-US" sz="3600" dirty="0"/>
              <a:t>CREF Global Equities</a:t>
            </a:r>
          </a:p>
        </p:txBody>
      </p:sp>
      <p:sp>
        <p:nvSpPr>
          <p:cNvPr id="37" name="Text Placeholder 19">
            <a:extLst>
              <a:ext uri="{FF2B5EF4-FFF2-40B4-BE49-F238E27FC236}">
                <a16:creationId xmlns:a16="http://schemas.microsoft.com/office/drawing/2014/main" id="{B59CE6DC-BE26-6044-3652-23C3048BFE32}"/>
              </a:ext>
            </a:extLst>
          </p:cNvPr>
          <p:cNvSpPr txBox="1">
            <a:spLocks/>
          </p:cNvSpPr>
          <p:nvPr/>
        </p:nvSpPr>
        <p:spPr>
          <a:xfrm>
            <a:off x="394936" y="716473"/>
            <a:ext cx="1658616" cy="149150"/>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a:solidFill>
                  <a:schemeClr val="tx2"/>
                </a:solidFill>
                <a:latin typeface="Ringside Narrow" panose="02000500000000000000" pitchFamily="2" charset="0"/>
              </a:rPr>
              <a:t>ACCOUNT OVERVIEW </a:t>
            </a:r>
          </a:p>
        </p:txBody>
      </p:sp>
      <p:sp>
        <p:nvSpPr>
          <p:cNvPr id="38" name="Text Placeholder 19">
            <a:extLst>
              <a:ext uri="{FF2B5EF4-FFF2-40B4-BE49-F238E27FC236}">
                <a16:creationId xmlns:a16="http://schemas.microsoft.com/office/drawing/2014/main" id="{E4477408-74F6-38DA-C54B-7C8CD67502DA}"/>
              </a:ext>
            </a:extLst>
          </p:cNvPr>
          <p:cNvSpPr>
            <a:spLocks noGrp="1"/>
          </p:cNvSpPr>
          <p:nvPr/>
        </p:nvSpPr>
        <p:spPr>
          <a:xfrm>
            <a:off x="3348996" y="4764024"/>
            <a:ext cx="8385804" cy="1636776"/>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Morningstar Rating and Morningstar Style Box (if shown), category information and risk disclosures provided by Morningstar, Inc. ©2024 Morningstar, Inc. All rights reserved. The information contained herein: (1) is proprietary to Morningstar and/or its content providers; (2) may not be copied or distributed; and (3) is not warranted to be accurate, complete or timely. Neither Morningstar nor its content providers are responsible for any damages or losses arising from any use of this information. Neither TIAA nor its affiliates has independently verified the accuracy or completeness of this information. The Morningstar Category classifies a fund based on its investment style as measured by underlying portfolio holdings (portfolio statistics and compositions over the past three years). If the fund is new and has no portfolio, Morningstar estimates where it will fall before assigning a more permanent category. When necessary, Morningstar may change a category assignment based on current information.</a:t>
            </a:r>
          </a:p>
          <a:p>
            <a:pPr marL="137160" indent="-137160">
              <a:spcAft>
                <a:spcPts val="100"/>
              </a:spcAft>
              <a:buFont typeface="+mj-lt"/>
              <a:buAutoNum type="arabicPeriod"/>
            </a:pPr>
            <a:r>
              <a:rPr lang="en-US" sz="850" dirty="0"/>
              <a:t>Applies to CREF Variable Annuities’ net expense ratios average 0.27%, less than half the average industry cost (0.94%) for an institutional annuity. Morningstar as of Jul. 15, 2024, </a:t>
            </a:r>
            <a:br>
              <a:rPr lang="en-US" sz="850" dirty="0"/>
            </a:br>
            <a:r>
              <a:rPr lang="en-US" sz="850" dirty="0"/>
              <a:t>based on fund level net expense ratios from 11,384 variable annuities evaluated.</a:t>
            </a:r>
          </a:p>
          <a:p>
            <a:pPr marL="137160" indent="-137160">
              <a:spcAft>
                <a:spcPts val="100"/>
              </a:spcAft>
              <a:buFont typeface="+mj-lt"/>
              <a:buAutoNum type="arabicPeriod"/>
            </a:pPr>
            <a:r>
              <a:rPr lang="en-US" sz="850" dirty="0"/>
              <a:t>When compared to theoretical 4% systematic withdrawal amounts from similarly invested peer groups, CREF, as represented by CREF stock, has historically paid higher levels of lifetime annuity income, which has ranged from 5.9% to 6.8%. </a:t>
            </a:r>
            <a:r>
              <a:rPr lang="en-US" sz="850" kern="700" dirty="0"/>
              <a:t>There are material differences between mutual funds and CREF variable accounts. Mutual fund capital-gain distributions or dividends paid are added to the number of shares owned (number of shares increase). CREF account capital-gain distributions or dividends are added to the unit value (number of units stay constant). Mutual fund withdrawals are only available as one-time or systematic withdrawals. CREF accounts include the right to receive an income stream (a binding decision to receive annuity payments) from all or part of an account’s accumulation. CREF accounts deduct a mortality and expense risk charge of 0.005%.</a:t>
            </a:r>
          </a:p>
        </p:txBody>
      </p:sp>
      <p:sp>
        <p:nvSpPr>
          <p:cNvPr id="17" name="Text Placeholder 14">
            <a:extLst>
              <a:ext uri="{FF2B5EF4-FFF2-40B4-BE49-F238E27FC236}">
                <a16:creationId xmlns:a16="http://schemas.microsoft.com/office/drawing/2014/main" id="{502A560F-1988-F1CE-E76B-33D53B3E8F7F}"/>
              </a:ext>
            </a:extLst>
          </p:cNvPr>
          <p:cNvSpPr txBox="1">
            <a:spLocks/>
          </p:cNvSpPr>
          <p:nvPr/>
        </p:nvSpPr>
        <p:spPr>
          <a:xfrm>
            <a:off x="377353" y="3304989"/>
            <a:ext cx="2664068" cy="1367390"/>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1">
                <a:latin typeface="Ringside Narrow" panose="02000500000000000000" pitchFamily="2" charset="0"/>
              </a:rPr>
              <a:t>Management style: </a:t>
            </a:r>
            <a:r>
              <a:rPr lang="en-US" sz="1400" b="1">
                <a:solidFill>
                  <a:schemeClr val="tx2"/>
                </a:solidFill>
                <a:latin typeface="Ringside Narrow" panose="02000500000000000000" pitchFamily="2" charset="0"/>
              </a:rPr>
              <a:t>Active </a:t>
            </a:r>
          </a:p>
          <a:p>
            <a:r>
              <a:rPr lang="en-US" sz="1400" b="1">
                <a:latin typeface="Ringside Narrow" panose="02000500000000000000" pitchFamily="2" charset="0"/>
              </a:rPr>
              <a:t>Asset class: </a:t>
            </a:r>
            <a:r>
              <a:rPr lang="en-US" sz="1400" b="1">
                <a:solidFill>
                  <a:schemeClr val="tx2"/>
                </a:solidFill>
                <a:latin typeface="Ringside Narrow" panose="02000500000000000000" pitchFamily="2" charset="0"/>
              </a:rPr>
              <a:t>Equities</a:t>
            </a:r>
          </a:p>
          <a:p>
            <a:r>
              <a:rPr lang="en-US" sz="1400" b="1">
                <a:latin typeface="Ringside Narrow" panose="02000500000000000000" pitchFamily="2" charset="0"/>
              </a:rPr>
              <a:t>Style: </a:t>
            </a:r>
            <a:r>
              <a:rPr lang="en-US" sz="1400" b="1">
                <a:solidFill>
                  <a:schemeClr val="tx2"/>
                </a:solidFill>
                <a:latin typeface="Ringside Narrow" panose="02000500000000000000" pitchFamily="2" charset="0"/>
              </a:rPr>
              <a:t>Global large-cap core</a:t>
            </a:r>
          </a:p>
          <a:p>
            <a:r>
              <a:rPr lang="en-US" sz="1400" b="1">
                <a:latin typeface="Ringside Narrow" panose="02000500000000000000" pitchFamily="2" charset="0"/>
              </a:rPr>
              <a:t>Fees and expenses (R4):</a:t>
            </a:r>
            <a:r>
              <a:rPr lang="en-US" sz="1400" b="1">
                <a:solidFill>
                  <a:srgbClr val="FF0000"/>
                </a:solidFill>
                <a:latin typeface="Ringside Narrow" panose="02000500000000000000" pitchFamily="2" charset="0"/>
              </a:rPr>
              <a:t> </a:t>
            </a:r>
            <a:r>
              <a:rPr lang="en-US" sz="1400" b="1">
                <a:solidFill>
                  <a:schemeClr val="tx2"/>
                </a:solidFill>
                <a:latin typeface="Ringside Narrow" panose="02000500000000000000" pitchFamily="2" charset="0"/>
              </a:rPr>
              <a:t>0.095%</a:t>
            </a:r>
          </a:p>
        </p:txBody>
      </p:sp>
      <p:cxnSp>
        <p:nvCxnSpPr>
          <p:cNvPr id="18" name="Straight Connector 17">
            <a:extLst>
              <a:ext uri="{FF2B5EF4-FFF2-40B4-BE49-F238E27FC236}">
                <a16:creationId xmlns:a16="http://schemas.microsoft.com/office/drawing/2014/main" id="{7F71A279-501A-65C5-44C9-36F8AF9EDDF4}"/>
              </a:ext>
            </a:extLst>
          </p:cNvPr>
          <p:cNvCxnSpPr>
            <a:cxnSpLocks/>
          </p:cNvCxnSpPr>
          <p:nvPr/>
        </p:nvCxnSpPr>
        <p:spPr>
          <a:xfrm>
            <a:off x="394936" y="4702189"/>
            <a:ext cx="2340864"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8185B03-D37D-3651-094D-B7F87C75AD79}"/>
              </a:ext>
            </a:extLst>
          </p:cNvPr>
          <p:cNvCxnSpPr>
            <a:cxnSpLocks/>
          </p:cNvCxnSpPr>
          <p:nvPr/>
        </p:nvCxnSpPr>
        <p:spPr>
          <a:xfrm>
            <a:off x="368559" y="3125522"/>
            <a:ext cx="234537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65EC7C2B-D30F-C2FA-670E-A8EA220DC700}"/>
              </a:ext>
            </a:extLst>
          </p:cNvPr>
          <p:cNvGrpSpPr/>
          <p:nvPr/>
        </p:nvGrpSpPr>
        <p:grpSpPr>
          <a:xfrm>
            <a:off x="297789" y="4995350"/>
            <a:ext cx="2580835" cy="1489587"/>
            <a:chOff x="8932984" y="4652921"/>
            <a:chExt cx="2580835" cy="1489587"/>
          </a:xfrm>
        </p:grpSpPr>
        <p:sp>
          <p:nvSpPr>
            <p:cNvPr id="5" name="Rectangle 4">
              <a:extLst>
                <a:ext uri="{FF2B5EF4-FFF2-40B4-BE49-F238E27FC236}">
                  <a16:creationId xmlns:a16="http://schemas.microsoft.com/office/drawing/2014/main" id="{64C2E53E-3049-3F9A-6089-6B8BBA73CDB8}"/>
                </a:ext>
              </a:extLst>
            </p:cNvPr>
            <p:cNvSpPr/>
            <p:nvPr/>
          </p:nvSpPr>
          <p:spPr>
            <a:xfrm>
              <a:off x="8932984" y="4652921"/>
              <a:ext cx="2580835" cy="1489587"/>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t" anchorCtr="0"/>
            <a:lstStyle/>
            <a:p>
              <a:pPr algn="ctr">
                <a:spcAft>
                  <a:spcPts val="1600"/>
                </a:spcAft>
              </a:pPr>
              <a:r>
                <a:rPr lang="en-US" sz="1400" b="1">
                  <a:solidFill>
                    <a:schemeClr val="bg1"/>
                  </a:solidFill>
                  <a:latin typeface="Ringside Narrow" panose="02000500000000000000" pitchFamily="2" charset="0"/>
                </a:rPr>
                <a:t>Overall Morningstar rating</a:t>
              </a:r>
              <a:r>
                <a:rPr lang="en-US" sz="1400" b="1" baseline="30000">
                  <a:solidFill>
                    <a:schemeClr val="bg1"/>
                  </a:solidFill>
                  <a:latin typeface="Ringside Narrow" panose="02000500000000000000" pitchFamily="2" charset="0"/>
                </a:rPr>
                <a:t>1</a:t>
              </a:r>
            </a:p>
            <a:p>
              <a:pPr algn="ctr"/>
              <a:endParaRPr lang="en-US" sz="1400">
                <a:solidFill>
                  <a:schemeClr val="bg1"/>
                </a:solidFill>
              </a:endParaRPr>
            </a:p>
            <a:p>
              <a:pPr algn="ctr"/>
              <a:r>
                <a:rPr lang="en-US" sz="1100">
                  <a:solidFill>
                    <a:schemeClr val="bg1"/>
                  </a:solidFill>
                </a:rPr>
                <a:t>Out of 329 funds in category:</a:t>
              </a:r>
            </a:p>
            <a:p>
              <a:pPr algn="ctr">
                <a:spcBef>
                  <a:spcPts val="200"/>
                </a:spcBef>
                <a:spcAft>
                  <a:spcPts val="900"/>
                </a:spcAft>
              </a:pPr>
              <a:r>
                <a:rPr lang="en-US" sz="1100" b="1">
                  <a:solidFill>
                    <a:schemeClr val="bg1"/>
                  </a:solidFill>
                  <a:latin typeface="Ringside Narrow" panose="02000500000000000000" pitchFamily="2" charset="0"/>
                </a:rPr>
                <a:t>Global Large-Stock Blend</a:t>
              </a:r>
            </a:p>
            <a:p>
              <a:pPr algn="ctr"/>
              <a:r>
                <a:rPr lang="en-US" sz="1100" i="1">
                  <a:solidFill>
                    <a:schemeClr val="bg1">
                      <a:lumMod val="85000"/>
                    </a:schemeClr>
                  </a:solidFill>
                  <a:latin typeface="Ringside Narrow Book" panose="02000500000000000000" pitchFamily="2" charset="0"/>
                </a:rPr>
                <a:t>As of May 31, 2024</a:t>
              </a:r>
            </a:p>
            <a:p>
              <a:pPr algn="ctr"/>
              <a:endParaRPr lang="en-US" sz="1400">
                <a:solidFill>
                  <a:schemeClr val="bg1"/>
                </a:solidFill>
              </a:endParaRPr>
            </a:p>
          </p:txBody>
        </p:sp>
        <p:grpSp>
          <p:nvGrpSpPr>
            <p:cNvPr id="6" name="Group 5">
              <a:extLst>
                <a:ext uri="{FF2B5EF4-FFF2-40B4-BE49-F238E27FC236}">
                  <a16:creationId xmlns:a16="http://schemas.microsoft.com/office/drawing/2014/main" id="{331D9C34-6C78-8F64-C69B-485041543B1F}"/>
                </a:ext>
              </a:extLst>
            </p:cNvPr>
            <p:cNvGrpSpPr/>
            <p:nvPr/>
          </p:nvGrpSpPr>
          <p:grpSpPr>
            <a:xfrm>
              <a:off x="9550668" y="5015288"/>
              <a:ext cx="1350852" cy="297431"/>
              <a:chOff x="20680" y="2939834"/>
              <a:chExt cx="1730498" cy="381022"/>
            </a:xfrm>
            <a:solidFill>
              <a:schemeClr val="accent4"/>
            </a:solidFill>
          </p:grpSpPr>
          <p:pic>
            <p:nvPicPr>
              <p:cNvPr id="12" name="Graphic 11" descr="Star with solid fill">
                <a:extLst>
                  <a:ext uri="{FF2B5EF4-FFF2-40B4-BE49-F238E27FC236}">
                    <a16:creationId xmlns:a16="http://schemas.microsoft.com/office/drawing/2014/main" id="{B8E799BB-196A-0F1D-C579-5791218B364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0680" y="2947208"/>
                <a:ext cx="373648" cy="373648"/>
              </a:xfrm>
              <a:prstGeom prst="rect">
                <a:avLst/>
              </a:prstGeom>
            </p:spPr>
          </p:pic>
          <p:pic>
            <p:nvPicPr>
              <p:cNvPr id="13" name="Graphic 12" descr="Star with solid fill">
                <a:extLst>
                  <a:ext uri="{FF2B5EF4-FFF2-40B4-BE49-F238E27FC236}">
                    <a16:creationId xmlns:a16="http://schemas.microsoft.com/office/drawing/2014/main" id="{0AEA97D2-1FA4-DE2D-D404-7EF04E27A2C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9893" y="2939834"/>
                <a:ext cx="373648" cy="373648"/>
              </a:xfrm>
              <a:prstGeom prst="rect">
                <a:avLst/>
              </a:prstGeom>
            </p:spPr>
          </p:pic>
          <p:pic>
            <p:nvPicPr>
              <p:cNvPr id="26" name="Graphic 25" descr="Star with solid fill">
                <a:extLst>
                  <a:ext uri="{FF2B5EF4-FFF2-40B4-BE49-F238E27FC236}">
                    <a16:creationId xmlns:a16="http://schemas.microsoft.com/office/drawing/2014/main" id="{312FC4E0-2063-A56C-732E-4BA8D001BBA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9108" y="2947208"/>
                <a:ext cx="373648" cy="373648"/>
              </a:xfrm>
              <a:prstGeom prst="rect">
                <a:avLst/>
              </a:prstGeom>
            </p:spPr>
          </p:pic>
          <p:pic>
            <p:nvPicPr>
              <p:cNvPr id="27" name="Graphic 26" descr="Star with solid fill">
                <a:extLst>
                  <a:ext uri="{FF2B5EF4-FFF2-40B4-BE49-F238E27FC236}">
                    <a16:creationId xmlns:a16="http://schemas.microsoft.com/office/drawing/2014/main" id="{C45890AD-534D-8C32-5A84-5975CD799E1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8320" y="2947208"/>
                <a:ext cx="373648" cy="373648"/>
              </a:xfrm>
              <a:prstGeom prst="rect">
                <a:avLst/>
              </a:prstGeom>
            </p:spPr>
          </p:pic>
          <p:pic>
            <p:nvPicPr>
              <p:cNvPr id="28" name="Graphic 27" descr="Star with solid fill">
                <a:extLst>
                  <a:ext uri="{FF2B5EF4-FFF2-40B4-BE49-F238E27FC236}">
                    <a16:creationId xmlns:a16="http://schemas.microsoft.com/office/drawing/2014/main" id="{CF0AE5CB-D0D4-67AA-D6C0-0A85B156116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77530" y="2947208"/>
                <a:ext cx="373648" cy="373648"/>
              </a:xfrm>
              <a:prstGeom prst="rect">
                <a:avLst/>
              </a:prstGeom>
            </p:spPr>
          </p:pic>
        </p:grpSp>
      </p:grpSp>
      <p:sp>
        <p:nvSpPr>
          <p:cNvPr id="22" name="Text Placeholder 2">
            <a:extLst>
              <a:ext uri="{FF2B5EF4-FFF2-40B4-BE49-F238E27FC236}">
                <a16:creationId xmlns:a16="http://schemas.microsoft.com/office/drawing/2014/main" id="{CE9A7B33-D3B2-EF5A-6E22-C6DC15831A33}"/>
              </a:ext>
            </a:extLst>
          </p:cNvPr>
          <p:cNvSpPr>
            <a:spLocks noGrp="1"/>
          </p:cNvSpPr>
          <p:nvPr/>
        </p:nvSpPr>
        <p:spPr>
          <a:xfrm>
            <a:off x="381688" y="2202224"/>
            <a:ext cx="2183712" cy="8140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Taking advantage of global and domestic market potential</a:t>
            </a:r>
          </a:p>
        </p:txBody>
      </p:sp>
      <p:grpSp>
        <p:nvGrpSpPr>
          <p:cNvPr id="19" name="Group 18">
            <a:extLst>
              <a:ext uri="{FF2B5EF4-FFF2-40B4-BE49-F238E27FC236}">
                <a16:creationId xmlns:a16="http://schemas.microsoft.com/office/drawing/2014/main" id="{9D9D49FF-438B-DD1F-6EF6-FAB86E66F7EE}"/>
              </a:ext>
            </a:extLst>
          </p:cNvPr>
          <p:cNvGrpSpPr/>
          <p:nvPr/>
        </p:nvGrpSpPr>
        <p:grpSpPr>
          <a:xfrm>
            <a:off x="3427405" y="852174"/>
            <a:ext cx="7823172" cy="3241655"/>
            <a:chOff x="3427405" y="740664"/>
            <a:chExt cx="7823172" cy="3241655"/>
          </a:xfrm>
        </p:grpSpPr>
        <p:sp>
          <p:nvSpPr>
            <p:cNvPr id="15" name="TextBox 14">
              <a:extLst>
                <a:ext uri="{FF2B5EF4-FFF2-40B4-BE49-F238E27FC236}">
                  <a16:creationId xmlns:a16="http://schemas.microsoft.com/office/drawing/2014/main" id="{867B2474-BECB-1C33-BE09-57F146A62F6E}"/>
                </a:ext>
              </a:extLst>
            </p:cNvPr>
            <p:cNvSpPr txBox="1"/>
            <p:nvPr/>
          </p:nvSpPr>
          <p:spPr>
            <a:xfrm>
              <a:off x="4318942" y="758952"/>
              <a:ext cx="5994101" cy="844142"/>
            </a:xfrm>
            <a:prstGeom prst="rect">
              <a:avLst/>
            </a:prstGeom>
            <a:noFill/>
          </p:spPr>
          <p:txBody>
            <a:bodyPr wrap="square" lIns="0" tIns="0" rIns="0" bIns="0" rtlCol="0">
              <a:spAutoFit/>
            </a:bodyPr>
            <a:lstStyle/>
            <a:p>
              <a:pPr>
                <a:lnSpc>
                  <a:spcPts val="2400"/>
                </a:lnSpc>
                <a:spcAft>
                  <a:spcPts val="300"/>
                </a:spcAft>
                <a:buSzPct val="65000"/>
              </a:pPr>
              <a:r>
                <a:rPr lang="en-US" sz="2200" b="1" spc="60" dirty="0">
                  <a:solidFill>
                    <a:schemeClr val="tx2"/>
                  </a:solidFill>
                  <a:latin typeface="+mj-lt"/>
                </a:rPr>
                <a:t>Competitive market growth opportunity</a:t>
              </a:r>
            </a:p>
            <a:p>
              <a:pPr>
                <a:lnSpc>
                  <a:spcPts val="2000"/>
                </a:lnSpc>
                <a:spcAft>
                  <a:spcPts val="300"/>
                </a:spcAft>
                <a:buSzPct val="65000"/>
              </a:pPr>
              <a:r>
                <a:rPr lang="en-US" sz="1600" dirty="0">
                  <a:latin typeface="+mn-lt"/>
                </a:rPr>
                <a:t>Returns from diversified stocks in developed and emerging markets across the world</a:t>
              </a:r>
            </a:p>
          </p:txBody>
        </p:sp>
        <p:sp>
          <p:nvSpPr>
            <p:cNvPr id="3" name="TextBox 2">
              <a:extLst>
                <a:ext uri="{FF2B5EF4-FFF2-40B4-BE49-F238E27FC236}">
                  <a16:creationId xmlns:a16="http://schemas.microsoft.com/office/drawing/2014/main" id="{E28F575B-0122-0A88-8A2B-CABDE0643324}"/>
                </a:ext>
              </a:extLst>
            </p:cNvPr>
            <p:cNvSpPr txBox="1"/>
            <p:nvPr/>
          </p:nvSpPr>
          <p:spPr>
            <a:xfrm>
              <a:off x="4318942" y="2053611"/>
              <a:ext cx="6931635" cy="587661"/>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At cost with no added fees</a:t>
              </a:r>
              <a:r>
                <a:rPr lang="en-US" sz="2200" b="1" spc="60" baseline="30000">
                  <a:solidFill>
                    <a:schemeClr val="tx2"/>
                  </a:solidFill>
                  <a:latin typeface="+mj-lt"/>
                </a:rPr>
                <a:t>2</a:t>
              </a:r>
            </a:p>
            <a:p>
              <a:pPr>
                <a:lnSpc>
                  <a:spcPts val="2000"/>
                </a:lnSpc>
                <a:spcAft>
                  <a:spcPts val="300"/>
                </a:spcAft>
                <a:buSzPct val="65000"/>
              </a:pPr>
              <a:r>
                <a:rPr lang="en-US" sz="1600">
                  <a:latin typeface="+mn-lt"/>
                </a:rPr>
                <a:t>One of the least expensive actively managed strategies in the industry </a:t>
              </a:r>
            </a:p>
          </p:txBody>
        </p:sp>
        <p:sp>
          <p:nvSpPr>
            <p:cNvPr id="11" name="TextBox 10">
              <a:extLst>
                <a:ext uri="{FF2B5EF4-FFF2-40B4-BE49-F238E27FC236}">
                  <a16:creationId xmlns:a16="http://schemas.microsoft.com/office/drawing/2014/main" id="{6C4F560A-AEA9-2D73-A08C-EEEF4248F94D}"/>
                </a:ext>
              </a:extLst>
            </p:cNvPr>
            <p:cNvSpPr txBox="1"/>
            <p:nvPr/>
          </p:nvSpPr>
          <p:spPr>
            <a:xfrm>
              <a:off x="4318942" y="3138177"/>
              <a:ext cx="6799144" cy="844142"/>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Variable lifetime income as a hedge against inflation</a:t>
              </a:r>
              <a:endParaRPr lang="en-US" sz="2200" b="1" spc="60" baseline="30000">
                <a:solidFill>
                  <a:schemeClr val="tx2"/>
                </a:solidFill>
                <a:latin typeface="+mj-lt"/>
              </a:endParaRPr>
            </a:p>
            <a:p>
              <a:pPr>
                <a:lnSpc>
                  <a:spcPts val="2000"/>
                </a:lnSpc>
                <a:spcAft>
                  <a:spcPts val="300"/>
                </a:spcAft>
                <a:buSzPct val="65000"/>
              </a:pPr>
              <a:r>
                <a:rPr lang="en-US" sz="1600"/>
                <a:t>Retirement income </a:t>
              </a:r>
              <a:r>
                <a:rPr lang="en-US" sz="1600">
                  <a:latin typeface="+mn-lt"/>
                </a:rPr>
                <a:t>that can pay more in total each year than conventional withdrawal strategies</a:t>
              </a:r>
              <a:r>
                <a:rPr lang="en-US" sz="1600" baseline="30000">
                  <a:latin typeface="+mn-lt"/>
                </a:rPr>
                <a:t>3</a:t>
              </a:r>
            </a:p>
          </p:txBody>
        </p:sp>
        <p:pic>
          <p:nvPicPr>
            <p:cNvPr id="21" name="Graphic 20">
              <a:extLst>
                <a:ext uri="{FF2B5EF4-FFF2-40B4-BE49-F238E27FC236}">
                  <a16:creationId xmlns:a16="http://schemas.microsoft.com/office/drawing/2014/main" id="{F4388694-9847-104E-79F5-3DCF0013AF13}"/>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3427405" y="3138177"/>
              <a:ext cx="731520" cy="731520"/>
            </a:xfrm>
            <a:prstGeom prst="rect">
              <a:avLst/>
            </a:prstGeom>
          </p:spPr>
        </p:pic>
        <p:cxnSp>
          <p:nvCxnSpPr>
            <p:cNvPr id="4" name="Straight Connector 3">
              <a:extLst>
                <a:ext uri="{FF2B5EF4-FFF2-40B4-BE49-F238E27FC236}">
                  <a16:creationId xmlns:a16="http://schemas.microsoft.com/office/drawing/2014/main" id="{D16FA665-E1A8-30B8-2928-312E00B27245}"/>
                </a:ext>
                <a:ext uri="{C183D7F6-B498-43B3-948B-1728B52AA6E4}">
                  <adec:decorative xmlns:adec="http://schemas.microsoft.com/office/drawing/2017/decorative" val="1"/>
                </a:ext>
              </a:extLst>
            </p:cNvPr>
            <p:cNvCxnSpPr>
              <a:cxnSpLocks/>
            </p:cNvCxnSpPr>
            <p:nvPr/>
          </p:nvCxnSpPr>
          <p:spPr>
            <a:xfrm flipH="1">
              <a:off x="3466552" y="1816533"/>
              <a:ext cx="7302501" cy="0"/>
            </a:xfrm>
            <a:prstGeom prst="line">
              <a:avLst/>
            </a:prstGeom>
            <a:noFill/>
            <a:ln w="9525" cap="flat" cmpd="sng" algn="ctr">
              <a:solidFill>
                <a:srgbClr val="6D779F"/>
              </a:solidFill>
              <a:prstDash val="solid"/>
              <a:miter lim="800000"/>
            </a:ln>
            <a:effectLst/>
          </p:spPr>
        </p:cxnSp>
        <p:cxnSp>
          <p:nvCxnSpPr>
            <p:cNvPr id="7" name="Straight Connector 6">
              <a:extLst>
                <a:ext uri="{FF2B5EF4-FFF2-40B4-BE49-F238E27FC236}">
                  <a16:creationId xmlns:a16="http://schemas.microsoft.com/office/drawing/2014/main" id="{7C3708FD-C51A-0A97-13D7-E4116FBA47E3}"/>
                </a:ext>
                <a:ext uri="{C183D7F6-B498-43B3-948B-1728B52AA6E4}">
                  <adec:decorative xmlns:adec="http://schemas.microsoft.com/office/drawing/2017/decorative" val="1"/>
                </a:ext>
              </a:extLst>
            </p:cNvPr>
            <p:cNvCxnSpPr>
              <a:cxnSpLocks/>
            </p:cNvCxnSpPr>
            <p:nvPr/>
          </p:nvCxnSpPr>
          <p:spPr>
            <a:xfrm flipH="1">
              <a:off x="3466552" y="2891066"/>
              <a:ext cx="7302501" cy="0"/>
            </a:xfrm>
            <a:prstGeom prst="line">
              <a:avLst/>
            </a:prstGeom>
            <a:noFill/>
            <a:ln w="9525" cap="flat" cmpd="sng" algn="ctr">
              <a:solidFill>
                <a:srgbClr val="6D779F"/>
              </a:solidFill>
              <a:prstDash val="solid"/>
              <a:miter lim="800000"/>
            </a:ln>
            <a:effectLst/>
          </p:spPr>
        </p:cxnSp>
        <p:pic>
          <p:nvPicPr>
            <p:cNvPr id="16" name="Graphic 15">
              <a:extLst>
                <a:ext uri="{FF2B5EF4-FFF2-40B4-BE49-F238E27FC236}">
                  <a16:creationId xmlns:a16="http://schemas.microsoft.com/office/drawing/2014/main" id="{2C14F8D6-9E01-ADD3-9B74-219793B88D74}"/>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466552" y="740664"/>
              <a:ext cx="692373" cy="692373"/>
            </a:xfrm>
            <a:prstGeom prst="rect">
              <a:avLst/>
            </a:prstGeom>
          </p:spPr>
        </p:pic>
        <p:pic>
          <p:nvPicPr>
            <p:cNvPr id="23" name="Graphic 22">
              <a:extLst>
                <a:ext uri="{FF2B5EF4-FFF2-40B4-BE49-F238E27FC236}">
                  <a16:creationId xmlns:a16="http://schemas.microsoft.com/office/drawing/2014/main" id="{143E0A5D-24FE-E021-A8AE-F4CF9060F04E}"/>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3427405" y="1934739"/>
              <a:ext cx="731520" cy="731520"/>
            </a:xfrm>
            <a:prstGeom prst="rect">
              <a:avLst/>
            </a:prstGeom>
          </p:spPr>
        </p:pic>
      </p:grpSp>
      <p:sp>
        <p:nvSpPr>
          <p:cNvPr id="10" name="Footer Placeholder 4">
            <a:extLst>
              <a:ext uri="{FF2B5EF4-FFF2-40B4-BE49-F238E27FC236}">
                <a16:creationId xmlns:a16="http://schemas.microsoft.com/office/drawing/2014/main" id="{B13D0D57-DADD-F9C7-CCCF-E0A0601D45E7}"/>
              </a:ext>
            </a:extLst>
          </p:cNvPr>
          <p:cNvSpPr txBox="1">
            <a:spLocks/>
          </p:cNvSpPr>
          <p:nvPr/>
        </p:nvSpPr>
        <p:spPr>
          <a:xfrm>
            <a:off x="3401568"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488374516"/>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1E598C54-5F46-896A-A0BA-08CBA525B45F}"/>
              </a:ext>
            </a:extLst>
          </p:cNvPr>
          <p:cNvSpPr>
            <a:spLocks noGrp="1"/>
          </p:cNvSpPr>
          <p:nvPr>
            <p:ph type="title"/>
          </p:nvPr>
        </p:nvSpPr>
        <p:spPr>
          <a:xfrm>
            <a:off x="292100" y="612649"/>
            <a:ext cx="7543800" cy="445992"/>
          </a:xfrm>
        </p:spPr>
        <p:txBody>
          <a:bodyPr/>
          <a:lstStyle/>
          <a:p>
            <a:r>
              <a:rPr lang="en-US" dirty="0"/>
              <a:t>Seeks diversified global equity exposure with moderate risk </a:t>
            </a:r>
          </a:p>
        </p:txBody>
      </p:sp>
      <p:sp>
        <p:nvSpPr>
          <p:cNvPr id="6" name="Slide Number Placeholder 5">
            <a:extLst>
              <a:ext uri="{FF2B5EF4-FFF2-40B4-BE49-F238E27FC236}">
                <a16:creationId xmlns:a16="http://schemas.microsoft.com/office/drawing/2014/main" id="{76918CBB-4CBB-F045-95E8-97F250F667BC}"/>
              </a:ext>
            </a:extLst>
          </p:cNvPr>
          <p:cNvSpPr>
            <a:spLocks noGrp="1"/>
          </p:cNvSpPr>
          <p:nvPr>
            <p:ph type="sldNum" sz="quarter" idx="12"/>
          </p:nvPr>
        </p:nvSpPr>
        <p:spPr/>
        <p:txBody>
          <a:bodyPr/>
          <a:lstStyle/>
          <a:p>
            <a:fld id="{E5B12101-DB11-214A-81F9-2D258DBE057F}" type="slidenum">
              <a:rPr lang="en-US" smtClean="0"/>
              <a:pPr/>
              <a:t>25</a:t>
            </a:fld>
            <a:endParaRPr lang="en-US"/>
          </a:p>
        </p:txBody>
      </p:sp>
      <p:sp>
        <p:nvSpPr>
          <p:cNvPr id="20" name="Text Placeholder 19">
            <a:extLst>
              <a:ext uri="{FF2B5EF4-FFF2-40B4-BE49-F238E27FC236}">
                <a16:creationId xmlns:a16="http://schemas.microsoft.com/office/drawing/2014/main" id="{9D0693C1-4704-39AB-5670-C5ED8F455419}"/>
              </a:ext>
            </a:extLst>
          </p:cNvPr>
          <p:cNvSpPr>
            <a:spLocks noGrp="1"/>
          </p:cNvSpPr>
          <p:nvPr>
            <p:ph type="body" sz="quarter" idx="17"/>
          </p:nvPr>
        </p:nvSpPr>
        <p:spPr/>
        <p:txBody>
          <a:bodyPr/>
          <a:lstStyle/>
          <a:p>
            <a:r>
              <a:rPr lang="en-US">
                <a:solidFill>
                  <a:schemeClr val="tx2"/>
                </a:solidFill>
              </a:rPr>
              <a:t>CREF GLOBAL EQUITIES INVESTMENT OVERVIEW</a:t>
            </a:r>
          </a:p>
        </p:txBody>
      </p:sp>
      <p:sp>
        <p:nvSpPr>
          <p:cNvPr id="33" name="Text Placeholder 2">
            <a:extLst>
              <a:ext uri="{FF2B5EF4-FFF2-40B4-BE49-F238E27FC236}">
                <a16:creationId xmlns:a16="http://schemas.microsoft.com/office/drawing/2014/main" id="{5ACEC11F-75BA-4AEA-4F80-714EF1E1613B}"/>
              </a:ext>
            </a:extLst>
          </p:cNvPr>
          <p:cNvSpPr>
            <a:spLocks noGrp="1"/>
          </p:cNvSpPr>
          <p:nvPr/>
        </p:nvSpPr>
        <p:spPr>
          <a:xfrm>
            <a:off x="8893238" y="3300984"/>
            <a:ext cx="2993962" cy="338625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b="1">
                <a:solidFill>
                  <a:schemeClr val="tx1"/>
                </a:solidFill>
                <a:latin typeface="Ringside Narrow" panose="02000500000000000000" pitchFamily="2" charset="0"/>
              </a:rPr>
              <a:t>Who it’s for</a:t>
            </a:r>
          </a:p>
          <a:p>
            <a:r>
              <a:rPr lang="en-US" sz="1600">
                <a:solidFill>
                  <a:schemeClr val="tx1"/>
                </a:solidFill>
              </a:rPr>
              <a:t>May be best for employees who want to...</a:t>
            </a:r>
          </a:p>
          <a:p>
            <a:pPr marL="285750" indent="-285750">
              <a:buFont typeface="Arial" panose="020B0604020202020204" pitchFamily="34" charset="0"/>
              <a:buChar char="•"/>
            </a:pPr>
            <a:r>
              <a:rPr lang="en-US" sz="1600">
                <a:solidFill>
                  <a:schemeClr val="tx1"/>
                </a:solidFill>
              </a:rPr>
              <a:t>Invest in a broadly diversified stock portfolio with competitive returns during accumulation</a:t>
            </a:r>
            <a:r>
              <a:rPr lang="en-US" sz="1600" baseline="30000">
                <a:solidFill>
                  <a:schemeClr val="tx1"/>
                </a:solidFill>
              </a:rPr>
              <a:t>1</a:t>
            </a:r>
            <a:r>
              <a:rPr lang="en-US" sz="1600">
                <a:solidFill>
                  <a:schemeClr val="tx1"/>
                </a:solidFill>
              </a:rPr>
              <a:t> </a:t>
            </a:r>
          </a:p>
          <a:p>
            <a:pPr marL="285750" indent="-285750">
              <a:buFont typeface="Arial" panose="020B0604020202020204" pitchFamily="34" charset="0"/>
              <a:buChar char="•"/>
            </a:pPr>
            <a:r>
              <a:rPr lang="en-US" sz="1600">
                <a:solidFill>
                  <a:schemeClr val="tx1"/>
                </a:solidFill>
              </a:rPr>
              <a:t>Get the benefits of lifetime income in retirement</a:t>
            </a:r>
            <a:r>
              <a:rPr lang="en-US" sz="1600" baseline="30000">
                <a:solidFill>
                  <a:schemeClr val="tx1"/>
                </a:solidFill>
              </a:rPr>
              <a:t>4</a:t>
            </a:r>
            <a:r>
              <a:rPr lang="en-US" sz="1600">
                <a:solidFill>
                  <a:schemeClr val="tx1"/>
                </a:solidFill>
              </a:rPr>
              <a:t> </a:t>
            </a:r>
          </a:p>
          <a:p>
            <a:pPr marL="285750" indent="-285750">
              <a:buFont typeface="Arial" panose="020B0604020202020204" pitchFamily="34" charset="0"/>
              <a:buChar char="•"/>
            </a:pPr>
            <a:r>
              <a:rPr lang="en-US" sz="1600">
                <a:solidFill>
                  <a:schemeClr val="tx1"/>
                </a:solidFill>
              </a:rPr>
              <a:t>Hedge against inflation when pairing with the TIAA Traditional fixed annuity in retirement</a:t>
            </a:r>
            <a:r>
              <a:rPr lang="en-US" sz="1600" baseline="30000">
                <a:solidFill>
                  <a:schemeClr val="tx1"/>
                </a:solidFill>
              </a:rPr>
              <a:t>5</a:t>
            </a:r>
          </a:p>
        </p:txBody>
      </p:sp>
      <p:grpSp>
        <p:nvGrpSpPr>
          <p:cNvPr id="10" name="Group 9">
            <a:extLst>
              <a:ext uri="{FF2B5EF4-FFF2-40B4-BE49-F238E27FC236}">
                <a16:creationId xmlns:a16="http://schemas.microsoft.com/office/drawing/2014/main" id="{A94AC5B5-661E-4015-547C-029FBF1B0F0B}"/>
              </a:ext>
            </a:extLst>
          </p:cNvPr>
          <p:cNvGrpSpPr/>
          <p:nvPr/>
        </p:nvGrpSpPr>
        <p:grpSpPr>
          <a:xfrm>
            <a:off x="294047" y="1721773"/>
            <a:ext cx="8201459" cy="3750740"/>
            <a:chOff x="294047" y="1933645"/>
            <a:chExt cx="8201459" cy="3750740"/>
          </a:xfrm>
        </p:grpSpPr>
        <p:sp>
          <p:nvSpPr>
            <p:cNvPr id="24" name="Rectangle 23">
              <a:extLst>
                <a:ext uri="{FF2B5EF4-FFF2-40B4-BE49-F238E27FC236}">
                  <a16:creationId xmlns:a16="http://schemas.microsoft.com/office/drawing/2014/main" id="{09BF5721-7B60-E2EC-8192-E8DF20DEE780}"/>
                </a:ext>
              </a:extLst>
            </p:cNvPr>
            <p:cNvSpPr/>
            <p:nvPr/>
          </p:nvSpPr>
          <p:spPr>
            <a:xfrm>
              <a:off x="2969920" y="1933645"/>
              <a:ext cx="2733087" cy="3711651"/>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5" name="Rectangle 24">
              <a:extLst>
                <a:ext uri="{FF2B5EF4-FFF2-40B4-BE49-F238E27FC236}">
                  <a16:creationId xmlns:a16="http://schemas.microsoft.com/office/drawing/2014/main" id="{66AE3123-E3E7-7667-3CC2-FE549C794490}"/>
                </a:ext>
              </a:extLst>
            </p:cNvPr>
            <p:cNvSpPr/>
            <p:nvPr/>
          </p:nvSpPr>
          <p:spPr>
            <a:xfrm>
              <a:off x="5852455" y="1953523"/>
              <a:ext cx="2643051" cy="3709085"/>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Rectangle 28">
              <a:extLst>
                <a:ext uri="{FF2B5EF4-FFF2-40B4-BE49-F238E27FC236}">
                  <a16:creationId xmlns:a16="http://schemas.microsoft.com/office/drawing/2014/main" id="{CAFBE475-AF8E-B819-4399-6647A24383E8}"/>
                </a:ext>
              </a:extLst>
            </p:cNvPr>
            <p:cNvSpPr/>
            <p:nvPr/>
          </p:nvSpPr>
          <p:spPr>
            <a:xfrm>
              <a:off x="294047" y="1933645"/>
              <a:ext cx="2560125" cy="3709085"/>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solidFill>
                </a:rPr>
                <a:t> </a:t>
              </a:r>
            </a:p>
          </p:txBody>
        </p:sp>
        <p:sp>
          <p:nvSpPr>
            <p:cNvPr id="2" name="Text Placeholder 17">
              <a:extLst>
                <a:ext uri="{FF2B5EF4-FFF2-40B4-BE49-F238E27FC236}">
                  <a16:creationId xmlns:a16="http://schemas.microsoft.com/office/drawing/2014/main" id="{8D8E7B11-0C34-467F-B854-81191D61E32B}"/>
                </a:ext>
              </a:extLst>
            </p:cNvPr>
            <p:cNvSpPr txBox="1">
              <a:spLocks/>
            </p:cNvSpPr>
            <p:nvPr/>
          </p:nvSpPr>
          <p:spPr>
            <a:xfrm>
              <a:off x="3114619" y="3046028"/>
              <a:ext cx="2721047" cy="263835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Broad diversification</a:t>
              </a:r>
              <a:endParaRPr lang="en-US" sz="1300" b="1" spc="30" dirty="0">
                <a:solidFill>
                  <a:schemeClr val="tx2"/>
                </a:solidFill>
                <a:latin typeface="Ringside Narrow" panose="02000500000000000000" pitchFamily="2" charset="0"/>
              </a:endParaRPr>
            </a:p>
            <a:p>
              <a:pPr>
                <a:spcAft>
                  <a:spcPts val="2400"/>
                </a:spcAft>
              </a:pPr>
              <a:r>
                <a:rPr lang="en-US" sz="1600" spc="30" dirty="0"/>
                <a:t>Investments across geographies, market capitalization and </a:t>
              </a:r>
              <a:br>
                <a:rPr lang="en-US" sz="1600" spc="30" dirty="0"/>
              </a:br>
              <a:r>
                <a:rPr lang="en-US" sz="1600" spc="30" dirty="0"/>
                <a:t>investment styles  (multimanager allocations to fundamental, research and quantitative disciplines)</a:t>
              </a:r>
              <a:r>
                <a:rPr lang="en-US" sz="1600" spc="30" baseline="30000" dirty="0"/>
                <a:t>1,2</a:t>
              </a:r>
            </a:p>
            <a:p>
              <a:pPr>
                <a:spcAft>
                  <a:spcPts val="2400"/>
                </a:spcAft>
              </a:pPr>
              <a:endParaRPr lang="en-US" sz="1600" spc="30" baseline="30000" dirty="0"/>
            </a:p>
          </p:txBody>
        </p:sp>
        <p:sp>
          <p:nvSpPr>
            <p:cNvPr id="5" name="Text Placeholder 17">
              <a:extLst>
                <a:ext uri="{FF2B5EF4-FFF2-40B4-BE49-F238E27FC236}">
                  <a16:creationId xmlns:a16="http://schemas.microsoft.com/office/drawing/2014/main" id="{F6BA4222-3243-039D-F3F6-062DFD0E02B9}"/>
                </a:ext>
              </a:extLst>
            </p:cNvPr>
            <p:cNvSpPr txBox="1">
              <a:spLocks/>
            </p:cNvSpPr>
            <p:nvPr/>
          </p:nvSpPr>
          <p:spPr>
            <a:xfrm>
              <a:off x="471370" y="3041429"/>
              <a:ext cx="2184234" cy="188238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Expert leadership </a:t>
              </a:r>
              <a:endParaRPr lang="en-US" sz="1600" b="1" spc="30" dirty="0">
                <a:solidFill>
                  <a:schemeClr val="tx2"/>
                </a:solidFill>
                <a:latin typeface="Ringside Narrow" panose="02000500000000000000" pitchFamily="2" charset="0"/>
              </a:endParaRPr>
            </a:p>
            <a:p>
              <a:pPr>
                <a:spcAft>
                  <a:spcPts val="2400"/>
                </a:spcAft>
              </a:pPr>
              <a:r>
                <a:rPr lang="en-US" sz="1600" dirty="0">
                  <a:latin typeface="+mn-lt"/>
                </a:rPr>
                <a:t>Award-winning team of 70 experienced portfolio managers and analysts led by Nuveen’s CIO and head of global equities</a:t>
              </a:r>
            </a:p>
          </p:txBody>
        </p:sp>
        <p:sp>
          <p:nvSpPr>
            <p:cNvPr id="8" name="Text Placeholder 17">
              <a:extLst>
                <a:ext uri="{FF2B5EF4-FFF2-40B4-BE49-F238E27FC236}">
                  <a16:creationId xmlns:a16="http://schemas.microsoft.com/office/drawing/2014/main" id="{47C818A2-6847-AC00-DF66-F7117DBE14F8}"/>
                </a:ext>
              </a:extLst>
            </p:cNvPr>
            <p:cNvSpPr txBox="1">
              <a:spLocks/>
            </p:cNvSpPr>
            <p:nvPr/>
          </p:nvSpPr>
          <p:spPr>
            <a:xfrm>
              <a:off x="5995053" y="3046028"/>
              <a:ext cx="2341067" cy="200368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a:latin typeface="Ringside Narrow" panose="02000500000000000000" pitchFamily="2" charset="0"/>
                </a:rPr>
                <a:t>Optimal performance </a:t>
              </a:r>
              <a:endParaRPr lang="en-US" sz="1600" b="1" spc="30">
                <a:latin typeface="Ringside Narrow" panose="02000500000000000000" pitchFamily="2" charset="0"/>
              </a:endParaRPr>
            </a:p>
            <a:p>
              <a:pPr>
                <a:spcAft>
                  <a:spcPts val="2400"/>
                </a:spcAft>
              </a:pPr>
              <a:r>
                <a:rPr lang="en-US" sz="1600"/>
                <a:t>Total return that’s consistently competitive with a range of peers and benchmarks</a:t>
              </a:r>
              <a:r>
                <a:rPr lang="en-US" sz="1600" baseline="30000"/>
                <a:t>3</a:t>
              </a:r>
            </a:p>
          </p:txBody>
        </p:sp>
        <p:cxnSp>
          <p:nvCxnSpPr>
            <p:cNvPr id="27" name="Straight Connector 26">
              <a:extLst>
                <a:ext uri="{FF2B5EF4-FFF2-40B4-BE49-F238E27FC236}">
                  <a16:creationId xmlns:a16="http://schemas.microsoft.com/office/drawing/2014/main" id="{2A7DF552-91B0-E341-3F70-34303E162B06}"/>
                </a:ext>
              </a:extLst>
            </p:cNvPr>
            <p:cNvCxnSpPr>
              <a:cxnSpLocks/>
            </p:cNvCxnSpPr>
            <p:nvPr/>
          </p:nvCxnSpPr>
          <p:spPr>
            <a:xfrm>
              <a:off x="407388" y="3474886"/>
              <a:ext cx="2354456"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CC82CB6-2443-0B69-2025-E41D60DF4E26}"/>
                </a:ext>
              </a:extLst>
            </p:cNvPr>
            <p:cNvCxnSpPr>
              <a:cxnSpLocks/>
            </p:cNvCxnSpPr>
            <p:nvPr/>
          </p:nvCxnSpPr>
          <p:spPr>
            <a:xfrm>
              <a:off x="3125506" y="3474886"/>
              <a:ext cx="237286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E7E0DB9-F804-F2A0-54B3-FF37298DC8DE}"/>
                </a:ext>
              </a:extLst>
            </p:cNvPr>
            <p:cNvCxnSpPr>
              <a:cxnSpLocks/>
            </p:cNvCxnSpPr>
            <p:nvPr/>
          </p:nvCxnSpPr>
          <p:spPr>
            <a:xfrm>
              <a:off x="5995053" y="3462468"/>
              <a:ext cx="2351227"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pic>
          <p:nvPicPr>
            <p:cNvPr id="34" name="Graphic 33">
              <a:extLst>
                <a:ext uri="{FF2B5EF4-FFF2-40B4-BE49-F238E27FC236}">
                  <a16:creationId xmlns:a16="http://schemas.microsoft.com/office/drawing/2014/main" id="{6D8FB69A-ACAA-DB05-8942-F043FCE1392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94354" y="2170765"/>
              <a:ext cx="761827" cy="761827"/>
            </a:xfrm>
            <a:prstGeom prst="rect">
              <a:avLst/>
            </a:prstGeom>
          </p:spPr>
        </p:pic>
        <p:pic>
          <p:nvPicPr>
            <p:cNvPr id="35" name="Graphic 34">
              <a:extLst>
                <a:ext uri="{FF2B5EF4-FFF2-40B4-BE49-F238E27FC236}">
                  <a16:creationId xmlns:a16="http://schemas.microsoft.com/office/drawing/2014/main" id="{924400DE-4A4F-C0B7-8160-F2D2AC1208D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14620" y="2197440"/>
              <a:ext cx="820748" cy="820748"/>
            </a:xfrm>
            <a:prstGeom prst="rect">
              <a:avLst/>
            </a:prstGeom>
          </p:spPr>
        </p:pic>
        <p:pic>
          <p:nvPicPr>
            <p:cNvPr id="36" name="Graphic 35">
              <a:extLst>
                <a:ext uri="{FF2B5EF4-FFF2-40B4-BE49-F238E27FC236}">
                  <a16:creationId xmlns:a16="http://schemas.microsoft.com/office/drawing/2014/main" id="{7BBD8BD7-BFAC-2617-48A2-4706D239099E}"/>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962592" y="2272145"/>
              <a:ext cx="728397" cy="728397"/>
            </a:xfrm>
            <a:prstGeom prst="rect">
              <a:avLst/>
            </a:prstGeom>
          </p:spPr>
        </p:pic>
      </p:grpSp>
      <p:sp>
        <p:nvSpPr>
          <p:cNvPr id="37" name="Text Placeholder 19">
            <a:extLst>
              <a:ext uri="{FF2B5EF4-FFF2-40B4-BE49-F238E27FC236}">
                <a16:creationId xmlns:a16="http://schemas.microsoft.com/office/drawing/2014/main" id="{E2FE54FE-8EAA-A375-B684-D8CB7E1B7706}"/>
              </a:ext>
            </a:extLst>
          </p:cNvPr>
          <p:cNvSpPr>
            <a:spLocks noGrp="1"/>
          </p:cNvSpPr>
          <p:nvPr/>
        </p:nvSpPr>
        <p:spPr>
          <a:xfrm>
            <a:off x="301752" y="5386129"/>
            <a:ext cx="8168067" cy="1014671"/>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Diversification is a technique to help reduce risk. It is not guaranteed to protect against loss.</a:t>
            </a:r>
          </a:p>
          <a:p>
            <a:pPr marL="137160" indent="-137160">
              <a:spcAft>
                <a:spcPts val="100"/>
              </a:spcAft>
              <a:buFont typeface="+mj-lt"/>
              <a:buAutoNum type="arabicPeriod"/>
            </a:pPr>
            <a:r>
              <a:rPr lang="en-US" sz="850" dirty="0"/>
              <a:t>Funds that invest in foreign securities are subject to special risks, including currency fluctuation and political and economic instability.</a:t>
            </a:r>
          </a:p>
          <a:p>
            <a:pPr marL="137160" indent="-137160">
              <a:spcAft>
                <a:spcPts val="100"/>
              </a:spcAft>
              <a:buFont typeface="+mj-lt"/>
              <a:buAutoNum type="arabicPeriod"/>
            </a:pPr>
            <a:r>
              <a:rPr lang="en-US" sz="850" dirty="0"/>
              <a:t>See “Performance Returns” chart on </a:t>
            </a:r>
            <a:r>
              <a:rPr lang="en-US" sz="850" dirty="0">
                <a:solidFill>
                  <a:srgbClr val="FF0000"/>
                </a:solidFill>
              </a:rPr>
              <a:t>slide 6</a:t>
            </a:r>
            <a:r>
              <a:rPr lang="en-US" sz="850" dirty="0"/>
              <a:t> for more information.</a:t>
            </a:r>
          </a:p>
          <a:p>
            <a:pPr marL="137160" indent="-137160">
              <a:spcAft>
                <a:spcPts val="100"/>
              </a:spcAft>
              <a:buFont typeface="+mj-lt"/>
              <a:buAutoNum type="arabicPeriod"/>
            </a:pPr>
            <a:r>
              <a:rPr lang="en-US" sz="850" dirty="0"/>
              <a:t>Any guarantees under annuities issued by TIAA are subject to TIAA’s claims-paying ability. Payments from the variable accounts will rise or fall based on investment performance.</a:t>
            </a:r>
          </a:p>
          <a:p>
            <a:pPr marL="137160" indent="-137160">
              <a:spcAft>
                <a:spcPts val="100"/>
              </a:spcAft>
              <a:buFont typeface="+mj-lt"/>
              <a:buAutoNum type="arabicPeriod"/>
            </a:pPr>
            <a:r>
              <a:rPr lang="en-US" sz="850" dirty="0"/>
              <a:t>TIAA Traditional is a fixed annuity product issued by Teachers Insurance and Annuity Association of America (TIAA), New York, NY. Our annuity contracts contain terms for keeping </a:t>
            </a:r>
            <a:br>
              <a:rPr lang="en-US" sz="850" dirty="0"/>
            </a:br>
            <a:r>
              <a:rPr lang="en-US" sz="850" dirty="0"/>
              <a:t>them in force.</a:t>
            </a:r>
          </a:p>
        </p:txBody>
      </p:sp>
      <p:sp>
        <p:nvSpPr>
          <p:cNvPr id="3" name="Text Placeholder 2">
            <a:extLst>
              <a:ext uri="{FF2B5EF4-FFF2-40B4-BE49-F238E27FC236}">
                <a16:creationId xmlns:a16="http://schemas.microsoft.com/office/drawing/2014/main" id="{41DED2A1-FF2D-FE40-A58E-55D1A2AB8BE4}"/>
              </a:ext>
            </a:extLst>
          </p:cNvPr>
          <p:cNvSpPr>
            <a:spLocks noGrp="1"/>
          </p:cNvSpPr>
          <p:nvPr/>
        </p:nvSpPr>
        <p:spPr>
          <a:xfrm>
            <a:off x="292100" y="1134336"/>
            <a:ext cx="7378703" cy="29900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Structured to expand the opportunity for excess return while reducing volatility</a:t>
            </a:r>
          </a:p>
        </p:txBody>
      </p:sp>
      <p:pic>
        <p:nvPicPr>
          <p:cNvPr id="4" name="Picture 3">
            <a:extLst>
              <a:ext uri="{FF2B5EF4-FFF2-40B4-BE49-F238E27FC236}">
                <a16:creationId xmlns:a16="http://schemas.microsoft.com/office/drawing/2014/main" id="{037ED1E3-17FD-79C4-E2EE-C084E373363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871710" y="190222"/>
            <a:ext cx="3084091" cy="2908456"/>
          </a:xfrm>
          <a:prstGeom prst="rect">
            <a:avLst/>
          </a:prstGeom>
        </p:spPr>
      </p:pic>
    </p:spTree>
    <p:extLst>
      <p:ext uri="{BB962C8B-B14F-4D97-AF65-F5344CB8AC3E}">
        <p14:creationId xmlns:p14="http://schemas.microsoft.com/office/powerpoint/2010/main" val="2675647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D4DFA3D1-2886-BEA3-7CD8-B7A1AC3EA077}"/>
              </a:ext>
            </a:extLst>
          </p:cNvPr>
          <p:cNvSpPr/>
          <p:nvPr/>
        </p:nvSpPr>
        <p:spPr>
          <a:xfrm>
            <a:off x="-9786" y="0"/>
            <a:ext cx="12201786"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endParaRPr>
          </a:p>
        </p:txBody>
      </p:sp>
      <p:sp>
        <p:nvSpPr>
          <p:cNvPr id="3" name="Title 2">
            <a:extLst>
              <a:ext uri="{FF2B5EF4-FFF2-40B4-BE49-F238E27FC236}">
                <a16:creationId xmlns:a16="http://schemas.microsoft.com/office/drawing/2014/main" id="{73CE797E-7E39-639F-37CE-D8D7962DDBA7}"/>
              </a:ext>
            </a:extLst>
          </p:cNvPr>
          <p:cNvSpPr>
            <a:spLocks noGrp="1"/>
          </p:cNvSpPr>
          <p:nvPr>
            <p:ph type="title"/>
          </p:nvPr>
        </p:nvSpPr>
        <p:spPr>
          <a:xfrm>
            <a:off x="292100" y="612648"/>
            <a:ext cx="6852979" cy="627573"/>
          </a:xfrm>
        </p:spPr>
        <p:txBody>
          <a:bodyPr/>
          <a:lstStyle/>
          <a:p>
            <a:r>
              <a:rPr lang="en-US" dirty="0"/>
              <a:t>Senior equity investment professionals lead the account.</a:t>
            </a:r>
          </a:p>
        </p:txBody>
      </p:sp>
      <p:sp>
        <p:nvSpPr>
          <p:cNvPr id="4" name="Slide Number Placeholder 3">
            <a:extLst>
              <a:ext uri="{FF2B5EF4-FFF2-40B4-BE49-F238E27FC236}">
                <a16:creationId xmlns:a16="http://schemas.microsoft.com/office/drawing/2014/main" id="{F21A3993-8022-CDB6-5F7E-BB863BEB092A}"/>
              </a:ext>
            </a:extLst>
          </p:cNvPr>
          <p:cNvSpPr>
            <a:spLocks noGrp="1"/>
          </p:cNvSpPr>
          <p:nvPr>
            <p:ph type="sldNum" sz="quarter" idx="12"/>
          </p:nvPr>
        </p:nvSpPr>
        <p:spPr/>
        <p:txBody>
          <a:bodyPr/>
          <a:lstStyle/>
          <a:p>
            <a:fld id="{E5B12101-DB11-214A-81F9-2D258DBE057F}" type="slidenum">
              <a:rPr lang="en-US" smtClean="0"/>
              <a:pPr/>
              <a:t>26</a:t>
            </a:fld>
            <a:endParaRPr lang="en-US"/>
          </a:p>
        </p:txBody>
      </p:sp>
      <p:sp>
        <p:nvSpPr>
          <p:cNvPr id="8" name="Text Placeholder 7">
            <a:extLst>
              <a:ext uri="{FF2B5EF4-FFF2-40B4-BE49-F238E27FC236}">
                <a16:creationId xmlns:a16="http://schemas.microsoft.com/office/drawing/2014/main" id="{6CDF176F-8F3C-5EAB-CB1B-421FE0764CA2}"/>
              </a:ext>
            </a:extLst>
          </p:cNvPr>
          <p:cNvSpPr>
            <a:spLocks noGrp="1"/>
          </p:cNvSpPr>
          <p:nvPr>
            <p:ph type="body" sz="quarter" idx="17"/>
          </p:nvPr>
        </p:nvSpPr>
        <p:spPr/>
        <p:txBody>
          <a:bodyPr/>
          <a:lstStyle/>
          <a:p>
            <a:r>
              <a:rPr lang="en-US">
                <a:solidFill>
                  <a:schemeClr val="tx2"/>
                </a:solidFill>
              </a:rPr>
              <a:t>CREF GLOBAL EQUITIES</a:t>
            </a:r>
          </a:p>
          <a:p>
            <a:endParaRPr lang="en-US">
              <a:solidFill>
                <a:schemeClr val="tx2"/>
              </a:solidFill>
            </a:endParaRPr>
          </a:p>
          <a:p>
            <a:endParaRPr lang="en-US"/>
          </a:p>
        </p:txBody>
      </p:sp>
      <p:sp>
        <p:nvSpPr>
          <p:cNvPr id="5" name="Footer Placeholder 4">
            <a:extLst>
              <a:ext uri="{FF2B5EF4-FFF2-40B4-BE49-F238E27FC236}">
                <a16:creationId xmlns:a16="http://schemas.microsoft.com/office/drawing/2014/main" id="{1CDA0B41-0228-BABC-1DE1-0B673BB79793}"/>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11" name="Rectangle 10">
            <a:extLst>
              <a:ext uri="{FF2B5EF4-FFF2-40B4-BE49-F238E27FC236}">
                <a16:creationId xmlns:a16="http://schemas.microsoft.com/office/drawing/2014/main" id="{98BA6692-6193-974A-DE27-B8989AD5AB19}"/>
              </a:ext>
            </a:extLst>
          </p:cNvPr>
          <p:cNvSpPr/>
          <p:nvPr/>
        </p:nvSpPr>
        <p:spPr>
          <a:xfrm>
            <a:off x="0" y="1443432"/>
            <a:ext cx="12192000" cy="1025396"/>
          </a:xfrm>
          <a:prstGeom prst="rect">
            <a:avLst/>
          </a:prstGeom>
          <a:solidFill>
            <a:srgbClr val="00303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u="none" strike="noStrike" kern="0" cap="none" spc="0" normalizeH="0" baseline="0" noProof="0">
              <a:ln>
                <a:noFill/>
              </a:ln>
              <a:solidFill>
                <a:schemeClr val="accent5"/>
              </a:solidFill>
              <a:effectLst/>
              <a:uLnTx/>
              <a:uFillTx/>
              <a:latin typeface="Ringside Narrow Book" panose="02000500000000000000" pitchFamily="2" charset="0"/>
              <a:ea typeface="+mn-ea"/>
              <a:cs typeface="+mn-cs"/>
            </a:endParaRPr>
          </a:p>
        </p:txBody>
      </p:sp>
      <p:pic>
        <p:nvPicPr>
          <p:cNvPr id="12" name="Picture 11">
            <a:extLst>
              <a:ext uri="{FF2B5EF4-FFF2-40B4-BE49-F238E27FC236}">
                <a16:creationId xmlns:a16="http://schemas.microsoft.com/office/drawing/2014/main" id="{69C97731-1E64-C6FF-11A5-33025460FDF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9773" y="2074170"/>
            <a:ext cx="1485670" cy="1447235"/>
          </a:xfrm>
          <a:prstGeom prst="rect">
            <a:avLst/>
          </a:prstGeom>
        </p:spPr>
      </p:pic>
      <p:sp>
        <p:nvSpPr>
          <p:cNvPr id="13" name="Text Placeholder 6">
            <a:extLst>
              <a:ext uri="{FF2B5EF4-FFF2-40B4-BE49-F238E27FC236}">
                <a16:creationId xmlns:a16="http://schemas.microsoft.com/office/drawing/2014/main" id="{7D6CEBCF-44C9-B3C0-4A01-FA2D31F11418}"/>
              </a:ext>
            </a:extLst>
          </p:cNvPr>
          <p:cNvSpPr txBox="1">
            <a:spLocks/>
          </p:cNvSpPr>
          <p:nvPr/>
        </p:nvSpPr>
        <p:spPr>
          <a:xfrm>
            <a:off x="298464" y="1633689"/>
            <a:ext cx="1504836" cy="24510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Saira Malik, CFA</a:t>
            </a:r>
            <a:endParaRPr lang="en-US" sz="1600"/>
          </a:p>
          <a:p>
            <a:pPr marL="0" lvl="1" indent="0">
              <a:buNone/>
            </a:pPr>
            <a:endParaRPr lang="en-US" sz="1100"/>
          </a:p>
        </p:txBody>
      </p:sp>
      <p:sp>
        <p:nvSpPr>
          <p:cNvPr id="16" name="Text Placeholder 6">
            <a:extLst>
              <a:ext uri="{FF2B5EF4-FFF2-40B4-BE49-F238E27FC236}">
                <a16:creationId xmlns:a16="http://schemas.microsoft.com/office/drawing/2014/main" id="{B51D0617-8FF7-F1E7-A61A-55C2D253F922}"/>
              </a:ext>
            </a:extLst>
          </p:cNvPr>
          <p:cNvSpPr txBox="1">
            <a:spLocks/>
          </p:cNvSpPr>
          <p:nvPr/>
        </p:nvSpPr>
        <p:spPr>
          <a:xfrm>
            <a:off x="3133491" y="1633689"/>
            <a:ext cx="1958515" cy="2644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John Tribloet</a:t>
            </a:r>
          </a:p>
        </p:txBody>
      </p:sp>
      <p:pic>
        <p:nvPicPr>
          <p:cNvPr id="17" name="Picture 16">
            <a:extLst>
              <a:ext uri="{FF2B5EF4-FFF2-40B4-BE49-F238E27FC236}">
                <a16:creationId xmlns:a16="http://schemas.microsoft.com/office/drawing/2014/main" id="{427A8216-E298-F711-C8F9-B02448CEEA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75873" y="2074169"/>
            <a:ext cx="1447235" cy="1447235"/>
          </a:xfrm>
          <a:prstGeom prst="rect">
            <a:avLst/>
          </a:prstGeom>
        </p:spPr>
      </p:pic>
      <p:sp>
        <p:nvSpPr>
          <p:cNvPr id="18" name="Text Placeholder 6">
            <a:extLst>
              <a:ext uri="{FF2B5EF4-FFF2-40B4-BE49-F238E27FC236}">
                <a16:creationId xmlns:a16="http://schemas.microsoft.com/office/drawing/2014/main" id="{A2F9F62D-8E95-3F12-9C46-B94B095C1B57}"/>
              </a:ext>
            </a:extLst>
          </p:cNvPr>
          <p:cNvSpPr txBox="1">
            <a:spLocks/>
          </p:cNvSpPr>
          <p:nvPr/>
        </p:nvSpPr>
        <p:spPr>
          <a:xfrm>
            <a:off x="5995177" y="1623994"/>
            <a:ext cx="1692256" cy="2644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Jason Campbell</a:t>
            </a:r>
            <a:endParaRPr lang="en-US" sz="1600"/>
          </a:p>
          <a:p>
            <a:endParaRPr lang="en-US" sz="1100"/>
          </a:p>
          <a:p>
            <a:pPr marL="0" lvl="1" indent="0">
              <a:buNone/>
            </a:pPr>
            <a:endParaRPr lang="en-US" sz="1100"/>
          </a:p>
        </p:txBody>
      </p:sp>
      <p:pic>
        <p:nvPicPr>
          <p:cNvPr id="19" name="Picture 18">
            <a:extLst>
              <a:ext uri="{FF2B5EF4-FFF2-40B4-BE49-F238E27FC236}">
                <a16:creationId xmlns:a16="http://schemas.microsoft.com/office/drawing/2014/main" id="{7094CA39-E233-36DD-1CF2-0FC464D01FE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124111" y="2074170"/>
            <a:ext cx="1447235" cy="1447235"/>
          </a:xfrm>
          <a:prstGeom prst="rect">
            <a:avLst/>
          </a:prstGeom>
        </p:spPr>
      </p:pic>
      <p:sp>
        <p:nvSpPr>
          <p:cNvPr id="21" name="Text Placeholder 6">
            <a:extLst>
              <a:ext uri="{FF2B5EF4-FFF2-40B4-BE49-F238E27FC236}">
                <a16:creationId xmlns:a16="http://schemas.microsoft.com/office/drawing/2014/main" id="{9D8D709C-44BE-D98C-588A-4BD5AE91EEF0}"/>
              </a:ext>
            </a:extLst>
          </p:cNvPr>
          <p:cNvSpPr txBox="1">
            <a:spLocks/>
          </p:cNvSpPr>
          <p:nvPr/>
        </p:nvSpPr>
        <p:spPr>
          <a:xfrm>
            <a:off x="271317" y="3646301"/>
            <a:ext cx="2035671"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CIO,</a:t>
            </a:r>
            <a:br>
              <a:rPr lang="en-US" sz="1300"/>
            </a:br>
            <a:r>
              <a:rPr lang="en-US" sz="1300"/>
              <a:t>Head Nuveen Global Equities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29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San Francisco</a:t>
            </a:r>
            <a:endParaRPr lang="en-US" sz="1300"/>
          </a:p>
          <a:p>
            <a:endParaRPr lang="en-US" sz="1300"/>
          </a:p>
          <a:p>
            <a:pPr marL="0" lvl="1" indent="0">
              <a:buNone/>
            </a:pPr>
            <a:endParaRPr lang="en-US" sz="1300"/>
          </a:p>
        </p:txBody>
      </p:sp>
      <p:sp>
        <p:nvSpPr>
          <p:cNvPr id="22" name="Text Placeholder 6">
            <a:extLst>
              <a:ext uri="{FF2B5EF4-FFF2-40B4-BE49-F238E27FC236}">
                <a16:creationId xmlns:a16="http://schemas.microsoft.com/office/drawing/2014/main" id="{462992E3-293E-BA9B-228E-DBE4CB0761EE}"/>
              </a:ext>
            </a:extLst>
          </p:cNvPr>
          <p:cNvSpPr txBox="1">
            <a:spLocks/>
          </p:cNvSpPr>
          <p:nvPr/>
        </p:nvSpPr>
        <p:spPr>
          <a:xfrm>
            <a:off x="3137861" y="3646300"/>
            <a:ext cx="2035671"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a:t>
            </a:r>
            <a:br>
              <a:rPr lang="en-US" sz="1300"/>
            </a:br>
            <a:r>
              <a:rPr lang="en-US" sz="1300"/>
              <a:t>Global Equities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27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San Francisco</a:t>
            </a:r>
            <a:endParaRPr lang="en-US" sz="1300"/>
          </a:p>
          <a:p>
            <a:pPr marL="0" lvl="1" indent="0">
              <a:buNone/>
            </a:pPr>
            <a:endParaRPr lang="en-US" sz="1300"/>
          </a:p>
        </p:txBody>
      </p:sp>
      <p:sp>
        <p:nvSpPr>
          <p:cNvPr id="23" name="Text Placeholder 6">
            <a:extLst>
              <a:ext uri="{FF2B5EF4-FFF2-40B4-BE49-F238E27FC236}">
                <a16:creationId xmlns:a16="http://schemas.microsoft.com/office/drawing/2014/main" id="{922E1988-FC2F-3D1B-0579-EF73D6A4C6CF}"/>
              </a:ext>
            </a:extLst>
          </p:cNvPr>
          <p:cNvSpPr txBox="1">
            <a:spLocks/>
          </p:cNvSpPr>
          <p:nvPr/>
        </p:nvSpPr>
        <p:spPr>
          <a:xfrm>
            <a:off x="6009947" y="3646300"/>
            <a:ext cx="1796809"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a:t>
            </a:r>
            <a:br>
              <a:rPr lang="en-US" sz="1300"/>
            </a:br>
            <a:r>
              <a:rPr lang="en-US" sz="1300"/>
              <a:t>International Equities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27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San Francisco</a:t>
            </a:r>
          </a:p>
        </p:txBody>
      </p:sp>
    </p:spTree>
    <p:extLst>
      <p:ext uri="{BB962C8B-B14F-4D97-AF65-F5344CB8AC3E}">
        <p14:creationId xmlns:p14="http://schemas.microsoft.com/office/powerpoint/2010/main" val="1753331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22A6F0D-E26F-7F42-C59A-B0C323A3DFCB}"/>
              </a:ext>
            </a:extLst>
          </p:cNvPr>
          <p:cNvSpPr>
            <a:spLocks noGrp="1"/>
          </p:cNvSpPr>
          <p:nvPr>
            <p:ph type="title"/>
          </p:nvPr>
        </p:nvSpPr>
        <p:spPr>
          <a:xfrm>
            <a:off x="292099" y="612648"/>
            <a:ext cx="6581312" cy="392433"/>
          </a:xfrm>
        </p:spPr>
        <p:txBody>
          <a:bodyPr/>
          <a:lstStyle/>
          <a:p>
            <a:pPr>
              <a:tabLst>
                <a:tab pos="3943350" algn="l"/>
              </a:tabLst>
            </a:pPr>
            <a:r>
              <a:rPr lang="en-US" dirty="0"/>
              <a:t>Broadly diversified portfolio drives performance.</a:t>
            </a:r>
          </a:p>
        </p:txBody>
      </p:sp>
      <p:sp>
        <p:nvSpPr>
          <p:cNvPr id="4" name="Slide Number Placeholder 3">
            <a:extLst>
              <a:ext uri="{FF2B5EF4-FFF2-40B4-BE49-F238E27FC236}">
                <a16:creationId xmlns:a16="http://schemas.microsoft.com/office/drawing/2014/main" id="{10BE4EC9-4808-D796-B11D-4C3341C13469}"/>
              </a:ext>
            </a:extLst>
          </p:cNvPr>
          <p:cNvSpPr>
            <a:spLocks noGrp="1"/>
          </p:cNvSpPr>
          <p:nvPr>
            <p:ph type="sldNum" sz="quarter" idx="12"/>
          </p:nvPr>
        </p:nvSpPr>
        <p:spPr>
          <a:xfrm>
            <a:off x="11704320" y="6484937"/>
            <a:ext cx="361527" cy="161925"/>
          </a:xfrm>
        </p:spPr>
        <p:txBody>
          <a:bodyPr/>
          <a:lstStyle/>
          <a:p>
            <a:fld id="{E5B12101-DB11-214A-81F9-2D258DBE057F}" type="slidenum">
              <a:rPr lang="en-US" smtClean="0"/>
              <a:pPr/>
              <a:t>27</a:t>
            </a:fld>
            <a:endParaRPr lang="en-US"/>
          </a:p>
        </p:txBody>
      </p:sp>
      <p:sp>
        <p:nvSpPr>
          <p:cNvPr id="12" name="Text Placeholder 11">
            <a:extLst>
              <a:ext uri="{FF2B5EF4-FFF2-40B4-BE49-F238E27FC236}">
                <a16:creationId xmlns:a16="http://schemas.microsoft.com/office/drawing/2014/main" id="{3B080D2A-BD9A-6E75-7E46-4228A401651C}"/>
              </a:ext>
            </a:extLst>
          </p:cNvPr>
          <p:cNvSpPr>
            <a:spLocks noGrp="1"/>
          </p:cNvSpPr>
          <p:nvPr>
            <p:ph type="body" sz="quarter" idx="15"/>
          </p:nvPr>
        </p:nvSpPr>
        <p:spPr/>
        <p:txBody>
          <a:bodyPr/>
          <a:lstStyle/>
          <a:p>
            <a:r>
              <a:rPr lang="en-US">
                <a:solidFill>
                  <a:schemeClr val="tx2"/>
                </a:solidFill>
              </a:rPr>
              <a:t>CREF GLOBAL EQUITIES</a:t>
            </a:r>
          </a:p>
          <a:p>
            <a:endParaRPr lang="en-US"/>
          </a:p>
          <a:p>
            <a:endParaRPr lang="en-US"/>
          </a:p>
        </p:txBody>
      </p:sp>
      <p:sp>
        <p:nvSpPr>
          <p:cNvPr id="13" name="Text Placeholder 12">
            <a:extLst>
              <a:ext uri="{FF2B5EF4-FFF2-40B4-BE49-F238E27FC236}">
                <a16:creationId xmlns:a16="http://schemas.microsoft.com/office/drawing/2014/main" id="{1FCDD175-F361-2D38-9AC3-EEBF72B6FE0A}"/>
              </a:ext>
            </a:extLst>
          </p:cNvPr>
          <p:cNvSpPr>
            <a:spLocks noGrp="1"/>
          </p:cNvSpPr>
          <p:nvPr>
            <p:ph type="body" sz="quarter" idx="16"/>
          </p:nvPr>
        </p:nvSpPr>
        <p:spPr>
          <a:xfrm>
            <a:off x="5399159" y="1755584"/>
            <a:ext cx="2724139" cy="1935269"/>
          </a:xfrm>
          <a:noFill/>
        </p:spPr>
        <p:txBody>
          <a:bodyPr lIns="0" tIns="0"/>
          <a:lstStyle/>
          <a:p>
            <a:r>
              <a:rPr lang="en-US" dirty="0">
                <a:latin typeface="Ringside Narrow" panose="02000500000000000000" pitchFamily="2" charset="0"/>
              </a:rPr>
              <a:t>Strategic allocation</a:t>
            </a: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r>
              <a:rPr lang="en-US" sz="1300" b="0" dirty="0">
                <a:solidFill>
                  <a:srgbClr val="041459"/>
                </a:solidFill>
                <a:latin typeface="Ringside Narrow Book" panose="02000500000000000000" pitchFamily="2" charset="0"/>
              </a:rPr>
              <a:t>Built-in diversification addresses changing market conditions and removes the  emotional component of participants’ investment decisions.</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Geography</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Market capitalization</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Investment style</a:t>
            </a:r>
            <a:br>
              <a:rPr lang="en-US" sz="1300" b="0" dirty="0">
                <a:solidFill>
                  <a:srgbClr val="041459"/>
                </a:solidFill>
                <a:latin typeface="+mn-lt"/>
              </a:rPr>
            </a:br>
            <a:endParaRPr lang="en-US" sz="1300" b="0" dirty="0">
              <a:solidFill>
                <a:srgbClr val="041459"/>
              </a:solidFill>
              <a:latin typeface="+mn-lt"/>
            </a:endParaRP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endParaRPr lang="en-US" sz="1300" b="0" dirty="0">
              <a:solidFill>
                <a:srgbClr val="041459"/>
              </a:solidFill>
              <a:latin typeface="+mn-lt"/>
            </a:endParaRP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endParaRPr lang="en-US" dirty="0"/>
          </a:p>
        </p:txBody>
      </p:sp>
      <p:sp>
        <p:nvSpPr>
          <p:cNvPr id="37" name="Text Placeholder 19">
            <a:extLst>
              <a:ext uri="{FF2B5EF4-FFF2-40B4-BE49-F238E27FC236}">
                <a16:creationId xmlns:a16="http://schemas.microsoft.com/office/drawing/2014/main" id="{673FDF27-59EA-4B9C-03BC-D69F6F01A82A}"/>
              </a:ext>
            </a:extLst>
          </p:cNvPr>
          <p:cNvSpPr>
            <a:spLocks noGrp="1"/>
          </p:cNvSpPr>
          <p:nvPr/>
        </p:nvSpPr>
        <p:spPr>
          <a:xfrm>
            <a:off x="326546" y="6071079"/>
            <a:ext cx="11215058" cy="329722"/>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749137" eaLnBrk="1" fontAlgn="auto" latinLnBrk="0" hangingPunct="1">
              <a:spcBef>
                <a:spcPts val="0"/>
              </a:spcBef>
              <a:spcAft>
                <a:spcPts val="100"/>
              </a:spcAft>
              <a:buClr>
                <a:srgbClr val="8C8E8E"/>
              </a:buClr>
              <a:buSzTx/>
              <a:buFontTx/>
              <a:buNone/>
              <a:tabLst/>
              <a:defRPr/>
            </a:pPr>
            <a:r>
              <a:rPr lang="en-US" sz="850" spc="-9" dirty="0">
                <a:cs typeface="Arial"/>
              </a:rPr>
              <a:t>Source: iHub. As of Jun. 30, 2024.</a:t>
            </a:r>
          </a:p>
          <a:p>
            <a:pPr defTabSz="749137">
              <a:spcAft>
                <a:spcPts val="100"/>
              </a:spcAft>
              <a:buClr>
                <a:srgbClr val="8C8E8E"/>
              </a:buClr>
              <a:defRPr/>
            </a:pPr>
            <a:r>
              <a:rPr lang="en-US" sz="850" dirty="0"/>
              <a:t>Diversification is a technique to help reduce risk. It is not guaranteed to protect against loss.</a:t>
            </a:r>
            <a:endParaRPr lang="en-US" sz="850" spc="-9" dirty="0">
              <a:cs typeface="Arial"/>
            </a:endParaRPr>
          </a:p>
        </p:txBody>
      </p:sp>
      <p:pic>
        <p:nvPicPr>
          <p:cNvPr id="2" name="Graphic 1">
            <a:extLst>
              <a:ext uri="{FF2B5EF4-FFF2-40B4-BE49-F238E27FC236}">
                <a16:creationId xmlns:a16="http://schemas.microsoft.com/office/drawing/2014/main" id="{0D8199BA-7188-2B9D-8364-8E5FB578308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544466" y="1745190"/>
            <a:ext cx="594360" cy="594360"/>
          </a:xfrm>
          <a:prstGeom prst="rect">
            <a:avLst/>
          </a:prstGeom>
        </p:spPr>
      </p:pic>
      <p:grpSp>
        <p:nvGrpSpPr>
          <p:cNvPr id="33" name="Group 32">
            <a:extLst>
              <a:ext uri="{FF2B5EF4-FFF2-40B4-BE49-F238E27FC236}">
                <a16:creationId xmlns:a16="http://schemas.microsoft.com/office/drawing/2014/main" id="{05C1E5F2-EB74-C306-A2FC-6E5915AF40D9}"/>
              </a:ext>
            </a:extLst>
          </p:cNvPr>
          <p:cNvGrpSpPr/>
          <p:nvPr/>
        </p:nvGrpSpPr>
        <p:grpSpPr>
          <a:xfrm>
            <a:off x="-373268" y="1032061"/>
            <a:ext cx="5267006" cy="4820858"/>
            <a:chOff x="7135494" y="1097963"/>
            <a:chExt cx="5316637" cy="4866285"/>
          </a:xfrm>
        </p:grpSpPr>
        <p:graphicFrame>
          <p:nvGraphicFramePr>
            <p:cNvPr id="25" name="Picture Placeholder 12">
              <a:extLst>
                <a:ext uri="{FF2B5EF4-FFF2-40B4-BE49-F238E27FC236}">
                  <a16:creationId xmlns:a16="http://schemas.microsoft.com/office/drawing/2014/main" id="{07AEB5F7-597E-1EE9-3CED-96B7D2B1FEB5}"/>
                </a:ext>
              </a:extLst>
            </p:cNvPr>
            <p:cNvGraphicFramePr>
              <a:graphicFrameLocks/>
            </p:cNvGraphicFramePr>
            <p:nvPr>
              <p:extLst>
                <p:ext uri="{D42A27DB-BD31-4B8C-83A1-F6EECF244321}">
                  <p14:modId xmlns:p14="http://schemas.microsoft.com/office/powerpoint/2010/main" val="1294842185"/>
                </p:ext>
              </p:extLst>
            </p:nvPr>
          </p:nvGraphicFramePr>
          <p:xfrm>
            <a:off x="7135494" y="1097963"/>
            <a:ext cx="5316637" cy="4866285"/>
          </p:xfrm>
          <a:graphic>
            <a:graphicData uri="http://schemas.openxmlformats.org/drawingml/2006/chart">
              <c:chart xmlns:c="http://schemas.openxmlformats.org/drawingml/2006/chart" xmlns:r="http://schemas.openxmlformats.org/officeDocument/2006/relationships" r:id="rId5"/>
            </a:graphicData>
          </a:graphic>
        </p:graphicFrame>
        <p:grpSp>
          <p:nvGrpSpPr>
            <p:cNvPr id="32" name="Group 31">
              <a:extLst>
                <a:ext uri="{FF2B5EF4-FFF2-40B4-BE49-F238E27FC236}">
                  <a16:creationId xmlns:a16="http://schemas.microsoft.com/office/drawing/2014/main" id="{14C298F7-AC8C-C605-F0CE-50CF7826DA8C}"/>
                </a:ext>
              </a:extLst>
            </p:cNvPr>
            <p:cNvGrpSpPr/>
            <p:nvPr/>
          </p:nvGrpSpPr>
          <p:grpSpPr>
            <a:xfrm>
              <a:off x="8681013" y="2506860"/>
              <a:ext cx="2223206" cy="1761548"/>
              <a:chOff x="8829845" y="922112"/>
              <a:chExt cx="2223206" cy="1761548"/>
            </a:xfrm>
          </p:grpSpPr>
          <p:sp>
            <p:nvSpPr>
              <p:cNvPr id="26" name="Text Placeholder 14">
                <a:extLst>
                  <a:ext uri="{FF2B5EF4-FFF2-40B4-BE49-F238E27FC236}">
                    <a16:creationId xmlns:a16="http://schemas.microsoft.com/office/drawing/2014/main" id="{8FE6AEB9-D4FA-2757-9520-5BA4ACA80A32}"/>
                  </a:ext>
                </a:extLst>
              </p:cNvPr>
              <p:cNvSpPr txBox="1">
                <a:spLocks/>
              </p:cNvSpPr>
              <p:nvPr/>
            </p:nvSpPr>
            <p:spPr>
              <a:xfrm>
                <a:off x="8829845" y="1831851"/>
                <a:ext cx="2223206" cy="851809"/>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tabLst>
                    <a:tab pos="1543050" algn="l"/>
                  </a:tabLst>
                </a:pPr>
                <a:r>
                  <a:rPr lang="en-US" sz="1600" dirty="0">
                    <a:latin typeface="+mj-lt"/>
                  </a:rPr>
                  <a:t>assets under</a:t>
                </a:r>
                <a:br>
                  <a:rPr lang="en-US" sz="1600" dirty="0">
                    <a:latin typeface="+mj-lt"/>
                  </a:rPr>
                </a:br>
                <a:r>
                  <a:rPr lang="en-US" sz="1600" dirty="0">
                    <a:latin typeface="+mj-lt"/>
                  </a:rPr>
                  <a:t>management</a:t>
                </a:r>
                <a:endParaRPr lang="en-US" dirty="0">
                  <a:latin typeface="+mj-lt"/>
                </a:endParaRPr>
              </a:p>
              <a:p>
                <a:pPr algn="ctr"/>
                <a:r>
                  <a:rPr lang="en-US" sz="1000" dirty="0">
                    <a:latin typeface="+mn-lt"/>
                  </a:rPr>
                  <a:t>as of Jun. 30, 2024</a:t>
                </a:r>
              </a:p>
            </p:txBody>
          </p:sp>
          <p:sp>
            <p:nvSpPr>
              <p:cNvPr id="27" name="TextBox 26">
                <a:extLst>
                  <a:ext uri="{FF2B5EF4-FFF2-40B4-BE49-F238E27FC236}">
                    <a16:creationId xmlns:a16="http://schemas.microsoft.com/office/drawing/2014/main" id="{543F5FB6-982E-9747-08F3-AF83B8CBD4FA}"/>
                  </a:ext>
                </a:extLst>
              </p:cNvPr>
              <p:cNvSpPr txBox="1"/>
              <p:nvPr/>
            </p:nvSpPr>
            <p:spPr>
              <a:xfrm>
                <a:off x="9140748" y="922112"/>
                <a:ext cx="1512931" cy="973130"/>
              </a:xfrm>
              <a:prstGeom prst="rect">
                <a:avLst/>
              </a:prstGeom>
              <a:noFill/>
            </p:spPr>
            <p:txBody>
              <a:bodyPr wrap="none" lIns="0" tIns="0" rIns="0" bIns="0" rtlCol="0">
                <a:spAutoFit/>
              </a:bodyPr>
              <a:lstStyle/>
              <a:p>
                <a:pPr algn="ctr">
                  <a:lnSpc>
                    <a:spcPts val="8000"/>
                  </a:lnSpc>
                </a:pPr>
                <a:r>
                  <a:rPr lang="en-US" sz="5400">
                    <a:solidFill>
                      <a:schemeClr val="accent4"/>
                    </a:solidFill>
                    <a:latin typeface="TIAA Challenger Black" pitchFamily="50" charset="0"/>
                  </a:rPr>
                  <a:t>$29B</a:t>
                </a:r>
                <a:endParaRPr lang="en-US" sz="5400">
                  <a:solidFill>
                    <a:schemeClr val="accent4"/>
                  </a:solidFill>
                  <a:latin typeface="Ringside Narrow Book" panose="02000500000000000000" pitchFamily="2" charset="0"/>
                </a:endParaRPr>
              </a:p>
            </p:txBody>
          </p:sp>
        </p:grpSp>
      </p:grpSp>
      <p:grpSp>
        <p:nvGrpSpPr>
          <p:cNvPr id="8" name="Group 7">
            <a:extLst>
              <a:ext uri="{FF2B5EF4-FFF2-40B4-BE49-F238E27FC236}">
                <a16:creationId xmlns:a16="http://schemas.microsoft.com/office/drawing/2014/main" id="{0C19EA49-655E-F3B6-8BC4-5EA7B14205C2}"/>
              </a:ext>
            </a:extLst>
          </p:cNvPr>
          <p:cNvGrpSpPr/>
          <p:nvPr/>
        </p:nvGrpSpPr>
        <p:grpSpPr>
          <a:xfrm>
            <a:off x="4596558" y="3943312"/>
            <a:ext cx="3393512" cy="1495091"/>
            <a:chOff x="8091431" y="1551186"/>
            <a:chExt cx="3393512" cy="1495091"/>
          </a:xfrm>
        </p:grpSpPr>
        <p:pic>
          <p:nvPicPr>
            <p:cNvPr id="24" name="Graphic 23">
              <a:extLst>
                <a:ext uri="{FF2B5EF4-FFF2-40B4-BE49-F238E27FC236}">
                  <a16:creationId xmlns:a16="http://schemas.microsoft.com/office/drawing/2014/main" id="{A769B037-C0D8-5492-1E01-DB3B2FBF2FC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8091431" y="1563375"/>
              <a:ext cx="594360" cy="594360"/>
            </a:xfrm>
            <a:prstGeom prst="rect">
              <a:avLst/>
            </a:prstGeom>
          </p:spPr>
        </p:pic>
        <p:sp>
          <p:nvSpPr>
            <p:cNvPr id="5" name="Text Placeholder 12">
              <a:extLst>
                <a:ext uri="{FF2B5EF4-FFF2-40B4-BE49-F238E27FC236}">
                  <a16:creationId xmlns:a16="http://schemas.microsoft.com/office/drawing/2014/main" id="{8A15B7E5-96B4-5175-37CD-406DEC60BC7E}"/>
                </a:ext>
              </a:extLst>
            </p:cNvPr>
            <p:cNvSpPr txBox="1">
              <a:spLocks/>
            </p:cNvSpPr>
            <p:nvPr/>
          </p:nvSpPr>
          <p:spPr>
            <a:xfrm>
              <a:off x="8904620" y="1551186"/>
              <a:ext cx="2580323" cy="1495091"/>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buClr>
                  <a:srgbClr val="041459"/>
                </a:buClr>
                <a:defRPr/>
              </a:pPr>
              <a:r>
                <a:rPr lang="en-US" dirty="0">
                  <a:solidFill>
                    <a:srgbClr val="041459"/>
                  </a:solidFill>
                  <a:latin typeface="Ringside Narrow" panose="02000500000000000000" pitchFamily="2" charset="0"/>
                </a:rPr>
                <a:t>Multiple strategies</a:t>
              </a:r>
            </a:p>
            <a:p>
              <a:pPr marL="9525">
                <a:buClr>
                  <a:srgbClr val="041459"/>
                </a:buClr>
                <a:defRPr/>
              </a:pPr>
              <a:r>
                <a:rPr lang="en-US" sz="1300" b="0" dirty="0">
                  <a:solidFill>
                    <a:srgbClr val="041459"/>
                  </a:solidFill>
                  <a:latin typeface="Ringside Narrow Book" panose="02000500000000000000" pitchFamily="2" charset="0"/>
                </a:rPr>
                <a:t>Allocation of investments to 21 expertly managed </a:t>
              </a:r>
              <a:r>
                <a:rPr lang="en-US" sz="1300" b="0" dirty="0" err="1">
                  <a:solidFill>
                    <a:srgbClr val="041459"/>
                  </a:solidFill>
                  <a:latin typeface="Ringside Narrow Book" panose="02000500000000000000" pitchFamily="2" charset="0"/>
                </a:rPr>
                <a:t>substrategies</a:t>
              </a:r>
              <a:r>
                <a:rPr lang="en-US" sz="1300" b="0" dirty="0">
                  <a:solidFill>
                    <a:srgbClr val="041459"/>
                  </a:solidFill>
                  <a:latin typeface="Ringside Narrow Book" panose="02000500000000000000" pitchFamily="2" charset="0"/>
                </a:rPr>
                <a:t> optimizes portfolio diversification.</a:t>
              </a:r>
              <a:endParaRPr lang="en-US" sz="1300" b="0" dirty="0">
                <a:solidFill>
                  <a:srgbClr val="041459"/>
                </a:solidFill>
                <a:latin typeface="+mn-lt"/>
              </a:endParaRPr>
            </a:p>
            <a:p>
              <a:pPr marL="173038" indent="-173038">
                <a:spcAft>
                  <a:spcPts val="300"/>
                </a:spcAft>
                <a:buClr>
                  <a:srgbClr val="041459"/>
                </a:buClr>
                <a:buFont typeface="Arial" panose="020B0604020202020204" pitchFamily="34" charset="0"/>
                <a:buChar char="•"/>
                <a:defRPr/>
              </a:pPr>
              <a:endParaRPr lang="en-US" sz="1300" b="0" dirty="0">
                <a:solidFill>
                  <a:srgbClr val="041459"/>
                </a:solidFill>
                <a:latin typeface="+mn-lt"/>
              </a:endParaRPr>
            </a:p>
            <a:p>
              <a:pPr marL="173038" indent="-173038">
                <a:buClr>
                  <a:srgbClr val="041459"/>
                </a:buClr>
                <a:defRPr/>
              </a:pPr>
              <a:endParaRPr lang="en-US" dirty="0"/>
            </a:p>
          </p:txBody>
        </p:sp>
      </p:grpSp>
      <p:grpSp>
        <p:nvGrpSpPr>
          <p:cNvPr id="15" name="Group 14">
            <a:extLst>
              <a:ext uri="{FF2B5EF4-FFF2-40B4-BE49-F238E27FC236}">
                <a16:creationId xmlns:a16="http://schemas.microsoft.com/office/drawing/2014/main" id="{7BA4D900-FDAC-040E-20BA-C3EFA67F3A23}"/>
              </a:ext>
            </a:extLst>
          </p:cNvPr>
          <p:cNvGrpSpPr/>
          <p:nvPr/>
        </p:nvGrpSpPr>
        <p:grpSpPr>
          <a:xfrm>
            <a:off x="8160168" y="3943312"/>
            <a:ext cx="3393512" cy="1916174"/>
            <a:chOff x="8123298" y="3777055"/>
            <a:chExt cx="3393512" cy="1916174"/>
          </a:xfrm>
        </p:grpSpPr>
        <p:pic>
          <p:nvPicPr>
            <p:cNvPr id="9" name="Graphic 8">
              <a:extLst>
                <a:ext uri="{FF2B5EF4-FFF2-40B4-BE49-F238E27FC236}">
                  <a16:creationId xmlns:a16="http://schemas.microsoft.com/office/drawing/2014/main" id="{0F1626B5-A165-32A1-316C-EF841A35FB80}"/>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8123298" y="3777055"/>
              <a:ext cx="594360" cy="594360"/>
            </a:xfrm>
            <a:prstGeom prst="rect">
              <a:avLst/>
            </a:prstGeom>
          </p:spPr>
        </p:pic>
        <p:sp>
          <p:nvSpPr>
            <p:cNvPr id="6" name="Text Placeholder 12">
              <a:extLst>
                <a:ext uri="{FF2B5EF4-FFF2-40B4-BE49-F238E27FC236}">
                  <a16:creationId xmlns:a16="http://schemas.microsoft.com/office/drawing/2014/main" id="{8F83D2C2-90B3-8B61-16B6-1D4287B0EA47}"/>
                </a:ext>
              </a:extLst>
            </p:cNvPr>
            <p:cNvSpPr txBox="1">
              <a:spLocks/>
            </p:cNvSpPr>
            <p:nvPr/>
          </p:nvSpPr>
          <p:spPr>
            <a:xfrm>
              <a:off x="8936487" y="3777055"/>
              <a:ext cx="2580323" cy="1916174"/>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r>
                <a:rPr lang="en-US" dirty="0">
                  <a:latin typeface="Ringside Narrow" panose="02000500000000000000" pitchFamily="2" charset="0"/>
                </a:rPr>
                <a:t>Risk management</a:t>
              </a:r>
            </a:p>
            <a:p>
              <a:pPr marL="9525"/>
              <a:r>
                <a:rPr lang="en-US" sz="1300" b="0" dirty="0">
                  <a:solidFill>
                    <a:srgbClr val="041459"/>
                  </a:solidFill>
                  <a:latin typeface="Ringside Narrow Book" panose="02000500000000000000" pitchFamily="2" charset="0"/>
                </a:rPr>
                <a:t>Enforces controls while allowing for managers’ individual investment convictions.</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Top-down portfolio monitoring</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Bottom-up strategy oversight</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Independent oversight</a:t>
              </a:r>
            </a:p>
            <a:p>
              <a:pPr marL="173038" indent="-173038">
                <a:spcAft>
                  <a:spcPts val="300"/>
                </a:spcAft>
                <a:buFont typeface="Arial" panose="020B0604020202020204" pitchFamily="34" charset="0"/>
                <a:buChar char="•"/>
              </a:pPr>
              <a:endParaRPr lang="en-US" sz="1300" b="0" dirty="0">
                <a:solidFill>
                  <a:srgbClr val="041459"/>
                </a:solidFill>
                <a:latin typeface="+mn-lt"/>
              </a:endParaRPr>
            </a:p>
            <a:p>
              <a:pPr marL="173038" indent="-173038">
                <a:spcAft>
                  <a:spcPts val="300"/>
                </a:spcAft>
                <a:buClr>
                  <a:srgbClr val="041459"/>
                </a:buClr>
                <a:buFont typeface="Arial" panose="020B0604020202020204" pitchFamily="34" charset="0"/>
                <a:buChar char="•"/>
                <a:defRPr/>
              </a:pPr>
              <a:endParaRPr lang="en-US" sz="1300" b="0" dirty="0">
                <a:solidFill>
                  <a:srgbClr val="041459"/>
                </a:solidFill>
                <a:latin typeface="+mn-lt"/>
              </a:endParaRPr>
            </a:p>
            <a:p>
              <a:pPr marL="173038" indent="-173038">
                <a:buClr>
                  <a:srgbClr val="041459"/>
                </a:buClr>
                <a:defRPr/>
              </a:pPr>
              <a:endParaRPr lang="en-US" dirty="0"/>
            </a:p>
          </p:txBody>
        </p:sp>
      </p:grpSp>
      <p:grpSp>
        <p:nvGrpSpPr>
          <p:cNvPr id="10" name="Group 9">
            <a:extLst>
              <a:ext uri="{FF2B5EF4-FFF2-40B4-BE49-F238E27FC236}">
                <a16:creationId xmlns:a16="http://schemas.microsoft.com/office/drawing/2014/main" id="{972F09E9-9127-67F2-6844-E8F889FFCDBD}"/>
              </a:ext>
            </a:extLst>
          </p:cNvPr>
          <p:cNvGrpSpPr/>
          <p:nvPr/>
        </p:nvGrpSpPr>
        <p:grpSpPr>
          <a:xfrm>
            <a:off x="8123298" y="1712294"/>
            <a:ext cx="3521024" cy="1837462"/>
            <a:chOff x="4541201" y="3890506"/>
            <a:chExt cx="3521024" cy="1837462"/>
          </a:xfrm>
        </p:grpSpPr>
        <p:pic>
          <p:nvPicPr>
            <p:cNvPr id="20" name="Graphic 19">
              <a:extLst>
                <a:ext uri="{FF2B5EF4-FFF2-40B4-BE49-F238E27FC236}">
                  <a16:creationId xmlns:a16="http://schemas.microsoft.com/office/drawing/2014/main" id="{2E341C55-B581-B8A9-DF61-37AD6F035249}"/>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4541201" y="3890506"/>
              <a:ext cx="594360" cy="594360"/>
            </a:xfrm>
            <a:prstGeom prst="rect">
              <a:avLst/>
            </a:prstGeom>
          </p:spPr>
        </p:pic>
        <p:sp>
          <p:nvSpPr>
            <p:cNvPr id="7" name="Text Placeholder 12">
              <a:extLst>
                <a:ext uri="{FF2B5EF4-FFF2-40B4-BE49-F238E27FC236}">
                  <a16:creationId xmlns:a16="http://schemas.microsoft.com/office/drawing/2014/main" id="{DC3125F8-4643-4DFB-E376-A05FD4D0E080}"/>
                </a:ext>
              </a:extLst>
            </p:cNvPr>
            <p:cNvSpPr txBox="1">
              <a:spLocks/>
            </p:cNvSpPr>
            <p:nvPr/>
          </p:nvSpPr>
          <p:spPr>
            <a:xfrm>
              <a:off x="5395894" y="3926683"/>
              <a:ext cx="2666331" cy="1801285"/>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Ringside Narrow" panose="02000500000000000000" pitchFamily="2" charset="0"/>
                </a:rPr>
                <a:t>Multiple investment  approaches</a:t>
              </a:r>
            </a:p>
            <a:p>
              <a:r>
                <a:rPr lang="en-US" sz="1300" b="0" dirty="0">
                  <a:solidFill>
                    <a:srgbClr val="041459"/>
                  </a:solidFill>
                  <a:latin typeface="Ringside Narrow Book" panose="02000500000000000000" pitchFamily="2" charset="0"/>
                </a:rPr>
                <a:t>Multiple disciplines combine to expand opportunities for excess returns and reduced volatility.</a:t>
              </a:r>
            </a:p>
            <a:p>
              <a:pPr marL="171450" indent="-171450">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Fundamental</a:t>
              </a:r>
            </a:p>
            <a:p>
              <a:pPr marL="171450" indent="-171450">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Global research</a:t>
              </a:r>
              <a:br>
                <a:rPr lang="en-US" sz="1300" b="0" dirty="0">
                  <a:solidFill>
                    <a:srgbClr val="041459"/>
                  </a:solidFill>
                  <a:latin typeface="+mn-lt"/>
                </a:rPr>
              </a:br>
              <a:endParaRPr lang="en-US" sz="1300" b="0" dirty="0">
                <a:solidFill>
                  <a:srgbClr val="041459"/>
                </a:solidFill>
                <a:latin typeface="+mn-lt"/>
              </a:endParaRPr>
            </a:p>
            <a:p>
              <a:pPr marL="171450" indent="-171450">
                <a:spcAft>
                  <a:spcPts val="300"/>
                </a:spcAft>
                <a:buClr>
                  <a:srgbClr val="041459"/>
                </a:buClr>
                <a:buFont typeface="Arial" panose="020B0604020202020204" pitchFamily="34" charset="0"/>
                <a:buChar char="•"/>
                <a:defRPr/>
              </a:pPr>
              <a:endParaRPr lang="en-US" sz="1300" b="0" dirty="0">
                <a:solidFill>
                  <a:srgbClr val="041459"/>
                </a:solidFill>
                <a:latin typeface="+mn-lt"/>
              </a:endParaRPr>
            </a:p>
            <a:p>
              <a:pPr>
                <a:buClr>
                  <a:srgbClr val="041459"/>
                </a:buClr>
                <a:defRPr/>
              </a:pPr>
              <a:endParaRPr lang="en-US" dirty="0"/>
            </a:p>
          </p:txBody>
        </p:sp>
      </p:grpSp>
      <p:sp>
        <p:nvSpPr>
          <p:cNvPr id="3" name="Footer Placeholder 4">
            <a:extLst>
              <a:ext uri="{FF2B5EF4-FFF2-40B4-BE49-F238E27FC236}">
                <a16:creationId xmlns:a16="http://schemas.microsoft.com/office/drawing/2014/main" id="{90AFE2D1-B9E2-AA9A-7747-44EEB63604F4}"/>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3457118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7940101-3EA8-39DA-EEF9-D476A4C086B0}"/>
              </a:ext>
            </a:extLst>
          </p:cNvPr>
          <p:cNvSpPr txBox="1"/>
          <p:nvPr/>
        </p:nvSpPr>
        <p:spPr>
          <a:xfrm>
            <a:off x="0" y="4400653"/>
            <a:ext cx="8655050" cy="2457347"/>
          </a:xfrm>
          <a:prstGeom prst="rect">
            <a:avLst/>
          </a:prstGeom>
          <a:solidFill>
            <a:schemeClr val="bg2"/>
          </a:solidFill>
        </p:spPr>
        <p:txBody>
          <a:bodyPr wrap="square" lIns="0" tIns="0" rIns="0" bIns="0" rtlCol="0">
            <a:noAutofit/>
          </a:bodyPr>
          <a:lstStyle/>
          <a:p>
            <a:pPr algn="l"/>
            <a:endParaRPr lang="en-US" sz="1600" b="1" err="1">
              <a:latin typeface="Ringside Narrow Book" panose="02000500000000000000" pitchFamily="2" charset="0"/>
            </a:endParaRPr>
          </a:p>
        </p:txBody>
      </p:sp>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p:txBody>
          <a:bodyPr/>
          <a:lstStyle/>
          <a:p>
            <a:r>
              <a:rPr lang="en-US" dirty="0"/>
              <a:t>Competitive performance</a:t>
            </a:r>
            <a:r>
              <a:rPr lang="en-US" baseline="30000" dirty="0"/>
              <a:t>1</a:t>
            </a:r>
            <a:r>
              <a:rPr lang="en-US" dirty="0"/>
              <a:t> vs. benchmarks and peers</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28</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a:solidFill>
                  <a:schemeClr val="tx2"/>
                </a:solidFill>
              </a:rPr>
              <a:t>CREF GLOBAL EQUITIES</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4741933"/>
            <a:ext cx="8261240" cy="1658867"/>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b="1" dirty="0">
                <a:latin typeface="Ringside Narrow" panose="02000500000000000000" pitchFamily="2" charset="0"/>
                <a:cs typeface="Arial"/>
              </a:rPr>
              <a:t>Past</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does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not</a:t>
            </a:r>
            <a:r>
              <a:rPr lang="en-US" sz="850" b="1" spc="-9" dirty="0">
                <a:latin typeface="Ringside Narrow" panose="02000500000000000000" pitchFamily="2" charset="0"/>
                <a:cs typeface="Arial"/>
              </a:rPr>
              <a:t> guarantee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future</a:t>
            </a:r>
            <a:r>
              <a:rPr lang="en-US" sz="850" b="1" spc="-35" dirty="0">
                <a:latin typeface="Ringside Narrow" panose="02000500000000000000" pitchFamily="2" charset="0"/>
                <a:cs typeface="Arial"/>
              </a:rPr>
              <a:t> </a:t>
            </a:r>
            <a:r>
              <a:rPr lang="en-US" sz="850" b="1" spc="-9" dirty="0">
                <a:latin typeface="Ringside Narrow" panose="02000500000000000000" pitchFamily="2" charset="0"/>
                <a:cs typeface="Arial"/>
              </a:rPr>
              <a:t>results.</a:t>
            </a:r>
            <a:endParaRPr lang="en-US" sz="850" b="1" dirty="0">
              <a:latin typeface="Ringside Narrow" panose="02000500000000000000" pitchFamily="2" charset="0"/>
              <a:cs typeface="Arial"/>
            </a:endParaRPr>
          </a:p>
          <a:p>
            <a:pPr marL="11207">
              <a:spcAft>
                <a:spcPts val="100"/>
              </a:spcAft>
              <a:tabLst>
                <a:tab pos="212363" algn="l"/>
                <a:tab pos="212923" algn="l"/>
              </a:tabLst>
            </a:pPr>
            <a:r>
              <a:rPr lang="en-US" sz="850" spc="-9" dirty="0">
                <a:cs typeface="Arial"/>
              </a:rPr>
              <a:t>1. Performance</a:t>
            </a:r>
            <a:r>
              <a:rPr lang="en-US" sz="850" spc="-40" dirty="0">
                <a:cs typeface="Arial"/>
              </a:rPr>
              <a:t> </a:t>
            </a:r>
            <a:r>
              <a:rPr lang="en-US" sz="850" dirty="0">
                <a:cs typeface="Arial"/>
              </a:rPr>
              <a:t>is</a:t>
            </a:r>
            <a:r>
              <a:rPr lang="en-US" sz="850" spc="-18" dirty="0">
                <a:cs typeface="Arial"/>
              </a:rPr>
              <a:t> </a:t>
            </a:r>
            <a:r>
              <a:rPr lang="en-US" sz="850" spc="-9" dirty="0">
                <a:cs typeface="Arial"/>
              </a:rPr>
              <a:t>reported </a:t>
            </a:r>
            <a:r>
              <a:rPr lang="en-US" sz="850" dirty="0">
                <a:cs typeface="Arial"/>
              </a:rPr>
              <a:t>net</a:t>
            </a:r>
            <a:r>
              <a:rPr lang="en-US" sz="850" spc="-13" dirty="0">
                <a:cs typeface="Arial"/>
              </a:rPr>
              <a:t> </a:t>
            </a:r>
            <a:r>
              <a:rPr lang="en-US" sz="850" dirty="0">
                <a:cs typeface="Arial"/>
              </a:rPr>
              <a:t>of</a:t>
            </a:r>
            <a:r>
              <a:rPr lang="en-US" sz="850" spc="62" dirty="0">
                <a:cs typeface="Arial"/>
              </a:rPr>
              <a:t> </a:t>
            </a:r>
            <a:r>
              <a:rPr lang="en-US" sz="850" spc="-9" dirty="0">
                <a:cs typeface="Arial"/>
              </a:rPr>
              <a:t>expenses. 2. As of Jun. 30, 2024. The total number of funds in the Morningstar Global Large-Stock Blend category for the following time periods included: 329 (3 years); 299(5 years); 196 (10 years) and 329 (overall star rating). </a:t>
            </a:r>
            <a:r>
              <a:rPr lang="en-US" sz="850" dirty="0">
                <a:cs typeface="Arial"/>
              </a:rPr>
              <a:t>3. The net</a:t>
            </a:r>
            <a:r>
              <a:rPr lang="en-US" sz="850" spc="9" dirty="0">
                <a:cs typeface="Arial"/>
              </a:rPr>
              <a:t> </a:t>
            </a:r>
            <a:r>
              <a:rPr lang="en-US" sz="850" dirty="0">
                <a:cs typeface="Arial"/>
              </a:rPr>
              <a:t>expense</a:t>
            </a:r>
            <a:r>
              <a:rPr lang="en-US" sz="850" spc="-26" dirty="0">
                <a:cs typeface="Arial"/>
              </a:rPr>
              <a:t> </a:t>
            </a:r>
            <a:r>
              <a:rPr lang="en-US" sz="850" dirty="0">
                <a:cs typeface="Arial"/>
              </a:rPr>
              <a:t>ratio represents</a:t>
            </a:r>
            <a:r>
              <a:rPr lang="en-US" sz="850" spc="-26" dirty="0">
                <a:cs typeface="Arial"/>
              </a:rPr>
              <a:t> </a:t>
            </a:r>
            <a:r>
              <a:rPr lang="en-US" sz="850" dirty="0">
                <a:cs typeface="Arial"/>
              </a:rPr>
              <a:t>expenses</a:t>
            </a:r>
            <a:r>
              <a:rPr lang="en-US" sz="850" spc="-31" dirty="0">
                <a:cs typeface="Arial"/>
              </a:rPr>
              <a:t> </a:t>
            </a:r>
            <a:r>
              <a:rPr lang="en-US" sz="850" dirty="0">
                <a:cs typeface="Arial"/>
              </a:rPr>
              <a:t>after</a:t>
            </a:r>
            <a:r>
              <a:rPr lang="en-US" sz="850" spc="18" dirty="0">
                <a:cs typeface="Arial"/>
              </a:rPr>
              <a:t> </a:t>
            </a:r>
            <a:r>
              <a:rPr lang="en-US" sz="850" dirty="0">
                <a:cs typeface="Arial"/>
              </a:rPr>
              <a:t>reimbursement</a:t>
            </a:r>
            <a:r>
              <a:rPr lang="en-US" sz="850" spc="-26" dirty="0">
                <a:cs typeface="Arial"/>
              </a:rPr>
              <a:t> </a:t>
            </a:r>
            <a:r>
              <a:rPr lang="en-US" sz="850" dirty="0">
                <a:cs typeface="Arial"/>
              </a:rPr>
              <a:t>and</a:t>
            </a:r>
            <a:r>
              <a:rPr lang="en-US" sz="850" spc="9" dirty="0">
                <a:cs typeface="Arial"/>
              </a:rPr>
              <a:t> </a:t>
            </a:r>
            <a:r>
              <a:rPr lang="en-US" sz="850" dirty="0">
                <a:cs typeface="Arial"/>
              </a:rPr>
              <a:t>waivers,</a:t>
            </a:r>
            <a:r>
              <a:rPr lang="en-US" sz="850" spc="-9" dirty="0">
                <a:cs typeface="Arial"/>
              </a:rPr>
              <a:t> </a:t>
            </a:r>
            <a:r>
              <a:rPr lang="en-US" sz="850" dirty="0">
                <a:cs typeface="Arial"/>
              </a:rPr>
              <a:t>if</a:t>
            </a:r>
            <a:r>
              <a:rPr lang="en-US" sz="850" spc="26" dirty="0">
                <a:cs typeface="Arial"/>
              </a:rPr>
              <a:t> </a:t>
            </a:r>
            <a:r>
              <a:rPr lang="en-US" sz="850" dirty="0">
                <a:cs typeface="Arial"/>
              </a:rPr>
              <a:t>applicable, and</a:t>
            </a:r>
            <a:r>
              <a:rPr lang="en-US" sz="850" spc="-4" dirty="0">
                <a:cs typeface="Arial"/>
              </a:rPr>
              <a:t> </a:t>
            </a:r>
            <a:r>
              <a:rPr lang="en-US" sz="850" dirty="0">
                <a:cs typeface="Arial"/>
              </a:rPr>
              <a:t>is</a:t>
            </a:r>
            <a:r>
              <a:rPr lang="en-US" sz="850" spc="18" dirty="0">
                <a:cs typeface="Arial"/>
              </a:rPr>
              <a:t> </a:t>
            </a:r>
            <a:r>
              <a:rPr lang="en-US" sz="850" dirty="0">
                <a:cs typeface="Arial"/>
              </a:rPr>
              <a:t>what</a:t>
            </a:r>
            <a:r>
              <a:rPr lang="en-US" sz="850" spc="9" dirty="0">
                <a:cs typeface="Arial"/>
              </a:rPr>
              <a:t> </a:t>
            </a:r>
            <a:r>
              <a:rPr lang="en-US" sz="850" dirty="0">
                <a:cs typeface="Arial"/>
              </a:rPr>
              <a:t>participants</a:t>
            </a:r>
            <a:r>
              <a:rPr lang="en-US" sz="850" spc="-26" dirty="0">
                <a:cs typeface="Arial"/>
              </a:rPr>
              <a:t> </a:t>
            </a:r>
            <a:r>
              <a:rPr lang="en-US" sz="850" dirty="0">
                <a:cs typeface="Arial"/>
              </a:rPr>
              <a:t>actually</a:t>
            </a:r>
            <a:r>
              <a:rPr lang="en-US" sz="850" spc="-4" dirty="0">
                <a:cs typeface="Arial"/>
              </a:rPr>
              <a:t> </a:t>
            </a:r>
            <a:r>
              <a:rPr lang="en-US" sz="850" dirty="0">
                <a:cs typeface="Arial"/>
              </a:rPr>
              <a:t>pay; while</a:t>
            </a:r>
            <a:r>
              <a:rPr lang="en-US" sz="850" spc="9" dirty="0">
                <a:cs typeface="Arial"/>
              </a:rPr>
              <a:t> </a:t>
            </a:r>
            <a:r>
              <a:rPr lang="en-US" sz="850" dirty="0">
                <a:cs typeface="Arial"/>
              </a:rPr>
              <a:t>gross</a:t>
            </a:r>
            <a:r>
              <a:rPr lang="en-US" sz="850" spc="-31" dirty="0">
                <a:cs typeface="Arial"/>
              </a:rPr>
              <a:t> </a:t>
            </a:r>
            <a:r>
              <a:rPr lang="en-US" sz="850" dirty="0">
                <a:cs typeface="Arial"/>
              </a:rPr>
              <a:t>expense ratio</a:t>
            </a:r>
            <a:r>
              <a:rPr lang="en-US" sz="850" spc="-22" dirty="0">
                <a:cs typeface="Arial"/>
              </a:rPr>
              <a:t> </a:t>
            </a:r>
            <a:r>
              <a:rPr lang="en-US" sz="850" dirty="0">
                <a:cs typeface="Arial"/>
              </a:rPr>
              <a:t>represents</a:t>
            </a:r>
            <a:r>
              <a:rPr lang="en-US" sz="850" spc="9" dirty="0">
                <a:cs typeface="Arial"/>
              </a:rPr>
              <a:t> </a:t>
            </a:r>
            <a:r>
              <a:rPr lang="en-US" sz="850" dirty="0">
                <a:cs typeface="Arial"/>
              </a:rPr>
              <a:t>the</a:t>
            </a:r>
            <a:r>
              <a:rPr lang="en-US" sz="850" spc="-13" dirty="0">
                <a:cs typeface="Arial"/>
              </a:rPr>
              <a:t> </a:t>
            </a:r>
            <a:r>
              <a:rPr lang="en-US" sz="850" dirty="0">
                <a:cs typeface="Arial"/>
              </a:rPr>
              <a:t>expense</a:t>
            </a:r>
            <a:r>
              <a:rPr lang="en-US" sz="850" spc="-26" dirty="0">
                <a:cs typeface="Arial"/>
              </a:rPr>
              <a:t> </a:t>
            </a:r>
            <a:r>
              <a:rPr lang="en-US" sz="850" dirty="0">
                <a:cs typeface="Arial"/>
              </a:rPr>
              <a:t>ratio</a:t>
            </a:r>
            <a:r>
              <a:rPr lang="en-US" sz="850" spc="13" dirty="0">
                <a:cs typeface="Arial"/>
              </a:rPr>
              <a:t> </a:t>
            </a:r>
            <a:r>
              <a:rPr lang="en-US" sz="850" dirty="0">
                <a:cs typeface="Arial"/>
              </a:rPr>
              <a:t>before consideration</a:t>
            </a:r>
            <a:r>
              <a:rPr lang="en-US" sz="850" spc="-26" dirty="0">
                <a:cs typeface="Arial"/>
              </a:rPr>
              <a:t> </a:t>
            </a:r>
            <a:r>
              <a:rPr lang="en-US" sz="850" dirty="0">
                <a:cs typeface="Arial"/>
              </a:rPr>
              <a:t>for reimbursements</a:t>
            </a:r>
            <a:r>
              <a:rPr lang="en-US" sz="850" spc="-26" dirty="0">
                <a:cs typeface="Arial"/>
              </a:rPr>
              <a:t> </a:t>
            </a:r>
            <a:r>
              <a:rPr lang="en-US" sz="850" dirty="0">
                <a:cs typeface="Arial"/>
              </a:rPr>
              <a:t>and/or waivers</a:t>
            </a:r>
            <a:r>
              <a:rPr lang="en-US" sz="850" spc="9" dirty="0">
                <a:cs typeface="Arial"/>
              </a:rPr>
              <a:t> </a:t>
            </a:r>
            <a:r>
              <a:rPr lang="en-US" sz="850" dirty="0">
                <a:cs typeface="Arial"/>
              </a:rPr>
              <a:t>are applied.</a:t>
            </a:r>
            <a:r>
              <a:rPr lang="en-US" sz="850" spc="-26" dirty="0">
                <a:cs typeface="Arial"/>
              </a:rPr>
              <a:t> </a:t>
            </a:r>
            <a:r>
              <a:rPr lang="en-US" sz="850" dirty="0">
                <a:cs typeface="Arial"/>
              </a:rPr>
              <a:t>CREF</a:t>
            </a:r>
            <a:r>
              <a:rPr lang="en-US" sz="850" spc="-4" dirty="0">
                <a:cs typeface="Arial"/>
              </a:rPr>
              <a:t> </a:t>
            </a:r>
            <a:r>
              <a:rPr lang="en-US" sz="850" spc="-22" dirty="0">
                <a:cs typeface="Arial"/>
              </a:rPr>
              <a:t>is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which</a:t>
            </a:r>
            <a:r>
              <a:rPr lang="en-US" sz="850" spc="-26" dirty="0">
                <a:cs typeface="Arial"/>
              </a:rPr>
              <a:t> </a:t>
            </a:r>
            <a:r>
              <a:rPr lang="en-US" sz="850" dirty="0">
                <a:cs typeface="Arial"/>
              </a:rPr>
              <a:t>means</a:t>
            </a:r>
            <a:r>
              <a:rPr lang="en-US" sz="850" spc="-4" dirty="0">
                <a:cs typeface="Arial"/>
              </a:rPr>
              <a:t> </a:t>
            </a:r>
            <a:r>
              <a:rPr lang="en-US" sz="850" dirty="0">
                <a:cs typeface="Arial"/>
              </a:rPr>
              <a:t>its</a:t>
            </a:r>
            <a:r>
              <a:rPr lang="en-US" sz="850" spc="22" dirty="0">
                <a:cs typeface="Arial"/>
              </a:rPr>
              <a:t> </a:t>
            </a:r>
            <a:r>
              <a:rPr lang="en-US" sz="850" dirty="0">
                <a:cs typeface="Arial"/>
              </a:rPr>
              <a:t>net</a:t>
            </a:r>
            <a:r>
              <a:rPr lang="en-US" sz="850" spc="9" dirty="0">
                <a:cs typeface="Arial"/>
              </a:rPr>
              <a:t> </a:t>
            </a:r>
            <a:r>
              <a:rPr lang="en-US" sz="850" dirty="0">
                <a:cs typeface="Arial"/>
              </a:rPr>
              <a:t>and</a:t>
            </a:r>
            <a:r>
              <a:rPr lang="en-US" sz="850" spc="-4" dirty="0">
                <a:cs typeface="Arial"/>
              </a:rPr>
              <a:t> </a:t>
            </a:r>
            <a:r>
              <a:rPr lang="en-US" sz="850" dirty="0">
                <a:cs typeface="Arial"/>
              </a:rPr>
              <a:t>gross</a:t>
            </a:r>
            <a:r>
              <a:rPr lang="en-US" sz="850" spc="-18" dirty="0">
                <a:cs typeface="Arial"/>
              </a:rPr>
              <a:t> </a:t>
            </a:r>
            <a:r>
              <a:rPr lang="en-US" sz="850" dirty="0">
                <a:cs typeface="Arial"/>
              </a:rPr>
              <a:t>expenses</a:t>
            </a:r>
            <a:r>
              <a:rPr lang="en-US" sz="850" spc="-31" dirty="0">
                <a:cs typeface="Arial"/>
              </a:rPr>
              <a:t> </a:t>
            </a:r>
            <a:r>
              <a:rPr lang="en-US" sz="850" dirty="0">
                <a:cs typeface="Arial"/>
              </a:rPr>
              <a:t>are</a:t>
            </a:r>
            <a:r>
              <a:rPr lang="en-US" sz="850" spc="-4" dirty="0">
                <a:cs typeface="Arial"/>
              </a:rPr>
              <a:t> </a:t>
            </a:r>
            <a:r>
              <a:rPr lang="en-US" sz="850" dirty="0">
                <a:cs typeface="Arial"/>
              </a:rPr>
              <a:t>the</a:t>
            </a:r>
            <a:r>
              <a:rPr lang="en-US" sz="850" spc="4" dirty="0">
                <a:cs typeface="Arial"/>
              </a:rPr>
              <a:t> </a:t>
            </a:r>
            <a:r>
              <a:rPr lang="en-US" sz="850" dirty="0">
                <a:cs typeface="Arial"/>
              </a:rPr>
              <a:t>same.</a:t>
            </a:r>
            <a:r>
              <a:rPr lang="en-US" sz="850" spc="-4" dirty="0">
                <a:cs typeface="Arial"/>
              </a:rPr>
              <a:t> </a:t>
            </a:r>
            <a:r>
              <a:rPr lang="en-US" sz="850" dirty="0">
                <a:cs typeface="Arial"/>
              </a:rPr>
              <a:t>Due</a:t>
            </a:r>
            <a:r>
              <a:rPr lang="en-US" sz="850" spc="-4" dirty="0">
                <a:cs typeface="Arial"/>
              </a:rPr>
              <a:t> </a:t>
            </a:r>
            <a:r>
              <a:rPr lang="en-US" sz="850" dirty="0">
                <a:cs typeface="Arial"/>
              </a:rPr>
              <a:t>to</a:t>
            </a:r>
            <a:r>
              <a:rPr lang="en-US" sz="850" spc="18" dirty="0">
                <a:cs typeface="Arial"/>
              </a:rPr>
              <a:t> </a:t>
            </a:r>
            <a:r>
              <a:rPr lang="en-US" sz="850" dirty="0">
                <a:cs typeface="Arial"/>
              </a:rPr>
              <a:t>CREF</a:t>
            </a:r>
            <a:r>
              <a:rPr lang="en-US" sz="850" spc="-26" dirty="0">
                <a:cs typeface="Arial"/>
              </a:rPr>
              <a:t> </a:t>
            </a:r>
            <a:r>
              <a:rPr lang="en-US" sz="850" dirty="0">
                <a:cs typeface="Arial"/>
              </a:rPr>
              <a:t>being</a:t>
            </a:r>
            <a:r>
              <a:rPr lang="en-US" sz="850" spc="4" dirty="0">
                <a:cs typeface="Arial"/>
              </a:rPr>
              <a:t>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CREF’s</a:t>
            </a:r>
            <a:r>
              <a:rPr lang="en-US" sz="850" spc="-9" dirty="0">
                <a:cs typeface="Arial"/>
              </a:rPr>
              <a:t> expense</a:t>
            </a:r>
            <a:r>
              <a:rPr lang="en-US" sz="850" spc="-26" dirty="0">
                <a:cs typeface="Arial"/>
              </a:rPr>
              <a:t> </a:t>
            </a:r>
            <a:r>
              <a:rPr lang="en-US" sz="850" dirty="0">
                <a:cs typeface="Arial"/>
              </a:rPr>
              <a:t>ratios</a:t>
            </a:r>
            <a:r>
              <a:rPr lang="en-US" sz="850" spc="-9" dirty="0">
                <a:cs typeface="Arial"/>
              </a:rPr>
              <a:t> </a:t>
            </a:r>
            <a:r>
              <a:rPr lang="en-US" sz="850" dirty="0">
                <a:cs typeface="Arial"/>
              </a:rPr>
              <a:t>increase/decrease</a:t>
            </a:r>
            <a:r>
              <a:rPr lang="en-US" sz="850" spc="-13" dirty="0">
                <a:cs typeface="Arial"/>
              </a:rPr>
              <a:t> </a:t>
            </a:r>
            <a:r>
              <a:rPr lang="en-US" sz="850" dirty="0">
                <a:cs typeface="Arial"/>
              </a:rPr>
              <a:t>depending on</a:t>
            </a:r>
            <a:r>
              <a:rPr lang="en-US" sz="850" spc="9" dirty="0">
                <a:cs typeface="Arial"/>
              </a:rPr>
              <a:t> </a:t>
            </a:r>
            <a:r>
              <a:rPr lang="en-US" sz="850" dirty="0">
                <a:cs typeface="Arial"/>
              </a:rPr>
              <a:t>changes</a:t>
            </a:r>
            <a:r>
              <a:rPr lang="en-US" sz="850" spc="-26" dirty="0">
                <a:cs typeface="Arial"/>
              </a:rPr>
              <a:t> </a:t>
            </a:r>
            <a:r>
              <a:rPr lang="en-US" sz="850" dirty="0">
                <a:cs typeface="Arial"/>
              </a:rPr>
              <a:t>in</a:t>
            </a:r>
            <a:r>
              <a:rPr lang="en-US" sz="850" spc="26" dirty="0">
                <a:cs typeface="Arial"/>
              </a:rPr>
              <a:t> </a:t>
            </a:r>
            <a:r>
              <a:rPr lang="en-US" sz="850" dirty="0">
                <a:cs typeface="Arial"/>
              </a:rPr>
              <a:t>net</a:t>
            </a:r>
            <a:r>
              <a:rPr lang="en-US" sz="850" spc="9" dirty="0">
                <a:cs typeface="Arial"/>
              </a:rPr>
              <a:t> </a:t>
            </a:r>
            <a:r>
              <a:rPr lang="en-US" sz="850" dirty="0">
                <a:cs typeface="Arial"/>
              </a:rPr>
              <a:t>assets</a:t>
            </a:r>
            <a:r>
              <a:rPr lang="en-US" sz="850" spc="4" dirty="0">
                <a:cs typeface="Arial"/>
              </a:rPr>
              <a:t> </a:t>
            </a:r>
            <a:r>
              <a:rPr lang="en-US" sz="850" dirty="0">
                <a:cs typeface="Arial"/>
              </a:rPr>
              <a:t>and/or total</a:t>
            </a:r>
            <a:r>
              <a:rPr lang="en-US" sz="850" spc="-18" dirty="0">
                <a:cs typeface="Arial"/>
              </a:rPr>
              <a:t> </a:t>
            </a:r>
            <a:r>
              <a:rPr lang="en-US" sz="850" dirty="0">
                <a:cs typeface="Arial"/>
              </a:rPr>
              <a:t>expenses.</a:t>
            </a:r>
            <a:r>
              <a:rPr lang="en-US" sz="850" spc="-13" dirty="0">
                <a:cs typeface="Arial"/>
              </a:rPr>
              <a:t> </a:t>
            </a:r>
            <a:r>
              <a:rPr lang="en-US" sz="850" dirty="0">
                <a:cs typeface="Arial"/>
              </a:rPr>
              <a:t>Total</a:t>
            </a:r>
            <a:r>
              <a:rPr lang="en-US" sz="850" spc="4" dirty="0">
                <a:cs typeface="Arial"/>
              </a:rPr>
              <a:t> </a:t>
            </a:r>
            <a:r>
              <a:rPr lang="en-US" sz="850" dirty="0">
                <a:cs typeface="Arial"/>
              </a:rPr>
              <a:t>annual</a:t>
            </a:r>
            <a:r>
              <a:rPr lang="en-US" sz="850" spc="-4" dirty="0">
                <a:cs typeface="Arial"/>
              </a:rPr>
              <a:t> </a:t>
            </a:r>
            <a:r>
              <a:rPr lang="en-US" sz="850" dirty="0">
                <a:cs typeface="Arial"/>
              </a:rPr>
              <a:t>expense deductions,</a:t>
            </a:r>
            <a:r>
              <a:rPr lang="en-US" sz="850" spc="-13" dirty="0">
                <a:cs typeface="Arial"/>
              </a:rPr>
              <a:t> </a:t>
            </a:r>
            <a:r>
              <a:rPr lang="en-US" sz="850" spc="-9" dirty="0">
                <a:cs typeface="Arial"/>
              </a:rPr>
              <a:t>which </a:t>
            </a:r>
            <a:r>
              <a:rPr lang="en-US" sz="850" dirty="0">
                <a:cs typeface="Arial"/>
              </a:rPr>
              <a:t>include</a:t>
            </a:r>
            <a:r>
              <a:rPr lang="en-US" sz="850" spc="-13" dirty="0">
                <a:cs typeface="Arial"/>
              </a:rPr>
              <a:t> </a:t>
            </a:r>
            <a:r>
              <a:rPr lang="en-US" sz="850" dirty="0">
                <a:cs typeface="Arial"/>
              </a:rPr>
              <a:t>investment</a:t>
            </a:r>
            <a:r>
              <a:rPr lang="en-US" sz="850" spc="-22" dirty="0">
                <a:cs typeface="Arial"/>
              </a:rPr>
              <a:t> </a:t>
            </a:r>
            <a:r>
              <a:rPr lang="en-US" sz="850" dirty="0">
                <a:cs typeface="Arial"/>
              </a:rPr>
              <a:t>advisory,</a:t>
            </a:r>
            <a:r>
              <a:rPr lang="en-US" sz="850" spc="-22" dirty="0">
                <a:cs typeface="Arial"/>
              </a:rPr>
              <a:t> </a:t>
            </a:r>
            <a:r>
              <a:rPr lang="en-US" sz="850" dirty="0">
                <a:cs typeface="Arial"/>
              </a:rPr>
              <a:t>administrative,</a:t>
            </a:r>
            <a:r>
              <a:rPr lang="en-US" sz="850" spc="-9" dirty="0">
                <a:cs typeface="Arial"/>
              </a:rPr>
              <a:t> </a:t>
            </a:r>
            <a:r>
              <a:rPr lang="en-US" sz="850" dirty="0">
                <a:cs typeface="Arial"/>
              </a:rPr>
              <a:t>and</a:t>
            </a:r>
            <a:r>
              <a:rPr lang="en-US" sz="850" spc="4" dirty="0">
                <a:cs typeface="Arial"/>
              </a:rPr>
              <a:t> </a:t>
            </a:r>
            <a:r>
              <a:rPr lang="en-US" sz="850" dirty="0">
                <a:cs typeface="Arial"/>
              </a:rPr>
              <a:t>distribution</a:t>
            </a:r>
            <a:r>
              <a:rPr lang="en-US" sz="850" spc="4" dirty="0">
                <a:cs typeface="Arial"/>
              </a:rPr>
              <a:t> </a:t>
            </a:r>
            <a:r>
              <a:rPr lang="en-US" sz="850" dirty="0">
                <a:cs typeface="Arial"/>
              </a:rPr>
              <a:t>(12b-1)</a:t>
            </a:r>
            <a:r>
              <a:rPr lang="en-US" sz="850" spc="-18" dirty="0">
                <a:cs typeface="Arial"/>
              </a:rPr>
              <a:t> </a:t>
            </a:r>
            <a:r>
              <a:rPr lang="en-US" sz="850" dirty="0">
                <a:cs typeface="Arial"/>
              </a:rPr>
              <a:t>expenses,</a:t>
            </a:r>
            <a:r>
              <a:rPr lang="en-US" sz="850" spc="-22" dirty="0">
                <a:cs typeface="Arial"/>
              </a:rPr>
              <a:t> </a:t>
            </a:r>
            <a:r>
              <a:rPr lang="en-US" sz="850" dirty="0">
                <a:cs typeface="Arial"/>
              </a:rPr>
              <a:t>and</a:t>
            </a:r>
            <a:r>
              <a:rPr lang="en-US" sz="850" spc="13" dirty="0">
                <a:cs typeface="Arial"/>
              </a:rPr>
              <a:t> </a:t>
            </a:r>
            <a:r>
              <a:rPr lang="en-US" sz="850" dirty="0">
                <a:cs typeface="Arial"/>
              </a:rPr>
              <a:t>mortality and</a:t>
            </a:r>
            <a:r>
              <a:rPr lang="en-US" sz="850" spc="13" dirty="0">
                <a:cs typeface="Arial"/>
              </a:rPr>
              <a:t> </a:t>
            </a:r>
            <a:r>
              <a:rPr lang="en-US" sz="850" dirty="0">
                <a:cs typeface="Arial"/>
              </a:rPr>
              <a:t>expense</a:t>
            </a:r>
            <a:r>
              <a:rPr lang="en-US" sz="850" spc="-22" dirty="0">
                <a:cs typeface="Arial"/>
              </a:rPr>
              <a:t> </a:t>
            </a:r>
            <a:r>
              <a:rPr lang="en-US" sz="850" dirty="0">
                <a:cs typeface="Arial"/>
              </a:rPr>
              <a:t>risk</a:t>
            </a:r>
            <a:r>
              <a:rPr lang="en-US" sz="850" spc="13" dirty="0">
                <a:cs typeface="Arial"/>
              </a:rPr>
              <a:t> </a:t>
            </a:r>
            <a:r>
              <a:rPr lang="en-US" sz="850" dirty="0">
                <a:cs typeface="Arial"/>
              </a:rPr>
              <a:t>charges,</a:t>
            </a:r>
            <a:r>
              <a:rPr lang="en-US" sz="850" spc="-22" dirty="0">
                <a:cs typeface="Arial"/>
              </a:rPr>
              <a:t> </a:t>
            </a:r>
            <a:r>
              <a:rPr lang="en-US" sz="850" dirty="0">
                <a:cs typeface="Arial"/>
              </a:rPr>
              <a:t>are</a:t>
            </a:r>
            <a:r>
              <a:rPr lang="en-US" sz="850" spc="4" dirty="0">
                <a:cs typeface="Arial"/>
              </a:rPr>
              <a:t> </a:t>
            </a:r>
            <a:r>
              <a:rPr lang="en-US" sz="850" dirty="0">
                <a:cs typeface="Arial"/>
              </a:rPr>
              <a:t>estimated each</a:t>
            </a:r>
            <a:r>
              <a:rPr lang="en-US" sz="850" spc="-9" dirty="0">
                <a:cs typeface="Arial"/>
              </a:rPr>
              <a:t> </a:t>
            </a:r>
            <a:r>
              <a:rPr lang="en-US" sz="850" dirty="0">
                <a:cs typeface="Arial"/>
              </a:rPr>
              <a:t>year based</a:t>
            </a:r>
            <a:r>
              <a:rPr lang="en-US" sz="850" spc="-9" dirty="0">
                <a:cs typeface="Arial"/>
              </a:rPr>
              <a:t> </a:t>
            </a:r>
            <a:r>
              <a:rPr lang="en-US" sz="850" dirty="0">
                <a:cs typeface="Arial"/>
              </a:rPr>
              <a:t>on</a:t>
            </a:r>
            <a:r>
              <a:rPr lang="en-US" sz="850" spc="13" dirty="0">
                <a:cs typeface="Arial"/>
              </a:rPr>
              <a:t> </a:t>
            </a:r>
            <a:r>
              <a:rPr lang="en-US" sz="850" dirty="0">
                <a:cs typeface="Arial"/>
              </a:rPr>
              <a:t>projected</a:t>
            </a:r>
            <a:r>
              <a:rPr lang="en-US" sz="850" spc="-22" dirty="0">
                <a:cs typeface="Arial"/>
              </a:rPr>
              <a:t> </a:t>
            </a:r>
            <a:r>
              <a:rPr lang="en-US" sz="850" dirty="0">
                <a:cs typeface="Arial"/>
              </a:rPr>
              <a:t>expense</a:t>
            </a:r>
            <a:r>
              <a:rPr lang="en-US" sz="850" spc="-22" dirty="0">
                <a:cs typeface="Arial"/>
              </a:rPr>
              <a:t> </a:t>
            </a:r>
            <a:r>
              <a:rPr lang="en-US" sz="850" dirty="0">
                <a:cs typeface="Arial"/>
              </a:rPr>
              <a:t>and</a:t>
            </a:r>
            <a:r>
              <a:rPr lang="en-US" sz="850" spc="4" dirty="0">
                <a:cs typeface="Arial"/>
              </a:rPr>
              <a:t> </a:t>
            </a:r>
            <a:r>
              <a:rPr lang="en-US" sz="850" dirty="0">
                <a:cs typeface="Arial"/>
              </a:rPr>
              <a:t>asset</a:t>
            </a:r>
            <a:r>
              <a:rPr lang="en-US" sz="850" spc="-9" dirty="0">
                <a:cs typeface="Arial"/>
              </a:rPr>
              <a:t> </a:t>
            </a:r>
            <a:r>
              <a:rPr lang="en-US" sz="850" dirty="0">
                <a:cs typeface="Arial"/>
              </a:rPr>
              <a:t>levels.</a:t>
            </a:r>
            <a:r>
              <a:rPr lang="en-US" sz="850" spc="-9" dirty="0">
                <a:cs typeface="Arial"/>
              </a:rPr>
              <a:t> </a:t>
            </a:r>
            <a:r>
              <a:rPr lang="en-US" sz="850" dirty="0">
                <a:cs typeface="Arial"/>
              </a:rPr>
              <a:t>Differences</a:t>
            </a:r>
            <a:r>
              <a:rPr lang="en-US" sz="850" spc="-26" dirty="0">
                <a:cs typeface="Arial"/>
              </a:rPr>
              <a:t> </a:t>
            </a:r>
            <a:r>
              <a:rPr lang="en-US" sz="850" dirty="0">
                <a:cs typeface="Arial"/>
              </a:rPr>
              <a:t>between</a:t>
            </a:r>
            <a:r>
              <a:rPr lang="en-US" sz="850" spc="4" dirty="0">
                <a:cs typeface="Arial"/>
              </a:rPr>
              <a:t> </a:t>
            </a:r>
            <a:r>
              <a:rPr lang="en-US" sz="850" dirty="0">
                <a:cs typeface="Arial"/>
              </a:rPr>
              <a:t>actual</a:t>
            </a:r>
            <a:r>
              <a:rPr lang="en-US" sz="850" spc="4" dirty="0">
                <a:cs typeface="Arial"/>
              </a:rPr>
              <a:t> </a:t>
            </a:r>
            <a:r>
              <a:rPr lang="en-US" sz="850" dirty="0">
                <a:cs typeface="Arial"/>
              </a:rPr>
              <a:t>expenses</a:t>
            </a:r>
            <a:r>
              <a:rPr lang="en-US" sz="850" spc="-26" dirty="0">
                <a:cs typeface="Arial"/>
              </a:rPr>
              <a:t> </a:t>
            </a:r>
            <a:r>
              <a:rPr lang="en-US" sz="850" dirty="0">
                <a:cs typeface="Arial"/>
              </a:rPr>
              <a:t>and the</a:t>
            </a:r>
            <a:r>
              <a:rPr lang="en-US" sz="850" spc="26" dirty="0">
                <a:cs typeface="Arial"/>
              </a:rPr>
              <a:t> </a:t>
            </a:r>
            <a:r>
              <a:rPr lang="en-US" sz="850" dirty="0">
                <a:cs typeface="Arial"/>
              </a:rPr>
              <a:t>estimate</a:t>
            </a:r>
            <a:r>
              <a:rPr lang="en-US" sz="850" spc="-13" dirty="0">
                <a:cs typeface="Arial"/>
              </a:rPr>
              <a:t> </a:t>
            </a:r>
            <a:r>
              <a:rPr lang="en-US" sz="850" dirty="0">
                <a:cs typeface="Arial"/>
              </a:rPr>
              <a:t>are</a:t>
            </a:r>
            <a:r>
              <a:rPr lang="en-US" sz="850" spc="4" dirty="0">
                <a:cs typeface="Arial"/>
              </a:rPr>
              <a:t> </a:t>
            </a:r>
            <a:r>
              <a:rPr lang="en-US" sz="850" spc="-9" dirty="0">
                <a:cs typeface="Arial"/>
              </a:rPr>
              <a:t>adjusted </a:t>
            </a:r>
            <a:r>
              <a:rPr lang="en-US" sz="850" dirty="0">
                <a:cs typeface="Arial"/>
              </a:rPr>
              <a:t>quarterly</a:t>
            </a:r>
            <a:r>
              <a:rPr lang="en-US" sz="850" spc="-18" dirty="0">
                <a:cs typeface="Arial"/>
              </a:rPr>
              <a:t> </a:t>
            </a:r>
            <a:r>
              <a:rPr lang="en-US" sz="850" dirty="0">
                <a:cs typeface="Arial"/>
              </a:rPr>
              <a:t>and</a:t>
            </a:r>
            <a:r>
              <a:rPr lang="en-US" sz="850" spc="9" dirty="0">
                <a:cs typeface="Arial"/>
              </a:rPr>
              <a:t> </a:t>
            </a:r>
            <a:r>
              <a:rPr lang="en-US" sz="850" dirty="0">
                <a:cs typeface="Arial"/>
              </a:rPr>
              <a:t>are</a:t>
            </a:r>
            <a:r>
              <a:rPr lang="en-US" sz="850" spc="4" dirty="0">
                <a:cs typeface="Arial"/>
              </a:rPr>
              <a:t> </a:t>
            </a:r>
            <a:r>
              <a:rPr lang="en-US" sz="850" dirty="0">
                <a:cs typeface="Arial"/>
              </a:rPr>
              <a:t>reflected</a:t>
            </a:r>
            <a:r>
              <a:rPr lang="en-US" sz="850" spc="-18" dirty="0">
                <a:cs typeface="Arial"/>
              </a:rPr>
              <a:t> </a:t>
            </a:r>
            <a:r>
              <a:rPr lang="en-US" sz="850" dirty="0">
                <a:cs typeface="Arial"/>
              </a:rPr>
              <a:t>in</a:t>
            </a:r>
            <a:r>
              <a:rPr lang="en-US" sz="850" spc="22" dirty="0">
                <a:cs typeface="Arial"/>
              </a:rPr>
              <a:t> </a:t>
            </a:r>
            <a:r>
              <a:rPr lang="en-US" sz="850" dirty="0">
                <a:cs typeface="Arial"/>
              </a:rPr>
              <a:t>current</a:t>
            </a:r>
            <a:r>
              <a:rPr lang="en-US" sz="850" spc="-26" dirty="0">
                <a:cs typeface="Arial"/>
              </a:rPr>
              <a:t> </a:t>
            </a:r>
            <a:r>
              <a:rPr lang="en-US" sz="850" dirty="0">
                <a:cs typeface="Arial"/>
              </a:rPr>
              <a:t>investment</a:t>
            </a:r>
            <a:r>
              <a:rPr lang="en-US" sz="850" spc="-22" dirty="0">
                <a:cs typeface="Arial"/>
              </a:rPr>
              <a:t> </a:t>
            </a:r>
            <a:r>
              <a:rPr lang="en-US" sz="850" dirty="0">
                <a:cs typeface="Arial"/>
              </a:rPr>
              <a:t>results.</a:t>
            </a:r>
            <a:r>
              <a:rPr lang="en-US" sz="850" spc="-26" dirty="0">
                <a:cs typeface="Arial"/>
              </a:rPr>
              <a:t> </a:t>
            </a:r>
            <a:r>
              <a:rPr lang="en-US" sz="850" dirty="0">
                <a:cs typeface="Arial"/>
              </a:rPr>
              <a:t>Historically,</a:t>
            </a:r>
            <a:r>
              <a:rPr lang="en-US" sz="850" spc="-9" dirty="0">
                <a:cs typeface="Arial"/>
              </a:rPr>
              <a:t> </a:t>
            </a:r>
            <a:r>
              <a:rPr lang="en-US" sz="850" dirty="0">
                <a:cs typeface="Arial"/>
              </a:rPr>
              <a:t>adjustments</a:t>
            </a:r>
            <a:r>
              <a:rPr lang="en-US" sz="850" spc="-26" dirty="0">
                <a:cs typeface="Arial"/>
              </a:rPr>
              <a:t> </a:t>
            </a:r>
            <a:r>
              <a:rPr lang="en-US" sz="850" dirty="0">
                <a:cs typeface="Arial"/>
              </a:rPr>
              <a:t>have</a:t>
            </a:r>
            <a:r>
              <a:rPr lang="en-US" sz="850" spc="-26" dirty="0">
                <a:cs typeface="Arial"/>
              </a:rPr>
              <a:t> </a:t>
            </a:r>
            <a:r>
              <a:rPr lang="en-US" sz="850" dirty="0">
                <a:cs typeface="Arial"/>
              </a:rPr>
              <a:t>been</a:t>
            </a:r>
            <a:r>
              <a:rPr lang="en-US" sz="850" spc="9" dirty="0">
                <a:cs typeface="Arial"/>
              </a:rPr>
              <a:t> </a:t>
            </a:r>
            <a:r>
              <a:rPr lang="en-US" sz="850" dirty="0">
                <a:cs typeface="Arial"/>
              </a:rPr>
              <a:t>small. The account’s</a:t>
            </a:r>
            <a:r>
              <a:rPr lang="en-US" sz="850" spc="-31" dirty="0">
                <a:cs typeface="Arial"/>
              </a:rPr>
              <a:t> </a:t>
            </a:r>
            <a:r>
              <a:rPr lang="en-US" sz="850" dirty="0">
                <a:cs typeface="Arial"/>
              </a:rPr>
              <a:t>total</a:t>
            </a:r>
            <a:r>
              <a:rPr lang="en-US" sz="850" spc="22" dirty="0">
                <a:cs typeface="Arial"/>
              </a:rPr>
              <a:t> </a:t>
            </a:r>
            <a:r>
              <a:rPr lang="en-US" sz="850" dirty="0">
                <a:cs typeface="Arial"/>
              </a:rPr>
              <a:t>annual expense deduction</a:t>
            </a:r>
            <a:r>
              <a:rPr lang="en-US" sz="850" spc="-18" dirty="0">
                <a:cs typeface="Arial"/>
              </a:rPr>
              <a:t> </a:t>
            </a:r>
            <a:r>
              <a:rPr lang="en-US" sz="850" dirty="0">
                <a:cs typeface="Arial"/>
              </a:rPr>
              <a:t>appears</a:t>
            </a:r>
            <a:r>
              <a:rPr lang="en-US" sz="850" spc="-4" dirty="0">
                <a:cs typeface="Arial"/>
              </a:rPr>
              <a:t> </a:t>
            </a:r>
            <a:r>
              <a:rPr lang="en-US" sz="850" dirty="0">
                <a:cs typeface="Arial"/>
              </a:rPr>
              <a:t>in</a:t>
            </a:r>
            <a:r>
              <a:rPr lang="en-US" sz="850" spc="22" dirty="0">
                <a:cs typeface="Arial"/>
              </a:rPr>
              <a:t> </a:t>
            </a:r>
            <a:r>
              <a:rPr lang="en-US" sz="850" dirty="0">
                <a:cs typeface="Arial"/>
              </a:rPr>
              <a:t>the</a:t>
            </a:r>
            <a:r>
              <a:rPr lang="en-US" sz="850" spc="9" dirty="0">
                <a:cs typeface="Arial"/>
              </a:rPr>
              <a:t> a</a:t>
            </a:r>
            <a:r>
              <a:rPr lang="en-US" sz="850" dirty="0">
                <a:cs typeface="Arial"/>
              </a:rPr>
              <a:t>ccount’s</a:t>
            </a:r>
            <a:r>
              <a:rPr lang="en-US" sz="850" spc="-31" dirty="0">
                <a:cs typeface="Arial"/>
              </a:rPr>
              <a:t> </a:t>
            </a:r>
            <a:r>
              <a:rPr lang="en-US" sz="850" dirty="0">
                <a:cs typeface="Arial"/>
              </a:rPr>
              <a:t>prospectus</a:t>
            </a:r>
            <a:r>
              <a:rPr lang="en-US" sz="850" spc="-22" dirty="0">
                <a:cs typeface="Arial"/>
              </a:rPr>
              <a:t> </a:t>
            </a:r>
            <a:r>
              <a:rPr lang="en-US" sz="850" dirty="0">
                <a:cs typeface="Arial"/>
              </a:rPr>
              <a:t>and</a:t>
            </a:r>
            <a:r>
              <a:rPr lang="en-US" sz="850" spc="9" dirty="0">
                <a:cs typeface="Arial"/>
              </a:rPr>
              <a:t> </a:t>
            </a:r>
            <a:r>
              <a:rPr lang="en-US" sz="850" dirty="0">
                <a:cs typeface="Arial"/>
              </a:rPr>
              <a:t>may</a:t>
            </a:r>
            <a:r>
              <a:rPr lang="en-US" sz="850" spc="-4" dirty="0">
                <a:cs typeface="Arial"/>
              </a:rPr>
              <a:t> </a:t>
            </a:r>
            <a:r>
              <a:rPr lang="en-US" sz="850" dirty="0">
                <a:cs typeface="Arial"/>
              </a:rPr>
              <a:t>be</a:t>
            </a:r>
            <a:r>
              <a:rPr lang="en-US" sz="850" spc="9" dirty="0">
                <a:cs typeface="Arial"/>
              </a:rPr>
              <a:t> </a:t>
            </a:r>
            <a:r>
              <a:rPr lang="en-US" sz="850" dirty="0">
                <a:cs typeface="Arial"/>
              </a:rPr>
              <a:t>different than</a:t>
            </a:r>
            <a:r>
              <a:rPr lang="en-US" sz="850" spc="13" dirty="0">
                <a:cs typeface="Arial"/>
              </a:rPr>
              <a:t> </a:t>
            </a:r>
            <a:r>
              <a:rPr lang="en-US" sz="850" dirty="0">
                <a:cs typeface="Arial"/>
              </a:rPr>
              <a:t>that</a:t>
            </a:r>
            <a:r>
              <a:rPr lang="en-US" sz="850" spc="9" dirty="0">
                <a:cs typeface="Arial"/>
              </a:rPr>
              <a:t> </a:t>
            </a:r>
            <a:r>
              <a:rPr lang="en-US" sz="850" dirty="0">
                <a:cs typeface="Arial"/>
              </a:rPr>
              <a:t>shown</a:t>
            </a:r>
            <a:r>
              <a:rPr lang="en-US" sz="850" spc="-13" dirty="0">
                <a:cs typeface="Arial"/>
              </a:rPr>
              <a:t> </a:t>
            </a:r>
            <a:r>
              <a:rPr lang="en-US" sz="850" dirty="0">
                <a:cs typeface="Arial"/>
              </a:rPr>
              <a:t>herein due to</a:t>
            </a:r>
            <a:r>
              <a:rPr lang="en-US" sz="850" spc="31" dirty="0">
                <a:cs typeface="Arial"/>
              </a:rPr>
              <a:t> </a:t>
            </a:r>
            <a:r>
              <a:rPr lang="en-US" sz="850" dirty="0">
                <a:cs typeface="Arial"/>
              </a:rPr>
              <a:t>rounding.</a:t>
            </a:r>
            <a:r>
              <a:rPr lang="en-US" sz="850" spc="-9" dirty="0">
                <a:cs typeface="Arial"/>
              </a:rPr>
              <a:t> </a:t>
            </a:r>
            <a:r>
              <a:rPr lang="en-US" sz="850" dirty="0">
                <a:cs typeface="Arial"/>
              </a:rPr>
              <a:t>Please</a:t>
            </a:r>
            <a:r>
              <a:rPr lang="en-US" sz="850" spc="-13" dirty="0">
                <a:cs typeface="Arial"/>
              </a:rPr>
              <a:t> </a:t>
            </a:r>
            <a:r>
              <a:rPr lang="en-US" sz="850" dirty="0">
                <a:cs typeface="Arial"/>
              </a:rPr>
              <a:t>refer</a:t>
            </a:r>
            <a:r>
              <a:rPr lang="en-US" sz="850" spc="4" dirty="0">
                <a:cs typeface="Arial"/>
              </a:rPr>
              <a:t> </a:t>
            </a:r>
            <a:r>
              <a:rPr lang="en-US" sz="850" spc="-22" dirty="0">
                <a:cs typeface="Arial"/>
              </a:rPr>
              <a:t>to </a:t>
            </a:r>
            <a:r>
              <a:rPr lang="en-US" sz="850" dirty="0">
                <a:cs typeface="Arial"/>
              </a:rPr>
              <a:t>the prospectus</a:t>
            </a:r>
            <a:r>
              <a:rPr lang="en-US" sz="850" spc="-31" dirty="0">
                <a:cs typeface="Arial"/>
              </a:rPr>
              <a:t> </a:t>
            </a:r>
            <a:r>
              <a:rPr lang="en-US" sz="850" dirty="0">
                <a:cs typeface="Arial"/>
              </a:rPr>
              <a:t>for</a:t>
            </a:r>
            <a:r>
              <a:rPr lang="en-US" sz="850" spc="-4" dirty="0">
                <a:cs typeface="Arial"/>
              </a:rPr>
              <a:t> </a:t>
            </a:r>
            <a:r>
              <a:rPr lang="en-US" sz="850" dirty="0">
                <a:cs typeface="Arial"/>
              </a:rPr>
              <a:t>further </a:t>
            </a:r>
            <a:r>
              <a:rPr lang="en-US" sz="850" spc="-9" dirty="0">
                <a:cs typeface="Arial"/>
              </a:rPr>
              <a:t>details. 4. </a:t>
            </a:r>
            <a:r>
              <a:rPr lang="en-US" sz="850" dirty="0">
                <a:cs typeface="Arial"/>
              </a:rPr>
              <a:t>See disclosure page.</a:t>
            </a:r>
          </a:p>
          <a:p>
            <a:pPr marL="9144" marR="71721" defTabSz="806867">
              <a:lnSpc>
                <a:spcPct val="90000"/>
              </a:lnSpc>
              <a:spcAft>
                <a:spcPts val="100"/>
              </a:spcAft>
              <a:defRPr/>
            </a:pPr>
            <a:r>
              <a:rPr lang="en-US" sz="850" kern="0" spc="26" dirty="0">
                <a:cs typeface="Arial"/>
              </a:rPr>
              <a:t>The performance shown for Class R4 that is prior to its inception date is based on the performance of the account’s Class R3. The performance for Class R4 for periods prior to its inception has not been restated to reflect the lower expenses of Class R4.</a:t>
            </a:r>
            <a:endParaRPr lang="en-US" sz="850" dirty="0">
              <a:cs typeface="Arial"/>
            </a:endParaRPr>
          </a:p>
          <a:p>
            <a:pPr marR="71721">
              <a:lnSpc>
                <a:spcPct val="90000"/>
              </a:lnSpc>
              <a:spcAft>
                <a:spcPts val="100"/>
              </a:spcAft>
            </a:pPr>
            <a:r>
              <a:rPr lang="en-US" sz="850" b="1" dirty="0">
                <a:latin typeface="Ringside Narrow" panose="02000500000000000000" pitchFamily="2" charset="0"/>
                <a:cs typeface="Arial"/>
              </a:rPr>
              <a:t>The</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data</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represents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past</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is</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no</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guarantee</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future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results.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returns</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principal</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value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investments</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will</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fluctuate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so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that</a:t>
            </a:r>
            <a:r>
              <a:rPr lang="en-US" sz="850" b="1" spc="-18" dirty="0">
                <a:latin typeface="Ringside Narrow" panose="02000500000000000000" pitchFamily="2" charset="0"/>
                <a:cs typeface="Arial"/>
              </a:rPr>
              <a:t> your </a:t>
            </a:r>
            <a:r>
              <a:rPr lang="en-US" sz="850" b="1" dirty="0">
                <a:latin typeface="Ringside Narrow" panose="02000500000000000000" pitchFamily="2" charset="0"/>
                <a:cs typeface="Arial"/>
              </a:rPr>
              <a:t>shares</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(accumulation</a:t>
            </a:r>
            <a:r>
              <a:rPr lang="en-US" sz="850" b="1" spc="-49" dirty="0">
                <a:latin typeface="Ringside Narrow" panose="02000500000000000000" pitchFamily="2" charset="0"/>
                <a:cs typeface="Arial"/>
              </a:rPr>
              <a:t> </a:t>
            </a:r>
            <a:r>
              <a:rPr lang="en-US" sz="850" b="1" dirty="0">
                <a:latin typeface="Ringside Narrow" panose="02000500000000000000" pitchFamily="2" charset="0"/>
                <a:cs typeface="Arial"/>
              </a:rPr>
              <a:t>units),</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when</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redeemed,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may</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worth</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more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less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their</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original</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cost.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may 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lower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higher</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above.</a:t>
            </a:r>
            <a:r>
              <a:rPr lang="en-US" sz="850" b="1" spc="4" dirty="0">
                <a:latin typeface="Ringside Narrow" panose="02000500000000000000" pitchFamily="2" charset="0"/>
                <a:cs typeface="Arial"/>
              </a:rPr>
              <a:t> </a:t>
            </a:r>
            <a:r>
              <a:rPr lang="en-US" sz="850" b="1" spc="-22" dirty="0">
                <a:latin typeface="Ringside Narrow" panose="02000500000000000000" pitchFamily="2" charset="0"/>
                <a:cs typeface="Arial"/>
              </a:rPr>
              <a:t>For</a:t>
            </a:r>
            <a:r>
              <a:rPr lang="en-US" sz="850" b="1" dirty="0">
                <a:latin typeface="Ringside Narrow" panose="02000500000000000000" pitchFamily="2" charset="0"/>
                <a:cs typeface="Arial"/>
              </a:rPr>
              <a:t> performance</a:t>
            </a:r>
            <a:r>
              <a:rPr lang="en-US" sz="850" b="1" spc="-44"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recent</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month-</a:t>
            </a:r>
            <a:r>
              <a:rPr lang="en-US" sz="850" b="1" dirty="0">
                <a:latin typeface="Ringside Narrow" panose="02000500000000000000" pitchFamily="2" charset="0"/>
                <a:cs typeface="Arial"/>
              </a:rPr>
              <a:t>end,</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visit</a:t>
            </a:r>
            <a:r>
              <a:rPr lang="en-US" sz="850" b="1" spc="-22" dirty="0">
                <a:latin typeface="Ringside Narrow" panose="02000500000000000000" pitchFamily="2" charset="0"/>
                <a:cs typeface="Arial"/>
              </a:rPr>
              <a:t> </a:t>
            </a:r>
            <a:r>
              <a:rPr lang="en-US" sz="850" b="1" spc="-22" dirty="0" err="1">
                <a:latin typeface="Ringside Narrow" panose="02000500000000000000" pitchFamily="2" charset="0"/>
                <a:cs typeface="Arial"/>
              </a:rPr>
              <a:t>tiaa.</a:t>
            </a:r>
            <a:r>
              <a:rPr lang="en-US" sz="850" b="1" spc="-9" dirty="0" err="1">
                <a:latin typeface="Ringside Narrow" panose="02000500000000000000" pitchFamily="2" charset="0"/>
                <a:cs typeface="Arial"/>
              </a:rPr>
              <a:t>org</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call</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877-518-9161.</a:t>
            </a:r>
            <a:endParaRPr lang="en-US" sz="850" b="1" dirty="0">
              <a:latin typeface="Ringside Narrow" panose="02000500000000000000" pitchFamily="2" charset="0"/>
              <a:cs typeface="Arial"/>
            </a:endParaRPr>
          </a:p>
        </p:txBody>
      </p:sp>
      <p:grpSp>
        <p:nvGrpSpPr>
          <p:cNvPr id="39" name="Group 38">
            <a:extLst>
              <a:ext uri="{FF2B5EF4-FFF2-40B4-BE49-F238E27FC236}">
                <a16:creationId xmlns:a16="http://schemas.microsoft.com/office/drawing/2014/main" id="{4E755B35-E886-0536-2AB2-15E8FA72D003}"/>
              </a:ext>
            </a:extLst>
          </p:cNvPr>
          <p:cNvGrpSpPr/>
          <p:nvPr/>
        </p:nvGrpSpPr>
        <p:grpSpPr>
          <a:xfrm>
            <a:off x="326080" y="1150576"/>
            <a:ext cx="7763630" cy="2827896"/>
            <a:chOff x="292099" y="1340876"/>
            <a:chExt cx="7763630" cy="3825746"/>
          </a:xfrm>
        </p:grpSpPr>
        <p:graphicFrame>
          <p:nvGraphicFramePr>
            <p:cNvPr id="13" name="Chart 12">
              <a:extLst>
                <a:ext uri="{FF2B5EF4-FFF2-40B4-BE49-F238E27FC236}">
                  <a16:creationId xmlns:a16="http://schemas.microsoft.com/office/drawing/2014/main" id="{CE7AF909-E119-2B1A-D7D3-61D146F2C855}"/>
                </a:ext>
              </a:extLst>
            </p:cNvPr>
            <p:cNvGraphicFramePr/>
            <p:nvPr>
              <p:extLst>
                <p:ext uri="{D42A27DB-BD31-4B8C-83A1-F6EECF244321}">
                  <p14:modId xmlns:p14="http://schemas.microsoft.com/office/powerpoint/2010/main" val="1293415506"/>
                </p:ext>
              </p:extLst>
            </p:nvPr>
          </p:nvGraphicFramePr>
          <p:xfrm>
            <a:off x="292099" y="1686969"/>
            <a:ext cx="7763630" cy="3479653"/>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7">
              <a:extLst>
                <a:ext uri="{FF2B5EF4-FFF2-40B4-BE49-F238E27FC236}">
                  <a16:creationId xmlns:a16="http://schemas.microsoft.com/office/drawing/2014/main" id="{E5C5CAEA-2EF0-8741-900E-948049404FD2}"/>
                </a:ext>
              </a:extLst>
            </p:cNvPr>
            <p:cNvSpPr txBox="1"/>
            <p:nvPr/>
          </p:nvSpPr>
          <p:spPr>
            <a:xfrm>
              <a:off x="1624515" y="1340876"/>
              <a:ext cx="5119405" cy="270646"/>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300"/>
                </a:spcAft>
              </a:pPr>
              <a:r>
                <a:rPr lang="en-US" sz="1300" b="1" spc="30" dirty="0">
                  <a:latin typeface="Ringside Narrow" panose="02000500000000000000" pitchFamily="2" charset="0"/>
                </a:rPr>
                <a:t>PERFORMANCE (%) AS OF 6/30/2024</a:t>
              </a:r>
            </a:p>
          </p:txBody>
        </p:sp>
      </p:grpSp>
      <p:sp>
        <p:nvSpPr>
          <p:cNvPr id="36" name="Text Placeholder 14">
            <a:extLst>
              <a:ext uri="{FF2B5EF4-FFF2-40B4-BE49-F238E27FC236}">
                <a16:creationId xmlns:a16="http://schemas.microsoft.com/office/drawing/2014/main" id="{095CB7DB-4A1A-7669-0050-7483EA171943}"/>
              </a:ext>
            </a:extLst>
          </p:cNvPr>
          <p:cNvSpPr txBox="1">
            <a:spLocks/>
          </p:cNvSpPr>
          <p:nvPr/>
        </p:nvSpPr>
        <p:spPr>
          <a:xfrm>
            <a:off x="9026336" y="612648"/>
            <a:ext cx="2860864" cy="2403507"/>
          </a:xfrm>
          <a:prstGeom prst="rect">
            <a:avLst/>
          </a:prstGeom>
          <a:solidFill>
            <a:schemeClr val="accent2"/>
          </a:solidFill>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latin typeface="Ringside Narrow" panose="02000500000000000000" pitchFamily="2" charset="0"/>
              </a:rPr>
              <a:t>CREF Global Equities R4</a:t>
            </a:r>
          </a:p>
          <a:p>
            <a:pPr>
              <a:spcAft>
                <a:spcPts val="300"/>
              </a:spcAft>
            </a:pPr>
            <a:r>
              <a:rPr lang="en-US" sz="1300" dirty="0"/>
              <a:t>Portfolio inception: </a:t>
            </a:r>
            <a:r>
              <a:rPr lang="en-US" sz="1300" dirty="0">
                <a:solidFill>
                  <a:schemeClr val="tx2"/>
                </a:solidFill>
              </a:rPr>
              <a:t>05/01/1992 </a:t>
            </a:r>
          </a:p>
          <a:p>
            <a:pPr>
              <a:spcAft>
                <a:spcPts val="300"/>
              </a:spcAft>
            </a:pPr>
            <a:r>
              <a:rPr lang="en-US" sz="1300" dirty="0"/>
              <a:t>R4 class inception date: </a:t>
            </a:r>
            <a:r>
              <a:rPr lang="en-US" sz="1300" dirty="0">
                <a:solidFill>
                  <a:schemeClr val="tx2"/>
                </a:solidFill>
              </a:rPr>
              <a:t>9/16/2022</a:t>
            </a:r>
          </a:p>
          <a:p>
            <a:pPr>
              <a:spcAft>
                <a:spcPts val="300"/>
              </a:spcAft>
            </a:pPr>
            <a:endParaRPr lang="en-US" sz="1100" dirty="0"/>
          </a:p>
          <a:p>
            <a:pPr>
              <a:spcAft>
                <a:spcPts val="300"/>
              </a:spcAft>
            </a:pPr>
            <a:r>
              <a:rPr lang="en-US" sz="1300" dirty="0"/>
              <a:t>Return since inception</a:t>
            </a:r>
            <a:br>
              <a:rPr lang="en-US" sz="1300" dirty="0"/>
            </a:br>
            <a:r>
              <a:rPr lang="en-US" sz="2400" b="1" dirty="0">
                <a:solidFill>
                  <a:schemeClr val="tx2"/>
                </a:solidFill>
                <a:latin typeface="Ringside Narrow" panose="02000500000000000000" pitchFamily="2" charset="0"/>
              </a:rPr>
              <a:t>8.26%</a:t>
            </a:r>
          </a:p>
          <a:p>
            <a:pPr>
              <a:spcAft>
                <a:spcPts val="300"/>
              </a:spcAft>
            </a:pPr>
            <a:br>
              <a:rPr lang="en-US" sz="1100" dirty="0"/>
            </a:br>
            <a:r>
              <a:rPr lang="en-US" sz="1300" dirty="0"/>
              <a:t>Gross/net expense charge</a:t>
            </a:r>
            <a:r>
              <a:rPr lang="en-US" sz="1300" baseline="30000" dirty="0"/>
              <a:t>3</a:t>
            </a:r>
            <a:r>
              <a:rPr lang="en-US" sz="1300" dirty="0"/>
              <a:t> </a:t>
            </a:r>
            <a:br>
              <a:rPr lang="en-US" sz="1100" dirty="0"/>
            </a:br>
            <a:r>
              <a:rPr lang="en-US" sz="2400" b="1" dirty="0">
                <a:solidFill>
                  <a:schemeClr val="tx2"/>
                </a:solidFill>
                <a:latin typeface="Ringside Narrow" panose="02000500000000000000" pitchFamily="2" charset="0"/>
              </a:rPr>
              <a:t>0.095%</a:t>
            </a:r>
          </a:p>
          <a:p>
            <a:endParaRPr lang="en-US" sz="1000" b="1" dirty="0">
              <a:solidFill>
                <a:schemeClr val="tx2"/>
              </a:solidFill>
              <a:latin typeface="Ringside Narrow" panose="02000500000000000000" pitchFamily="2" charset="0"/>
            </a:endParaRPr>
          </a:p>
        </p:txBody>
      </p:sp>
      <p:graphicFrame>
        <p:nvGraphicFramePr>
          <p:cNvPr id="54" name="Chart Placeholder 5">
            <a:extLst>
              <a:ext uri="{FF2B5EF4-FFF2-40B4-BE49-F238E27FC236}">
                <a16:creationId xmlns:a16="http://schemas.microsoft.com/office/drawing/2014/main" id="{2D0CA7DB-6898-5A79-7C8E-04AB79D74513}"/>
              </a:ext>
            </a:extLst>
          </p:cNvPr>
          <p:cNvGraphicFramePr>
            <a:graphicFrameLocks/>
          </p:cNvGraphicFramePr>
          <p:nvPr>
            <p:extLst>
              <p:ext uri="{D42A27DB-BD31-4B8C-83A1-F6EECF244321}">
                <p14:modId xmlns:p14="http://schemas.microsoft.com/office/powerpoint/2010/main" val="1919439160"/>
              </p:ext>
            </p:extLst>
          </p:nvPr>
        </p:nvGraphicFramePr>
        <p:xfrm>
          <a:off x="8971743" y="3355092"/>
          <a:ext cx="2860866" cy="2709651"/>
        </p:xfrm>
        <a:graphic>
          <a:graphicData uri="http://schemas.openxmlformats.org/drawingml/2006/table">
            <a:tbl>
              <a:tblPr firstRow="1" bandRow="1"/>
              <a:tblGrid>
                <a:gridCol w="1038642">
                  <a:extLst>
                    <a:ext uri="{9D8B030D-6E8A-4147-A177-3AD203B41FA5}">
                      <a16:colId xmlns:a16="http://schemas.microsoft.com/office/drawing/2014/main" val="1682790029"/>
                    </a:ext>
                  </a:extLst>
                </a:gridCol>
                <a:gridCol w="1163522">
                  <a:extLst>
                    <a:ext uri="{9D8B030D-6E8A-4147-A177-3AD203B41FA5}">
                      <a16:colId xmlns:a16="http://schemas.microsoft.com/office/drawing/2014/main" val="3941841117"/>
                    </a:ext>
                  </a:extLst>
                </a:gridCol>
                <a:gridCol w="658702">
                  <a:extLst>
                    <a:ext uri="{9D8B030D-6E8A-4147-A177-3AD203B41FA5}">
                      <a16:colId xmlns:a16="http://schemas.microsoft.com/office/drawing/2014/main" val="273658988"/>
                    </a:ext>
                  </a:extLst>
                </a:gridCol>
              </a:tblGrid>
              <a:tr h="430534">
                <a:tc gridSpan="3">
                  <a:txBody>
                    <a:bodyPr/>
                    <a:lstStyle/>
                    <a:p>
                      <a:pPr algn="l"/>
                      <a:r>
                        <a:rPr lang="en-US" sz="1000" b="1" i="0" kern="1200" baseline="0">
                          <a:solidFill>
                            <a:schemeClr val="tx1"/>
                          </a:solidFill>
                          <a:effectLst/>
                          <a:latin typeface="Ringside Narrow" panose="02000500000000000000" pitchFamily="2" charset="0"/>
                          <a:ea typeface="+mn-ea"/>
                          <a:cs typeface="+mn-cs"/>
                        </a:rPr>
                        <a:t>MORNINGSTAR STATS</a:t>
                      </a: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55483759"/>
                  </a:ext>
                </a:extLst>
              </a:tr>
              <a:tr h="62157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200" b="1" i="0" kern="1200" baseline="0">
                        <a:solidFill>
                          <a:schemeClr val="bg1"/>
                        </a:solidFill>
                        <a:effectLst/>
                        <a:latin typeface="Ringside Narrow" panose="02000500000000000000" pitchFamily="2" charset="0"/>
                        <a:ea typeface="+mn-ea"/>
                        <a:cs typeface="+mn-cs"/>
                      </a:endParaRPr>
                    </a:p>
                  </a:txBody>
                  <a:tcPr marL="137160" anchor="ctr">
                    <a:lnL>
                      <a:noFill/>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Peer group </a:t>
                      </a:r>
                      <a:b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b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percentile (%) ranking</a:t>
                      </a: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Ringside Narrow Book" panose="02000500000000000000" pitchFamily="2" charset="0"/>
                          <a:ea typeface="+mn-ea"/>
                          <a:cs typeface="+mn-cs"/>
                        </a:rPr>
                        <a:t>Star rating</a:t>
                      </a:r>
                      <a:r>
                        <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rPr>
                        <a:t>4</a:t>
                      </a:r>
                    </a:p>
                  </a:txBody>
                  <a:tcPr marL="45720" marR="45720" marT="0" marB="0"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81631719"/>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3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329)</a:t>
                      </a:r>
                    </a:p>
                  </a:txBody>
                  <a:tcPr marL="137160" marR="0" marT="0" marB="0" anchor="ctr">
                    <a:lnL>
                      <a:noFill/>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28</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endPar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519824366"/>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5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299)</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9</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2537218"/>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10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196)</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16</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schemeClr val="tx1"/>
                        </a:solidFill>
                        <a:effectLst/>
                        <a:uLnTx/>
                        <a:uFillTx/>
                        <a:latin typeface="Ringside Narrow" panose="02000500000000000000" pitchFamily="2" charset="0"/>
                        <a:ea typeface="+mn-ea"/>
                        <a:cs typeface="+mn-cs"/>
                      </a:endParaRPr>
                    </a:p>
                  </a:txBody>
                  <a:tcPr marL="45720" marR="45720" marT="0" marB="0"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27561122"/>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OVERALL</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schemeClr val="tx1"/>
                        </a:solidFill>
                        <a:effectLst/>
                        <a:uLnTx/>
                        <a:uFillTx/>
                        <a:latin typeface="Ringside Narrow" panose="02000500000000000000" pitchFamily="2" charset="0"/>
                        <a:ea typeface="+mn-ea"/>
                        <a:cs typeface="+mn-cs"/>
                      </a:endParaRPr>
                    </a:p>
                  </a:txBody>
                  <a:tcPr marL="45720" marR="45720" marT="0" marB="0" anchor="ctr">
                    <a:lnL w="12700" cap="flat" cmpd="sng" algn="ctr">
                      <a:solidFill>
                        <a:schemeClr val="bg1"/>
                      </a:solidFill>
                      <a:prstDash val="solid"/>
                      <a:round/>
                      <a:headEnd type="none" w="med" len="med"/>
                      <a:tailEnd type="none" w="med" len="med"/>
                    </a:lnL>
                    <a:lnR w="9525"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6904499"/>
                  </a:ext>
                </a:extLst>
              </a:tr>
            </a:tbl>
          </a:graphicData>
        </a:graphic>
      </p:graphicFrame>
      <p:grpSp>
        <p:nvGrpSpPr>
          <p:cNvPr id="53" name="Group 52">
            <a:extLst>
              <a:ext uri="{FF2B5EF4-FFF2-40B4-BE49-F238E27FC236}">
                <a16:creationId xmlns:a16="http://schemas.microsoft.com/office/drawing/2014/main" id="{BC9328AA-6245-A193-BEDD-A02B6225D57A}"/>
              </a:ext>
            </a:extLst>
          </p:cNvPr>
          <p:cNvGrpSpPr/>
          <p:nvPr/>
        </p:nvGrpSpPr>
        <p:grpSpPr>
          <a:xfrm>
            <a:off x="1487573" y="4113921"/>
            <a:ext cx="5679903" cy="138499"/>
            <a:chOff x="3024990" y="4820446"/>
            <a:chExt cx="5679903" cy="138499"/>
          </a:xfrm>
        </p:grpSpPr>
        <p:grpSp>
          <p:nvGrpSpPr>
            <p:cNvPr id="31" name="Group 30">
              <a:extLst>
                <a:ext uri="{FF2B5EF4-FFF2-40B4-BE49-F238E27FC236}">
                  <a16:creationId xmlns:a16="http://schemas.microsoft.com/office/drawing/2014/main" id="{4B10E5F5-35C1-A420-3C99-D3E221631F8E}"/>
                </a:ext>
              </a:extLst>
            </p:cNvPr>
            <p:cNvGrpSpPr/>
            <p:nvPr/>
          </p:nvGrpSpPr>
          <p:grpSpPr>
            <a:xfrm>
              <a:off x="3024990" y="4820446"/>
              <a:ext cx="1829082" cy="138499"/>
              <a:chOff x="8421329" y="687765"/>
              <a:chExt cx="1829082" cy="138499"/>
            </a:xfrm>
          </p:grpSpPr>
          <p:sp>
            <p:nvSpPr>
              <p:cNvPr id="23" name="Rectangle 22">
                <a:extLst>
                  <a:ext uri="{FF2B5EF4-FFF2-40B4-BE49-F238E27FC236}">
                    <a16:creationId xmlns:a16="http://schemas.microsoft.com/office/drawing/2014/main" id="{576F7910-A333-4C56-7AE4-68C96BDFE38A}"/>
                  </a:ext>
                </a:extLst>
              </p:cNvPr>
              <p:cNvSpPr/>
              <p:nvPr/>
            </p:nvSpPr>
            <p:spPr>
              <a:xfrm>
                <a:off x="8421329" y="700549"/>
                <a:ext cx="100584" cy="100584"/>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7" name="TextBox 26">
                <a:extLst>
                  <a:ext uri="{FF2B5EF4-FFF2-40B4-BE49-F238E27FC236}">
                    <a16:creationId xmlns:a16="http://schemas.microsoft.com/office/drawing/2014/main" id="{1129FAD8-E82F-3AFD-2DBE-879A76D5D5CA}"/>
                  </a:ext>
                </a:extLst>
              </p:cNvPr>
              <p:cNvSpPr txBox="1"/>
              <p:nvPr/>
            </p:nvSpPr>
            <p:spPr>
              <a:xfrm>
                <a:off x="8584232" y="687765"/>
                <a:ext cx="1666179"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Global Equities (R4)</a:t>
                </a:r>
              </a:p>
            </p:txBody>
          </p:sp>
        </p:grpSp>
        <p:grpSp>
          <p:nvGrpSpPr>
            <p:cNvPr id="32" name="Group 31">
              <a:extLst>
                <a:ext uri="{FF2B5EF4-FFF2-40B4-BE49-F238E27FC236}">
                  <a16:creationId xmlns:a16="http://schemas.microsoft.com/office/drawing/2014/main" id="{AD3BDA0F-77B2-9C3D-E4AD-FB60D0AB734B}"/>
                </a:ext>
              </a:extLst>
            </p:cNvPr>
            <p:cNvGrpSpPr/>
            <p:nvPr/>
          </p:nvGrpSpPr>
          <p:grpSpPr>
            <a:xfrm>
              <a:off x="4687289" y="4820446"/>
              <a:ext cx="1196677" cy="138499"/>
              <a:chOff x="9249785" y="877419"/>
              <a:chExt cx="1196677" cy="138499"/>
            </a:xfrm>
          </p:grpSpPr>
          <p:sp>
            <p:nvSpPr>
              <p:cNvPr id="24" name="Rectangle 23">
                <a:extLst>
                  <a:ext uri="{FF2B5EF4-FFF2-40B4-BE49-F238E27FC236}">
                    <a16:creationId xmlns:a16="http://schemas.microsoft.com/office/drawing/2014/main" id="{378C58E5-EE09-9604-C80B-16CC5D66E5C6}"/>
                  </a:ext>
                </a:extLst>
              </p:cNvPr>
              <p:cNvSpPr/>
              <p:nvPr/>
            </p:nvSpPr>
            <p:spPr>
              <a:xfrm>
                <a:off x="9249785" y="890203"/>
                <a:ext cx="100584" cy="100584"/>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8" name="TextBox 27">
                <a:extLst>
                  <a:ext uri="{FF2B5EF4-FFF2-40B4-BE49-F238E27FC236}">
                    <a16:creationId xmlns:a16="http://schemas.microsoft.com/office/drawing/2014/main" id="{CCDE0A37-093C-ADF8-DEB4-5160F7741E6B}"/>
                  </a:ext>
                </a:extLst>
              </p:cNvPr>
              <p:cNvSpPr txBox="1"/>
              <p:nvPr/>
            </p:nvSpPr>
            <p:spPr>
              <a:xfrm>
                <a:off x="9416568" y="877419"/>
                <a:ext cx="1029894"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MSCI ACWI NR USD</a:t>
                </a:r>
              </a:p>
            </p:txBody>
          </p:sp>
        </p:grpSp>
        <p:grpSp>
          <p:nvGrpSpPr>
            <p:cNvPr id="33" name="Group 32">
              <a:extLst>
                <a:ext uri="{FF2B5EF4-FFF2-40B4-BE49-F238E27FC236}">
                  <a16:creationId xmlns:a16="http://schemas.microsoft.com/office/drawing/2014/main" id="{5C14CDD5-CB56-A343-3B57-7B0350E5A776}"/>
                </a:ext>
              </a:extLst>
            </p:cNvPr>
            <p:cNvGrpSpPr/>
            <p:nvPr/>
          </p:nvGrpSpPr>
          <p:grpSpPr>
            <a:xfrm>
              <a:off x="6194664" y="4820446"/>
              <a:ext cx="2510229" cy="138499"/>
              <a:chOff x="8428703" y="1067073"/>
              <a:chExt cx="2510229" cy="138499"/>
            </a:xfrm>
          </p:grpSpPr>
          <p:sp>
            <p:nvSpPr>
              <p:cNvPr id="25" name="Rectangle 24">
                <a:extLst>
                  <a:ext uri="{FF2B5EF4-FFF2-40B4-BE49-F238E27FC236}">
                    <a16:creationId xmlns:a16="http://schemas.microsoft.com/office/drawing/2014/main" id="{E21C5423-E9E0-47DE-8FA1-4BE8794BB346}"/>
                  </a:ext>
                </a:extLst>
              </p:cNvPr>
              <p:cNvSpPr/>
              <p:nvPr/>
            </p:nvSpPr>
            <p:spPr>
              <a:xfrm>
                <a:off x="8428703" y="1084007"/>
                <a:ext cx="100584" cy="100584"/>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TextBox 28">
                <a:extLst>
                  <a:ext uri="{FF2B5EF4-FFF2-40B4-BE49-F238E27FC236}">
                    <a16:creationId xmlns:a16="http://schemas.microsoft.com/office/drawing/2014/main" id="{E4E68AD2-5F16-DDD4-BBF6-1E9FE21883A2}"/>
                  </a:ext>
                </a:extLst>
              </p:cNvPr>
              <p:cNvSpPr txBox="1"/>
              <p:nvPr/>
            </p:nvSpPr>
            <p:spPr>
              <a:xfrm>
                <a:off x="8584232" y="1067073"/>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Morningstar Global Large-Stock Blend Average</a:t>
                </a:r>
                <a:r>
                  <a:rPr lang="en-US" sz="900" baseline="30000">
                    <a:latin typeface="Ringside Narrow Book" panose="02000500000000000000" pitchFamily="2" charset="0"/>
                  </a:rPr>
                  <a:t>2</a:t>
                </a:r>
              </a:p>
            </p:txBody>
          </p:sp>
        </p:grpSp>
      </p:grpSp>
      <p:grpSp>
        <p:nvGrpSpPr>
          <p:cNvPr id="30" name="Group 29">
            <a:extLst>
              <a:ext uri="{FF2B5EF4-FFF2-40B4-BE49-F238E27FC236}">
                <a16:creationId xmlns:a16="http://schemas.microsoft.com/office/drawing/2014/main" id="{7150CF1D-21EA-5F51-63F8-DC292BB75B9F}"/>
              </a:ext>
            </a:extLst>
          </p:cNvPr>
          <p:cNvGrpSpPr/>
          <p:nvPr/>
        </p:nvGrpSpPr>
        <p:grpSpPr>
          <a:xfrm>
            <a:off x="11343997" y="4560358"/>
            <a:ext cx="329776" cy="91684"/>
            <a:chOff x="11373650" y="4630955"/>
            <a:chExt cx="329776" cy="91684"/>
          </a:xfrm>
        </p:grpSpPr>
        <p:sp>
          <p:nvSpPr>
            <p:cNvPr id="2" name="Star: 5 Points 1">
              <a:extLst>
                <a:ext uri="{FF2B5EF4-FFF2-40B4-BE49-F238E27FC236}">
                  <a16:creationId xmlns:a16="http://schemas.microsoft.com/office/drawing/2014/main" id="{C75064C6-936A-9150-2F43-E8395F83F4E3}"/>
                </a:ext>
              </a:extLst>
            </p:cNvPr>
            <p:cNvSpPr/>
            <p:nvPr/>
          </p:nvSpPr>
          <p:spPr>
            <a:xfrm>
              <a:off x="11373650" y="4631199"/>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0" name="Star: 5 Points 9">
              <a:extLst>
                <a:ext uri="{FF2B5EF4-FFF2-40B4-BE49-F238E27FC236}">
                  <a16:creationId xmlns:a16="http://schemas.microsoft.com/office/drawing/2014/main" id="{C05E48D3-2D7B-510F-1D08-24DEAD02DE7D}"/>
                </a:ext>
              </a:extLst>
            </p:cNvPr>
            <p:cNvSpPr/>
            <p:nvPr/>
          </p:nvSpPr>
          <p:spPr>
            <a:xfrm>
              <a:off x="11492818" y="463095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2" name="Star: 5 Points 11">
              <a:extLst>
                <a:ext uri="{FF2B5EF4-FFF2-40B4-BE49-F238E27FC236}">
                  <a16:creationId xmlns:a16="http://schemas.microsoft.com/office/drawing/2014/main" id="{C52D6CAF-6856-86AC-D087-B18C257BEDFB}"/>
                </a:ext>
              </a:extLst>
            </p:cNvPr>
            <p:cNvSpPr/>
            <p:nvPr/>
          </p:nvSpPr>
          <p:spPr>
            <a:xfrm>
              <a:off x="11611986" y="463095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38" name="Group 37">
            <a:extLst>
              <a:ext uri="{FF2B5EF4-FFF2-40B4-BE49-F238E27FC236}">
                <a16:creationId xmlns:a16="http://schemas.microsoft.com/office/drawing/2014/main" id="{944BB0B1-9A4B-457A-5DAA-A201C6901962}"/>
              </a:ext>
            </a:extLst>
          </p:cNvPr>
          <p:cNvGrpSpPr/>
          <p:nvPr/>
        </p:nvGrpSpPr>
        <p:grpSpPr>
          <a:xfrm>
            <a:off x="11262226" y="4992863"/>
            <a:ext cx="467098" cy="91440"/>
            <a:chOff x="11316818" y="5088399"/>
            <a:chExt cx="467098" cy="91440"/>
          </a:xfrm>
        </p:grpSpPr>
        <p:sp>
          <p:nvSpPr>
            <p:cNvPr id="17" name="Star: 5 Points 16">
              <a:extLst>
                <a:ext uri="{FF2B5EF4-FFF2-40B4-BE49-F238E27FC236}">
                  <a16:creationId xmlns:a16="http://schemas.microsoft.com/office/drawing/2014/main" id="{771A958B-6A57-EDBA-F24E-6A62F9B977B4}"/>
                </a:ext>
              </a:extLst>
            </p:cNvPr>
            <p:cNvSpPr/>
            <p:nvPr/>
          </p:nvSpPr>
          <p:spPr>
            <a:xfrm>
              <a:off x="11316818" y="5088399"/>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8" name="Star: 5 Points 17">
              <a:extLst>
                <a:ext uri="{FF2B5EF4-FFF2-40B4-BE49-F238E27FC236}">
                  <a16:creationId xmlns:a16="http://schemas.microsoft.com/office/drawing/2014/main" id="{9AE4BD25-DF85-86F1-6842-CAE0830CD30C}"/>
                </a:ext>
              </a:extLst>
            </p:cNvPr>
            <p:cNvSpPr/>
            <p:nvPr/>
          </p:nvSpPr>
          <p:spPr>
            <a:xfrm>
              <a:off x="11452391" y="5088399"/>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9" name="Star: 5 Points 18">
              <a:extLst>
                <a:ext uri="{FF2B5EF4-FFF2-40B4-BE49-F238E27FC236}">
                  <a16:creationId xmlns:a16="http://schemas.microsoft.com/office/drawing/2014/main" id="{91211E7E-5269-4B91-C79B-0692577E920F}"/>
                </a:ext>
              </a:extLst>
            </p:cNvPr>
            <p:cNvSpPr/>
            <p:nvPr/>
          </p:nvSpPr>
          <p:spPr>
            <a:xfrm>
              <a:off x="11566266" y="5088399"/>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0" name="Star: 5 Points 19">
              <a:extLst>
                <a:ext uri="{FF2B5EF4-FFF2-40B4-BE49-F238E27FC236}">
                  <a16:creationId xmlns:a16="http://schemas.microsoft.com/office/drawing/2014/main" id="{27D71758-BECE-D69B-1F4F-CEC7E829C6FC}"/>
                </a:ext>
              </a:extLst>
            </p:cNvPr>
            <p:cNvSpPr/>
            <p:nvPr/>
          </p:nvSpPr>
          <p:spPr>
            <a:xfrm>
              <a:off x="11692476" y="5088399"/>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21" name="Group 20">
            <a:extLst>
              <a:ext uri="{FF2B5EF4-FFF2-40B4-BE49-F238E27FC236}">
                <a16:creationId xmlns:a16="http://schemas.microsoft.com/office/drawing/2014/main" id="{A7612449-9102-4B1B-A90A-6F6F9CFB5A56}"/>
              </a:ext>
            </a:extLst>
          </p:cNvPr>
          <p:cNvGrpSpPr/>
          <p:nvPr/>
        </p:nvGrpSpPr>
        <p:grpSpPr>
          <a:xfrm>
            <a:off x="11323527" y="5403991"/>
            <a:ext cx="350248" cy="92729"/>
            <a:chOff x="11378119" y="5499527"/>
            <a:chExt cx="350248" cy="92729"/>
          </a:xfrm>
        </p:grpSpPr>
        <p:sp>
          <p:nvSpPr>
            <p:cNvPr id="26" name="Star: 5 Points 25">
              <a:extLst>
                <a:ext uri="{FF2B5EF4-FFF2-40B4-BE49-F238E27FC236}">
                  <a16:creationId xmlns:a16="http://schemas.microsoft.com/office/drawing/2014/main" id="{572BB025-149E-8D3E-2C4A-978E0C979B8A}"/>
                </a:ext>
              </a:extLst>
            </p:cNvPr>
            <p:cNvSpPr/>
            <p:nvPr/>
          </p:nvSpPr>
          <p:spPr>
            <a:xfrm>
              <a:off x="11636927" y="5500816"/>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4" name="Star: 5 Points 33">
              <a:extLst>
                <a:ext uri="{FF2B5EF4-FFF2-40B4-BE49-F238E27FC236}">
                  <a16:creationId xmlns:a16="http://schemas.microsoft.com/office/drawing/2014/main" id="{66A5E8D7-D087-E94D-7CAF-1048F00F8030}"/>
                </a:ext>
              </a:extLst>
            </p:cNvPr>
            <p:cNvSpPr/>
            <p:nvPr/>
          </p:nvSpPr>
          <p:spPr>
            <a:xfrm>
              <a:off x="11378119" y="5499527"/>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5" name="Star: 5 Points 34">
              <a:extLst>
                <a:ext uri="{FF2B5EF4-FFF2-40B4-BE49-F238E27FC236}">
                  <a16:creationId xmlns:a16="http://schemas.microsoft.com/office/drawing/2014/main" id="{317F3EAB-749D-4294-8DB6-0A2C60BE1C04}"/>
                </a:ext>
              </a:extLst>
            </p:cNvPr>
            <p:cNvSpPr/>
            <p:nvPr/>
          </p:nvSpPr>
          <p:spPr>
            <a:xfrm>
              <a:off x="11517759" y="5499527"/>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16" name="Group 15">
            <a:extLst>
              <a:ext uri="{FF2B5EF4-FFF2-40B4-BE49-F238E27FC236}">
                <a16:creationId xmlns:a16="http://schemas.microsoft.com/office/drawing/2014/main" id="{3804B4C2-CB7C-9749-FAB3-4461D6DB0411}"/>
              </a:ext>
            </a:extLst>
          </p:cNvPr>
          <p:cNvGrpSpPr/>
          <p:nvPr/>
        </p:nvGrpSpPr>
        <p:grpSpPr>
          <a:xfrm>
            <a:off x="11267549" y="5807185"/>
            <a:ext cx="468570" cy="91928"/>
            <a:chOff x="11280576" y="5902721"/>
            <a:chExt cx="468570" cy="91928"/>
          </a:xfrm>
        </p:grpSpPr>
        <p:sp>
          <p:nvSpPr>
            <p:cNvPr id="9" name="Star: 5 Points 8">
              <a:extLst>
                <a:ext uri="{FF2B5EF4-FFF2-40B4-BE49-F238E27FC236}">
                  <a16:creationId xmlns:a16="http://schemas.microsoft.com/office/drawing/2014/main" id="{34F5DE28-0096-B68F-55B1-33518FFC9B8B}"/>
                </a:ext>
              </a:extLst>
            </p:cNvPr>
            <p:cNvSpPr/>
            <p:nvPr/>
          </p:nvSpPr>
          <p:spPr>
            <a:xfrm>
              <a:off x="11280576" y="5903209"/>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1" name="Star: 5 Points 10">
              <a:extLst>
                <a:ext uri="{FF2B5EF4-FFF2-40B4-BE49-F238E27FC236}">
                  <a16:creationId xmlns:a16="http://schemas.microsoft.com/office/drawing/2014/main" id="{BF43D4B9-7B34-43AC-2360-72F38A1AFAC7}"/>
                </a:ext>
              </a:extLst>
            </p:cNvPr>
            <p:cNvSpPr/>
            <p:nvPr/>
          </p:nvSpPr>
          <p:spPr>
            <a:xfrm>
              <a:off x="11539126" y="590272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4" name="Star: 5 Points 13">
              <a:extLst>
                <a:ext uri="{FF2B5EF4-FFF2-40B4-BE49-F238E27FC236}">
                  <a16:creationId xmlns:a16="http://schemas.microsoft.com/office/drawing/2014/main" id="{454E5645-1E2D-2526-67ED-9AD65A8F6EF4}"/>
                </a:ext>
              </a:extLst>
            </p:cNvPr>
            <p:cNvSpPr/>
            <p:nvPr/>
          </p:nvSpPr>
          <p:spPr>
            <a:xfrm>
              <a:off x="11408258" y="590272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7" name="Star: 5 Points 36">
              <a:extLst>
                <a:ext uri="{FF2B5EF4-FFF2-40B4-BE49-F238E27FC236}">
                  <a16:creationId xmlns:a16="http://schemas.microsoft.com/office/drawing/2014/main" id="{81D1AD41-0E6B-50BD-2E69-CDC344787646}"/>
                </a:ext>
              </a:extLst>
            </p:cNvPr>
            <p:cNvSpPr/>
            <p:nvPr/>
          </p:nvSpPr>
          <p:spPr>
            <a:xfrm>
              <a:off x="11657706" y="590272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15" name="Footer Placeholder 4">
            <a:extLst>
              <a:ext uri="{FF2B5EF4-FFF2-40B4-BE49-F238E27FC236}">
                <a16:creationId xmlns:a16="http://schemas.microsoft.com/office/drawing/2014/main" id="{A8048A08-B311-0414-4728-CF86A682055D}"/>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8920143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06F5FD-F3DE-B8D6-B838-6D0BEDBE0B9B}"/>
              </a:ext>
            </a:extLst>
          </p:cNvPr>
          <p:cNvSpPr>
            <a:spLocks noGrp="1"/>
          </p:cNvSpPr>
          <p:nvPr>
            <p:ph type="title"/>
          </p:nvPr>
        </p:nvSpPr>
        <p:spPr>
          <a:xfrm>
            <a:off x="292100" y="612648"/>
            <a:ext cx="8082466" cy="436821"/>
          </a:xfrm>
        </p:spPr>
        <p:txBody>
          <a:bodyPr/>
          <a:lstStyle/>
          <a:p>
            <a:r>
              <a:rPr lang="en-US" dirty="0"/>
              <a:t>Expenses are among the lowest in the industry.</a:t>
            </a:r>
            <a:r>
              <a:rPr lang="en-US" baseline="30000" dirty="0"/>
              <a:t>1</a:t>
            </a:r>
          </a:p>
        </p:txBody>
      </p:sp>
      <p:sp>
        <p:nvSpPr>
          <p:cNvPr id="4" name="Slide Number Placeholder 3">
            <a:extLst>
              <a:ext uri="{FF2B5EF4-FFF2-40B4-BE49-F238E27FC236}">
                <a16:creationId xmlns:a16="http://schemas.microsoft.com/office/drawing/2014/main" id="{658DEC62-7702-C9F5-3816-D1F4158C75FF}"/>
              </a:ext>
            </a:extLst>
          </p:cNvPr>
          <p:cNvSpPr>
            <a:spLocks noGrp="1"/>
          </p:cNvSpPr>
          <p:nvPr>
            <p:ph type="sldNum" sz="quarter" idx="12"/>
          </p:nvPr>
        </p:nvSpPr>
        <p:spPr/>
        <p:txBody>
          <a:bodyPr/>
          <a:lstStyle/>
          <a:p>
            <a:fld id="{E5B12101-DB11-214A-81F9-2D258DBE057F}" type="slidenum">
              <a:rPr lang="en-US" smtClean="0"/>
              <a:pPr/>
              <a:t>29</a:t>
            </a:fld>
            <a:endParaRPr lang="en-US"/>
          </a:p>
        </p:txBody>
      </p:sp>
      <p:sp>
        <p:nvSpPr>
          <p:cNvPr id="5" name="Text Placeholder 4">
            <a:extLst>
              <a:ext uri="{FF2B5EF4-FFF2-40B4-BE49-F238E27FC236}">
                <a16:creationId xmlns:a16="http://schemas.microsoft.com/office/drawing/2014/main" id="{3D76DD15-93FE-354F-0C91-E6BEB8C35869}"/>
              </a:ext>
            </a:extLst>
          </p:cNvPr>
          <p:cNvSpPr>
            <a:spLocks noGrp="1"/>
          </p:cNvSpPr>
          <p:nvPr>
            <p:ph type="body" sz="quarter" idx="15"/>
          </p:nvPr>
        </p:nvSpPr>
        <p:spPr/>
        <p:txBody>
          <a:bodyPr/>
          <a:lstStyle/>
          <a:p>
            <a:r>
              <a:rPr lang="en-US">
                <a:solidFill>
                  <a:schemeClr val="tx2"/>
                </a:solidFill>
              </a:rPr>
              <a:t>CREF GLOBAL EQUITIES</a:t>
            </a:r>
          </a:p>
        </p:txBody>
      </p:sp>
      <p:sp>
        <p:nvSpPr>
          <p:cNvPr id="7" name="Text Placeholder 2">
            <a:extLst>
              <a:ext uri="{FF2B5EF4-FFF2-40B4-BE49-F238E27FC236}">
                <a16:creationId xmlns:a16="http://schemas.microsoft.com/office/drawing/2014/main" id="{E44B271E-57A0-F246-904F-031B279F924E}"/>
              </a:ext>
            </a:extLst>
          </p:cNvPr>
          <p:cNvSpPr>
            <a:spLocks noGrp="1"/>
          </p:cNvSpPr>
          <p:nvPr/>
        </p:nvSpPr>
        <p:spPr>
          <a:xfrm>
            <a:off x="292098" y="1097280"/>
            <a:ext cx="3530656" cy="64008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Offered at cost and without profit to TIAA—so more money goes to work for employees</a:t>
            </a:r>
          </a:p>
        </p:txBody>
      </p:sp>
      <p:sp>
        <p:nvSpPr>
          <p:cNvPr id="10" name="Text Placeholder 19">
            <a:extLst>
              <a:ext uri="{FF2B5EF4-FFF2-40B4-BE49-F238E27FC236}">
                <a16:creationId xmlns:a16="http://schemas.microsoft.com/office/drawing/2014/main" id="{20F01027-0F0F-A043-FE60-8E1CC0405AB2}"/>
              </a:ext>
            </a:extLst>
          </p:cNvPr>
          <p:cNvSpPr>
            <a:spLocks noGrp="1"/>
          </p:cNvSpPr>
          <p:nvPr/>
        </p:nvSpPr>
        <p:spPr>
          <a:xfrm>
            <a:off x="292098" y="5411585"/>
            <a:ext cx="11520287" cy="989215"/>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defTabSz="749156">
              <a:spcBef>
                <a:spcPts val="0"/>
              </a:spcBef>
              <a:spcAft>
                <a:spcPts val="100"/>
              </a:spcAft>
              <a:buAutoNum type="arabicPeriod"/>
              <a:defRPr/>
            </a:pPr>
            <a:r>
              <a:rPr lang="en-US" sz="850" dirty="0"/>
              <a:t>Applies to CREF Variable Annuities’ net expense ratios average 0.27%, less than half the average industry cost (0.94%) for an institutional annuity. Morningstar as of Jul. 15, 2024, based on fund level net expense ratios from 11,384 variable annuities evaluated.</a:t>
            </a:r>
          </a:p>
          <a:p>
            <a:pPr marL="137160" indent="-137160" defTabSz="749156">
              <a:spcBef>
                <a:spcPts val="0"/>
              </a:spcBef>
              <a:spcAft>
                <a:spcPts val="100"/>
              </a:spcAft>
              <a:buAutoNum type="arabicPeriod"/>
              <a:defRPr/>
            </a:pPr>
            <a:r>
              <a:rPr lang="en-US" sz="850" dirty="0"/>
              <a:t>Source: Mutual Fund Oversight, Fund Administration, CREF Prospectus, as of May 1, 2024. The net expense ratio represents expenses after reimbursement and waivers, if applicable; and is what participants actually pay; while the gross expense ratio represents the expense ratio before consideration for reimbursements and/or waivers are applied. CREF is an at-cost product, which means its net and gross expenses are the same. Total annual expense deductions, which include investment advisory, administrative, and distribution expenses, and mortality and expense risk charges, are estimated each year based on projected expense and asset levels. Differences between actual expenses and the estimate are adjusted quarterly and are reflected in current investment results. Historically, adjustments have been small. The Account’s total annual expense deduction appears in the Account’s prospectus, and may be different than that shown herein due to rounding. Please see the CREF prospectus for fees, expenses and further details. </a:t>
            </a:r>
          </a:p>
          <a:p>
            <a:pPr marL="137160" indent="-137160" defTabSz="749156">
              <a:spcBef>
                <a:spcPts val="0"/>
              </a:spcBef>
              <a:spcAft>
                <a:spcPts val="100"/>
              </a:spcAft>
              <a:buAutoNum type="arabicPeriod"/>
              <a:defRPr/>
            </a:pPr>
            <a:r>
              <a:rPr lang="en-US" sz="850" dirty="0"/>
              <a:t>Mortality and Expense (M&amp;E) risk charges—CREF also deducts a mortality and expense risk charge that is paid to TIAA to guarantee that CREF participants transferring funds to TIAA for the immediate purchase of lifetime payout annuities will not be charged more than the rate stipulated in the CREF contract. This mortality and expense risk charge is a direct insurance charge. This charge is the same across all classes and Accounts. </a:t>
            </a:r>
            <a:endParaRPr lang="en-US" sz="850" u="none" strike="noStrike" kern="700" cap="none" spc="-28" normalizeH="0" baseline="0" noProof="0" dirty="0">
              <a:ln>
                <a:noFill/>
              </a:ln>
              <a:effectLst/>
              <a:uLnTx/>
              <a:uFillTx/>
            </a:endParaRPr>
          </a:p>
        </p:txBody>
      </p:sp>
      <p:sp>
        <p:nvSpPr>
          <p:cNvPr id="11" name="Text Placeholder 14">
            <a:extLst>
              <a:ext uri="{FF2B5EF4-FFF2-40B4-BE49-F238E27FC236}">
                <a16:creationId xmlns:a16="http://schemas.microsoft.com/office/drawing/2014/main" id="{D1FDF161-C92C-FBC4-CA24-A42FCBCA049F}"/>
              </a:ext>
            </a:extLst>
          </p:cNvPr>
          <p:cNvSpPr txBox="1">
            <a:spLocks/>
          </p:cNvSpPr>
          <p:nvPr/>
        </p:nvSpPr>
        <p:spPr>
          <a:xfrm>
            <a:off x="292098" y="2111779"/>
            <a:ext cx="3530656" cy="2442934"/>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buFont typeface="Arial" panose="020B0604020202020204" pitchFamily="34" charset="0"/>
              <a:buChar char="•"/>
            </a:pPr>
            <a:r>
              <a:rPr lang="en-US"/>
              <a:t>Expense ratios increase/decrease depending on changes in net assets and total expenses only.</a:t>
            </a:r>
            <a:r>
              <a:rPr lang="en-US" baseline="30000"/>
              <a:t>2</a:t>
            </a:r>
          </a:p>
          <a:p>
            <a:pPr marL="137160" indent="-137160">
              <a:buFont typeface="Arial" panose="020B0604020202020204" pitchFamily="34" charset="0"/>
              <a:buChar char="•"/>
            </a:pPr>
            <a:r>
              <a:rPr lang="en-US"/>
              <a:t>All benefits, including lifelong income, are packaged together without additional fees.</a:t>
            </a:r>
          </a:p>
          <a:p>
            <a:pPr marL="137160" indent="-137160">
              <a:buFont typeface="Arial" panose="020B0604020202020204" pitchFamily="34" charset="0"/>
              <a:buChar char="•"/>
            </a:pPr>
            <a:r>
              <a:rPr lang="en-US" sz="1600">
                <a:solidFill>
                  <a:schemeClr val="tx1"/>
                </a:solidFill>
              </a:rPr>
              <a:t>Can be bundled or unbundled to meet your needs.</a:t>
            </a:r>
          </a:p>
        </p:txBody>
      </p:sp>
      <p:sp>
        <p:nvSpPr>
          <p:cNvPr id="13" name="TextBox 12">
            <a:extLst>
              <a:ext uri="{FF2B5EF4-FFF2-40B4-BE49-F238E27FC236}">
                <a16:creationId xmlns:a16="http://schemas.microsoft.com/office/drawing/2014/main" id="{01085710-7DAF-1E3F-E69F-4024DFD63590}"/>
              </a:ext>
            </a:extLst>
          </p:cNvPr>
          <p:cNvSpPr txBox="1"/>
          <p:nvPr/>
        </p:nvSpPr>
        <p:spPr>
          <a:xfrm>
            <a:off x="4271251" y="1101605"/>
            <a:ext cx="7435185" cy="400110"/>
          </a:xfrm>
          <a:prstGeom prst="rect">
            <a:avLst/>
          </a:prstGeom>
          <a:noFill/>
        </p:spPr>
        <p:txBody>
          <a:bodyPr wrap="square" lIns="0" tIns="0" rIns="0" bIns="0" rtlCol="0">
            <a:spAutoFit/>
          </a:bodyPr>
          <a:lstStyle/>
          <a:p>
            <a:pPr algn="ctr"/>
            <a:r>
              <a:rPr lang="en-US" sz="1300" b="1" spc="30" dirty="0">
                <a:latin typeface="Ringside Narrow" panose="02000500000000000000" pitchFamily="2" charset="0"/>
                <a:cs typeface="Arial" panose="020B0604020202020204" pitchFamily="34" charset="0"/>
              </a:rPr>
              <a:t>CREF GLOBAL EQUITIES EXPENSE RATIO</a:t>
            </a:r>
            <a:br>
              <a:rPr lang="en-US" sz="1300" b="1" spc="30" dirty="0">
                <a:latin typeface="Ringside Narrow" panose="02000500000000000000" pitchFamily="2" charset="0"/>
                <a:cs typeface="Arial" panose="020B0604020202020204" pitchFamily="34" charset="0"/>
              </a:rPr>
            </a:br>
            <a:r>
              <a:rPr lang="en-US" sz="1300" dirty="0">
                <a:latin typeface="Ringside Narrow Book" panose="02000500000000000000" pitchFamily="2" charset="0"/>
                <a:cs typeface="Arial" panose="020B0604020202020204" pitchFamily="34" charset="0"/>
              </a:rPr>
              <a:t>(as of 6/30/2024)</a:t>
            </a:r>
          </a:p>
        </p:txBody>
      </p:sp>
      <p:graphicFrame>
        <p:nvGraphicFramePr>
          <p:cNvPr id="24" name="Table 23">
            <a:extLst>
              <a:ext uri="{FF2B5EF4-FFF2-40B4-BE49-F238E27FC236}">
                <a16:creationId xmlns:a16="http://schemas.microsoft.com/office/drawing/2014/main" id="{0E10BE7B-48D4-DA0D-D1B4-89C12A395E19}"/>
              </a:ext>
            </a:extLst>
          </p:cNvPr>
          <p:cNvGraphicFramePr>
            <a:graphicFrameLocks noGrp="1"/>
          </p:cNvGraphicFramePr>
          <p:nvPr>
            <p:extLst>
              <p:ext uri="{D42A27DB-BD31-4B8C-83A1-F6EECF244321}">
                <p14:modId xmlns:p14="http://schemas.microsoft.com/office/powerpoint/2010/main" val="1606765460"/>
              </p:ext>
            </p:extLst>
          </p:nvPr>
        </p:nvGraphicFramePr>
        <p:xfrm>
          <a:off x="4271251" y="1585852"/>
          <a:ext cx="7435186" cy="3423055"/>
        </p:xfrm>
        <a:graphic>
          <a:graphicData uri="http://schemas.openxmlformats.org/drawingml/2006/table">
            <a:tbl>
              <a:tblPr firstRow="1" bandRow="1">
                <a:tableStyleId>{5C22544A-7EE6-4342-B048-85BDC9FD1C3A}</a:tableStyleId>
              </a:tblPr>
              <a:tblGrid>
                <a:gridCol w="1668746">
                  <a:extLst>
                    <a:ext uri="{9D8B030D-6E8A-4147-A177-3AD203B41FA5}">
                      <a16:colId xmlns:a16="http://schemas.microsoft.com/office/drawing/2014/main" val="1756809911"/>
                    </a:ext>
                  </a:extLst>
                </a:gridCol>
                <a:gridCol w="1350394">
                  <a:extLst>
                    <a:ext uri="{9D8B030D-6E8A-4147-A177-3AD203B41FA5}">
                      <a16:colId xmlns:a16="http://schemas.microsoft.com/office/drawing/2014/main" val="1647371829"/>
                    </a:ext>
                  </a:extLst>
                </a:gridCol>
                <a:gridCol w="1414202">
                  <a:extLst>
                    <a:ext uri="{9D8B030D-6E8A-4147-A177-3AD203B41FA5}">
                      <a16:colId xmlns:a16="http://schemas.microsoft.com/office/drawing/2014/main" val="3810392836"/>
                    </a:ext>
                  </a:extLst>
                </a:gridCol>
                <a:gridCol w="3001844">
                  <a:extLst>
                    <a:ext uri="{9D8B030D-6E8A-4147-A177-3AD203B41FA5}">
                      <a16:colId xmlns:a16="http://schemas.microsoft.com/office/drawing/2014/main" val="2280421171"/>
                    </a:ext>
                  </a:extLst>
                </a:gridCol>
              </a:tblGrid>
              <a:tr h="558308">
                <a:tc>
                  <a:txBody>
                    <a:bodyPr/>
                    <a:lstStyle/>
                    <a:p>
                      <a:pPr algn="l">
                        <a:lnSpc>
                          <a:spcPct val="90000"/>
                        </a:lnSpc>
                      </a:pPr>
                      <a:r>
                        <a:rPr lang="en-US" sz="1600" b="1" i="0" cap="none" baseline="0">
                          <a:solidFill>
                            <a:schemeClr val="bg1"/>
                          </a:solidFill>
                          <a:latin typeface="Ringside Narrow" panose="02000500000000000000" pitchFamily="2" charset="0"/>
                          <a:cs typeface="Arial" panose="020B0604020202020204" pitchFamily="34" charset="0"/>
                        </a:rPr>
                        <a:t>Expense categories</a:t>
                      </a: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2">
                  <a:txBody>
                    <a:bodyPr/>
                    <a:lstStyle/>
                    <a:p>
                      <a:pPr algn="ctr">
                        <a:lnSpc>
                          <a:spcPct val="90000"/>
                        </a:lnSpc>
                      </a:pPr>
                      <a:r>
                        <a:rPr lang="en-US" sz="1600" b="1" i="0" cap="none" baseline="0">
                          <a:solidFill>
                            <a:schemeClr val="bg1"/>
                          </a:solidFill>
                          <a:latin typeface="Ringside Narrow" panose="02000500000000000000" pitchFamily="2" charset="0"/>
                          <a:cs typeface="Arial" panose="020B0604020202020204" pitchFamily="34" charset="0"/>
                        </a:rPr>
                        <a:t>CREF Global Equities (R3)</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n-US"/>
                    </a:p>
                  </a:txBody>
                  <a:tcPr/>
                </a:tc>
                <a:tc>
                  <a:txBody>
                    <a:bodyPr/>
                    <a:lstStyle/>
                    <a:p>
                      <a:pPr algn="ctr">
                        <a:lnSpc>
                          <a:spcPct val="90000"/>
                        </a:lnSpc>
                      </a:pPr>
                      <a:r>
                        <a:rPr lang="en-US" sz="1600" b="1" i="0" cap="none" baseline="0">
                          <a:solidFill>
                            <a:schemeClr val="bg1"/>
                          </a:solidFill>
                          <a:latin typeface="Ringside Narrow" panose="02000500000000000000" pitchFamily="2" charset="0"/>
                          <a:cs typeface="Arial" panose="020B0604020202020204" pitchFamily="34" charset="0"/>
                        </a:rPr>
                        <a:t>CREF Global Equities (R4)</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07084906"/>
                  </a:ext>
                </a:extLst>
              </a:tr>
              <a:tr h="1247433">
                <a:tc>
                  <a:txBody>
                    <a:bodyPr/>
                    <a:lstStyle/>
                    <a:p>
                      <a:pPr algn="l"/>
                      <a:endParaRPr lang="en-US" sz="1100" b="1" i="0" cap="none" baseline="0">
                        <a:solidFill>
                          <a:schemeClr val="bg1"/>
                        </a:solidFill>
                        <a:latin typeface="Ringside Narrow" panose="02000500000000000000" pitchFamily="2" charset="0"/>
                        <a:cs typeface="Arial" panose="020B0604020202020204" pitchFamily="34" charset="0"/>
                      </a:endParaRPr>
                    </a:p>
                  </a:txBody>
                  <a:tcPr marL="82394" marR="82394"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algn="ctr">
                        <a:lnSpc>
                          <a:spcPct val="90000"/>
                        </a:lnSpc>
                      </a:pPr>
                      <a:r>
                        <a:rPr lang="en-US" sz="1200" b="1" i="0" kern="1200" cap="none" baseline="0" dirty="0">
                          <a:solidFill>
                            <a:schemeClr val="tx1"/>
                          </a:solidFill>
                          <a:latin typeface="Ringside Narrow" panose="02000500000000000000" pitchFamily="2" charset="0"/>
                          <a:ea typeface="+mn-ea"/>
                          <a:cs typeface="Arial" panose="020B0604020202020204" pitchFamily="34" charset="0"/>
                        </a:rPr>
                        <a:t>Fully bundled “all in” pricing </a:t>
                      </a:r>
                      <a:br>
                        <a:rPr lang="en-US" sz="1200" b="0" i="0" kern="1200" cap="none" baseline="0" dirty="0">
                          <a:solidFill>
                            <a:schemeClr val="tx1"/>
                          </a:solidFill>
                          <a:latin typeface="Ringside Narrow Book" panose="02000500000000000000" pitchFamily="2" charset="0"/>
                          <a:ea typeface="+mn-ea"/>
                          <a:cs typeface="Arial" panose="020B0604020202020204" pitchFamily="34" charset="0"/>
                        </a:rPr>
                      </a:b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Combines all expenses to cover costs associated with investment management, distribution, administrative services, and recordkeeping and plan-related services.</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00" b="1" i="0" kern="1200" cap="none" spc="-20" baseline="0" dirty="0">
                          <a:solidFill>
                            <a:schemeClr val="tx1"/>
                          </a:solidFill>
                          <a:latin typeface="Ringside Narrow" panose="02000500000000000000" pitchFamily="2" charset="0"/>
                          <a:ea typeface="+mn-ea"/>
                          <a:cs typeface="Arial" panose="020B0604020202020204" pitchFamily="34" charset="0"/>
                        </a:rPr>
                        <a:t>Unbundled pricing </a:t>
                      </a:r>
                      <a:br>
                        <a:rPr lang="en-US" sz="1200" b="0" i="0" kern="1200" cap="none" spc="-20" baseline="0" dirty="0">
                          <a:solidFill>
                            <a:schemeClr val="tx1"/>
                          </a:solidFill>
                          <a:latin typeface="Ringside Narrow Book" panose="02000500000000000000" pitchFamily="2" charset="0"/>
                          <a:ea typeface="+mn-ea"/>
                          <a:cs typeface="Arial" panose="020B0604020202020204" pitchFamily="34" charset="0"/>
                        </a:rPr>
                      </a:br>
                      <a:r>
                        <a:rPr lang="en-US" sz="1200" b="0" i="0" kern="1200" cap="none" spc="-20" baseline="0" dirty="0">
                          <a:solidFill>
                            <a:schemeClr val="tx1"/>
                          </a:solidFill>
                          <a:latin typeface="Ringside Narrow Book" panose="02000500000000000000" pitchFamily="2" charset="0"/>
                          <a:ea typeface="+mn-ea"/>
                          <a:cs typeface="Arial" panose="020B0604020202020204" pitchFamily="34" charset="0"/>
                        </a:rPr>
                        <a:t>Removes recordkeeping and plan service expenses from the administrative and distribution portion of the expense ratio. Recordkeeping is paid separately via recordkeeping services agreements with TIAA.</a:t>
                      </a:r>
                    </a:p>
                  </a:txBody>
                  <a:tcPr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2552845663"/>
                  </a:ext>
                </a:extLst>
              </a:tr>
              <a:tr h="205730">
                <a:tc>
                  <a:txBody>
                    <a:bodyPr/>
                    <a:lstStyle/>
                    <a:p>
                      <a:pPr algn="l"/>
                      <a:r>
                        <a:rPr lang="en-US" sz="1300" b="0" baseline="0">
                          <a:solidFill>
                            <a:schemeClr val="tx1"/>
                          </a:solidFill>
                          <a:latin typeface="+mn-lt"/>
                          <a:cs typeface="Arial" panose="020B0604020202020204" pitchFamily="34" charset="0"/>
                        </a:rPr>
                        <a:t>Investment advisory </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a:r>
                        <a:rPr lang="en-US" sz="1300" b="0" baseline="0">
                          <a:solidFill>
                            <a:schemeClr val="tx1"/>
                          </a:solidFill>
                          <a:latin typeface="Franklin Gothic Book" panose="020B0503020102020204" pitchFamily="34" charset="0"/>
                          <a:cs typeface="Arial" panose="020B0604020202020204" pitchFamily="34" charset="0"/>
                        </a:rPr>
                        <a:t>7.5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a:r>
                        <a:rPr lang="en-US" sz="1300" b="0" i="0" baseline="0">
                          <a:solidFill>
                            <a:schemeClr val="tx1"/>
                          </a:solidFill>
                          <a:latin typeface="Franklin Gothic Book" panose="020B0503020102020204" pitchFamily="34" charset="0"/>
                          <a:cs typeface="Arial" panose="020B0604020202020204" pitchFamily="34" charset="0"/>
                        </a:rPr>
                        <a:t>7.5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58744340"/>
                  </a:ext>
                </a:extLst>
              </a:tr>
              <a:tr h="2336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mn-lt"/>
                          <a:ea typeface="+mn-ea"/>
                          <a:cs typeface="Arial" panose="020B0604020202020204" pitchFamily="34" charset="0"/>
                        </a:rPr>
                        <a:t>Administrative</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Franklin Gothic Book" panose="020B0503020102020204" pitchFamily="34" charset="0"/>
                          <a:ea typeface="+mn-ea"/>
                          <a:cs typeface="Arial" panose="020B0604020202020204" pitchFamily="34" charset="0"/>
                        </a:rPr>
                        <a:t> 15.0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i="0" kern="1200" baseline="0">
                          <a:solidFill>
                            <a:schemeClr val="tx1"/>
                          </a:solidFill>
                          <a:latin typeface="Franklin Gothic Book" panose="020B0503020102020204" pitchFamily="34" charset="0"/>
                          <a:ea typeface="+mn-ea"/>
                          <a:cs typeface="Arial" panose="020B0604020202020204" pitchFamily="34" charset="0"/>
                        </a:rPr>
                        <a:t>1.0 bp</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884492189"/>
                  </a:ext>
                </a:extLst>
              </a:tr>
              <a:tr h="211639">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Distribution </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2.0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31999083"/>
                  </a:ext>
                </a:extLst>
              </a:tr>
              <a:tr h="247845">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Mortality (M&amp;E)</a:t>
                      </a:r>
                      <a:r>
                        <a:rPr lang="en-US" sz="1300" b="0" kern="1200" baseline="30000">
                          <a:solidFill>
                            <a:schemeClr val="tx1"/>
                          </a:solidFill>
                          <a:latin typeface="+mn-lt"/>
                          <a:ea typeface="+mn-ea"/>
                          <a:cs typeface="Arial" panose="020B0604020202020204" pitchFamily="34" charset="0"/>
                        </a:rPr>
                        <a:t>3</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4143570056"/>
                  </a:ext>
                </a:extLst>
              </a:tr>
              <a:tr h="718477">
                <a:tc>
                  <a:txBody>
                    <a:bodyPr/>
                    <a:lstStyle/>
                    <a:p>
                      <a:pPr marL="0" algn="l" defTabSz="914400" rtl="0" eaLnBrk="1" latinLnBrk="0" hangingPunct="1"/>
                      <a:r>
                        <a:rPr lang="en-US" sz="1300" b="1" i="0" kern="1200" baseline="0">
                          <a:solidFill>
                            <a:schemeClr val="tx1"/>
                          </a:solidFill>
                          <a:latin typeface="Ringside Narrow" panose="02000500000000000000" pitchFamily="2" charset="0"/>
                          <a:ea typeface="+mn-ea"/>
                          <a:cs typeface="Arial" panose="020B0604020202020204" pitchFamily="34" charset="0"/>
                        </a:rPr>
                        <a:t>TOTAL EXPENSE RATIO</a:t>
                      </a:r>
                    </a:p>
                  </a:txBody>
                  <a:tcPr marL="82394" marR="0" marB="0">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25 bps</a:t>
                      </a:r>
                      <a:br>
                        <a:rPr lang="en-US" sz="1100" b="0" kern="1200" baseline="0">
                          <a:solidFill>
                            <a:schemeClr val="tx1"/>
                          </a:solidFill>
                          <a:latin typeface="Franklin Gothic Book" panose="020B0503020102020204" pitchFamily="34" charset="0"/>
                          <a:ea typeface="+mn-ea"/>
                          <a:cs typeface="Arial" panose="020B0604020202020204" pitchFamily="34" charset="0"/>
                        </a:rPr>
                      </a:br>
                      <a:r>
                        <a:rPr lang="en-US" sz="1300" b="0" kern="1200" baseline="0">
                          <a:solidFill>
                            <a:schemeClr val="tx1"/>
                          </a:solidFill>
                          <a:latin typeface="Franklin Gothic Book" panose="020B0503020102020204" pitchFamily="34" charset="0"/>
                          <a:ea typeface="+mn-ea"/>
                          <a:cs typeface="Arial" panose="020B0604020202020204" pitchFamily="34" charset="0"/>
                        </a:rPr>
                        <a:t>(bundled)</a:t>
                      </a:r>
                    </a:p>
                  </a:txBody>
                  <a:tcPr marL="0" marR="236886"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15 bps</a:t>
                      </a:r>
                    </a:p>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(less 10 bps RK offset)</a:t>
                      </a:r>
                    </a:p>
                  </a:txBody>
                  <a:tcPr marL="0" marR="236886"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dirty="0">
                          <a:solidFill>
                            <a:schemeClr val="tx1"/>
                          </a:solidFill>
                          <a:latin typeface="Franklin Gothic Demi" panose="020B0603020102020204" pitchFamily="34" charset="0"/>
                          <a:ea typeface="+mn-ea"/>
                          <a:cs typeface="Arial" panose="020B0604020202020204" pitchFamily="34" charset="0"/>
                        </a:rPr>
                        <a:t>9.5 bps</a:t>
                      </a:r>
                      <a:br>
                        <a:rPr lang="en-US" sz="1100" b="0" i="0" kern="1200" baseline="0" dirty="0">
                          <a:solidFill>
                            <a:schemeClr val="tx1"/>
                          </a:solidFill>
                          <a:latin typeface="Franklin Gothic Book" panose="020B0503020102020204" pitchFamily="34" charset="0"/>
                          <a:ea typeface="+mn-ea"/>
                          <a:cs typeface="Arial" panose="020B0604020202020204" pitchFamily="34" charset="0"/>
                        </a:rPr>
                      </a:br>
                      <a:r>
                        <a:rPr lang="en-US" sz="1300" b="0" i="0" kern="1200" baseline="0" dirty="0">
                          <a:solidFill>
                            <a:schemeClr val="tx1"/>
                          </a:solidFill>
                          <a:latin typeface="Franklin Gothic Book" panose="020B0503020102020204" pitchFamily="34" charset="0"/>
                          <a:ea typeface="+mn-ea"/>
                          <a:cs typeface="Arial" panose="020B0604020202020204" pitchFamily="34" charset="0"/>
                        </a:rPr>
                        <a:t>(unbundled)</a:t>
                      </a:r>
                    </a:p>
                  </a:txBody>
                  <a:tcPr marL="0" marR="236886" marB="0">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24672037"/>
                  </a:ext>
                </a:extLst>
              </a:tr>
            </a:tbl>
          </a:graphicData>
        </a:graphic>
      </p:graphicFrame>
      <p:sp>
        <p:nvSpPr>
          <p:cNvPr id="2" name="Footer Placeholder 4">
            <a:extLst>
              <a:ext uri="{FF2B5EF4-FFF2-40B4-BE49-F238E27FC236}">
                <a16:creationId xmlns:a16="http://schemas.microsoft.com/office/drawing/2014/main" id="{51C61DD9-BDD2-ED0C-5FAF-B9E3E5CBF1FD}"/>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009084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2B0D4CE5-DD3B-131F-77D3-2A576A9CDD50}"/>
              </a:ext>
            </a:extLst>
          </p:cNvPr>
          <p:cNvSpPr>
            <a:spLocks noGrp="1"/>
          </p:cNvSpPr>
          <p:nvPr>
            <p:ph type="sldNum" sz="quarter" idx="12"/>
          </p:nvPr>
        </p:nvSpPr>
        <p:spPr/>
        <p:txBody>
          <a:bodyPr/>
          <a:lstStyle/>
          <a:p>
            <a:fld id="{E5B12101-DB11-214A-81F9-2D258DBE057F}" type="slidenum">
              <a:rPr lang="en-US" smtClean="0"/>
              <a:pPr/>
              <a:t>3</a:t>
            </a:fld>
            <a:endParaRPr lang="en-US"/>
          </a:p>
        </p:txBody>
      </p:sp>
      <p:sp>
        <p:nvSpPr>
          <p:cNvPr id="4" name="Title 3">
            <a:extLst>
              <a:ext uri="{FF2B5EF4-FFF2-40B4-BE49-F238E27FC236}">
                <a16:creationId xmlns:a16="http://schemas.microsoft.com/office/drawing/2014/main" id="{E0D2A653-DDCA-2BB4-94E1-94A52F6C6842}"/>
              </a:ext>
            </a:extLst>
          </p:cNvPr>
          <p:cNvSpPr>
            <a:spLocks noGrp="1"/>
          </p:cNvSpPr>
          <p:nvPr>
            <p:ph type="title"/>
          </p:nvPr>
        </p:nvSpPr>
        <p:spPr>
          <a:xfrm>
            <a:off x="292607" y="1481328"/>
            <a:ext cx="9294737" cy="1298448"/>
          </a:xfrm>
        </p:spPr>
        <p:txBody>
          <a:bodyPr/>
          <a:lstStyle/>
          <a:p>
            <a:r>
              <a:rPr lang="en-US"/>
              <a:t>CREF variable annuities</a:t>
            </a:r>
            <a:br>
              <a:rPr lang="en-US"/>
            </a:br>
            <a:r>
              <a:rPr lang="en-US"/>
              <a:t>Built for growth. Income for life.</a:t>
            </a:r>
          </a:p>
        </p:txBody>
      </p:sp>
      <p:sp>
        <p:nvSpPr>
          <p:cNvPr id="3" name="Footer Placeholder 4">
            <a:extLst>
              <a:ext uri="{FF2B5EF4-FFF2-40B4-BE49-F238E27FC236}">
                <a16:creationId xmlns:a16="http://schemas.microsoft.com/office/drawing/2014/main" id="{674D64E0-5843-6456-4AAB-210D69F871B4}"/>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8285380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a:xfrm>
            <a:off x="292099" y="612649"/>
            <a:ext cx="10940995" cy="363166"/>
          </a:xfrm>
        </p:spPr>
        <p:txBody>
          <a:bodyPr/>
          <a:lstStyle/>
          <a:p>
            <a:r>
              <a:rPr lang="en-US" dirty="0"/>
              <a:t>Built-in retirement income keeps going for life.</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30</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a:solidFill>
                  <a:schemeClr val="tx2"/>
                </a:solidFill>
              </a:rPr>
              <a:t>CREF GLOBAL EQUITIES</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5931606"/>
            <a:ext cx="11433048" cy="461929"/>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10719" defTabSz="767015">
              <a:spcAft>
                <a:spcPts val="100"/>
              </a:spcAft>
              <a:tabLst>
                <a:tab pos="180824" algn="l"/>
                <a:tab pos="181292" algn="l"/>
              </a:tabLst>
            </a:pPr>
            <a:r>
              <a:rPr lang="en-US" sz="850" dirty="0"/>
              <a:t>The illustration above is based on historical performance. You cannot invest directly in any index. Index returns do not reflect a deduction for fees or expenses. In this example, Russell 3000 and MSCI </a:t>
            </a:r>
            <a:r>
              <a:rPr lang="en-US" sz="850" dirty="0" err="1"/>
              <a:t>EAFE+Canada</a:t>
            </a:r>
            <a:r>
              <a:rPr lang="en-US" sz="850" dirty="0"/>
              <a:t> options. Represents a 65/35 weighted allocation of both respective market indexes adjusted and/or unadjusted for expenses. Source: TIAA Actuarial. Notes: A variable annuity is an insurance contract and includes underlying investments whose value is tied to market performance. When markets are up, you can capture the gains, but you may also experience losses when markets are down. When you retire, you can choose to receive income for life and/or other income. </a:t>
            </a:r>
          </a:p>
        </p:txBody>
      </p:sp>
      <p:sp>
        <p:nvSpPr>
          <p:cNvPr id="22" name="TextBox 7">
            <a:extLst>
              <a:ext uri="{FF2B5EF4-FFF2-40B4-BE49-F238E27FC236}">
                <a16:creationId xmlns:a16="http://schemas.microsoft.com/office/drawing/2014/main" id="{E5C5CAEA-2EF0-8741-900E-948049404FD2}"/>
              </a:ext>
            </a:extLst>
          </p:cNvPr>
          <p:cNvSpPr txBox="1"/>
          <p:nvPr/>
        </p:nvSpPr>
        <p:spPr>
          <a:xfrm>
            <a:off x="975360" y="1645267"/>
            <a:ext cx="8424279" cy="425758"/>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200"/>
              </a:spcAft>
            </a:pPr>
            <a:r>
              <a:rPr lang="en-US" sz="1300" b="1" spc="30" dirty="0">
                <a:latin typeface="Ringside Narrow" panose="02000500000000000000" pitchFamily="2" charset="0"/>
              </a:rPr>
              <a:t>RETIREMENT INCOME OVER 25 YEARS</a:t>
            </a:r>
          </a:p>
          <a:p>
            <a:pPr algn="ctr">
              <a:spcAft>
                <a:spcPts val="200"/>
              </a:spcAft>
            </a:pPr>
            <a:r>
              <a:rPr lang="en-US" sz="1300" dirty="0">
                <a:latin typeface="Ringside Narrow Book" panose="02000500000000000000" pitchFamily="2" charset="0"/>
              </a:rPr>
              <a:t>(actual results from 1/1/1999 to 12/31/2023)</a:t>
            </a:r>
          </a:p>
        </p:txBody>
      </p:sp>
      <p:sp>
        <p:nvSpPr>
          <p:cNvPr id="2" name="Text Placeholder 2">
            <a:extLst>
              <a:ext uri="{FF2B5EF4-FFF2-40B4-BE49-F238E27FC236}">
                <a16:creationId xmlns:a16="http://schemas.microsoft.com/office/drawing/2014/main" id="{2ED58F96-1EBF-F615-6C9B-A9387B8060CF}"/>
              </a:ext>
            </a:extLst>
          </p:cNvPr>
          <p:cNvSpPr>
            <a:spLocks noGrp="1"/>
          </p:cNvSpPr>
          <p:nvPr/>
        </p:nvSpPr>
        <p:spPr>
          <a:xfrm>
            <a:off x="292097" y="1097281"/>
            <a:ext cx="11297923" cy="30165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Has provided about </a:t>
            </a:r>
            <a:r>
              <a:rPr lang="en-US" sz="1600" b="1" dirty="0">
                <a:solidFill>
                  <a:schemeClr val="tx1"/>
                </a:solidFill>
                <a:latin typeface="Ringside Narrow" panose="02000500000000000000" pitchFamily="2" charset="0"/>
              </a:rPr>
              <a:t>$4,000 </a:t>
            </a:r>
            <a:r>
              <a:rPr lang="en-US" sz="1600" dirty="0">
                <a:solidFill>
                  <a:schemeClr val="tx1"/>
                </a:solidFill>
              </a:rPr>
              <a:t>more annual income on average than the benchmark and more than </a:t>
            </a:r>
            <a:r>
              <a:rPr lang="en-US" sz="1600" b="1" dirty="0">
                <a:solidFill>
                  <a:schemeClr val="tx1"/>
                </a:solidFill>
                <a:latin typeface="Ringside Narrow" panose="02000500000000000000" pitchFamily="2" charset="0"/>
              </a:rPr>
              <a:t>$100,000 </a:t>
            </a:r>
            <a:r>
              <a:rPr lang="en-US" sz="1600" dirty="0">
                <a:solidFill>
                  <a:schemeClr val="tx1"/>
                </a:solidFill>
              </a:rPr>
              <a:t>more in total</a:t>
            </a:r>
          </a:p>
        </p:txBody>
      </p:sp>
      <p:sp>
        <p:nvSpPr>
          <p:cNvPr id="9" name="TextBox 8">
            <a:extLst>
              <a:ext uri="{FF2B5EF4-FFF2-40B4-BE49-F238E27FC236}">
                <a16:creationId xmlns:a16="http://schemas.microsoft.com/office/drawing/2014/main" id="{558B3735-E193-5E69-9518-DE4410737055}"/>
              </a:ext>
            </a:extLst>
          </p:cNvPr>
          <p:cNvSpPr txBox="1"/>
          <p:nvPr/>
        </p:nvSpPr>
        <p:spPr>
          <a:xfrm>
            <a:off x="9558527" y="2322142"/>
            <a:ext cx="2328673" cy="1200329"/>
          </a:xfrm>
          <a:prstGeom prst="rect">
            <a:avLst/>
          </a:prstGeom>
          <a:solidFill>
            <a:schemeClr val="accent4"/>
          </a:solidFill>
        </p:spPr>
        <p:txBody>
          <a:bodyPr wrap="square" lIns="91440" tIns="91440" rIns="9144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CREF Global Equities</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Average annual income:</a:t>
            </a:r>
          </a:p>
          <a:p>
            <a:pPr marL="0" marR="0" lvl="0" indent="0" defTabSz="914400" rtl="0" eaLnBrk="1" fontAlgn="auto" latinLnBrk="0" hangingPunct="1">
              <a:lnSpc>
                <a:spcPct val="100000"/>
              </a:lnSpc>
              <a:spcBef>
                <a:spcPts val="0"/>
              </a:spcBef>
              <a:spcAft>
                <a:spcPts val="600"/>
              </a:spcAft>
              <a:buClrTx/>
              <a:buSzTx/>
              <a:buFontTx/>
              <a:buNone/>
              <a:tabLst/>
              <a:defRPr/>
            </a:pPr>
            <a:r>
              <a:rPr lang="en-US" sz="1200" b="1">
                <a:solidFill>
                  <a:schemeClr val="bg1"/>
                </a:solidFill>
                <a:latin typeface="Ringside Narrow" panose="02000500000000000000" pitchFamily="2" charset="0"/>
              </a:rPr>
              <a:t>$17,136</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chemeClr val="bg1"/>
                </a:solidFill>
                <a:effectLst/>
                <a:uLnTx/>
                <a:uFillTx/>
                <a:ea typeface="+mn-ea"/>
                <a:cs typeface="+mn-cs"/>
              </a:rPr>
              <a:t>Income over 25 years:</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a:ln>
                  <a:noFill/>
                </a:ln>
                <a:solidFill>
                  <a:schemeClr val="bg1"/>
                </a:solidFill>
                <a:effectLst/>
                <a:uLnTx/>
                <a:uFillTx/>
                <a:latin typeface="Ringside Narrow" panose="02000500000000000000" pitchFamily="2" charset="0"/>
              </a:rPr>
              <a:t>$</a:t>
            </a:r>
            <a:r>
              <a:rPr lang="en-US" sz="1200" b="1">
                <a:solidFill>
                  <a:schemeClr val="bg1"/>
                </a:solidFill>
                <a:latin typeface="Ringside Narrow" panose="02000500000000000000" pitchFamily="2" charset="0"/>
              </a:rPr>
              <a:t>428,392</a:t>
            </a:r>
            <a:endParaRPr kumimoji="0" lang="en-US" sz="1200" b="1" u="none" strike="noStrike" kern="1200" cap="none" spc="0" normalizeH="0" baseline="0" noProof="0">
              <a:ln>
                <a:noFill/>
              </a:ln>
              <a:solidFill>
                <a:schemeClr val="bg1"/>
              </a:solidFill>
              <a:effectLst/>
              <a:uLnTx/>
              <a:uFillTx/>
              <a:latin typeface="Ringside Narrow" panose="02000500000000000000" pitchFamily="2" charset="0"/>
            </a:endParaRPr>
          </a:p>
        </p:txBody>
      </p:sp>
      <p:sp>
        <p:nvSpPr>
          <p:cNvPr id="10" name="TextBox 9">
            <a:extLst>
              <a:ext uri="{FF2B5EF4-FFF2-40B4-BE49-F238E27FC236}">
                <a16:creationId xmlns:a16="http://schemas.microsoft.com/office/drawing/2014/main" id="{DE32E2BA-5624-625B-B035-DF6E8CD84F27}"/>
              </a:ext>
            </a:extLst>
          </p:cNvPr>
          <p:cNvSpPr txBox="1"/>
          <p:nvPr/>
        </p:nvSpPr>
        <p:spPr>
          <a:xfrm>
            <a:off x="9558527" y="3660553"/>
            <a:ext cx="2328673" cy="1200329"/>
          </a:xfrm>
          <a:prstGeom prst="rect">
            <a:avLst/>
          </a:prstGeom>
          <a:solidFill>
            <a:schemeClr val="tx1"/>
          </a:solidFill>
        </p:spPr>
        <p:txBody>
          <a:bodyPr wrap="square" lIns="91440" tIns="91440" rIns="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MSCI ACWI Index</a:t>
            </a:r>
          </a:p>
          <a:p>
            <a:pPr marL="0" marR="0" lvl="0" indent="0" defTabSz="914400" rtl="0" eaLnBrk="1" fontAlgn="auto" latinLnBrk="0" hangingPunct="1">
              <a:lnSpc>
                <a:spcPct val="100000"/>
              </a:lnSpc>
              <a:spcBef>
                <a:spcPts val="0"/>
              </a:spcBef>
              <a:spcAft>
                <a:spcPts val="600"/>
              </a:spcAft>
              <a:buClrTx/>
              <a:buSzTx/>
              <a:buFontTx/>
              <a:buNone/>
              <a:tabLst/>
              <a:defRPr/>
            </a:pPr>
            <a:r>
              <a:rPr lang="en-US" sz="1200">
                <a:solidFill>
                  <a:schemeClr val="bg1"/>
                </a:solidFill>
                <a:latin typeface="Ringside Narrow Book" panose="02000500000000000000" pitchFamily="2" charset="0"/>
              </a:rPr>
              <a:t>Average annual withdrawals:</a:t>
            </a:r>
            <a:br>
              <a:rPr lang="en-US" sz="1200">
                <a:solidFill>
                  <a:schemeClr val="bg1"/>
                </a:solidFill>
                <a:latin typeface="Ringside Narrow Book" panose="02000500000000000000" pitchFamily="2" charset="0"/>
              </a:rPr>
            </a:br>
            <a:r>
              <a:rPr lang="en-US" sz="1200" b="1">
                <a:solidFill>
                  <a:schemeClr val="bg1"/>
                </a:solidFill>
                <a:latin typeface="Ringside Narrow" panose="02000500000000000000" pitchFamily="2" charset="0"/>
              </a:rPr>
              <a:t>$13,135</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solidFill>
                  <a:schemeClr val="bg1"/>
                </a:solidFill>
                <a:effectLst/>
                <a:uLnTx/>
                <a:uFillTx/>
                <a:latin typeface="Ringside Narrow Book" panose="02000500000000000000" pitchFamily="2" charset="0"/>
              </a:rPr>
              <a:t>Income over 25 years:</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latin typeface="Ringside Narrow" panose="02000500000000000000" pitchFamily="2" charset="0"/>
              </a:rPr>
              <a:t>$328,367</a:t>
            </a:r>
            <a:endParaRPr kumimoji="0" lang="en-US" sz="1200" b="1" u="none" strike="noStrike" kern="1200" cap="none" spc="0" normalizeH="0" baseline="0" noProof="0">
              <a:ln>
                <a:noFill/>
              </a:ln>
              <a:solidFill>
                <a:schemeClr val="bg1"/>
              </a:solidFill>
              <a:effectLst/>
              <a:uLnTx/>
              <a:uFillTx/>
              <a:latin typeface="Ringside Narrow" panose="02000500000000000000" pitchFamily="2" charset="0"/>
            </a:endParaRPr>
          </a:p>
        </p:txBody>
      </p:sp>
      <p:grpSp>
        <p:nvGrpSpPr>
          <p:cNvPr id="38" name="Group 37">
            <a:extLst>
              <a:ext uri="{FF2B5EF4-FFF2-40B4-BE49-F238E27FC236}">
                <a16:creationId xmlns:a16="http://schemas.microsoft.com/office/drawing/2014/main" id="{794A94E0-64FE-F40B-8BCA-66C53F6B2C53}"/>
              </a:ext>
            </a:extLst>
          </p:cNvPr>
          <p:cNvGrpSpPr/>
          <p:nvPr/>
        </p:nvGrpSpPr>
        <p:grpSpPr>
          <a:xfrm>
            <a:off x="3530071" y="5581133"/>
            <a:ext cx="4404148" cy="138499"/>
            <a:chOff x="2093205" y="5020048"/>
            <a:chExt cx="4404148" cy="138499"/>
          </a:xfrm>
        </p:grpSpPr>
        <p:grpSp>
          <p:nvGrpSpPr>
            <p:cNvPr id="37" name="Group 36">
              <a:extLst>
                <a:ext uri="{FF2B5EF4-FFF2-40B4-BE49-F238E27FC236}">
                  <a16:creationId xmlns:a16="http://schemas.microsoft.com/office/drawing/2014/main" id="{F37CE45D-D09A-050C-1F87-C8C3CD2E385F}"/>
                </a:ext>
              </a:extLst>
            </p:cNvPr>
            <p:cNvGrpSpPr/>
            <p:nvPr/>
          </p:nvGrpSpPr>
          <p:grpSpPr>
            <a:xfrm>
              <a:off x="2093205" y="5020048"/>
              <a:ext cx="4404148" cy="138499"/>
              <a:chOff x="2093205" y="5020048"/>
              <a:chExt cx="4404148" cy="138499"/>
            </a:xfrm>
          </p:grpSpPr>
          <p:grpSp>
            <p:nvGrpSpPr>
              <p:cNvPr id="53" name="Group 52">
                <a:extLst>
                  <a:ext uri="{FF2B5EF4-FFF2-40B4-BE49-F238E27FC236}">
                    <a16:creationId xmlns:a16="http://schemas.microsoft.com/office/drawing/2014/main" id="{BC9328AA-6245-A193-BEDD-A02B6225D57A}"/>
                  </a:ext>
                </a:extLst>
              </p:cNvPr>
              <p:cNvGrpSpPr/>
              <p:nvPr/>
            </p:nvGrpSpPr>
            <p:grpSpPr>
              <a:xfrm>
                <a:off x="2344984" y="5020048"/>
                <a:ext cx="4152369" cy="138499"/>
                <a:chOff x="3187893" y="4820446"/>
                <a:chExt cx="4152369" cy="138499"/>
              </a:xfrm>
            </p:grpSpPr>
            <p:sp>
              <p:nvSpPr>
                <p:cNvPr id="27" name="TextBox 26">
                  <a:extLst>
                    <a:ext uri="{FF2B5EF4-FFF2-40B4-BE49-F238E27FC236}">
                      <a16:creationId xmlns:a16="http://schemas.microsoft.com/office/drawing/2014/main" id="{1129FAD8-E82F-3AFD-2DBE-879A76D5D5CA}"/>
                    </a:ext>
                  </a:extLst>
                </p:cNvPr>
                <p:cNvSpPr txBox="1"/>
                <p:nvPr/>
              </p:nvSpPr>
              <p:spPr>
                <a:xfrm>
                  <a:off x="3187893" y="4820446"/>
                  <a:ext cx="2838452"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Global Equities Account</a:t>
                  </a:r>
                </a:p>
              </p:txBody>
            </p:sp>
            <p:sp>
              <p:nvSpPr>
                <p:cNvPr id="28" name="TextBox 27">
                  <a:extLst>
                    <a:ext uri="{FF2B5EF4-FFF2-40B4-BE49-F238E27FC236}">
                      <a16:creationId xmlns:a16="http://schemas.microsoft.com/office/drawing/2014/main" id="{CCDE0A37-093C-ADF8-DEB4-5160F7741E6B}"/>
                    </a:ext>
                  </a:extLst>
                </p:cNvPr>
                <p:cNvSpPr txBox="1"/>
                <p:nvPr/>
              </p:nvSpPr>
              <p:spPr>
                <a:xfrm>
                  <a:off x="4985562" y="4820446"/>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MSCI ACWI Index</a:t>
                  </a:r>
                </a:p>
              </p:txBody>
            </p:sp>
          </p:grpSp>
          <p:cxnSp>
            <p:nvCxnSpPr>
              <p:cNvPr id="15" name="Straight Connector 14">
                <a:extLst>
                  <a:ext uri="{FF2B5EF4-FFF2-40B4-BE49-F238E27FC236}">
                    <a16:creationId xmlns:a16="http://schemas.microsoft.com/office/drawing/2014/main" id="{7307D93E-D324-7179-C440-E276C2767A4A}"/>
                  </a:ext>
                </a:extLst>
              </p:cNvPr>
              <p:cNvCxnSpPr>
                <a:cxnSpLocks/>
              </p:cNvCxnSpPr>
              <p:nvPr/>
            </p:nvCxnSpPr>
            <p:spPr>
              <a:xfrm>
                <a:off x="2093205" y="5088102"/>
                <a:ext cx="18802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a16="http://schemas.microsoft.com/office/drawing/2014/main" id="{1177AD90-0645-456B-85D1-4C86A8A5CE4F}"/>
                </a:ext>
              </a:extLst>
            </p:cNvPr>
            <p:cNvCxnSpPr>
              <a:cxnSpLocks/>
            </p:cNvCxnSpPr>
            <p:nvPr/>
          </p:nvCxnSpPr>
          <p:spPr>
            <a:xfrm>
              <a:off x="3886159" y="5093610"/>
              <a:ext cx="186547" cy="0"/>
            </a:xfrm>
            <a:prstGeom prst="line">
              <a:avLst/>
            </a:prstGeom>
            <a:ln w="28575" cap="rnd">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aphicFrame>
        <p:nvGraphicFramePr>
          <p:cNvPr id="11" name="Chart 10">
            <a:extLst>
              <a:ext uri="{FF2B5EF4-FFF2-40B4-BE49-F238E27FC236}">
                <a16:creationId xmlns:a16="http://schemas.microsoft.com/office/drawing/2014/main" id="{4AA0E9BF-F2E5-6367-3D3E-C42E4216B487}"/>
              </a:ext>
            </a:extLst>
          </p:cNvPr>
          <p:cNvGraphicFramePr>
            <a:graphicFrameLocks/>
          </p:cNvGraphicFramePr>
          <p:nvPr>
            <p:extLst>
              <p:ext uri="{D42A27DB-BD31-4B8C-83A1-F6EECF244321}">
                <p14:modId xmlns:p14="http://schemas.microsoft.com/office/powerpoint/2010/main" val="2576436965"/>
              </p:ext>
            </p:extLst>
          </p:nvPr>
        </p:nvGraphicFramePr>
        <p:xfrm>
          <a:off x="298450" y="2196802"/>
          <a:ext cx="9052560" cy="3188148"/>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FAE3B1CF-EEE0-2192-AA7B-6E17BDECACDA}"/>
              </a:ext>
            </a:extLst>
          </p:cNvPr>
          <p:cNvSpPr txBox="1"/>
          <p:nvPr/>
        </p:nvSpPr>
        <p:spPr>
          <a:xfrm>
            <a:off x="4503420" y="2479150"/>
            <a:ext cx="3134327" cy="507831"/>
          </a:xfrm>
          <a:prstGeom prst="rect">
            <a:avLst/>
          </a:prstGeom>
          <a:noFill/>
          <a:ln w="28575">
            <a:noFill/>
          </a:ln>
        </p:spPr>
        <p:txBody>
          <a:bodyPr wrap="square" lIns="0" tIns="0" rIns="0" bIns="0" rtlCol="0">
            <a:spAutoFit/>
          </a:bodyPr>
          <a:lstStyle/>
          <a:p>
            <a:pPr algn="r" defTabSz="976802" rtl="0"/>
            <a:r>
              <a:rPr lang="en-US" sz="1100" b="1" dirty="0">
                <a:solidFill>
                  <a:schemeClr val="accent4"/>
                </a:solidFill>
                <a:latin typeface="Ringside Narrow" panose="02000500000000000000" pitchFamily="2" charset="0"/>
              </a:rPr>
              <a:t>CREF Global Equities variable annuity keeps going </a:t>
            </a:r>
            <a:br>
              <a:rPr lang="en-US" sz="1100" b="1" dirty="0">
                <a:solidFill>
                  <a:schemeClr val="accent4"/>
                </a:solidFill>
                <a:latin typeface="Ringside Narrow" panose="02000500000000000000" pitchFamily="2" charset="0"/>
              </a:rPr>
            </a:br>
            <a:r>
              <a:rPr lang="en-US" sz="1100" b="1" dirty="0">
                <a:latin typeface="Ringside Narrow" panose="02000500000000000000" pitchFamily="2" charset="0"/>
              </a:rPr>
              <a:t>while investment account runs out </a:t>
            </a:r>
            <a:br>
              <a:rPr lang="en-US" sz="1100" b="1" dirty="0">
                <a:latin typeface="Ringside Narrow" panose="02000500000000000000" pitchFamily="2" charset="0"/>
              </a:rPr>
            </a:br>
            <a:endParaRPr lang="en-US" sz="1100" b="1" kern="1200" dirty="0">
              <a:latin typeface="Ringside Narrow" panose="02000500000000000000" pitchFamily="2" charset="0"/>
            </a:endParaRPr>
          </a:p>
        </p:txBody>
      </p:sp>
      <p:sp>
        <p:nvSpPr>
          <p:cNvPr id="6" name="Footer Placeholder 4">
            <a:extLst>
              <a:ext uri="{FF2B5EF4-FFF2-40B4-BE49-F238E27FC236}">
                <a16:creationId xmlns:a16="http://schemas.microsoft.com/office/drawing/2014/main" id="{08E40798-1F74-F85A-6071-C402B0A75E19}"/>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65805467"/>
      </p:ext>
    </p:extLst>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85B41AE-763A-874C-ABB0-9B9063C2F4BB}"/>
              </a:ext>
            </a:extLst>
          </p:cNvPr>
          <p:cNvSpPr>
            <a:spLocks noGrp="1"/>
          </p:cNvSpPr>
          <p:nvPr>
            <p:ph type="body" sz="quarter" idx="13"/>
          </p:nvPr>
        </p:nvSpPr>
        <p:spPr>
          <a:xfrm>
            <a:off x="292607" y="1189518"/>
            <a:ext cx="11243957" cy="1054918"/>
          </a:xfrm>
        </p:spPr>
        <p:txBody>
          <a:bodyPr numCol="1" anchor="t" anchorCtr="0"/>
          <a:lstStyle/>
          <a:p>
            <a:pPr>
              <a:spcAft>
                <a:spcPts val="600"/>
              </a:spcAft>
            </a:pPr>
            <a:r>
              <a:rPr lang="en-US" sz="850">
                <a:solidFill>
                  <a:srgbClr val="041459"/>
                </a:solidFill>
                <a:effectLst/>
              </a:rPr>
              <a:t>The Morningstar Rating™ for funds, or “star rating,” is calculated for funds and separate accounts with at least a three-year history. Exchange-traded funds and open-ended mutual funds are considered a single population for comparative purposes. It’s calculated based on a Morningstar Risk-Adjusted Return measure that accounts for variation in a managed product’s monthly excess performance, placing more emphasis on downward variations and rewarding consistent performance. The Morningstar Rating does not include any adjustment for sales loads. The top 10% of products in each product category receive 5 stars, the next 22.5% receive 4 stars, the next 35% receive 3 stars, the next 22.5% receive 2 stars, and the bottom 10% receive 1 star. The Overall Morningstar Rating for a managed product is derived from a weighted average of the performance figures associated with its three-, five-, and 10-year (if applicable) Morningstar Rating metrics. </a:t>
            </a:r>
          </a:p>
          <a:p>
            <a:pPr>
              <a:spcAft>
                <a:spcPts val="600"/>
              </a:spcAft>
            </a:pPr>
            <a:r>
              <a:rPr lang="en-US" sz="850">
                <a:solidFill>
                  <a:srgbClr val="041459"/>
                </a:solidFill>
                <a:effectLst/>
              </a:rPr>
              <a:t>Morningstar ranking/number of funds in category displays the Fund’s actual rank within its Morningstar Category based on average annual total return and number of funds in that category. The returns assume reinvestment of dividends and do not reflect any applicable sales charge. Absent expense limitation, total return would be less. Morningstar percentile rankings are the fund’s total return rank relative to all the funds in the same Morningstar Category, where 1 is the highest percentile rank and 100 is the lowest percentile rank.</a:t>
            </a:r>
          </a:p>
        </p:txBody>
      </p:sp>
      <p:sp>
        <p:nvSpPr>
          <p:cNvPr id="3" name="Slide Number Placeholder 2">
            <a:extLst>
              <a:ext uri="{FF2B5EF4-FFF2-40B4-BE49-F238E27FC236}">
                <a16:creationId xmlns:a16="http://schemas.microsoft.com/office/drawing/2014/main" id="{A792E437-BCF4-FC21-5684-158C8AA248BC}"/>
              </a:ext>
            </a:extLst>
          </p:cNvPr>
          <p:cNvSpPr>
            <a:spLocks noGrp="1"/>
          </p:cNvSpPr>
          <p:nvPr>
            <p:ph type="sldNum" sz="quarter" idx="12"/>
          </p:nvPr>
        </p:nvSpPr>
        <p:spPr/>
        <p:txBody>
          <a:bodyPr/>
          <a:lstStyle/>
          <a:p>
            <a:fld id="{E5B12101-DB11-214A-81F9-2D258DBE057F}" type="slidenum">
              <a:rPr lang="en-US" smtClean="0"/>
              <a:pPr/>
              <a:t>31</a:t>
            </a:fld>
            <a:endParaRPr lang="en-US"/>
          </a:p>
        </p:txBody>
      </p:sp>
      <p:sp>
        <p:nvSpPr>
          <p:cNvPr id="4" name="Title 1">
            <a:extLst>
              <a:ext uri="{FF2B5EF4-FFF2-40B4-BE49-F238E27FC236}">
                <a16:creationId xmlns:a16="http://schemas.microsoft.com/office/drawing/2014/main" id="{3BA751B2-1202-4E03-3650-C86792BBE341}"/>
              </a:ext>
            </a:extLst>
          </p:cNvPr>
          <p:cNvSpPr>
            <a:spLocks noGrp="1"/>
          </p:cNvSpPr>
          <p:nvPr>
            <p:ph type="title"/>
          </p:nvPr>
        </p:nvSpPr>
        <p:spPr>
          <a:xfrm>
            <a:off x="292099" y="612648"/>
            <a:ext cx="10859993" cy="627573"/>
          </a:xfrm>
        </p:spPr>
        <p:txBody>
          <a:bodyPr/>
          <a:lstStyle/>
          <a:p>
            <a:r>
              <a:rPr lang="en-US"/>
              <a:t>Important information and general disclosures</a:t>
            </a:r>
          </a:p>
        </p:txBody>
      </p:sp>
      <p:sp>
        <p:nvSpPr>
          <p:cNvPr id="2" name="Footer Placeholder 4">
            <a:extLst>
              <a:ext uri="{FF2B5EF4-FFF2-40B4-BE49-F238E27FC236}">
                <a16:creationId xmlns:a16="http://schemas.microsoft.com/office/drawing/2014/main" id="{635AC6D4-608F-2294-0575-EF2142CA372D}"/>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8100246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2C5A6-3AAF-ED44-391E-76DE97F15924}"/>
              </a:ext>
            </a:extLst>
          </p:cNvPr>
          <p:cNvSpPr>
            <a:spLocks noGrp="1"/>
          </p:cNvSpPr>
          <p:nvPr>
            <p:ph type="title"/>
          </p:nvPr>
        </p:nvSpPr>
        <p:spPr>
          <a:xfrm>
            <a:off x="279400" y="1481328"/>
            <a:ext cx="8531352" cy="1298448"/>
          </a:xfrm>
        </p:spPr>
        <p:txBody>
          <a:bodyPr/>
          <a:lstStyle/>
          <a:p>
            <a:r>
              <a:rPr lang="en-US"/>
              <a:t>CREF Growth</a:t>
            </a:r>
          </a:p>
        </p:txBody>
      </p:sp>
      <p:sp>
        <p:nvSpPr>
          <p:cNvPr id="4" name="Slide Number Placeholder 3">
            <a:extLst>
              <a:ext uri="{FF2B5EF4-FFF2-40B4-BE49-F238E27FC236}">
                <a16:creationId xmlns:a16="http://schemas.microsoft.com/office/drawing/2014/main" id="{07B4E0E4-93F2-BF6C-0077-8BC202C869A3}"/>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32</a:t>
            </a:fld>
            <a:endParaRPr lang="en-US"/>
          </a:p>
        </p:txBody>
      </p:sp>
      <p:sp>
        <p:nvSpPr>
          <p:cNvPr id="3" name="Footer Placeholder 4">
            <a:extLst>
              <a:ext uri="{FF2B5EF4-FFF2-40B4-BE49-F238E27FC236}">
                <a16:creationId xmlns:a16="http://schemas.microsoft.com/office/drawing/2014/main" id="{29A1ECCB-9390-FFAC-0073-AA0720434C1D}"/>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7569681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1272053-E909-244B-D65D-8CC4F3A6BFCB}"/>
              </a:ext>
            </a:extLst>
          </p:cNvPr>
          <p:cNvSpPr/>
          <p:nvPr/>
        </p:nvSpPr>
        <p:spPr>
          <a:xfrm>
            <a:off x="2973623" y="4688958"/>
            <a:ext cx="9218377" cy="2169043"/>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9" name="Slide Number Placeholder 8">
            <a:extLst>
              <a:ext uri="{FF2B5EF4-FFF2-40B4-BE49-F238E27FC236}">
                <a16:creationId xmlns:a16="http://schemas.microsoft.com/office/drawing/2014/main" id="{3BDEE38F-FA12-2F04-29DE-5B2F02365A85}"/>
              </a:ext>
            </a:extLst>
          </p:cNvPr>
          <p:cNvSpPr>
            <a:spLocks noGrp="1"/>
          </p:cNvSpPr>
          <p:nvPr>
            <p:ph type="sldNum" sz="quarter" idx="12"/>
          </p:nvPr>
        </p:nvSpPr>
        <p:spPr/>
        <p:txBody>
          <a:bodyPr/>
          <a:lstStyle/>
          <a:p>
            <a:fld id="{E5B12101-DB11-214A-81F9-2D258DBE057F}" type="slidenum">
              <a:rPr lang="en-US" smtClean="0"/>
              <a:pPr/>
              <a:t>33</a:t>
            </a:fld>
            <a:endParaRPr lang="en-US"/>
          </a:p>
        </p:txBody>
      </p:sp>
      <p:sp>
        <p:nvSpPr>
          <p:cNvPr id="15" name="TextBox 14">
            <a:extLst>
              <a:ext uri="{FF2B5EF4-FFF2-40B4-BE49-F238E27FC236}">
                <a16:creationId xmlns:a16="http://schemas.microsoft.com/office/drawing/2014/main" id="{867B2474-BECB-1C33-BE09-57F146A62F6E}"/>
              </a:ext>
            </a:extLst>
          </p:cNvPr>
          <p:cNvSpPr txBox="1"/>
          <p:nvPr/>
        </p:nvSpPr>
        <p:spPr>
          <a:xfrm>
            <a:off x="4317033" y="758952"/>
            <a:ext cx="6224215" cy="844142"/>
          </a:xfrm>
          <a:prstGeom prst="rect">
            <a:avLst/>
          </a:prstGeom>
          <a:noFill/>
        </p:spPr>
        <p:txBody>
          <a:bodyPr wrap="square" lIns="0" tIns="0" rIns="0" bIns="0" rtlCol="0">
            <a:spAutoFit/>
          </a:bodyPr>
          <a:lstStyle/>
          <a:p>
            <a:pPr>
              <a:lnSpc>
                <a:spcPts val="2400"/>
              </a:lnSpc>
              <a:spcAft>
                <a:spcPts val="300"/>
              </a:spcAft>
              <a:buSzPct val="65000"/>
            </a:pPr>
            <a:r>
              <a:rPr lang="en-US" sz="2200" b="1" spc="60" dirty="0">
                <a:solidFill>
                  <a:schemeClr val="tx2"/>
                </a:solidFill>
                <a:latin typeface="+mj-lt"/>
              </a:rPr>
              <a:t>Exceptional growth opportunity</a:t>
            </a:r>
          </a:p>
          <a:p>
            <a:pPr>
              <a:lnSpc>
                <a:spcPts val="2000"/>
              </a:lnSpc>
              <a:spcAft>
                <a:spcPts val="300"/>
              </a:spcAft>
              <a:buSzPct val="65000"/>
            </a:pPr>
            <a:r>
              <a:rPr lang="en-US" sz="1600" dirty="0">
                <a:latin typeface="+mn-lt"/>
              </a:rPr>
              <a:t>Returns from investing primarily in large, established companies with innovative ideas that could enhance their earnings</a:t>
            </a:r>
          </a:p>
        </p:txBody>
      </p:sp>
      <p:sp>
        <p:nvSpPr>
          <p:cNvPr id="3" name="TextBox 2">
            <a:extLst>
              <a:ext uri="{FF2B5EF4-FFF2-40B4-BE49-F238E27FC236}">
                <a16:creationId xmlns:a16="http://schemas.microsoft.com/office/drawing/2014/main" id="{E28F575B-0122-0A88-8A2B-CABDE0643324}"/>
              </a:ext>
            </a:extLst>
          </p:cNvPr>
          <p:cNvSpPr txBox="1"/>
          <p:nvPr/>
        </p:nvSpPr>
        <p:spPr>
          <a:xfrm>
            <a:off x="4317033" y="2176272"/>
            <a:ext cx="6931635" cy="587661"/>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At cost with no added fees</a:t>
            </a:r>
            <a:r>
              <a:rPr lang="en-US" sz="2200" b="1" spc="60" baseline="30000">
                <a:solidFill>
                  <a:schemeClr val="tx2"/>
                </a:solidFill>
                <a:latin typeface="+mj-lt"/>
              </a:rPr>
              <a:t>2</a:t>
            </a:r>
          </a:p>
          <a:p>
            <a:pPr>
              <a:lnSpc>
                <a:spcPts val="2000"/>
              </a:lnSpc>
              <a:spcAft>
                <a:spcPts val="300"/>
              </a:spcAft>
              <a:buSzPct val="65000"/>
            </a:pPr>
            <a:r>
              <a:rPr lang="en-US" sz="1600">
                <a:latin typeface="+mn-lt"/>
              </a:rPr>
              <a:t>In the bottom expense percentil</a:t>
            </a:r>
            <a:r>
              <a:rPr lang="en-US" sz="1600"/>
              <a:t>e for </a:t>
            </a:r>
            <a:r>
              <a:rPr lang="en-US" sz="1600">
                <a:latin typeface="+mn-lt"/>
              </a:rPr>
              <a:t>actively managed strategies in the industry </a:t>
            </a:r>
          </a:p>
        </p:txBody>
      </p:sp>
      <p:sp>
        <p:nvSpPr>
          <p:cNvPr id="11" name="TextBox 10">
            <a:extLst>
              <a:ext uri="{FF2B5EF4-FFF2-40B4-BE49-F238E27FC236}">
                <a16:creationId xmlns:a16="http://schemas.microsoft.com/office/drawing/2014/main" id="{6C4F560A-AEA9-2D73-A08C-EEEF4248F94D}"/>
              </a:ext>
            </a:extLst>
          </p:cNvPr>
          <p:cNvSpPr txBox="1"/>
          <p:nvPr/>
        </p:nvSpPr>
        <p:spPr>
          <a:xfrm>
            <a:off x="4317033" y="3483864"/>
            <a:ext cx="7148215" cy="844142"/>
          </a:xfrm>
          <a:prstGeom prst="rect">
            <a:avLst/>
          </a:prstGeom>
          <a:noFill/>
        </p:spPr>
        <p:txBody>
          <a:bodyPr wrap="square" lIns="0" tIns="0" rIns="0" bIns="0" rtlCol="0">
            <a:spAutoFit/>
          </a:bodyPr>
          <a:lstStyle/>
          <a:p>
            <a:pPr>
              <a:lnSpc>
                <a:spcPts val="2400"/>
              </a:lnSpc>
              <a:spcAft>
                <a:spcPts val="300"/>
              </a:spcAft>
              <a:buSzPct val="65000"/>
            </a:pPr>
            <a:r>
              <a:rPr lang="en-US" sz="2200" b="1" spc="60" dirty="0">
                <a:solidFill>
                  <a:schemeClr val="tx2"/>
                </a:solidFill>
                <a:latin typeface="+mj-lt"/>
              </a:rPr>
              <a:t>Variable lifetime income as a hedge against inflation</a:t>
            </a:r>
            <a:endParaRPr lang="en-US" sz="2200" b="1" spc="60" baseline="30000" dirty="0">
              <a:solidFill>
                <a:schemeClr val="tx2"/>
              </a:solidFill>
              <a:latin typeface="+mj-lt"/>
            </a:endParaRPr>
          </a:p>
          <a:p>
            <a:pPr>
              <a:lnSpc>
                <a:spcPts val="2000"/>
              </a:lnSpc>
              <a:spcAft>
                <a:spcPts val="300"/>
              </a:spcAft>
              <a:buSzPct val="65000"/>
            </a:pPr>
            <a:r>
              <a:rPr lang="en-US" sz="1600" dirty="0"/>
              <a:t>Retirement income </a:t>
            </a:r>
            <a:r>
              <a:rPr lang="en-US" sz="1600" dirty="0">
                <a:latin typeface="+mn-lt"/>
              </a:rPr>
              <a:t>that can pay more in total each year than conventional withdrawal strategies</a:t>
            </a:r>
            <a:r>
              <a:rPr lang="en-US" sz="1600" baseline="30000" dirty="0">
                <a:latin typeface="+mn-lt"/>
              </a:rPr>
              <a:t>3</a:t>
            </a:r>
          </a:p>
        </p:txBody>
      </p:sp>
      <p:pic>
        <p:nvPicPr>
          <p:cNvPr id="21" name="Graphic 20">
            <a:extLst>
              <a:ext uri="{FF2B5EF4-FFF2-40B4-BE49-F238E27FC236}">
                <a16:creationId xmlns:a16="http://schemas.microsoft.com/office/drawing/2014/main" id="{F4388694-9847-104E-79F5-3DCF0013AF13}"/>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427405" y="3483864"/>
            <a:ext cx="731520" cy="731520"/>
          </a:xfrm>
          <a:prstGeom prst="rect">
            <a:avLst/>
          </a:prstGeom>
        </p:spPr>
      </p:pic>
      <p:sp>
        <p:nvSpPr>
          <p:cNvPr id="10" name="Rectangle 9">
            <a:extLst>
              <a:ext uri="{FF2B5EF4-FFF2-40B4-BE49-F238E27FC236}">
                <a16:creationId xmlns:a16="http://schemas.microsoft.com/office/drawing/2014/main" id="{69AB2004-0696-1ABC-4373-FC00F5368890}"/>
              </a:ext>
            </a:extLst>
          </p:cNvPr>
          <p:cNvSpPr/>
          <p:nvPr/>
        </p:nvSpPr>
        <p:spPr>
          <a:xfrm>
            <a:off x="-9786" y="0"/>
            <a:ext cx="3051207" cy="6858000"/>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4" name="Title 63">
            <a:extLst>
              <a:ext uri="{FF2B5EF4-FFF2-40B4-BE49-F238E27FC236}">
                <a16:creationId xmlns:a16="http://schemas.microsoft.com/office/drawing/2014/main" id="{5138BB83-3322-4582-0A7D-BD1B70B53ABA}"/>
              </a:ext>
            </a:extLst>
          </p:cNvPr>
          <p:cNvSpPr>
            <a:spLocks noGrp="1"/>
          </p:cNvSpPr>
          <p:nvPr>
            <p:ph type="title"/>
          </p:nvPr>
        </p:nvSpPr>
        <p:spPr>
          <a:xfrm>
            <a:off x="397822" y="982514"/>
            <a:ext cx="2570828" cy="999740"/>
          </a:xfrm>
        </p:spPr>
        <p:txBody>
          <a:bodyPr/>
          <a:lstStyle/>
          <a:p>
            <a:pPr>
              <a:spcBef>
                <a:spcPts val="1200"/>
              </a:spcBef>
              <a:spcAft>
                <a:spcPts val="1200"/>
              </a:spcAft>
            </a:pPr>
            <a:r>
              <a:rPr lang="en-US" sz="3200"/>
              <a:t>CREF Growth Account</a:t>
            </a:r>
          </a:p>
        </p:txBody>
      </p:sp>
      <p:cxnSp>
        <p:nvCxnSpPr>
          <p:cNvPr id="4" name="Straight Connector 3">
            <a:extLst>
              <a:ext uri="{FF2B5EF4-FFF2-40B4-BE49-F238E27FC236}">
                <a16:creationId xmlns:a16="http://schemas.microsoft.com/office/drawing/2014/main" id="{D16FA665-E1A8-30B8-2928-312E00B27245}"/>
              </a:ext>
              <a:ext uri="{C183D7F6-B498-43B3-948B-1728B52AA6E4}">
                <adec:decorative xmlns:adec="http://schemas.microsoft.com/office/drawing/2017/decorative" val="1"/>
              </a:ext>
            </a:extLst>
          </p:cNvPr>
          <p:cNvCxnSpPr>
            <a:cxnSpLocks/>
          </p:cNvCxnSpPr>
          <p:nvPr/>
        </p:nvCxnSpPr>
        <p:spPr>
          <a:xfrm flipH="1">
            <a:off x="3466552" y="1783080"/>
            <a:ext cx="7302501" cy="0"/>
          </a:xfrm>
          <a:prstGeom prst="line">
            <a:avLst/>
          </a:prstGeom>
          <a:noFill/>
          <a:ln w="9525" cap="flat" cmpd="sng" algn="ctr">
            <a:solidFill>
              <a:srgbClr val="6D779F"/>
            </a:solidFill>
            <a:prstDash val="solid"/>
            <a:miter lim="800000"/>
          </a:ln>
          <a:effectLst/>
        </p:spPr>
      </p:cxnSp>
      <p:cxnSp>
        <p:nvCxnSpPr>
          <p:cNvPr id="7" name="Straight Connector 6">
            <a:extLst>
              <a:ext uri="{FF2B5EF4-FFF2-40B4-BE49-F238E27FC236}">
                <a16:creationId xmlns:a16="http://schemas.microsoft.com/office/drawing/2014/main" id="{7C3708FD-C51A-0A97-13D7-E4116FBA47E3}"/>
              </a:ext>
              <a:ext uri="{C183D7F6-B498-43B3-948B-1728B52AA6E4}">
                <adec:decorative xmlns:adec="http://schemas.microsoft.com/office/drawing/2017/decorative" val="1"/>
              </a:ext>
            </a:extLst>
          </p:cNvPr>
          <p:cNvCxnSpPr>
            <a:cxnSpLocks/>
          </p:cNvCxnSpPr>
          <p:nvPr/>
        </p:nvCxnSpPr>
        <p:spPr>
          <a:xfrm flipH="1">
            <a:off x="3466552" y="3136392"/>
            <a:ext cx="7302501" cy="0"/>
          </a:xfrm>
          <a:prstGeom prst="line">
            <a:avLst/>
          </a:prstGeom>
          <a:noFill/>
          <a:ln w="9525" cap="flat" cmpd="sng" algn="ctr">
            <a:solidFill>
              <a:srgbClr val="6D779F"/>
            </a:solidFill>
            <a:prstDash val="solid"/>
            <a:miter lim="800000"/>
          </a:ln>
          <a:effectLst/>
        </p:spPr>
      </p:cxnSp>
      <p:pic>
        <p:nvPicPr>
          <p:cNvPr id="16" name="Graphic 15">
            <a:extLst>
              <a:ext uri="{FF2B5EF4-FFF2-40B4-BE49-F238E27FC236}">
                <a16:creationId xmlns:a16="http://schemas.microsoft.com/office/drawing/2014/main" id="{2C14F8D6-9E01-ADD3-9B74-219793B88D74}"/>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466552" y="740664"/>
            <a:ext cx="692373" cy="692373"/>
          </a:xfrm>
          <a:prstGeom prst="rect">
            <a:avLst/>
          </a:prstGeom>
        </p:spPr>
      </p:pic>
      <p:sp>
        <p:nvSpPr>
          <p:cNvPr id="37" name="Text Placeholder 19">
            <a:extLst>
              <a:ext uri="{FF2B5EF4-FFF2-40B4-BE49-F238E27FC236}">
                <a16:creationId xmlns:a16="http://schemas.microsoft.com/office/drawing/2014/main" id="{B59CE6DC-BE26-6044-3652-23C3048BFE32}"/>
              </a:ext>
            </a:extLst>
          </p:cNvPr>
          <p:cNvSpPr txBox="1">
            <a:spLocks/>
          </p:cNvSpPr>
          <p:nvPr/>
        </p:nvSpPr>
        <p:spPr>
          <a:xfrm>
            <a:off x="394936" y="716473"/>
            <a:ext cx="1658616" cy="149150"/>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a:solidFill>
                  <a:schemeClr val="tx2"/>
                </a:solidFill>
                <a:latin typeface="Ringside Narrow" panose="02000500000000000000" pitchFamily="2" charset="0"/>
              </a:rPr>
              <a:t>ACCOUNT OVERVIEW </a:t>
            </a:r>
          </a:p>
        </p:txBody>
      </p:sp>
      <p:sp>
        <p:nvSpPr>
          <p:cNvPr id="38" name="Text Placeholder 19">
            <a:extLst>
              <a:ext uri="{FF2B5EF4-FFF2-40B4-BE49-F238E27FC236}">
                <a16:creationId xmlns:a16="http://schemas.microsoft.com/office/drawing/2014/main" id="{E4477408-74F6-38DA-C54B-7C8CD67502DA}"/>
              </a:ext>
            </a:extLst>
          </p:cNvPr>
          <p:cNvSpPr>
            <a:spLocks noGrp="1"/>
          </p:cNvSpPr>
          <p:nvPr/>
        </p:nvSpPr>
        <p:spPr>
          <a:xfrm>
            <a:off x="3349624" y="4764024"/>
            <a:ext cx="8385175" cy="1636776"/>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Morningstar Rating and Morningstar Style Box (if shown), category information and risk disclosures provided by Morningstar, Inc. ©2024 Morningstar, Inc. All rights reserved. The information contained herein: (1) is proprietary to Morningstar and/or its content providers; (2) may not be copied or distributed; and (3) is not warranted to be accurate, complete or timely. Neither Morningstar nor its content providers are responsible for any damages or losses arising from any use of this information. Neither TIAA nor its affiliates has independently verified the accuracy or completeness of this information. The Morningstar Category classifies a fund based on its investment style as measured by underlying portfolio holdings (portfolio statistics and compositions over the past three years). If the fund is new and has no portfolio, Morningstar estimates where it will fall before assigning a more permanent category. When necessary, Morningstar may change a category assignment based on current information.</a:t>
            </a:r>
          </a:p>
          <a:p>
            <a:pPr marL="137160" indent="-137160">
              <a:spcAft>
                <a:spcPts val="100"/>
              </a:spcAft>
              <a:buFont typeface="+mj-lt"/>
              <a:buAutoNum type="arabicPeriod"/>
            </a:pPr>
            <a:r>
              <a:rPr lang="en-US" sz="850" dirty="0"/>
              <a:t>Applies to CREF Variable Annuities’ net expense ratios average 0.27%, less than half the average industry cost (0.94%) for an institutional annuity. Morningstar as of Jul. 15, 2024, based on fund level net expense ratios from 11,384 variable annuities evaluated.</a:t>
            </a:r>
          </a:p>
          <a:p>
            <a:pPr marL="137160" indent="-137160">
              <a:spcAft>
                <a:spcPts val="100"/>
              </a:spcAft>
              <a:buFont typeface="+mj-lt"/>
              <a:buAutoNum type="arabicPeriod"/>
            </a:pPr>
            <a:r>
              <a:rPr lang="en-US" sz="850" dirty="0">
                <a:latin typeface="+mn-lt"/>
              </a:rPr>
              <a:t>Any guarantees under annuities issued by TIAA are subject to TIAA’s claims-paying ability. Payments from the variable accounts will rise or fall based on investment performance. </a:t>
            </a:r>
            <a:r>
              <a:rPr lang="en-US" sz="850" kern="700" dirty="0"/>
              <a:t>Assumes single life with 20-year guarantee at age 65 and death within the first 20 years of income payments. Actual income received will vary depending on participant’s age, amount annuitized, options chosen, etc. </a:t>
            </a:r>
            <a:endParaRPr lang="en-US" sz="850" kern="700" dirty="0">
              <a:solidFill>
                <a:srgbClr val="FF343B"/>
              </a:solidFill>
            </a:endParaRPr>
          </a:p>
        </p:txBody>
      </p:sp>
      <p:grpSp>
        <p:nvGrpSpPr>
          <p:cNvPr id="29" name="Group 28">
            <a:extLst>
              <a:ext uri="{FF2B5EF4-FFF2-40B4-BE49-F238E27FC236}">
                <a16:creationId xmlns:a16="http://schemas.microsoft.com/office/drawing/2014/main" id="{0A2E4EFB-2723-9127-AD8D-E44CBE95D550}"/>
              </a:ext>
            </a:extLst>
          </p:cNvPr>
          <p:cNvGrpSpPr/>
          <p:nvPr/>
        </p:nvGrpSpPr>
        <p:grpSpPr>
          <a:xfrm>
            <a:off x="297789" y="3013097"/>
            <a:ext cx="2743632" cy="3471840"/>
            <a:chOff x="327052" y="3135328"/>
            <a:chExt cx="2743632" cy="3471840"/>
          </a:xfrm>
        </p:grpSpPr>
        <p:sp>
          <p:nvSpPr>
            <p:cNvPr id="17" name="Text Placeholder 14">
              <a:extLst>
                <a:ext uri="{FF2B5EF4-FFF2-40B4-BE49-F238E27FC236}">
                  <a16:creationId xmlns:a16="http://schemas.microsoft.com/office/drawing/2014/main" id="{502A560F-1988-F1CE-E76B-33D53B3E8F7F}"/>
                </a:ext>
              </a:extLst>
            </p:cNvPr>
            <p:cNvSpPr txBox="1">
              <a:spLocks/>
            </p:cNvSpPr>
            <p:nvPr/>
          </p:nvSpPr>
          <p:spPr>
            <a:xfrm>
              <a:off x="406616" y="3367260"/>
              <a:ext cx="2664068" cy="1367390"/>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1" dirty="0">
                  <a:latin typeface="Ringside Narrow" panose="02000500000000000000" pitchFamily="2" charset="0"/>
                </a:rPr>
                <a:t>Management style: </a:t>
              </a:r>
              <a:r>
                <a:rPr lang="en-US" sz="1400" b="1" dirty="0">
                  <a:solidFill>
                    <a:schemeClr val="tx2"/>
                  </a:solidFill>
                  <a:latin typeface="Ringside Narrow" panose="02000500000000000000" pitchFamily="2" charset="0"/>
                </a:rPr>
                <a:t>Active </a:t>
              </a:r>
            </a:p>
            <a:p>
              <a:r>
                <a:rPr lang="en-US" sz="1400" b="1" dirty="0">
                  <a:latin typeface="Ringside Narrow" panose="02000500000000000000" pitchFamily="2" charset="0"/>
                </a:rPr>
                <a:t>Asset class: </a:t>
              </a:r>
              <a:r>
                <a:rPr lang="en-US" sz="1400" b="1" dirty="0">
                  <a:solidFill>
                    <a:schemeClr val="tx2"/>
                  </a:solidFill>
                  <a:latin typeface="Ringside Narrow" panose="02000500000000000000" pitchFamily="2" charset="0"/>
                </a:rPr>
                <a:t>Equities</a:t>
              </a:r>
            </a:p>
            <a:p>
              <a:r>
                <a:rPr lang="en-US" sz="1400" b="1" dirty="0">
                  <a:latin typeface="Ringside Narrow" panose="02000500000000000000" pitchFamily="2" charset="0"/>
                </a:rPr>
                <a:t>Style: </a:t>
              </a:r>
              <a:r>
                <a:rPr lang="en-US" sz="1400" b="1" dirty="0">
                  <a:solidFill>
                    <a:schemeClr val="tx2"/>
                  </a:solidFill>
                  <a:latin typeface="Ringside Narrow" panose="02000500000000000000" pitchFamily="2" charset="0"/>
                </a:rPr>
                <a:t>Large growth</a:t>
              </a:r>
            </a:p>
            <a:p>
              <a:r>
                <a:rPr lang="en-US" sz="1400" b="1" dirty="0">
                  <a:latin typeface="Ringside Narrow" panose="02000500000000000000" pitchFamily="2" charset="0"/>
                </a:rPr>
                <a:t>Fees and expenses (R4): </a:t>
              </a:r>
              <a:r>
                <a:rPr lang="en-US" sz="1400" b="1" dirty="0">
                  <a:solidFill>
                    <a:schemeClr val="tx2"/>
                  </a:solidFill>
                  <a:latin typeface="Ringside Narrow" panose="02000500000000000000" pitchFamily="2" charset="0"/>
                </a:rPr>
                <a:t>0.07%</a:t>
              </a:r>
            </a:p>
          </p:txBody>
        </p:sp>
        <p:cxnSp>
          <p:nvCxnSpPr>
            <p:cNvPr id="18" name="Straight Connector 17">
              <a:extLst>
                <a:ext uri="{FF2B5EF4-FFF2-40B4-BE49-F238E27FC236}">
                  <a16:creationId xmlns:a16="http://schemas.microsoft.com/office/drawing/2014/main" id="{7F71A279-501A-65C5-44C9-36F8AF9EDDF4}"/>
                </a:ext>
              </a:extLst>
            </p:cNvPr>
            <p:cNvCxnSpPr>
              <a:cxnSpLocks/>
            </p:cNvCxnSpPr>
            <p:nvPr/>
          </p:nvCxnSpPr>
          <p:spPr>
            <a:xfrm>
              <a:off x="424199" y="4788610"/>
              <a:ext cx="2340864"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8185B03-D37D-3651-094D-B7F87C75AD79}"/>
                </a:ext>
              </a:extLst>
            </p:cNvPr>
            <p:cNvCxnSpPr>
              <a:cxnSpLocks/>
            </p:cNvCxnSpPr>
            <p:nvPr/>
          </p:nvCxnSpPr>
          <p:spPr>
            <a:xfrm>
              <a:off x="397822" y="3135328"/>
              <a:ext cx="234537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65EC7C2B-D30F-C2FA-670E-A8EA220DC700}"/>
                </a:ext>
              </a:extLst>
            </p:cNvPr>
            <p:cNvGrpSpPr/>
            <p:nvPr/>
          </p:nvGrpSpPr>
          <p:grpSpPr>
            <a:xfrm>
              <a:off x="327052" y="5117581"/>
              <a:ext cx="2580835" cy="1489587"/>
              <a:chOff x="8932984" y="4652921"/>
              <a:chExt cx="2580835" cy="1489587"/>
            </a:xfrm>
          </p:grpSpPr>
          <p:sp>
            <p:nvSpPr>
              <p:cNvPr id="5" name="Rectangle 4">
                <a:extLst>
                  <a:ext uri="{FF2B5EF4-FFF2-40B4-BE49-F238E27FC236}">
                    <a16:creationId xmlns:a16="http://schemas.microsoft.com/office/drawing/2014/main" id="{64C2E53E-3049-3F9A-6089-6B8BBA73CDB8}"/>
                  </a:ext>
                </a:extLst>
              </p:cNvPr>
              <p:cNvSpPr/>
              <p:nvPr/>
            </p:nvSpPr>
            <p:spPr>
              <a:xfrm>
                <a:off x="8932984" y="4652921"/>
                <a:ext cx="2580835" cy="1489587"/>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t" anchorCtr="0"/>
              <a:lstStyle/>
              <a:p>
                <a:pPr algn="ctr">
                  <a:spcAft>
                    <a:spcPts val="1600"/>
                  </a:spcAft>
                </a:pPr>
                <a:r>
                  <a:rPr lang="en-US" sz="1400" b="1">
                    <a:solidFill>
                      <a:schemeClr val="bg1"/>
                    </a:solidFill>
                    <a:latin typeface="Ringside Narrow" panose="02000500000000000000" pitchFamily="2" charset="0"/>
                  </a:rPr>
                  <a:t>Overall Morningstar rating</a:t>
                </a:r>
                <a:r>
                  <a:rPr lang="en-US" sz="1400" b="1" baseline="30000">
                    <a:solidFill>
                      <a:schemeClr val="bg1"/>
                    </a:solidFill>
                    <a:latin typeface="Ringside Narrow" panose="02000500000000000000" pitchFamily="2" charset="0"/>
                  </a:rPr>
                  <a:t>1</a:t>
                </a:r>
              </a:p>
              <a:p>
                <a:pPr algn="ctr"/>
                <a:endParaRPr lang="en-US" sz="1400">
                  <a:solidFill>
                    <a:schemeClr val="bg1"/>
                  </a:solidFill>
                </a:endParaRPr>
              </a:p>
              <a:p>
                <a:pPr algn="ctr"/>
                <a:r>
                  <a:rPr lang="en-US" sz="1100">
                    <a:solidFill>
                      <a:schemeClr val="bg1"/>
                    </a:solidFill>
                  </a:rPr>
                  <a:t>Out of 1,092 funds in category:</a:t>
                </a:r>
              </a:p>
              <a:p>
                <a:pPr algn="ctr">
                  <a:spcBef>
                    <a:spcPts val="200"/>
                  </a:spcBef>
                  <a:spcAft>
                    <a:spcPts val="900"/>
                  </a:spcAft>
                </a:pPr>
                <a:r>
                  <a:rPr lang="en-US" sz="1100" b="1">
                    <a:solidFill>
                      <a:schemeClr val="bg1"/>
                    </a:solidFill>
                    <a:latin typeface="Ringside Narrow" panose="02000500000000000000" pitchFamily="2" charset="0"/>
                  </a:rPr>
                  <a:t>Large Growth</a:t>
                </a:r>
              </a:p>
              <a:p>
                <a:pPr algn="ctr"/>
                <a:r>
                  <a:rPr lang="en-US" sz="1100" i="1">
                    <a:solidFill>
                      <a:schemeClr val="bg1">
                        <a:lumMod val="85000"/>
                      </a:schemeClr>
                    </a:solidFill>
                    <a:latin typeface="Ringside Narrow Book" panose="02000500000000000000" pitchFamily="2" charset="0"/>
                  </a:rPr>
                  <a:t>As of May 31, 2024</a:t>
                </a:r>
              </a:p>
              <a:p>
                <a:pPr algn="ctr"/>
                <a:endParaRPr lang="en-US" sz="1400">
                  <a:solidFill>
                    <a:schemeClr val="bg1"/>
                  </a:solidFill>
                </a:endParaRPr>
              </a:p>
            </p:txBody>
          </p:sp>
          <p:grpSp>
            <p:nvGrpSpPr>
              <p:cNvPr id="6" name="Group 5">
                <a:extLst>
                  <a:ext uri="{FF2B5EF4-FFF2-40B4-BE49-F238E27FC236}">
                    <a16:creationId xmlns:a16="http://schemas.microsoft.com/office/drawing/2014/main" id="{331D9C34-6C78-8F64-C69B-485041543B1F}"/>
                  </a:ext>
                </a:extLst>
              </p:cNvPr>
              <p:cNvGrpSpPr/>
              <p:nvPr/>
            </p:nvGrpSpPr>
            <p:grpSpPr>
              <a:xfrm>
                <a:off x="9550668" y="5015288"/>
                <a:ext cx="1350852" cy="297431"/>
                <a:chOff x="20680" y="2939834"/>
                <a:chExt cx="1730498" cy="381022"/>
              </a:xfrm>
              <a:solidFill>
                <a:schemeClr val="accent4"/>
              </a:solidFill>
            </p:grpSpPr>
            <p:pic>
              <p:nvPicPr>
                <p:cNvPr id="12" name="Graphic 11" descr="Star with solid fill">
                  <a:extLst>
                    <a:ext uri="{FF2B5EF4-FFF2-40B4-BE49-F238E27FC236}">
                      <a16:creationId xmlns:a16="http://schemas.microsoft.com/office/drawing/2014/main" id="{B8E799BB-196A-0F1D-C579-5791218B364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680" y="2947208"/>
                  <a:ext cx="373648" cy="373648"/>
                </a:xfrm>
                <a:prstGeom prst="rect">
                  <a:avLst/>
                </a:prstGeom>
              </p:spPr>
            </p:pic>
            <p:pic>
              <p:nvPicPr>
                <p:cNvPr id="13" name="Graphic 12" descr="Star with solid fill">
                  <a:extLst>
                    <a:ext uri="{FF2B5EF4-FFF2-40B4-BE49-F238E27FC236}">
                      <a16:creationId xmlns:a16="http://schemas.microsoft.com/office/drawing/2014/main" id="{0AEA97D2-1FA4-DE2D-D404-7EF04E27A2C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59893" y="2939834"/>
                  <a:ext cx="373648" cy="373648"/>
                </a:xfrm>
                <a:prstGeom prst="rect">
                  <a:avLst/>
                </a:prstGeom>
              </p:spPr>
            </p:pic>
            <p:pic>
              <p:nvPicPr>
                <p:cNvPr id="26" name="Graphic 25" descr="Star with solid fill">
                  <a:extLst>
                    <a:ext uri="{FF2B5EF4-FFF2-40B4-BE49-F238E27FC236}">
                      <a16:creationId xmlns:a16="http://schemas.microsoft.com/office/drawing/2014/main" id="{312FC4E0-2063-A56C-732E-4BA8D001BBA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99108" y="2947208"/>
                  <a:ext cx="373648" cy="373648"/>
                </a:xfrm>
                <a:prstGeom prst="rect">
                  <a:avLst/>
                </a:prstGeom>
              </p:spPr>
            </p:pic>
            <p:pic>
              <p:nvPicPr>
                <p:cNvPr id="27" name="Graphic 26" descr="Star with solid fill">
                  <a:extLst>
                    <a:ext uri="{FF2B5EF4-FFF2-40B4-BE49-F238E27FC236}">
                      <a16:creationId xmlns:a16="http://schemas.microsoft.com/office/drawing/2014/main" id="{C45890AD-534D-8C32-5A84-5975CD799E1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38320" y="2947208"/>
                  <a:ext cx="373648" cy="373648"/>
                </a:xfrm>
                <a:prstGeom prst="rect">
                  <a:avLst/>
                </a:prstGeom>
              </p:spPr>
            </p:pic>
            <p:pic>
              <p:nvPicPr>
                <p:cNvPr id="28" name="Graphic 27" descr="Star with solid fill">
                  <a:extLst>
                    <a:ext uri="{FF2B5EF4-FFF2-40B4-BE49-F238E27FC236}">
                      <a16:creationId xmlns:a16="http://schemas.microsoft.com/office/drawing/2014/main" id="{CF0AE5CB-D0D4-67AA-D6C0-0A85B156116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77530" y="2947208"/>
                  <a:ext cx="373648" cy="373648"/>
                </a:xfrm>
                <a:prstGeom prst="rect">
                  <a:avLst/>
                </a:prstGeom>
              </p:spPr>
            </p:pic>
          </p:grpSp>
        </p:grpSp>
      </p:grpSp>
      <p:sp>
        <p:nvSpPr>
          <p:cNvPr id="22" name="Text Placeholder 2">
            <a:extLst>
              <a:ext uri="{FF2B5EF4-FFF2-40B4-BE49-F238E27FC236}">
                <a16:creationId xmlns:a16="http://schemas.microsoft.com/office/drawing/2014/main" id="{CE9A7B33-D3B2-EF5A-6E22-C6DC15831A33}"/>
              </a:ext>
            </a:extLst>
          </p:cNvPr>
          <p:cNvSpPr>
            <a:spLocks noGrp="1"/>
          </p:cNvSpPr>
          <p:nvPr/>
        </p:nvSpPr>
        <p:spPr>
          <a:xfrm>
            <a:off x="381688" y="2090644"/>
            <a:ext cx="2345379" cy="8140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Built for growth from investments in innovative companies</a:t>
            </a:r>
          </a:p>
        </p:txBody>
      </p:sp>
      <p:pic>
        <p:nvPicPr>
          <p:cNvPr id="8" name="Graphic 7">
            <a:extLst>
              <a:ext uri="{FF2B5EF4-FFF2-40B4-BE49-F238E27FC236}">
                <a16:creationId xmlns:a16="http://schemas.microsoft.com/office/drawing/2014/main" id="{B5E059EB-F478-9971-8454-F37EA8331BE1}"/>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3427405" y="2057400"/>
            <a:ext cx="731520" cy="731520"/>
          </a:xfrm>
          <a:prstGeom prst="rect">
            <a:avLst/>
          </a:prstGeom>
        </p:spPr>
      </p:pic>
      <p:sp>
        <p:nvSpPr>
          <p:cNvPr id="19" name="Footer Placeholder 4">
            <a:extLst>
              <a:ext uri="{FF2B5EF4-FFF2-40B4-BE49-F238E27FC236}">
                <a16:creationId xmlns:a16="http://schemas.microsoft.com/office/drawing/2014/main" id="{DEFD7116-497F-2352-18F8-55849AB654D6}"/>
              </a:ext>
            </a:extLst>
          </p:cNvPr>
          <p:cNvSpPr txBox="1">
            <a:spLocks/>
          </p:cNvSpPr>
          <p:nvPr/>
        </p:nvSpPr>
        <p:spPr>
          <a:xfrm>
            <a:off x="3401568"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364648588"/>
      </p:ext>
    </p:extLst>
  </p:cSld>
  <p:clrMapOvr>
    <a:masterClrMapping/>
  </p:clrMapOvr>
  <p:extLst>
    <p:ext uri="{6950BFC3-D8DA-4A85-94F7-54DA5524770B}">
      <p188:commentRel xmlns:p188="http://schemas.microsoft.com/office/powerpoint/2018/8/main" r:id="rId3"/>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9BF5721-7B60-E2EC-8192-E8DF20DEE780}"/>
              </a:ext>
            </a:extLst>
          </p:cNvPr>
          <p:cNvSpPr/>
          <p:nvPr/>
        </p:nvSpPr>
        <p:spPr>
          <a:xfrm>
            <a:off x="2959981" y="1886618"/>
            <a:ext cx="2733087" cy="3650980"/>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5" name="Rectangle 24">
            <a:extLst>
              <a:ext uri="{FF2B5EF4-FFF2-40B4-BE49-F238E27FC236}">
                <a16:creationId xmlns:a16="http://schemas.microsoft.com/office/drawing/2014/main" id="{66AE3123-E3E7-7667-3CC2-FE549C794490}"/>
              </a:ext>
            </a:extLst>
          </p:cNvPr>
          <p:cNvSpPr/>
          <p:nvPr/>
        </p:nvSpPr>
        <p:spPr>
          <a:xfrm>
            <a:off x="5852455" y="1886618"/>
            <a:ext cx="2643051" cy="3648456"/>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Rectangle 28">
            <a:extLst>
              <a:ext uri="{FF2B5EF4-FFF2-40B4-BE49-F238E27FC236}">
                <a16:creationId xmlns:a16="http://schemas.microsoft.com/office/drawing/2014/main" id="{CAFBE475-AF8E-B819-4399-6647A24383E8}"/>
              </a:ext>
            </a:extLst>
          </p:cNvPr>
          <p:cNvSpPr/>
          <p:nvPr/>
        </p:nvSpPr>
        <p:spPr>
          <a:xfrm>
            <a:off x="252865" y="1886618"/>
            <a:ext cx="2560125" cy="3648456"/>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 name="Text Placeholder 17">
            <a:extLst>
              <a:ext uri="{FF2B5EF4-FFF2-40B4-BE49-F238E27FC236}">
                <a16:creationId xmlns:a16="http://schemas.microsoft.com/office/drawing/2014/main" id="{8D8E7B11-0C34-467F-B854-81191D61E32B}"/>
              </a:ext>
            </a:extLst>
          </p:cNvPr>
          <p:cNvSpPr txBox="1">
            <a:spLocks/>
          </p:cNvSpPr>
          <p:nvPr/>
        </p:nvSpPr>
        <p:spPr>
          <a:xfrm>
            <a:off x="3114619" y="2979122"/>
            <a:ext cx="2372867" cy="231661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Rigorous analysis</a:t>
            </a:r>
            <a:endParaRPr lang="en-US" sz="1400" b="1" spc="30" dirty="0">
              <a:solidFill>
                <a:schemeClr val="tx2"/>
              </a:solidFill>
              <a:latin typeface="Ringside Narrow" panose="02000500000000000000" pitchFamily="2" charset="0"/>
            </a:endParaRPr>
          </a:p>
          <a:p>
            <a:pPr>
              <a:spcAft>
                <a:spcPts val="2400"/>
              </a:spcAft>
            </a:pPr>
            <a:r>
              <a:rPr lang="en-US" sz="1600" spc="30" dirty="0"/>
              <a:t>Evaluation of each company’s growth, valuation and earnings momentum weighs upside potential and downside risk</a:t>
            </a:r>
            <a:endParaRPr lang="en-US" sz="1600" spc="30" baseline="30000" dirty="0"/>
          </a:p>
        </p:txBody>
      </p:sp>
      <p:sp>
        <p:nvSpPr>
          <p:cNvPr id="5" name="Text Placeholder 17">
            <a:extLst>
              <a:ext uri="{FF2B5EF4-FFF2-40B4-BE49-F238E27FC236}">
                <a16:creationId xmlns:a16="http://schemas.microsoft.com/office/drawing/2014/main" id="{F6BA4222-3243-039D-F3F6-062DFD0E02B9}"/>
              </a:ext>
            </a:extLst>
          </p:cNvPr>
          <p:cNvSpPr txBox="1">
            <a:spLocks/>
          </p:cNvSpPr>
          <p:nvPr/>
        </p:nvSpPr>
        <p:spPr>
          <a:xfrm>
            <a:off x="488402" y="2988747"/>
            <a:ext cx="2184234" cy="188238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Expert leadership</a:t>
            </a:r>
            <a:endParaRPr lang="en-US" sz="1400" b="1" spc="30" dirty="0">
              <a:solidFill>
                <a:schemeClr val="tx2"/>
              </a:solidFill>
              <a:latin typeface="Ringside Narrow" panose="02000500000000000000" pitchFamily="2" charset="0"/>
            </a:endParaRPr>
          </a:p>
          <a:p>
            <a:pPr>
              <a:spcAft>
                <a:spcPts val="2400"/>
              </a:spcAft>
            </a:pPr>
            <a:r>
              <a:rPr lang="en-US" sz="1600" dirty="0">
                <a:latin typeface="+mn-lt"/>
              </a:rPr>
              <a:t>Award-winning team of s</a:t>
            </a:r>
            <a:r>
              <a:rPr lang="en-US" sz="1600" spc="30" dirty="0"/>
              <a:t>enior equity investment professionals</a:t>
            </a:r>
            <a:r>
              <a:rPr lang="en-US" sz="1600" dirty="0">
                <a:latin typeface="+mn-lt"/>
              </a:rPr>
              <a:t> led by Nuveen’s CIO and head of global equities</a:t>
            </a:r>
          </a:p>
        </p:txBody>
      </p:sp>
      <p:sp>
        <p:nvSpPr>
          <p:cNvPr id="8" name="Text Placeholder 17">
            <a:extLst>
              <a:ext uri="{FF2B5EF4-FFF2-40B4-BE49-F238E27FC236}">
                <a16:creationId xmlns:a16="http://schemas.microsoft.com/office/drawing/2014/main" id="{47C818A2-6847-AC00-DF66-F7117DBE14F8}"/>
              </a:ext>
            </a:extLst>
          </p:cNvPr>
          <p:cNvSpPr txBox="1">
            <a:spLocks/>
          </p:cNvSpPr>
          <p:nvPr/>
        </p:nvSpPr>
        <p:spPr>
          <a:xfrm>
            <a:off x="5995053" y="2979122"/>
            <a:ext cx="2341067" cy="200368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Optimal performance </a:t>
            </a:r>
            <a:endParaRPr lang="en-US" sz="1800" b="1" spc="30" dirty="0">
              <a:solidFill>
                <a:schemeClr val="tx2"/>
              </a:solidFill>
              <a:latin typeface="Ringside Narrow" panose="02000500000000000000" pitchFamily="2" charset="0"/>
            </a:endParaRPr>
          </a:p>
          <a:p>
            <a:pPr>
              <a:spcAft>
                <a:spcPts val="2400"/>
              </a:spcAft>
            </a:pPr>
            <a:r>
              <a:rPr lang="en-US" sz="1600" dirty="0"/>
              <a:t>Double-digit returns have been consistently competitive with a range of peers and benchmarks</a:t>
            </a:r>
            <a:r>
              <a:rPr lang="en-US" sz="1600" baseline="30000" dirty="0"/>
              <a:t>1</a:t>
            </a:r>
          </a:p>
        </p:txBody>
      </p:sp>
      <p:sp>
        <p:nvSpPr>
          <p:cNvPr id="15" name="Title 14">
            <a:extLst>
              <a:ext uri="{FF2B5EF4-FFF2-40B4-BE49-F238E27FC236}">
                <a16:creationId xmlns:a16="http://schemas.microsoft.com/office/drawing/2014/main" id="{1E598C54-5F46-896A-A0BA-08CBA525B45F}"/>
              </a:ext>
            </a:extLst>
          </p:cNvPr>
          <p:cNvSpPr>
            <a:spLocks noGrp="1"/>
          </p:cNvSpPr>
          <p:nvPr>
            <p:ph type="title"/>
          </p:nvPr>
        </p:nvSpPr>
        <p:spPr>
          <a:xfrm>
            <a:off x="292100" y="612649"/>
            <a:ext cx="7543800" cy="445992"/>
          </a:xfrm>
        </p:spPr>
        <p:txBody>
          <a:bodyPr/>
          <a:lstStyle/>
          <a:p>
            <a:r>
              <a:rPr lang="en-US" dirty="0"/>
              <a:t>Seeks diversified equity exposure with moderate risk </a:t>
            </a:r>
          </a:p>
        </p:txBody>
      </p:sp>
      <p:sp>
        <p:nvSpPr>
          <p:cNvPr id="6" name="Slide Number Placeholder 5">
            <a:extLst>
              <a:ext uri="{FF2B5EF4-FFF2-40B4-BE49-F238E27FC236}">
                <a16:creationId xmlns:a16="http://schemas.microsoft.com/office/drawing/2014/main" id="{76918CBB-4CBB-F045-95E8-97F250F667BC}"/>
              </a:ext>
            </a:extLst>
          </p:cNvPr>
          <p:cNvSpPr>
            <a:spLocks noGrp="1"/>
          </p:cNvSpPr>
          <p:nvPr>
            <p:ph type="sldNum" sz="quarter" idx="12"/>
          </p:nvPr>
        </p:nvSpPr>
        <p:spPr/>
        <p:txBody>
          <a:bodyPr/>
          <a:lstStyle/>
          <a:p>
            <a:fld id="{E5B12101-DB11-214A-81F9-2D258DBE057F}" type="slidenum">
              <a:rPr lang="en-US" smtClean="0"/>
              <a:pPr/>
              <a:t>34</a:t>
            </a:fld>
            <a:endParaRPr lang="en-US"/>
          </a:p>
        </p:txBody>
      </p:sp>
      <p:sp>
        <p:nvSpPr>
          <p:cNvPr id="20" name="Text Placeholder 19">
            <a:extLst>
              <a:ext uri="{FF2B5EF4-FFF2-40B4-BE49-F238E27FC236}">
                <a16:creationId xmlns:a16="http://schemas.microsoft.com/office/drawing/2014/main" id="{9D0693C1-4704-39AB-5670-C5ED8F455419}"/>
              </a:ext>
            </a:extLst>
          </p:cNvPr>
          <p:cNvSpPr>
            <a:spLocks noGrp="1"/>
          </p:cNvSpPr>
          <p:nvPr>
            <p:ph type="body" sz="quarter" idx="17"/>
          </p:nvPr>
        </p:nvSpPr>
        <p:spPr/>
        <p:txBody>
          <a:bodyPr/>
          <a:lstStyle/>
          <a:p>
            <a:r>
              <a:rPr lang="en-US">
                <a:solidFill>
                  <a:schemeClr val="tx2"/>
                </a:solidFill>
              </a:rPr>
              <a:t>CREF GROWTH INVESTMENT OVERVIEW</a:t>
            </a:r>
          </a:p>
        </p:txBody>
      </p:sp>
      <p:cxnSp>
        <p:nvCxnSpPr>
          <p:cNvPr id="27" name="Straight Connector 26">
            <a:extLst>
              <a:ext uri="{FF2B5EF4-FFF2-40B4-BE49-F238E27FC236}">
                <a16:creationId xmlns:a16="http://schemas.microsoft.com/office/drawing/2014/main" id="{2A7DF552-91B0-E341-3F70-34303E162B06}"/>
              </a:ext>
            </a:extLst>
          </p:cNvPr>
          <p:cNvCxnSpPr>
            <a:cxnSpLocks/>
          </p:cNvCxnSpPr>
          <p:nvPr/>
        </p:nvCxnSpPr>
        <p:spPr>
          <a:xfrm>
            <a:off x="318180" y="3427314"/>
            <a:ext cx="2354456"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CC82CB6-2443-0B69-2025-E41D60DF4E26}"/>
              </a:ext>
            </a:extLst>
          </p:cNvPr>
          <p:cNvCxnSpPr>
            <a:cxnSpLocks/>
          </p:cNvCxnSpPr>
          <p:nvPr/>
        </p:nvCxnSpPr>
        <p:spPr>
          <a:xfrm>
            <a:off x="3125506" y="3427314"/>
            <a:ext cx="237286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E7E0DB9-F804-F2A0-54B3-FF37298DC8DE}"/>
              </a:ext>
            </a:extLst>
          </p:cNvPr>
          <p:cNvCxnSpPr>
            <a:cxnSpLocks/>
          </p:cNvCxnSpPr>
          <p:nvPr/>
        </p:nvCxnSpPr>
        <p:spPr>
          <a:xfrm>
            <a:off x="5995053" y="3427314"/>
            <a:ext cx="2351227"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sp>
        <p:nvSpPr>
          <p:cNvPr id="33" name="Text Placeholder 2">
            <a:extLst>
              <a:ext uri="{FF2B5EF4-FFF2-40B4-BE49-F238E27FC236}">
                <a16:creationId xmlns:a16="http://schemas.microsoft.com/office/drawing/2014/main" id="{5ACEC11F-75BA-4AEA-4F80-714EF1E1613B}"/>
              </a:ext>
            </a:extLst>
          </p:cNvPr>
          <p:cNvSpPr>
            <a:spLocks noGrp="1"/>
          </p:cNvSpPr>
          <p:nvPr/>
        </p:nvSpPr>
        <p:spPr>
          <a:xfrm>
            <a:off x="8893238" y="3300984"/>
            <a:ext cx="2841562" cy="338625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b="1" dirty="0">
                <a:solidFill>
                  <a:schemeClr val="tx1"/>
                </a:solidFill>
                <a:latin typeface="Ringside Narrow" panose="02000500000000000000" pitchFamily="2" charset="0"/>
              </a:rPr>
              <a:t>Who it’s for</a:t>
            </a:r>
          </a:p>
          <a:p>
            <a:r>
              <a:rPr lang="en-US" sz="1600" dirty="0">
                <a:solidFill>
                  <a:schemeClr val="tx1"/>
                </a:solidFill>
              </a:rPr>
              <a:t>May be best for employees who want to...</a:t>
            </a:r>
          </a:p>
          <a:p>
            <a:pPr marL="283464" indent="-283464">
              <a:buFont typeface="Arial" panose="020B0604020202020204" pitchFamily="34" charset="0"/>
              <a:buChar char="•"/>
            </a:pPr>
            <a:r>
              <a:rPr lang="en-US" sz="1600" dirty="0">
                <a:solidFill>
                  <a:schemeClr val="tx1"/>
                </a:solidFill>
              </a:rPr>
              <a:t>Invest in broadly diversified stocks for the long term</a:t>
            </a:r>
            <a:r>
              <a:rPr lang="en-US" sz="1600" baseline="30000" dirty="0">
                <a:solidFill>
                  <a:schemeClr val="tx1"/>
                </a:solidFill>
              </a:rPr>
              <a:t>2</a:t>
            </a:r>
            <a:r>
              <a:rPr lang="en-US" sz="1600" dirty="0">
                <a:solidFill>
                  <a:schemeClr val="tx1"/>
                </a:solidFill>
              </a:rPr>
              <a:t> </a:t>
            </a:r>
          </a:p>
          <a:p>
            <a:pPr marL="283464" indent="-283464">
              <a:buFont typeface="Arial" panose="020B0604020202020204" pitchFamily="34" charset="0"/>
              <a:buChar char="•"/>
            </a:pPr>
            <a:r>
              <a:rPr lang="en-US" sz="1600" dirty="0">
                <a:solidFill>
                  <a:schemeClr val="tx1"/>
                </a:solidFill>
              </a:rPr>
              <a:t>Invest in companies with innovative ideas and growth prospects</a:t>
            </a:r>
          </a:p>
          <a:p>
            <a:pPr marL="283464" indent="-283464">
              <a:buFont typeface="Arial" panose="020B0604020202020204" pitchFamily="34" charset="0"/>
              <a:buChar char="•"/>
            </a:pPr>
            <a:r>
              <a:rPr lang="en-US" sz="1600" dirty="0">
                <a:solidFill>
                  <a:schemeClr val="tx1"/>
                </a:solidFill>
              </a:rPr>
              <a:t>Get the benefits of lifetime income</a:t>
            </a:r>
            <a:r>
              <a:rPr lang="en-US" sz="1600" baseline="30000" dirty="0">
                <a:solidFill>
                  <a:schemeClr val="tx1"/>
                </a:solidFill>
              </a:rPr>
              <a:t>3</a:t>
            </a:r>
            <a:r>
              <a:rPr lang="en-US" sz="1600" dirty="0">
                <a:solidFill>
                  <a:schemeClr val="tx1"/>
                </a:solidFill>
              </a:rPr>
              <a:t> </a:t>
            </a:r>
          </a:p>
        </p:txBody>
      </p:sp>
      <p:pic>
        <p:nvPicPr>
          <p:cNvPr id="34" name="Graphic 33">
            <a:extLst>
              <a:ext uri="{FF2B5EF4-FFF2-40B4-BE49-F238E27FC236}">
                <a16:creationId xmlns:a16="http://schemas.microsoft.com/office/drawing/2014/main" id="{6D8FB69A-ACAA-DB05-8942-F043FCE1392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94354" y="2103859"/>
            <a:ext cx="761827" cy="761827"/>
          </a:xfrm>
          <a:prstGeom prst="rect">
            <a:avLst/>
          </a:prstGeom>
        </p:spPr>
      </p:pic>
      <p:pic>
        <p:nvPicPr>
          <p:cNvPr id="35" name="Graphic 34">
            <a:extLst>
              <a:ext uri="{FF2B5EF4-FFF2-40B4-BE49-F238E27FC236}">
                <a16:creationId xmlns:a16="http://schemas.microsoft.com/office/drawing/2014/main" id="{924400DE-4A4F-C0B7-8160-F2D2AC1208D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14620" y="2130534"/>
            <a:ext cx="820748" cy="820748"/>
          </a:xfrm>
          <a:prstGeom prst="rect">
            <a:avLst/>
          </a:prstGeom>
        </p:spPr>
      </p:pic>
      <p:pic>
        <p:nvPicPr>
          <p:cNvPr id="36" name="Graphic 35">
            <a:extLst>
              <a:ext uri="{FF2B5EF4-FFF2-40B4-BE49-F238E27FC236}">
                <a16:creationId xmlns:a16="http://schemas.microsoft.com/office/drawing/2014/main" id="{7BBD8BD7-BFAC-2617-48A2-4706D239099E}"/>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962592" y="2205239"/>
            <a:ext cx="728397" cy="728397"/>
          </a:xfrm>
          <a:prstGeom prst="rect">
            <a:avLst/>
          </a:prstGeom>
        </p:spPr>
      </p:pic>
      <p:sp>
        <p:nvSpPr>
          <p:cNvPr id="37" name="Text Placeholder 19">
            <a:extLst>
              <a:ext uri="{FF2B5EF4-FFF2-40B4-BE49-F238E27FC236}">
                <a16:creationId xmlns:a16="http://schemas.microsoft.com/office/drawing/2014/main" id="{E2FE54FE-8EAA-A375-B684-D8CB7E1B7706}"/>
              </a:ext>
            </a:extLst>
          </p:cNvPr>
          <p:cNvSpPr>
            <a:spLocks noGrp="1"/>
          </p:cNvSpPr>
          <p:nvPr/>
        </p:nvSpPr>
        <p:spPr>
          <a:xfrm>
            <a:off x="301752" y="5596127"/>
            <a:ext cx="8168067" cy="766923"/>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AutoNum type="arabicPeriod"/>
            </a:pPr>
            <a:r>
              <a:rPr lang="en-US" sz="850" dirty="0"/>
              <a:t>See “Performance Returns” chart on </a:t>
            </a:r>
            <a:r>
              <a:rPr lang="en-US" sz="850" dirty="0">
                <a:solidFill>
                  <a:srgbClr val="FF0000"/>
                </a:solidFill>
              </a:rPr>
              <a:t>slide 6</a:t>
            </a:r>
            <a:r>
              <a:rPr lang="en-US" sz="850" dirty="0"/>
              <a:t> for more information.</a:t>
            </a:r>
          </a:p>
          <a:p>
            <a:pPr marL="137160" indent="-137160">
              <a:spcAft>
                <a:spcPts val="100"/>
              </a:spcAft>
              <a:buAutoNum type="arabicPeriod"/>
            </a:pPr>
            <a:r>
              <a:rPr lang="en-US" sz="850" dirty="0"/>
              <a:t>Diversification is a technique to help reduce risk. It is not guaranteed to protect against loss.</a:t>
            </a:r>
          </a:p>
          <a:p>
            <a:pPr marL="137160" indent="-137160">
              <a:spcAft>
                <a:spcPts val="100"/>
              </a:spcAft>
              <a:buAutoNum type="arabicPeriod"/>
            </a:pPr>
            <a:r>
              <a:rPr lang="en-US" sz="850" dirty="0">
                <a:latin typeface="+mn-lt"/>
              </a:rPr>
              <a:t>Any guarantees under annuities issued by TIAA are subject to TIAA’s claims-paying ability. Payments from the variable accounts will rise or fall based on investment performance.</a:t>
            </a:r>
            <a:endParaRPr lang="en-US" sz="850" dirty="0"/>
          </a:p>
        </p:txBody>
      </p:sp>
      <p:sp>
        <p:nvSpPr>
          <p:cNvPr id="3" name="Text Placeholder 2">
            <a:extLst>
              <a:ext uri="{FF2B5EF4-FFF2-40B4-BE49-F238E27FC236}">
                <a16:creationId xmlns:a16="http://schemas.microsoft.com/office/drawing/2014/main" id="{41DED2A1-FF2D-FE40-A58E-55D1A2AB8BE4}"/>
              </a:ext>
            </a:extLst>
          </p:cNvPr>
          <p:cNvSpPr>
            <a:spLocks noGrp="1"/>
          </p:cNvSpPr>
          <p:nvPr/>
        </p:nvSpPr>
        <p:spPr>
          <a:xfrm>
            <a:off x="292100" y="1134336"/>
            <a:ext cx="7378703" cy="29900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Structured to expand the opportunity for excess return while reducing volatility</a:t>
            </a:r>
          </a:p>
        </p:txBody>
      </p:sp>
      <p:pic>
        <p:nvPicPr>
          <p:cNvPr id="4" name="Picture 3">
            <a:extLst>
              <a:ext uri="{FF2B5EF4-FFF2-40B4-BE49-F238E27FC236}">
                <a16:creationId xmlns:a16="http://schemas.microsoft.com/office/drawing/2014/main" id="{FCDE1FEA-45C7-CF07-7E44-8162363CF72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871710" y="190222"/>
            <a:ext cx="3084091" cy="2908456"/>
          </a:xfrm>
          <a:prstGeom prst="rect">
            <a:avLst/>
          </a:prstGeom>
        </p:spPr>
      </p:pic>
    </p:spTree>
    <p:extLst>
      <p:ext uri="{BB962C8B-B14F-4D97-AF65-F5344CB8AC3E}">
        <p14:creationId xmlns:p14="http://schemas.microsoft.com/office/powerpoint/2010/main" val="10223768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4ED5A46E-5CF0-9954-4703-4CB093D50D80}"/>
              </a:ext>
            </a:extLst>
          </p:cNvPr>
          <p:cNvPicPr>
            <a:picLocks noChangeAspect="1"/>
          </p:cNvPicPr>
          <p:nvPr/>
        </p:nvPicPr>
        <p:blipFill>
          <a:blip r:embed="rId4"/>
          <a:stretch>
            <a:fillRect/>
          </a:stretch>
        </p:blipFill>
        <p:spPr>
          <a:xfrm>
            <a:off x="12482253" y="1956288"/>
            <a:ext cx="1682075" cy="1682075"/>
          </a:xfrm>
          <a:prstGeom prst="rect">
            <a:avLst/>
          </a:prstGeom>
        </p:spPr>
      </p:pic>
      <p:sp>
        <p:nvSpPr>
          <p:cNvPr id="3" name="Title 2">
            <a:extLst>
              <a:ext uri="{FF2B5EF4-FFF2-40B4-BE49-F238E27FC236}">
                <a16:creationId xmlns:a16="http://schemas.microsoft.com/office/drawing/2014/main" id="{73CE797E-7E39-639F-37CE-D8D7962DDBA7}"/>
              </a:ext>
            </a:extLst>
          </p:cNvPr>
          <p:cNvSpPr>
            <a:spLocks noGrp="1"/>
          </p:cNvSpPr>
          <p:nvPr>
            <p:ph type="title"/>
          </p:nvPr>
        </p:nvSpPr>
        <p:spPr>
          <a:xfrm>
            <a:off x="292100" y="612648"/>
            <a:ext cx="8957003" cy="627573"/>
          </a:xfrm>
        </p:spPr>
        <p:txBody>
          <a:bodyPr/>
          <a:lstStyle/>
          <a:p>
            <a:r>
              <a:rPr lang="en-US" dirty="0"/>
              <a:t>Senior equity investment professionals lead the account.</a:t>
            </a:r>
          </a:p>
        </p:txBody>
      </p:sp>
      <p:sp>
        <p:nvSpPr>
          <p:cNvPr id="4" name="Slide Number Placeholder 3">
            <a:extLst>
              <a:ext uri="{FF2B5EF4-FFF2-40B4-BE49-F238E27FC236}">
                <a16:creationId xmlns:a16="http://schemas.microsoft.com/office/drawing/2014/main" id="{F21A3993-8022-CDB6-5F7E-BB863BEB092A}"/>
              </a:ext>
            </a:extLst>
          </p:cNvPr>
          <p:cNvSpPr>
            <a:spLocks noGrp="1"/>
          </p:cNvSpPr>
          <p:nvPr>
            <p:ph type="sldNum" sz="quarter" idx="12"/>
          </p:nvPr>
        </p:nvSpPr>
        <p:spPr/>
        <p:txBody>
          <a:bodyPr/>
          <a:lstStyle/>
          <a:p>
            <a:fld id="{E5B12101-DB11-214A-81F9-2D258DBE057F}" type="slidenum">
              <a:rPr lang="en-US" smtClean="0"/>
              <a:pPr/>
              <a:t>35</a:t>
            </a:fld>
            <a:endParaRPr lang="en-US"/>
          </a:p>
        </p:txBody>
      </p:sp>
      <p:sp>
        <p:nvSpPr>
          <p:cNvPr id="8" name="Text Placeholder 7">
            <a:extLst>
              <a:ext uri="{FF2B5EF4-FFF2-40B4-BE49-F238E27FC236}">
                <a16:creationId xmlns:a16="http://schemas.microsoft.com/office/drawing/2014/main" id="{6CDF176F-8F3C-5EAB-CB1B-421FE0764CA2}"/>
              </a:ext>
            </a:extLst>
          </p:cNvPr>
          <p:cNvSpPr>
            <a:spLocks noGrp="1"/>
          </p:cNvSpPr>
          <p:nvPr>
            <p:ph type="body" sz="quarter" idx="17"/>
          </p:nvPr>
        </p:nvSpPr>
        <p:spPr/>
        <p:txBody>
          <a:bodyPr/>
          <a:lstStyle/>
          <a:p>
            <a:r>
              <a:rPr lang="en-US" dirty="0">
                <a:solidFill>
                  <a:schemeClr val="tx2"/>
                </a:solidFill>
              </a:rPr>
              <a:t>CREF GROWTH</a:t>
            </a:r>
          </a:p>
          <a:p>
            <a:endParaRPr lang="en-US" dirty="0">
              <a:solidFill>
                <a:schemeClr val="tx2"/>
              </a:solidFill>
            </a:endParaRPr>
          </a:p>
          <a:p>
            <a:endParaRPr lang="en-US" dirty="0"/>
          </a:p>
        </p:txBody>
      </p:sp>
      <p:sp>
        <p:nvSpPr>
          <p:cNvPr id="6" name="Rectangle 5">
            <a:extLst>
              <a:ext uri="{FF2B5EF4-FFF2-40B4-BE49-F238E27FC236}">
                <a16:creationId xmlns:a16="http://schemas.microsoft.com/office/drawing/2014/main" id="{C33C9766-C865-5043-5132-CA7ACAF51FE7}"/>
              </a:ext>
            </a:extLst>
          </p:cNvPr>
          <p:cNvSpPr/>
          <p:nvPr/>
        </p:nvSpPr>
        <p:spPr>
          <a:xfrm>
            <a:off x="0" y="1443432"/>
            <a:ext cx="12192000" cy="1025396"/>
          </a:xfrm>
          <a:prstGeom prst="rect">
            <a:avLst/>
          </a:prstGeom>
          <a:solidFill>
            <a:srgbClr val="00303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u="none" strike="noStrike" kern="0" cap="none" spc="0" normalizeH="0" baseline="0" noProof="0">
              <a:ln>
                <a:noFill/>
              </a:ln>
              <a:solidFill>
                <a:schemeClr val="accent5"/>
              </a:solidFill>
              <a:effectLst/>
              <a:uLnTx/>
              <a:uFillTx/>
              <a:latin typeface="Ringside Narrow Book" panose="02000500000000000000" pitchFamily="2" charset="0"/>
              <a:ea typeface="+mn-ea"/>
              <a:cs typeface="+mn-cs"/>
            </a:endParaRPr>
          </a:p>
        </p:txBody>
      </p:sp>
      <p:pic>
        <p:nvPicPr>
          <p:cNvPr id="7" name="Picture 6">
            <a:extLst>
              <a:ext uri="{FF2B5EF4-FFF2-40B4-BE49-F238E27FC236}">
                <a16:creationId xmlns:a16="http://schemas.microsoft.com/office/drawing/2014/main" id="{AA6E299F-1263-97A5-459C-EBD44F9053D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9773" y="2074170"/>
            <a:ext cx="1485670" cy="1447235"/>
          </a:xfrm>
          <a:prstGeom prst="rect">
            <a:avLst/>
          </a:prstGeom>
        </p:spPr>
      </p:pic>
      <p:sp>
        <p:nvSpPr>
          <p:cNvPr id="11" name="Text Placeholder 6">
            <a:extLst>
              <a:ext uri="{FF2B5EF4-FFF2-40B4-BE49-F238E27FC236}">
                <a16:creationId xmlns:a16="http://schemas.microsoft.com/office/drawing/2014/main" id="{49B23B0A-D67B-58E8-40F6-16C65D8BCC53}"/>
              </a:ext>
            </a:extLst>
          </p:cNvPr>
          <p:cNvSpPr txBox="1">
            <a:spLocks/>
          </p:cNvSpPr>
          <p:nvPr/>
        </p:nvSpPr>
        <p:spPr>
          <a:xfrm>
            <a:off x="298464" y="1633689"/>
            <a:ext cx="1504836" cy="24510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Saira Malik, CFA</a:t>
            </a:r>
            <a:endParaRPr lang="en-US" sz="1600"/>
          </a:p>
          <a:p>
            <a:pPr marL="0" lvl="1" indent="0">
              <a:buNone/>
            </a:pPr>
            <a:endParaRPr lang="en-US" sz="1100"/>
          </a:p>
        </p:txBody>
      </p:sp>
      <p:sp>
        <p:nvSpPr>
          <p:cNvPr id="13" name="Text Placeholder 6">
            <a:extLst>
              <a:ext uri="{FF2B5EF4-FFF2-40B4-BE49-F238E27FC236}">
                <a16:creationId xmlns:a16="http://schemas.microsoft.com/office/drawing/2014/main" id="{DBA845D7-50BB-D65E-69BE-259A647E415B}"/>
              </a:ext>
            </a:extLst>
          </p:cNvPr>
          <p:cNvSpPr txBox="1">
            <a:spLocks/>
          </p:cNvSpPr>
          <p:nvPr/>
        </p:nvSpPr>
        <p:spPr>
          <a:xfrm>
            <a:off x="3133491" y="1633689"/>
            <a:ext cx="1958515" cy="2644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Karen Hiatt, CFA</a:t>
            </a:r>
          </a:p>
        </p:txBody>
      </p:sp>
      <p:sp>
        <p:nvSpPr>
          <p:cNvPr id="15" name="Text Placeholder 6">
            <a:extLst>
              <a:ext uri="{FF2B5EF4-FFF2-40B4-BE49-F238E27FC236}">
                <a16:creationId xmlns:a16="http://schemas.microsoft.com/office/drawing/2014/main" id="{E834EC7D-481C-A371-F8F1-7DF5E1FCCB36}"/>
              </a:ext>
            </a:extLst>
          </p:cNvPr>
          <p:cNvSpPr txBox="1">
            <a:spLocks/>
          </p:cNvSpPr>
          <p:nvPr/>
        </p:nvSpPr>
        <p:spPr>
          <a:xfrm>
            <a:off x="5995177" y="1623994"/>
            <a:ext cx="1692256" cy="2644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Terry Kontos, CFA</a:t>
            </a:r>
            <a:endParaRPr lang="en-US" sz="1100"/>
          </a:p>
        </p:txBody>
      </p:sp>
      <p:pic>
        <p:nvPicPr>
          <p:cNvPr id="16" name="Picture 15">
            <a:extLst>
              <a:ext uri="{FF2B5EF4-FFF2-40B4-BE49-F238E27FC236}">
                <a16:creationId xmlns:a16="http://schemas.microsoft.com/office/drawing/2014/main" id="{4A88D117-7308-E4CD-8FEB-0B0E36535A3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124111" y="2074170"/>
            <a:ext cx="1447235" cy="1447235"/>
          </a:xfrm>
          <a:prstGeom prst="rect">
            <a:avLst/>
          </a:prstGeom>
        </p:spPr>
      </p:pic>
      <p:sp>
        <p:nvSpPr>
          <p:cNvPr id="17" name="Text Placeholder 6">
            <a:extLst>
              <a:ext uri="{FF2B5EF4-FFF2-40B4-BE49-F238E27FC236}">
                <a16:creationId xmlns:a16="http://schemas.microsoft.com/office/drawing/2014/main" id="{80BB5414-7E46-614E-2454-18456BF6B154}"/>
              </a:ext>
            </a:extLst>
          </p:cNvPr>
          <p:cNvSpPr txBox="1">
            <a:spLocks/>
          </p:cNvSpPr>
          <p:nvPr/>
        </p:nvSpPr>
        <p:spPr>
          <a:xfrm>
            <a:off x="271317" y="3646301"/>
            <a:ext cx="2035671"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Nuveen CIO,</a:t>
            </a:r>
            <a:br>
              <a:rPr lang="en-US" sz="1300"/>
            </a:br>
            <a:r>
              <a:rPr lang="en-US" sz="1300"/>
              <a:t>Head Nuveen Global Equities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29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San Francisco</a:t>
            </a:r>
            <a:endParaRPr lang="en-US" sz="1300"/>
          </a:p>
          <a:p>
            <a:endParaRPr lang="en-US" sz="1300"/>
          </a:p>
          <a:p>
            <a:pPr marL="0" lvl="1" indent="0">
              <a:buNone/>
            </a:pPr>
            <a:endParaRPr lang="en-US" sz="1300"/>
          </a:p>
        </p:txBody>
      </p:sp>
      <p:sp>
        <p:nvSpPr>
          <p:cNvPr id="19" name="Text Placeholder 6">
            <a:extLst>
              <a:ext uri="{FF2B5EF4-FFF2-40B4-BE49-F238E27FC236}">
                <a16:creationId xmlns:a16="http://schemas.microsoft.com/office/drawing/2014/main" id="{58548514-F0C7-63E4-0C93-DF4AADDB3B4A}"/>
              </a:ext>
            </a:extLst>
          </p:cNvPr>
          <p:cNvSpPr txBox="1">
            <a:spLocks/>
          </p:cNvSpPr>
          <p:nvPr/>
        </p:nvSpPr>
        <p:spPr>
          <a:xfrm>
            <a:off x="3137861" y="3646300"/>
            <a:ext cx="2035671"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a:t>
            </a:r>
            <a:br>
              <a:rPr lang="en-US" sz="1300"/>
            </a:br>
            <a:r>
              <a:rPr lang="en-US" sz="1300"/>
              <a:t>Domestic Equities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29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San Francisco</a:t>
            </a:r>
            <a:endParaRPr lang="en-US" sz="1300"/>
          </a:p>
          <a:p>
            <a:pPr marL="0" lvl="1" indent="0">
              <a:buNone/>
            </a:pPr>
            <a:endParaRPr lang="en-US" sz="1300"/>
          </a:p>
        </p:txBody>
      </p:sp>
      <p:sp>
        <p:nvSpPr>
          <p:cNvPr id="20" name="Text Placeholder 6">
            <a:extLst>
              <a:ext uri="{FF2B5EF4-FFF2-40B4-BE49-F238E27FC236}">
                <a16:creationId xmlns:a16="http://schemas.microsoft.com/office/drawing/2014/main" id="{A9A13949-9E3A-23F5-EC10-8068CD16BC19}"/>
              </a:ext>
            </a:extLst>
          </p:cNvPr>
          <p:cNvSpPr txBox="1">
            <a:spLocks/>
          </p:cNvSpPr>
          <p:nvPr/>
        </p:nvSpPr>
        <p:spPr>
          <a:xfrm>
            <a:off x="6009947" y="3646300"/>
            <a:ext cx="1796809"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a:t>
            </a:r>
            <a:br>
              <a:rPr lang="en-US" sz="1300"/>
            </a:br>
            <a:r>
              <a:rPr lang="en-US" sz="1300"/>
              <a:t>Domestic Equities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20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New York</a:t>
            </a:r>
          </a:p>
        </p:txBody>
      </p:sp>
      <p:sp>
        <p:nvSpPr>
          <p:cNvPr id="21" name="Rectangle 20">
            <a:extLst>
              <a:ext uri="{FF2B5EF4-FFF2-40B4-BE49-F238E27FC236}">
                <a16:creationId xmlns:a16="http://schemas.microsoft.com/office/drawing/2014/main" id="{75AEA259-5559-1AB6-DC43-02604B8028B1}"/>
              </a:ext>
            </a:extLst>
          </p:cNvPr>
          <p:cNvSpPr/>
          <p:nvPr/>
        </p:nvSpPr>
        <p:spPr>
          <a:xfrm>
            <a:off x="5995177" y="2035381"/>
            <a:ext cx="1447235" cy="1447234"/>
          </a:xfrm>
          <a:prstGeom prst="rect">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Tree>
    <p:extLst>
      <p:ext uri="{BB962C8B-B14F-4D97-AF65-F5344CB8AC3E}">
        <p14:creationId xmlns:p14="http://schemas.microsoft.com/office/powerpoint/2010/main" val="3951179253"/>
      </p:ext>
    </p:extLst>
  </p:cSld>
  <p:clrMapOvr>
    <a:masterClrMapping/>
  </p:clrMapOvr>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22A6F0D-E26F-7F42-C59A-B0C323A3DFCB}"/>
              </a:ext>
            </a:extLst>
          </p:cNvPr>
          <p:cNvSpPr>
            <a:spLocks noGrp="1"/>
          </p:cNvSpPr>
          <p:nvPr>
            <p:ph type="title"/>
          </p:nvPr>
        </p:nvSpPr>
        <p:spPr>
          <a:xfrm>
            <a:off x="292098" y="612648"/>
            <a:ext cx="7295525" cy="1495091"/>
          </a:xfrm>
        </p:spPr>
        <p:txBody>
          <a:bodyPr/>
          <a:lstStyle/>
          <a:p>
            <a:pPr>
              <a:tabLst>
                <a:tab pos="3943350" algn="l"/>
              </a:tabLst>
            </a:pPr>
            <a:r>
              <a:rPr lang="en-US" dirty="0"/>
              <a:t>Fundamental analysis of each company drives performance.</a:t>
            </a:r>
          </a:p>
        </p:txBody>
      </p:sp>
      <p:sp>
        <p:nvSpPr>
          <p:cNvPr id="4" name="Slide Number Placeholder 3">
            <a:extLst>
              <a:ext uri="{FF2B5EF4-FFF2-40B4-BE49-F238E27FC236}">
                <a16:creationId xmlns:a16="http://schemas.microsoft.com/office/drawing/2014/main" id="{10BE4EC9-4808-D796-B11D-4C3341C13469}"/>
              </a:ext>
            </a:extLst>
          </p:cNvPr>
          <p:cNvSpPr>
            <a:spLocks noGrp="1"/>
          </p:cNvSpPr>
          <p:nvPr>
            <p:ph type="sldNum" sz="quarter" idx="12"/>
          </p:nvPr>
        </p:nvSpPr>
        <p:spPr>
          <a:xfrm>
            <a:off x="11704320" y="6484937"/>
            <a:ext cx="361527" cy="161925"/>
          </a:xfrm>
        </p:spPr>
        <p:txBody>
          <a:bodyPr/>
          <a:lstStyle/>
          <a:p>
            <a:fld id="{E5B12101-DB11-214A-81F9-2D258DBE057F}" type="slidenum">
              <a:rPr lang="en-US" smtClean="0"/>
              <a:pPr/>
              <a:t>36</a:t>
            </a:fld>
            <a:endParaRPr lang="en-US"/>
          </a:p>
        </p:txBody>
      </p:sp>
      <p:sp>
        <p:nvSpPr>
          <p:cNvPr id="12" name="Text Placeholder 11">
            <a:extLst>
              <a:ext uri="{FF2B5EF4-FFF2-40B4-BE49-F238E27FC236}">
                <a16:creationId xmlns:a16="http://schemas.microsoft.com/office/drawing/2014/main" id="{3B080D2A-BD9A-6E75-7E46-4228A401651C}"/>
              </a:ext>
            </a:extLst>
          </p:cNvPr>
          <p:cNvSpPr>
            <a:spLocks noGrp="1"/>
          </p:cNvSpPr>
          <p:nvPr>
            <p:ph type="body" sz="quarter" idx="15"/>
          </p:nvPr>
        </p:nvSpPr>
        <p:spPr/>
        <p:txBody>
          <a:bodyPr/>
          <a:lstStyle/>
          <a:p>
            <a:r>
              <a:rPr lang="en-US">
                <a:solidFill>
                  <a:schemeClr val="tx2"/>
                </a:solidFill>
              </a:rPr>
              <a:t>CREF GROWTH</a:t>
            </a:r>
          </a:p>
          <a:p>
            <a:endParaRPr lang="en-US"/>
          </a:p>
          <a:p>
            <a:endParaRPr lang="en-US"/>
          </a:p>
        </p:txBody>
      </p:sp>
      <p:sp>
        <p:nvSpPr>
          <p:cNvPr id="13" name="Text Placeholder 12">
            <a:extLst>
              <a:ext uri="{FF2B5EF4-FFF2-40B4-BE49-F238E27FC236}">
                <a16:creationId xmlns:a16="http://schemas.microsoft.com/office/drawing/2014/main" id="{1FCDD175-F361-2D38-9AC3-EEBF72B6FE0A}"/>
              </a:ext>
            </a:extLst>
          </p:cNvPr>
          <p:cNvSpPr>
            <a:spLocks noGrp="1"/>
          </p:cNvSpPr>
          <p:nvPr>
            <p:ph type="body" sz="quarter" idx="16"/>
          </p:nvPr>
        </p:nvSpPr>
        <p:spPr>
          <a:xfrm>
            <a:off x="5399159" y="1817925"/>
            <a:ext cx="2724139" cy="1611075"/>
          </a:xfrm>
          <a:noFill/>
        </p:spPr>
        <p:txBody>
          <a:bodyPr lIns="0" tIns="0"/>
          <a:lstStyle/>
          <a:p>
            <a:r>
              <a:rPr lang="en-US" dirty="0">
                <a:latin typeface="Ringside Narrow" panose="02000500000000000000" pitchFamily="2" charset="0"/>
              </a:rPr>
              <a:t>Strategic allocation</a:t>
            </a: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r>
              <a:rPr lang="en-US" sz="1300" b="0" dirty="0">
                <a:solidFill>
                  <a:srgbClr val="041459"/>
                </a:solidFill>
                <a:latin typeface="Ringside Narrow Book" panose="02000500000000000000" pitchFamily="2" charset="0"/>
              </a:rPr>
              <a:t>Starting with a universe of the Russell 1000 Growth Index members and large cap companies, we allocate investments using two independent approaches further diversified across styles, sectors and regions.</a:t>
            </a:r>
            <a:br>
              <a:rPr lang="en-US" sz="1300" b="0" dirty="0">
                <a:solidFill>
                  <a:srgbClr val="041459"/>
                </a:solidFill>
                <a:latin typeface="+mn-lt"/>
              </a:rPr>
            </a:br>
            <a:endParaRPr lang="en-US" sz="1300" b="0" dirty="0">
              <a:solidFill>
                <a:srgbClr val="041459"/>
              </a:solidFill>
              <a:latin typeface="+mn-lt"/>
            </a:endParaRP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endParaRPr lang="en-US" sz="1300" b="0" dirty="0">
              <a:solidFill>
                <a:srgbClr val="041459"/>
              </a:solidFill>
              <a:latin typeface="+mn-lt"/>
            </a:endParaRP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endParaRPr lang="en-US" dirty="0"/>
          </a:p>
        </p:txBody>
      </p:sp>
      <p:sp>
        <p:nvSpPr>
          <p:cNvPr id="37" name="Text Placeholder 19">
            <a:extLst>
              <a:ext uri="{FF2B5EF4-FFF2-40B4-BE49-F238E27FC236}">
                <a16:creationId xmlns:a16="http://schemas.microsoft.com/office/drawing/2014/main" id="{673FDF27-59EA-4B9C-03BC-D69F6F01A82A}"/>
              </a:ext>
            </a:extLst>
          </p:cNvPr>
          <p:cNvSpPr>
            <a:spLocks noGrp="1"/>
          </p:cNvSpPr>
          <p:nvPr/>
        </p:nvSpPr>
        <p:spPr>
          <a:xfrm>
            <a:off x="304915" y="6181725"/>
            <a:ext cx="11215058" cy="237744"/>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749137" eaLnBrk="1" fontAlgn="auto" latinLnBrk="0" hangingPunct="1">
              <a:lnSpc>
                <a:spcPct val="100000"/>
              </a:lnSpc>
              <a:spcBef>
                <a:spcPts val="0"/>
              </a:spcBef>
              <a:spcAft>
                <a:spcPts val="215"/>
              </a:spcAft>
              <a:buClr>
                <a:srgbClr val="8C8E8E"/>
              </a:buClr>
              <a:buSzTx/>
              <a:buFontTx/>
              <a:buNone/>
              <a:tabLst/>
              <a:defRPr/>
            </a:pPr>
            <a:r>
              <a:rPr lang="en-US" sz="850" spc="-9" dirty="0">
                <a:cs typeface="Arial"/>
              </a:rPr>
              <a:t>Source: iHub. As of Jun. 30, 2024.</a:t>
            </a:r>
          </a:p>
        </p:txBody>
      </p:sp>
      <p:pic>
        <p:nvPicPr>
          <p:cNvPr id="2" name="Graphic 1">
            <a:extLst>
              <a:ext uri="{FF2B5EF4-FFF2-40B4-BE49-F238E27FC236}">
                <a16:creationId xmlns:a16="http://schemas.microsoft.com/office/drawing/2014/main" id="{0D8199BA-7188-2B9D-8364-8E5FB578308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4585970" y="1806834"/>
            <a:ext cx="594360" cy="594360"/>
          </a:xfrm>
          <a:prstGeom prst="rect">
            <a:avLst/>
          </a:prstGeom>
        </p:spPr>
      </p:pic>
      <p:pic>
        <p:nvPicPr>
          <p:cNvPr id="9" name="Graphic 8">
            <a:extLst>
              <a:ext uri="{FF2B5EF4-FFF2-40B4-BE49-F238E27FC236}">
                <a16:creationId xmlns:a16="http://schemas.microsoft.com/office/drawing/2014/main" id="{0F1626B5-A165-32A1-316C-EF841A35FB8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8197948" y="3715538"/>
            <a:ext cx="594360" cy="594360"/>
          </a:xfrm>
          <a:prstGeom prst="rect">
            <a:avLst/>
          </a:prstGeom>
        </p:spPr>
      </p:pic>
      <p:grpSp>
        <p:nvGrpSpPr>
          <p:cNvPr id="33" name="Group 32">
            <a:extLst>
              <a:ext uri="{FF2B5EF4-FFF2-40B4-BE49-F238E27FC236}">
                <a16:creationId xmlns:a16="http://schemas.microsoft.com/office/drawing/2014/main" id="{05C1E5F2-EB74-C306-A2FC-6E5915AF40D9}"/>
              </a:ext>
            </a:extLst>
          </p:cNvPr>
          <p:cNvGrpSpPr/>
          <p:nvPr/>
        </p:nvGrpSpPr>
        <p:grpSpPr>
          <a:xfrm>
            <a:off x="-368599" y="1032061"/>
            <a:ext cx="5267006" cy="4820858"/>
            <a:chOff x="7135494" y="1097963"/>
            <a:chExt cx="5316637" cy="4866285"/>
          </a:xfrm>
        </p:grpSpPr>
        <p:graphicFrame>
          <p:nvGraphicFramePr>
            <p:cNvPr id="25" name="Picture Placeholder 12">
              <a:extLst>
                <a:ext uri="{FF2B5EF4-FFF2-40B4-BE49-F238E27FC236}">
                  <a16:creationId xmlns:a16="http://schemas.microsoft.com/office/drawing/2014/main" id="{07AEB5F7-597E-1EE9-3CED-96B7D2B1FEB5}"/>
                </a:ext>
              </a:extLst>
            </p:cNvPr>
            <p:cNvGraphicFramePr>
              <a:graphicFrameLocks/>
            </p:cNvGraphicFramePr>
            <p:nvPr>
              <p:extLst>
                <p:ext uri="{D42A27DB-BD31-4B8C-83A1-F6EECF244321}">
                  <p14:modId xmlns:p14="http://schemas.microsoft.com/office/powerpoint/2010/main" val="3889709225"/>
                </p:ext>
              </p:extLst>
            </p:nvPr>
          </p:nvGraphicFramePr>
          <p:xfrm>
            <a:off x="7135494" y="1097963"/>
            <a:ext cx="5316637" cy="4866285"/>
          </p:xfrm>
          <a:graphic>
            <a:graphicData uri="http://schemas.openxmlformats.org/drawingml/2006/chart">
              <c:chart xmlns:c="http://schemas.openxmlformats.org/drawingml/2006/chart" xmlns:r="http://schemas.openxmlformats.org/officeDocument/2006/relationships" r:id="rId6"/>
            </a:graphicData>
          </a:graphic>
        </p:graphicFrame>
        <p:grpSp>
          <p:nvGrpSpPr>
            <p:cNvPr id="32" name="Group 31">
              <a:extLst>
                <a:ext uri="{FF2B5EF4-FFF2-40B4-BE49-F238E27FC236}">
                  <a16:creationId xmlns:a16="http://schemas.microsoft.com/office/drawing/2014/main" id="{14C298F7-AC8C-C605-F0CE-50CF7826DA8C}"/>
                </a:ext>
              </a:extLst>
            </p:cNvPr>
            <p:cNvGrpSpPr/>
            <p:nvPr/>
          </p:nvGrpSpPr>
          <p:grpSpPr>
            <a:xfrm>
              <a:off x="8681013" y="2506860"/>
              <a:ext cx="2223206" cy="1761548"/>
              <a:chOff x="8829845" y="922112"/>
              <a:chExt cx="2223206" cy="1761548"/>
            </a:xfrm>
          </p:grpSpPr>
          <p:sp>
            <p:nvSpPr>
              <p:cNvPr id="26" name="Text Placeholder 14">
                <a:extLst>
                  <a:ext uri="{FF2B5EF4-FFF2-40B4-BE49-F238E27FC236}">
                    <a16:creationId xmlns:a16="http://schemas.microsoft.com/office/drawing/2014/main" id="{8FE6AEB9-D4FA-2757-9520-5BA4ACA80A32}"/>
                  </a:ext>
                </a:extLst>
              </p:cNvPr>
              <p:cNvSpPr txBox="1">
                <a:spLocks/>
              </p:cNvSpPr>
              <p:nvPr/>
            </p:nvSpPr>
            <p:spPr>
              <a:xfrm>
                <a:off x="8829845" y="1831851"/>
                <a:ext cx="2223206" cy="851809"/>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tabLst>
                    <a:tab pos="1543050" algn="l"/>
                  </a:tabLst>
                </a:pPr>
                <a:r>
                  <a:rPr lang="en-US" sz="1600" dirty="0">
                    <a:latin typeface="+mj-lt"/>
                  </a:rPr>
                  <a:t>assets under</a:t>
                </a:r>
                <a:br>
                  <a:rPr lang="en-US" sz="1600" dirty="0">
                    <a:latin typeface="+mj-lt"/>
                  </a:rPr>
                </a:br>
                <a:r>
                  <a:rPr lang="en-US" sz="1600" dirty="0">
                    <a:latin typeface="+mj-lt"/>
                  </a:rPr>
                  <a:t>management</a:t>
                </a:r>
                <a:endParaRPr lang="en-US" dirty="0">
                  <a:latin typeface="+mj-lt"/>
                </a:endParaRPr>
              </a:p>
              <a:p>
                <a:pPr algn="ctr"/>
                <a:r>
                  <a:rPr lang="en-US" sz="1000" dirty="0">
                    <a:latin typeface="+mn-lt"/>
                  </a:rPr>
                  <a:t>as of Jun. 30, 2024</a:t>
                </a:r>
              </a:p>
            </p:txBody>
          </p:sp>
          <p:sp>
            <p:nvSpPr>
              <p:cNvPr id="27" name="TextBox 26">
                <a:extLst>
                  <a:ext uri="{FF2B5EF4-FFF2-40B4-BE49-F238E27FC236}">
                    <a16:creationId xmlns:a16="http://schemas.microsoft.com/office/drawing/2014/main" id="{543F5FB6-982E-9747-08F3-AF83B8CBD4FA}"/>
                  </a:ext>
                </a:extLst>
              </p:cNvPr>
              <p:cNvSpPr txBox="1"/>
              <p:nvPr/>
            </p:nvSpPr>
            <p:spPr>
              <a:xfrm>
                <a:off x="9139940" y="922112"/>
                <a:ext cx="1514550" cy="973130"/>
              </a:xfrm>
              <a:prstGeom prst="rect">
                <a:avLst/>
              </a:prstGeom>
              <a:noFill/>
            </p:spPr>
            <p:txBody>
              <a:bodyPr wrap="none" lIns="0" tIns="0" rIns="0" bIns="0" rtlCol="0">
                <a:spAutoFit/>
              </a:bodyPr>
              <a:lstStyle/>
              <a:p>
                <a:pPr algn="ctr">
                  <a:lnSpc>
                    <a:spcPts val="8000"/>
                  </a:lnSpc>
                </a:pPr>
                <a:r>
                  <a:rPr lang="en-US" sz="5400">
                    <a:solidFill>
                      <a:schemeClr val="accent4"/>
                    </a:solidFill>
                    <a:latin typeface="TIAA Challenger Black" pitchFamily="50" charset="0"/>
                  </a:rPr>
                  <a:t>$40B</a:t>
                </a:r>
                <a:endParaRPr lang="en-US" sz="5400">
                  <a:solidFill>
                    <a:schemeClr val="accent4"/>
                  </a:solidFill>
                  <a:latin typeface="Ringside Narrow Book" panose="02000500000000000000" pitchFamily="2" charset="0"/>
                </a:endParaRPr>
              </a:p>
            </p:txBody>
          </p:sp>
        </p:grpSp>
      </p:grpSp>
      <p:grpSp>
        <p:nvGrpSpPr>
          <p:cNvPr id="8" name="Group 7">
            <a:extLst>
              <a:ext uri="{FF2B5EF4-FFF2-40B4-BE49-F238E27FC236}">
                <a16:creationId xmlns:a16="http://schemas.microsoft.com/office/drawing/2014/main" id="{0C19EA49-655E-F3B6-8BC4-5EA7B14205C2}"/>
              </a:ext>
            </a:extLst>
          </p:cNvPr>
          <p:cNvGrpSpPr/>
          <p:nvPr/>
        </p:nvGrpSpPr>
        <p:grpSpPr>
          <a:xfrm>
            <a:off x="4611816" y="3737840"/>
            <a:ext cx="3231240" cy="1916174"/>
            <a:chOff x="8106689" y="1551186"/>
            <a:chExt cx="3231240" cy="1916174"/>
          </a:xfrm>
        </p:grpSpPr>
        <p:pic>
          <p:nvPicPr>
            <p:cNvPr id="24" name="Graphic 23">
              <a:extLst>
                <a:ext uri="{FF2B5EF4-FFF2-40B4-BE49-F238E27FC236}">
                  <a16:creationId xmlns:a16="http://schemas.microsoft.com/office/drawing/2014/main" id="{A769B037-C0D8-5492-1E01-DB3B2FBF2FC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8106689" y="1551186"/>
              <a:ext cx="594360" cy="594360"/>
            </a:xfrm>
            <a:prstGeom prst="rect">
              <a:avLst/>
            </a:prstGeom>
          </p:spPr>
        </p:pic>
        <p:sp>
          <p:nvSpPr>
            <p:cNvPr id="5" name="Text Placeholder 12">
              <a:extLst>
                <a:ext uri="{FF2B5EF4-FFF2-40B4-BE49-F238E27FC236}">
                  <a16:creationId xmlns:a16="http://schemas.microsoft.com/office/drawing/2014/main" id="{8A15B7E5-96B4-5175-37CD-406DEC60BC7E}"/>
                </a:ext>
              </a:extLst>
            </p:cNvPr>
            <p:cNvSpPr txBox="1">
              <a:spLocks/>
            </p:cNvSpPr>
            <p:nvPr/>
          </p:nvSpPr>
          <p:spPr>
            <a:xfrm>
              <a:off x="8904621" y="1551186"/>
              <a:ext cx="2433308" cy="1916174"/>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buClr>
                  <a:srgbClr val="041459"/>
                </a:buClr>
                <a:defRPr/>
              </a:pPr>
              <a:r>
                <a:rPr lang="en-US" dirty="0">
                  <a:solidFill>
                    <a:srgbClr val="041459"/>
                  </a:solidFill>
                  <a:latin typeface="Ringside Narrow" panose="02000500000000000000" pitchFamily="2" charset="0"/>
                </a:rPr>
                <a:t>Growth strategy 2</a:t>
              </a:r>
            </a:p>
            <a:p>
              <a:pPr marL="9525">
                <a:buClr>
                  <a:srgbClr val="041459"/>
                </a:buClr>
                <a:defRPr/>
              </a:pPr>
              <a:r>
                <a:rPr lang="en-US" sz="1300" b="0" dirty="0">
                  <a:solidFill>
                    <a:srgbClr val="041459"/>
                  </a:solidFill>
                  <a:latin typeface="Ringside Narrow Book" panose="02000500000000000000" pitchFamily="2" charset="0"/>
                </a:rPr>
                <a:t>We believe earnings momentum drives stock price over time </a:t>
              </a:r>
              <a:br>
                <a:rPr lang="en-US" sz="1300" b="0" dirty="0">
                  <a:solidFill>
                    <a:srgbClr val="041459"/>
                  </a:solidFill>
                  <a:latin typeface="Ringside Narrow Book" panose="02000500000000000000" pitchFamily="2" charset="0"/>
                </a:rPr>
              </a:br>
              <a:r>
                <a:rPr lang="en-US" sz="1300" b="0" dirty="0">
                  <a:solidFill>
                    <a:srgbClr val="041459"/>
                  </a:solidFill>
                  <a:latin typeface="Ringside Narrow Book" panose="02000500000000000000" pitchFamily="2" charset="0"/>
                </a:rPr>
                <a:t>and classify investments in </a:t>
              </a:r>
              <a:br>
                <a:rPr lang="en-US" sz="1300" b="0" dirty="0">
                  <a:solidFill>
                    <a:srgbClr val="041459"/>
                  </a:solidFill>
                  <a:latin typeface="Ringside Narrow Book" panose="02000500000000000000" pitchFamily="2" charset="0"/>
                </a:rPr>
              </a:br>
              <a:r>
                <a:rPr lang="en-US" sz="1300" b="0" dirty="0">
                  <a:solidFill>
                    <a:srgbClr val="041459"/>
                  </a:solidFill>
                  <a:latin typeface="Ringside Narrow Book" panose="02000500000000000000" pitchFamily="2" charset="0"/>
                </a:rPr>
                <a:t>three styles:</a:t>
              </a:r>
            </a:p>
            <a:p>
              <a:pPr marL="173038" indent="-163513">
                <a:spcAft>
                  <a:spcPts val="300"/>
                </a:spcAft>
                <a:buClr>
                  <a:srgbClr val="041459"/>
                </a:buClr>
                <a:buFont typeface="Arial" panose="020B0604020202020204" pitchFamily="34" charset="0"/>
                <a:buChar char="•"/>
                <a:defRPr/>
              </a:pPr>
              <a:r>
                <a:rPr lang="en-US" sz="1300" b="0" dirty="0">
                  <a:solidFill>
                    <a:srgbClr val="041459"/>
                  </a:solidFill>
                  <a:latin typeface="Ringside Narrow Book" panose="02000500000000000000" pitchFamily="2" charset="0"/>
                </a:rPr>
                <a:t>Share gainers</a:t>
              </a:r>
            </a:p>
            <a:p>
              <a:pPr marL="173038" indent="-163513">
                <a:spcAft>
                  <a:spcPts val="300"/>
                </a:spcAft>
                <a:buClr>
                  <a:srgbClr val="041459"/>
                </a:buClr>
                <a:buFont typeface="Arial" panose="020B0604020202020204" pitchFamily="34" charset="0"/>
                <a:buChar char="•"/>
                <a:defRPr/>
              </a:pPr>
              <a:r>
                <a:rPr lang="en-US" sz="1300" b="0" dirty="0">
                  <a:solidFill>
                    <a:srgbClr val="041459"/>
                  </a:solidFill>
                  <a:latin typeface="Ringside Narrow Book" panose="02000500000000000000" pitchFamily="2" charset="0"/>
                </a:rPr>
                <a:t>Great business at good price</a:t>
              </a:r>
            </a:p>
            <a:p>
              <a:pPr marL="173038" indent="-163513">
                <a:spcAft>
                  <a:spcPts val="300"/>
                </a:spcAft>
                <a:buClr>
                  <a:srgbClr val="041459"/>
                </a:buClr>
                <a:buFont typeface="Arial" panose="020B0604020202020204" pitchFamily="34" charset="0"/>
                <a:buChar char="•"/>
                <a:defRPr/>
              </a:pPr>
              <a:r>
                <a:rPr lang="en-US" sz="1300" b="0" dirty="0">
                  <a:solidFill>
                    <a:srgbClr val="041459"/>
                  </a:solidFill>
                  <a:latin typeface="Ringside Narrow Book" panose="02000500000000000000" pitchFamily="2" charset="0"/>
                </a:rPr>
                <a:t>Bad business getting better</a:t>
              </a:r>
            </a:p>
            <a:p>
              <a:pPr marL="173038" indent="-173038">
                <a:spcAft>
                  <a:spcPts val="300"/>
                </a:spcAft>
                <a:buClr>
                  <a:srgbClr val="041459"/>
                </a:buClr>
                <a:buFont typeface="Arial" panose="020B0604020202020204" pitchFamily="34" charset="0"/>
                <a:buChar char="•"/>
                <a:defRPr/>
              </a:pPr>
              <a:endParaRPr lang="en-US" sz="1300" b="0" dirty="0">
                <a:solidFill>
                  <a:srgbClr val="041459"/>
                </a:solidFill>
                <a:latin typeface="+mn-lt"/>
              </a:endParaRPr>
            </a:p>
            <a:p>
              <a:pPr marL="173038" indent="-173038">
                <a:buClr>
                  <a:srgbClr val="041459"/>
                </a:buClr>
                <a:defRPr/>
              </a:pPr>
              <a:endParaRPr lang="en-US" dirty="0"/>
            </a:p>
          </p:txBody>
        </p:sp>
      </p:grpSp>
      <p:sp>
        <p:nvSpPr>
          <p:cNvPr id="6" name="Text Placeholder 12">
            <a:extLst>
              <a:ext uri="{FF2B5EF4-FFF2-40B4-BE49-F238E27FC236}">
                <a16:creationId xmlns:a16="http://schemas.microsoft.com/office/drawing/2014/main" id="{8F83D2C2-90B3-8B61-16B6-1D4287B0EA47}"/>
              </a:ext>
            </a:extLst>
          </p:cNvPr>
          <p:cNvSpPr txBox="1">
            <a:spLocks/>
          </p:cNvSpPr>
          <p:nvPr/>
        </p:nvSpPr>
        <p:spPr>
          <a:xfrm>
            <a:off x="8965983" y="3737840"/>
            <a:ext cx="2580323" cy="1916174"/>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r>
              <a:rPr lang="en-US" dirty="0">
                <a:latin typeface="Ringside Narrow" panose="02000500000000000000" pitchFamily="2" charset="0"/>
              </a:rPr>
              <a:t>Risk management</a:t>
            </a:r>
          </a:p>
          <a:p>
            <a:pPr marL="9525"/>
            <a:r>
              <a:rPr lang="en-US" sz="1300" b="0" dirty="0">
                <a:solidFill>
                  <a:srgbClr val="041459"/>
                </a:solidFill>
                <a:latin typeface="Ringside Narrow Book" panose="02000500000000000000" pitchFamily="2" charset="0"/>
              </a:rPr>
              <a:t>Enforces controls while allowing for managers’ individual investment convictions.</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Top-down portfolio monitoring</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Bottom-up strategy oversight</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Independent oversight</a:t>
            </a:r>
          </a:p>
        </p:txBody>
      </p:sp>
      <p:grpSp>
        <p:nvGrpSpPr>
          <p:cNvPr id="10" name="Group 9">
            <a:extLst>
              <a:ext uri="{FF2B5EF4-FFF2-40B4-BE49-F238E27FC236}">
                <a16:creationId xmlns:a16="http://schemas.microsoft.com/office/drawing/2014/main" id="{972F09E9-9127-67F2-6844-E8F889FFCDBD}"/>
              </a:ext>
            </a:extLst>
          </p:cNvPr>
          <p:cNvGrpSpPr/>
          <p:nvPr/>
        </p:nvGrpSpPr>
        <p:grpSpPr>
          <a:xfrm>
            <a:off x="8178589" y="1786744"/>
            <a:ext cx="3213311" cy="1832727"/>
            <a:chOff x="4596492" y="3895241"/>
            <a:chExt cx="3213311" cy="1832727"/>
          </a:xfrm>
        </p:grpSpPr>
        <p:pic>
          <p:nvPicPr>
            <p:cNvPr id="20" name="Graphic 19">
              <a:extLst>
                <a:ext uri="{FF2B5EF4-FFF2-40B4-BE49-F238E27FC236}">
                  <a16:creationId xmlns:a16="http://schemas.microsoft.com/office/drawing/2014/main" id="{2E341C55-B581-B8A9-DF61-37AD6F035249}"/>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4596492" y="3895241"/>
              <a:ext cx="594360" cy="594360"/>
            </a:xfrm>
            <a:prstGeom prst="rect">
              <a:avLst/>
            </a:prstGeom>
          </p:spPr>
        </p:pic>
        <p:sp>
          <p:nvSpPr>
            <p:cNvPr id="7" name="Text Placeholder 12">
              <a:extLst>
                <a:ext uri="{FF2B5EF4-FFF2-40B4-BE49-F238E27FC236}">
                  <a16:creationId xmlns:a16="http://schemas.microsoft.com/office/drawing/2014/main" id="{DC3125F8-4643-4DFB-E376-A05FD4D0E080}"/>
                </a:ext>
              </a:extLst>
            </p:cNvPr>
            <p:cNvSpPr txBox="1">
              <a:spLocks/>
            </p:cNvSpPr>
            <p:nvPr/>
          </p:nvSpPr>
          <p:spPr>
            <a:xfrm>
              <a:off x="5395894" y="3926683"/>
              <a:ext cx="2413909" cy="1801285"/>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Ringside Narrow" panose="02000500000000000000" pitchFamily="2" charset="0"/>
                </a:rPr>
                <a:t>Growth strategy 1</a:t>
              </a:r>
            </a:p>
            <a:p>
              <a:r>
                <a:rPr lang="en-US" sz="1300" b="0" dirty="0">
                  <a:solidFill>
                    <a:srgbClr val="041459"/>
                  </a:solidFill>
                  <a:latin typeface="Ringside Narrow Book" panose="02000500000000000000" pitchFamily="2" charset="0"/>
                </a:rPr>
                <a:t>Growth/Quality/Value evaluation reveals key investment drivers to construct a portfolio designed to outperform peers while managing risk.</a:t>
              </a:r>
              <a:br>
                <a:rPr lang="en-US" sz="1300" b="0" dirty="0">
                  <a:solidFill>
                    <a:srgbClr val="041459"/>
                  </a:solidFill>
                  <a:latin typeface="+mn-lt"/>
                </a:rPr>
              </a:br>
              <a:endParaRPr lang="en-US" sz="1300" b="0" dirty="0">
                <a:solidFill>
                  <a:srgbClr val="041459"/>
                </a:solidFill>
                <a:latin typeface="+mn-lt"/>
              </a:endParaRPr>
            </a:p>
            <a:p>
              <a:pPr marL="171450" indent="-171450">
                <a:spcAft>
                  <a:spcPts val="300"/>
                </a:spcAft>
                <a:buClr>
                  <a:srgbClr val="041459"/>
                </a:buClr>
                <a:buFont typeface="Arial" panose="020B0604020202020204" pitchFamily="34" charset="0"/>
                <a:buChar char="•"/>
                <a:defRPr/>
              </a:pPr>
              <a:endParaRPr lang="en-US" sz="1300" b="0" dirty="0">
                <a:solidFill>
                  <a:srgbClr val="041459"/>
                </a:solidFill>
                <a:latin typeface="+mn-lt"/>
              </a:endParaRPr>
            </a:p>
            <a:p>
              <a:pPr>
                <a:buClr>
                  <a:srgbClr val="041459"/>
                </a:buClr>
                <a:defRPr/>
              </a:pPr>
              <a:endParaRPr lang="en-US" dirty="0"/>
            </a:p>
          </p:txBody>
        </p:sp>
      </p:grpSp>
      <p:sp>
        <p:nvSpPr>
          <p:cNvPr id="3" name="Footer Placeholder 4">
            <a:extLst>
              <a:ext uri="{FF2B5EF4-FFF2-40B4-BE49-F238E27FC236}">
                <a16:creationId xmlns:a16="http://schemas.microsoft.com/office/drawing/2014/main" id="{6E405249-F18F-5C58-98AF-70F3C18FA6B4}"/>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3275046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ABAEE82-6B51-8B6F-111B-8AC576B73A47}"/>
              </a:ext>
            </a:extLst>
          </p:cNvPr>
          <p:cNvSpPr txBox="1"/>
          <p:nvPr/>
        </p:nvSpPr>
        <p:spPr>
          <a:xfrm>
            <a:off x="0" y="4442281"/>
            <a:ext cx="8655050" cy="2415719"/>
          </a:xfrm>
          <a:prstGeom prst="rect">
            <a:avLst/>
          </a:prstGeom>
          <a:solidFill>
            <a:schemeClr val="bg2"/>
          </a:solidFill>
        </p:spPr>
        <p:txBody>
          <a:bodyPr wrap="square" lIns="0" tIns="0" rIns="0" bIns="0" rtlCol="0">
            <a:noAutofit/>
          </a:bodyPr>
          <a:lstStyle/>
          <a:p>
            <a:pPr algn="l"/>
            <a:endParaRPr lang="en-US" sz="1600" err="1">
              <a:latin typeface="Ringside Narrow Book" panose="02000500000000000000" pitchFamily="2" charset="0"/>
            </a:endParaRPr>
          </a:p>
        </p:txBody>
      </p:sp>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p:txBody>
          <a:bodyPr/>
          <a:lstStyle/>
          <a:p>
            <a:r>
              <a:rPr lang="en-US" dirty="0"/>
              <a:t>Competitive performance</a:t>
            </a:r>
            <a:r>
              <a:rPr lang="en-US" baseline="30000" dirty="0"/>
              <a:t>1</a:t>
            </a:r>
            <a:r>
              <a:rPr lang="en-US" dirty="0"/>
              <a:t> vs. benchmarks and peers</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37</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a:solidFill>
                  <a:schemeClr val="tx2"/>
                </a:solidFill>
              </a:rPr>
              <a:t>CREF GROWTH</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4572000"/>
            <a:ext cx="8261240" cy="1858917"/>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b="1" dirty="0">
                <a:latin typeface="Ringside Narrow" panose="02000500000000000000" pitchFamily="2" charset="0"/>
                <a:cs typeface="Arial"/>
              </a:rPr>
              <a:t>Past</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does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not</a:t>
            </a:r>
            <a:r>
              <a:rPr lang="en-US" sz="850" b="1" spc="-9" dirty="0">
                <a:latin typeface="Ringside Narrow" panose="02000500000000000000" pitchFamily="2" charset="0"/>
                <a:cs typeface="Arial"/>
              </a:rPr>
              <a:t> guarantee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future</a:t>
            </a:r>
            <a:r>
              <a:rPr lang="en-US" sz="850" b="1" spc="-35" dirty="0">
                <a:latin typeface="Ringside Narrow" panose="02000500000000000000" pitchFamily="2" charset="0"/>
                <a:cs typeface="Arial"/>
              </a:rPr>
              <a:t> </a:t>
            </a:r>
            <a:r>
              <a:rPr lang="en-US" sz="850" b="1" spc="-9" dirty="0">
                <a:latin typeface="Ringside Narrow" panose="02000500000000000000" pitchFamily="2" charset="0"/>
                <a:cs typeface="Arial"/>
              </a:rPr>
              <a:t>results.</a:t>
            </a:r>
            <a:endParaRPr lang="en-US" sz="850" b="1" dirty="0">
              <a:latin typeface="Ringside Narrow" panose="02000500000000000000" pitchFamily="2" charset="0"/>
              <a:cs typeface="Arial"/>
            </a:endParaRPr>
          </a:p>
          <a:p>
            <a:pPr marL="11207">
              <a:spcAft>
                <a:spcPts val="100"/>
              </a:spcAft>
              <a:tabLst>
                <a:tab pos="212363" algn="l"/>
                <a:tab pos="212923" algn="l"/>
              </a:tabLst>
            </a:pPr>
            <a:r>
              <a:rPr lang="en-US" sz="850" spc="-9" dirty="0">
                <a:cs typeface="Arial"/>
              </a:rPr>
              <a:t>1. Performance</a:t>
            </a:r>
            <a:r>
              <a:rPr lang="en-US" sz="850" spc="-40" dirty="0">
                <a:cs typeface="Arial"/>
              </a:rPr>
              <a:t> </a:t>
            </a:r>
            <a:r>
              <a:rPr lang="en-US" sz="850" dirty="0">
                <a:cs typeface="Arial"/>
              </a:rPr>
              <a:t>is</a:t>
            </a:r>
            <a:r>
              <a:rPr lang="en-US" sz="850" spc="-18" dirty="0">
                <a:cs typeface="Arial"/>
              </a:rPr>
              <a:t> </a:t>
            </a:r>
            <a:r>
              <a:rPr lang="en-US" sz="850" spc="-9" dirty="0">
                <a:cs typeface="Arial"/>
              </a:rPr>
              <a:t>reported </a:t>
            </a:r>
            <a:r>
              <a:rPr lang="en-US" sz="850" dirty="0">
                <a:cs typeface="Arial"/>
              </a:rPr>
              <a:t>net</a:t>
            </a:r>
            <a:r>
              <a:rPr lang="en-US" sz="850" spc="-13" dirty="0">
                <a:cs typeface="Arial"/>
              </a:rPr>
              <a:t> </a:t>
            </a:r>
            <a:r>
              <a:rPr lang="en-US" sz="850" dirty="0">
                <a:cs typeface="Arial"/>
              </a:rPr>
              <a:t>of</a:t>
            </a:r>
            <a:r>
              <a:rPr lang="en-US" sz="850" spc="62" dirty="0">
                <a:cs typeface="Arial"/>
              </a:rPr>
              <a:t> </a:t>
            </a:r>
            <a:r>
              <a:rPr lang="en-US" sz="850" spc="-9" dirty="0">
                <a:cs typeface="Arial"/>
              </a:rPr>
              <a:t>expenses. 2. As of June 30, 2024. The total number of funds in the Morningstar Large Growth Category for the following time periods included: 1,092 (3 years); 1,019 (5 years); 794 (10 years). </a:t>
            </a:r>
            <a:r>
              <a:rPr lang="en-US" sz="850" dirty="0">
                <a:cs typeface="Arial"/>
              </a:rPr>
              <a:t>3. The net</a:t>
            </a:r>
            <a:r>
              <a:rPr lang="en-US" sz="850" spc="9" dirty="0">
                <a:cs typeface="Arial"/>
              </a:rPr>
              <a:t> </a:t>
            </a:r>
            <a:r>
              <a:rPr lang="en-US" sz="850" dirty="0">
                <a:cs typeface="Arial"/>
              </a:rPr>
              <a:t>expense</a:t>
            </a:r>
            <a:r>
              <a:rPr lang="en-US" sz="850" spc="-26" dirty="0">
                <a:cs typeface="Arial"/>
              </a:rPr>
              <a:t> </a:t>
            </a:r>
            <a:r>
              <a:rPr lang="en-US" sz="850" dirty="0">
                <a:cs typeface="Arial"/>
              </a:rPr>
              <a:t>ratio represents</a:t>
            </a:r>
            <a:r>
              <a:rPr lang="en-US" sz="850" spc="-26" dirty="0">
                <a:cs typeface="Arial"/>
              </a:rPr>
              <a:t> </a:t>
            </a:r>
            <a:r>
              <a:rPr lang="en-US" sz="850" dirty="0">
                <a:cs typeface="Arial"/>
              </a:rPr>
              <a:t>expenses</a:t>
            </a:r>
            <a:r>
              <a:rPr lang="en-US" sz="850" spc="-31" dirty="0">
                <a:cs typeface="Arial"/>
              </a:rPr>
              <a:t> </a:t>
            </a:r>
            <a:r>
              <a:rPr lang="en-US" sz="850" dirty="0">
                <a:cs typeface="Arial"/>
              </a:rPr>
              <a:t>after</a:t>
            </a:r>
            <a:r>
              <a:rPr lang="en-US" sz="850" spc="18" dirty="0">
                <a:cs typeface="Arial"/>
              </a:rPr>
              <a:t> </a:t>
            </a:r>
            <a:r>
              <a:rPr lang="en-US" sz="850" dirty="0">
                <a:cs typeface="Arial"/>
              </a:rPr>
              <a:t>reimbursement</a:t>
            </a:r>
            <a:r>
              <a:rPr lang="en-US" sz="850" spc="-26" dirty="0">
                <a:cs typeface="Arial"/>
              </a:rPr>
              <a:t> </a:t>
            </a:r>
            <a:r>
              <a:rPr lang="en-US" sz="850" dirty="0">
                <a:cs typeface="Arial"/>
              </a:rPr>
              <a:t>and</a:t>
            </a:r>
            <a:r>
              <a:rPr lang="en-US" sz="850" spc="9" dirty="0">
                <a:cs typeface="Arial"/>
              </a:rPr>
              <a:t> </a:t>
            </a:r>
            <a:r>
              <a:rPr lang="en-US" sz="850" dirty="0">
                <a:cs typeface="Arial"/>
              </a:rPr>
              <a:t>waivers,</a:t>
            </a:r>
            <a:r>
              <a:rPr lang="en-US" sz="850" spc="-9" dirty="0">
                <a:cs typeface="Arial"/>
              </a:rPr>
              <a:t> </a:t>
            </a:r>
            <a:r>
              <a:rPr lang="en-US" sz="850" dirty="0">
                <a:cs typeface="Arial"/>
              </a:rPr>
              <a:t>if</a:t>
            </a:r>
            <a:r>
              <a:rPr lang="en-US" sz="850" spc="26" dirty="0">
                <a:cs typeface="Arial"/>
              </a:rPr>
              <a:t> </a:t>
            </a:r>
            <a:r>
              <a:rPr lang="en-US" sz="850" dirty="0">
                <a:cs typeface="Arial"/>
              </a:rPr>
              <a:t>applicable, and</a:t>
            </a:r>
            <a:r>
              <a:rPr lang="en-US" sz="850" spc="-4" dirty="0">
                <a:cs typeface="Arial"/>
              </a:rPr>
              <a:t> </a:t>
            </a:r>
            <a:r>
              <a:rPr lang="en-US" sz="850" dirty="0">
                <a:cs typeface="Arial"/>
              </a:rPr>
              <a:t>is</a:t>
            </a:r>
            <a:r>
              <a:rPr lang="en-US" sz="850" spc="18" dirty="0">
                <a:cs typeface="Arial"/>
              </a:rPr>
              <a:t> </a:t>
            </a:r>
            <a:r>
              <a:rPr lang="en-US" sz="850" dirty="0">
                <a:cs typeface="Arial"/>
              </a:rPr>
              <a:t>what</a:t>
            </a:r>
            <a:r>
              <a:rPr lang="en-US" sz="850" spc="9" dirty="0">
                <a:cs typeface="Arial"/>
              </a:rPr>
              <a:t> </a:t>
            </a:r>
            <a:r>
              <a:rPr lang="en-US" sz="850" dirty="0">
                <a:cs typeface="Arial"/>
              </a:rPr>
              <a:t>participants</a:t>
            </a:r>
            <a:r>
              <a:rPr lang="en-US" sz="850" spc="-26" dirty="0">
                <a:cs typeface="Arial"/>
              </a:rPr>
              <a:t> </a:t>
            </a:r>
            <a:r>
              <a:rPr lang="en-US" sz="850" dirty="0">
                <a:cs typeface="Arial"/>
              </a:rPr>
              <a:t>actually</a:t>
            </a:r>
            <a:r>
              <a:rPr lang="en-US" sz="850" spc="-4" dirty="0">
                <a:cs typeface="Arial"/>
              </a:rPr>
              <a:t> </a:t>
            </a:r>
            <a:r>
              <a:rPr lang="en-US" sz="850" dirty="0">
                <a:cs typeface="Arial"/>
              </a:rPr>
              <a:t>pay; while</a:t>
            </a:r>
            <a:r>
              <a:rPr lang="en-US" sz="850" spc="9" dirty="0">
                <a:cs typeface="Arial"/>
              </a:rPr>
              <a:t> </a:t>
            </a:r>
            <a:r>
              <a:rPr lang="en-US" sz="850" dirty="0">
                <a:cs typeface="Arial"/>
              </a:rPr>
              <a:t>gross</a:t>
            </a:r>
            <a:r>
              <a:rPr lang="en-US" sz="850" spc="-31" dirty="0">
                <a:cs typeface="Arial"/>
              </a:rPr>
              <a:t> </a:t>
            </a:r>
            <a:r>
              <a:rPr lang="en-US" sz="850" dirty="0">
                <a:cs typeface="Arial"/>
              </a:rPr>
              <a:t>expense ratio</a:t>
            </a:r>
            <a:r>
              <a:rPr lang="en-US" sz="850" spc="-22" dirty="0">
                <a:cs typeface="Arial"/>
              </a:rPr>
              <a:t> </a:t>
            </a:r>
            <a:r>
              <a:rPr lang="en-US" sz="850" dirty="0">
                <a:cs typeface="Arial"/>
              </a:rPr>
              <a:t>represents</a:t>
            </a:r>
            <a:r>
              <a:rPr lang="en-US" sz="850" spc="9" dirty="0">
                <a:cs typeface="Arial"/>
              </a:rPr>
              <a:t> </a:t>
            </a:r>
            <a:r>
              <a:rPr lang="en-US" sz="850" dirty="0">
                <a:cs typeface="Arial"/>
              </a:rPr>
              <a:t>the</a:t>
            </a:r>
            <a:r>
              <a:rPr lang="en-US" sz="850" spc="-13" dirty="0">
                <a:cs typeface="Arial"/>
              </a:rPr>
              <a:t> </a:t>
            </a:r>
            <a:r>
              <a:rPr lang="en-US" sz="850" dirty="0">
                <a:cs typeface="Arial"/>
              </a:rPr>
              <a:t>expense</a:t>
            </a:r>
            <a:r>
              <a:rPr lang="en-US" sz="850" spc="-26" dirty="0">
                <a:cs typeface="Arial"/>
              </a:rPr>
              <a:t> </a:t>
            </a:r>
            <a:r>
              <a:rPr lang="en-US" sz="850" dirty="0">
                <a:cs typeface="Arial"/>
              </a:rPr>
              <a:t>ratio</a:t>
            </a:r>
            <a:r>
              <a:rPr lang="en-US" sz="850" spc="13" dirty="0">
                <a:cs typeface="Arial"/>
              </a:rPr>
              <a:t> </a:t>
            </a:r>
            <a:r>
              <a:rPr lang="en-US" sz="850" dirty="0">
                <a:cs typeface="Arial"/>
              </a:rPr>
              <a:t>before consideration</a:t>
            </a:r>
            <a:r>
              <a:rPr lang="en-US" sz="850" spc="-26" dirty="0">
                <a:cs typeface="Arial"/>
              </a:rPr>
              <a:t> </a:t>
            </a:r>
            <a:r>
              <a:rPr lang="en-US" sz="850" dirty="0">
                <a:cs typeface="Arial"/>
              </a:rPr>
              <a:t>for reimbursements</a:t>
            </a:r>
            <a:r>
              <a:rPr lang="en-US" sz="850" spc="-26" dirty="0">
                <a:cs typeface="Arial"/>
              </a:rPr>
              <a:t> </a:t>
            </a:r>
            <a:r>
              <a:rPr lang="en-US" sz="850" dirty="0">
                <a:cs typeface="Arial"/>
              </a:rPr>
              <a:t>and/or waivers</a:t>
            </a:r>
            <a:r>
              <a:rPr lang="en-US" sz="850" spc="9" dirty="0">
                <a:cs typeface="Arial"/>
              </a:rPr>
              <a:t> </a:t>
            </a:r>
            <a:r>
              <a:rPr lang="en-US" sz="850" dirty="0">
                <a:cs typeface="Arial"/>
              </a:rPr>
              <a:t>are applied.</a:t>
            </a:r>
            <a:r>
              <a:rPr lang="en-US" sz="850" spc="-26" dirty="0">
                <a:cs typeface="Arial"/>
              </a:rPr>
              <a:t> </a:t>
            </a:r>
            <a:r>
              <a:rPr lang="en-US" sz="850" dirty="0">
                <a:cs typeface="Arial"/>
              </a:rPr>
              <a:t>CREF</a:t>
            </a:r>
            <a:r>
              <a:rPr lang="en-US" sz="850" spc="-4" dirty="0">
                <a:cs typeface="Arial"/>
              </a:rPr>
              <a:t> </a:t>
            </a:r>
            <a:r>
              <a:rPr lang="en-US" sz="850" spc="-22" dirty="0">
                <a:cs typeface="Arial"/>
              </a:rPr>
              <a:t>is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which</a:t>
            </a:r>
            <a:r>
              <a:rPr lang="en-US" sz="850" spc="-26" dirty="0">
                <a:cs typeface="Arial"/>
              </a:rPr>
              <a:t> </a:t>
            </a:r>
            <a:r>
              <a:rPr lang="en-US" sz="850" dirty="0">
                <a:cs typeface="Arial"/>
              </a:rPr>
              <a:t>means</a:t>
            </a:r>
            <a:r>
              <a:rPr lang="en-US" sz="850" spc="-4" dirty="0">
                <a:cs typeface="Arial"/>
              </a:rPr>
              <a:t> </a:t>
            </a:r>
            <a:r>
              <a:rPr lang="en-US" sz="850" dirty="0">
                <a:cs typeface="Arial"/>
              </a:rPr>
              <a:t>its</a:t>
            </a:r>
            <a:r>
              <a:rPr lang="en-US" sz="850" spc="22" dirty="0">
                <a:cs typeface="Arial"/>
              </a:rPr>
              <a:t> </a:t>
            </a:r>
            <a:r>
              <a:rPr lang="en-US" sz="850" dirty="0">
                <a:cs typeface="Arial"/>
              </a:rPr>
              <a:t>net</a:t>
            </a:r>
            <a:r>
              <a:rPr lang="en-US" sz="850" spc="9" dirty="0">
                <a:cs typeface="Arial"/>
              </a:rPr>
              <a:t> </a:t>
            </a:r>
            <a:r>
              <a:rPr lang="en-US" sz="850" dirty="0">
                <a:cs typeface="Arial"/>
              </a:rPr>
              <a:t>and</a:t>
            </a:r>
            <a:r>
              <a:rPr lang="en-US" sz="850" spc="-4" dirty="0">
                <a:cs typeface="Arial"/>
              </a:rPr>
              <a:t> </a:t>
            </a:r>
            <a:r>
              <a:rPr lang="en-US" sz="850" dirty="0">
                <a:cs typeface="Arial"/>
              </a:rPr>
              <a:t>gross</a:t>
            </a:r>
            <a:r>
              <a:rPr lang="en-US" sz="850" spc="-18" dirty="0">
                <a:cs typeface="Arial"/>
              </a:rPr>
              <a:t> </a:t>
            </a:r>
            <a:r>
              <a:rPr lang="en-US" sz="850" dirty="0">
                <a:cs typeface="Arial"/>
              </a:rPr>
              <a:t>expenses</a:t>
            </a:r>
            <a:r>
              <a:rPr lang="en-US" sz="850" spc="-31" dirty="0">
                <a:cs typeface="Arial"/>
              </a:rPr>
              <a:t> </a:t>
            </a:r>
            <a:r>
              <a:rPr lang="en-US" sz="850" dirty="0">
                <a:cs typeface="Arial"/>
              </a:rPr>
              <a:t>are</a:t>
            </a:r>
            <a:r>
              <a:rPr lang="en-US" sz="850" spc="-4" dirty="0">
                <a:cs typeface="Arial"/>
              </a:rPr>
              <a:t> </a:t>
            </a:r>
            <a:r>
              <a:rPr lang="en-US" sz="850" dirty="0">
                <a:cs typeface="Arial"/>
              </a:rPr>
              <a:t>the</a:t>
            </a:r>
            <a:r>
              <a:rPr lang="en-US" sz="850" spc="4" dirty="0">
                <a:cs typeface="Arial"/>
              </a:rPr>
              <a:t> </a:t>
            </a:r>
            <a:r>
              <a:rPr lang="en-US" sz="850" dirty="0">
                <a:cs typeface="Arial"/>
              </a:rPr>
              <a:t>same.</a:t>
            </a:r>
            <a:r>
              <a:rPr lang="en-US" sz="850" spc="-4" dirty="0">
                <a:cs typeface="Arial"/>
              </a:rPr>
              <a:t> </a:t>
            </a:r>
            <a:r>
              <a:rPr lang="en-US" sz="850" dirty="0">
                <a:cs typeface="Arial"/>
              </a:rPr>
              <a:t>Due</a:t>
            </a:r>
            <a:r>
              <a:rPr lang="en-US" sz="850" spc="-4" dirty="0">
                <a:cs typeface="Arial"/>
              </a:rPr>
              <a:t> </a:t>
            </a:r>
            <a:r>
              <a:rPr lang="en-US" sz="850" dirty="0">
                <a:cs typeface="Arial"/>
              </a:rPr>
              <a:t>to</a:t>
            </a:r>
            <a:r>
              <a:rPr lang="en-US" sz="850" spc="18" dirty="0">
                <a:cs typeface="Arial"/>
              </a:rPr>
              <a:t> </a:t>
            </a:r>
            <a:r>
              <a:rPr lang="en-US" sz="850" dirty="0">
                <a:cs typeface="Arial"/>
              </a:rPr>
              <a:t>CREF</a:t>
            </a:r>
            <a:r>
              <a:rPr lang="en-US" sz="850" spc="-26" dirty="0">
                <a:cs typeface="Arial"/>
              </a:rPr>
              <a:t> </a:t>
            </a:r>
            <a:r>
              <a:rPr lang="en-US" sz="850" dirty="0">
                <a:cs typeface="Arial"/>
              </a:rPr>
              <a:t>being</a:t>
            </a:r>
            <a:r>
              <a:rPr lang="en-US" sz="850" spc="4" dirty="0">
                <a:cs typeface="Arial"/>
              </a:rPr>
              <a:t>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CREF’s</a:t>
            </a:r>
            <a:r>
              <a:rPr lang="en-US" sz="850" spc="-9" dirty="0">
                <a:cs typeface="Arial"/>
              </a:rPr>
              <a:t> expense</a:t>
            </a:r>
            <a:r>
              <a:rPr lang="en-US" sz="850" spc="-26" dirty="0">
                <a:cs typeface="Arial"/>
              </a:rPr>
              <a:t> </a:t>
            </a:r>
            <a:r>
              <a:rPr lang="en-US" sz="850" dirty="0">
                <a:cs typeface="Arial"/>
              </a:rPr>
              <a:t>ratios</a:t>
            </a:r>
            <a:r>
              <a:rPr lang="en-US" sz="850" spc="-9" dirty="0">
                <a:cs typeface="Arial"/>
              </a:rPr>
              <a:t> </a:t>
            </a:r>
            <a:r>
              <a:rPr lang="en-US" sz="850" dirty="0">
                <a:cs typeface="Arial"/>
              </a:rPr>
              <a:t>increase/decrease</a:t>
            </a:r>
            <a:r>
              <a:rPr lang="en-US" sz="850" spc="-13" dirty="0">
                <a:cs typeface="Arial"/>
              </a:rPr>
              <a:t> </a:t>
            </a:r>
            <a:r>
              <a:rPr lang="en-US" sz="850" dirty="0">
                <a:cs typeface="Arial"/>
              </a:rPr>
              <a:t>depending on</a:t>
            </a:r>
            <a:r>
              <a:rPr lang="en-US" sz="850" spc="9" dirty="0">
                <a:cs typeface="Arial"/>
              </a:rPr>
              <a:t> </a:t>
            </a:r>
            <a:r>
              <a:rPr lang="en-US" sz="850" dirty="0">
                <a:cs typeface="Arial"/>
              </a:rPr>
              <a:t>changes</a:t>
            </a:r>
            <a:r>
              <a:rPr lang="en-US" sz="850" spc="-26" dirty="0">
                <a:cs typeface="Arial"/>
              </a:rPr>
              <a:t> </a:t>
            </a:r>
            <a:r>
              <a:rPr lang="en-US" sz="850" dirty="0">
                <a:cs typeface="Arial"/>
              </a:rPr>
              <a:t>in</a:t>
            </a:r>
            <a:r>
              <a:rPr lang="en-US" sz="850" spc="26" dirty="0">
                <a:cs typeface="Arial"/>
              </a:rPr>
              <a:t> </a:t>
            </a:r>
            <a:r>
              <a:rPr lang="en-US" sz="850" dirty="0">
                <a:cs typeface="Arial"/>
              </a:rPr>
              <a:t>net</a:t>
            </a:r>
            <a:r>
              <a:rPr lang="en-US" sz="850" spc="9" dirty="0">
                <a:cs typeface="Arial"/>
              </a:rPr>
              <a:t> </a:t>
            </a:r>
            <a:r>
              <a:rPr lang="en-US" sz="850" dirty="0">
                <a:cs typeface="Arial"/>
              </a:rPr>
              <a:t>assets</a:t>
            </a:r>
            <a:r>
              <a:rPr lang="en-US" sz="850" spc="4" dirty="0">
                <a:cs typeface="Arial"/>
              </a:rPr>
              <a:t> </a:t>
            </a:r>
            <a:r>
              <a:rPr lang="en-US" sz="850" dirty="0">
                <a:cs typeface="Arial"/>
              </a:rPr>
              <a:t>and/or total</a:t>
            </a:r>
            <a:r>
              <a:rPr lang="en-US" sz="850" spc="-18" dirty="0">
                <a:cs typeface="Arial"/>
              </a:rPr>
              <a:t> </a:t>
            </a:r>
            <a:r>
              <a:rPr lang="en-US" sz="850" dirty="0">
                <a:cs typeface="Arial"/>
              </a:rPr>
              <a:t>expenses.</a:t>
            </a:r>
            <a:r>
              <a:rPr lang="en-US" sz="850" spc="-13" dirty="0">
                <a:cs typeface="Arial"/>
              </a:rPr>
              <a:t> </a:t>
            </a:r>
            <a:r>
              <a:rPr lang="en-US" sz="850" dirty="0">
                <a:cs typeface="Arial"/>
              </a:rPr>
              <a:t>Total</a:t>
            </a:r>
            <a:r>
              <a:rPr lang="en-US" sz="850" spc="4" dirty="0">
                <a:cs typeface="Arial"/>
              </a:rPr>
              <a:t> </a:t>
            </a:r>
            <a:r>
              <a:rPr lang="en-US" sz="850" dirty="0">
                <a:cs typeface="Arial"/>
              </a:rPr>
              <a:t>annual</a:t>
            </a:r>
            <a:r>
              <a:rPr lang="en-US" sz="850" spc="-4" dirty="0">
                <a:cs typeface="Arial"/>
              </a:rPr>
              <a:t> </a:t>
            </a:r>
            <a:r>
              <a:rPr lang="en-US" sz="850" dirty="0">
                <a:cs typeface="Arial"/>
              </a:rPr>
              <a:t>expense deductions,</a:t>
            </a:r>
            <a:r>
              <a:rPr lang="en-US" sz="850" spc="-13" dirty="0">
                <a:cs typeface="Arial"/>
              </a:rPr>
              <a:t> </a:t>
            </a:r>
            <a:r>
              <a:rPr lang="en-US" sz="850" spc="-9" dirty="0">
                <a:cs typeface="Arial"/>
              </a:rPr>
              <a:t>which </a:t>
            </a:r>
            <a:r>
              <a:rPr lang="en-US" sz="850" dirty="0">
                <a:cs typeface="Arial"/>
              </a:rPr>
              <a:t>include</a:t>
            </a:r>
            <a:r>
              <a:rPr lang="en-US" sz="850" spc="-13" dirty="0">
                <a:cs typeface="Arial"/>
              </a:rPr>
              <a:t> </a:t>
            </a:r>
            <a:r>
              <a:rPr lang="en-US" sz="850" dirty="0">
                <a:cs typeface="Arial"/>
              </a:rPr>
              <a:t>investment</a:t>
            </a:r>
            <a:r>
              <a:rPr lang="en-US" sz="850" spc="-22" dirty="0">
                <a:cs typeface="Arial"/>
              </a:rPr>
              <a:t> </a:t>
            </a:r>
            <a:r>
              <a:rPr lang="en-US" sz="850" dirty="0">
                <a:cs typeface="Arial"/>
              </a:rPr>
              <a:t>advisory,</a:t>
            </a:r>
            <a:r>
              <a:rPr lang="en-US" sz="850" spc="-22" dirty="0">
                <a:cs typeface="Arial"/>
              </a:rPr>
              <a:t> </a:t>
            </a:r>
            <a:r>
              <a:rPr lang="en-US" sz="850" dirty="0">
                <a:cs typeface="Arial"/>
              </a:rPr>
              <a:t>administrative,</a:t>
            </a:r>
            <a:r>
              <a:rPr lang="en-US" sz="850" spc="-9" dirty="0">
                <a:cs typeface="Arial"/>
              </a:rPr>
              <a:t> </a:t>
            </a:r>
            <a:r>
              <a:rPr lang="en-US" sz="850" dirty="0">
                <a:cs typeface="Arial"/>
              </a:rPr>
              <a:t>and</a:t>
            </a:r>
            <a:r>
              <a:rPr lang="en-US" sz="850" spc="4" dirty="0">
                <a:cs typeface="Arial"/>
              </a:rPr>
              <a:t> </a:t>
            </a:r>
            <a:r>
              <a:rPr lang="en-US" sz="850" dirty="0">
                <a:cs typeface="Arial"/>
              </a:rPr>
              <a:t>distribution</a:t>
            </a:r>
            <a:r>
              <a:rPr lang="en-US" sz="850" spc="4" dirty="0">
                <a:cs typeface="Arial"/>
              </a:rPr>
              <a:t> </a:t>
            </a:r>
            <a:r>
              <a:rPr lang="en-US" sz="850" dirty="0">
                <a:cs typeface="Arial"/>
              </a:rPr>
              <a:t>(12b-1)</a:t>
            </a:r>
            <a:r>
              <a:rPr lang="en-US" sz="850" spc="-18" dirty="0">
                <a:cs typeface="Arial"/>
              </a:rPr>
              <a:t> </a:t>
            </a:r>
            <a:r>
              <a:rPr lang="en-US" sz="850" dirty="0">
                <a:cs typeface="Arial"/>
              </a:rPr>
              <a:t>expenses,</a:t>
            </a:r>
            <a:r>
              <a:rPr lang="en-US" sz="850" spc="-22" dirty="0">
                <a:cs typeface="Arial"/>
              </a:rPr>
              <a:t> </a:t>
            </a:r>
            <a:r>
              <a:rPr lang="en-US" sz="850" dirty="0">
                <a:cs typeface="Arial"/>
              </a:rPr>
              <a:t>and</a:t>
            </a:r>
            <a:r>
              <a:rPr lang="en-US" sz="850" spc="13" dirty="0">
                <a:cs typeface="Arial"/>
              </a:rPr>
              <a:t> </a:t>
            </a:r>
            <a:r>
              <a:rPr lang="en-US" sz="850" dirty="0">
                <a:cs typeface="Arial"/>
              </a:rPr>
              <a:t>mortality and</a:t>
            </a:r>
            <a:r>
              <a:rPr lang="en-US" sz="850" spc="13" dirty="0">
                <a:cs typeface="Arial"/>
              </a:rPr>
              <a:t> </a:t>
            </a:r>
            <a:r>
              <a:rPr lang="en-US" sz="850" dirty="0">
                <a:cs typeface="Arial"/>
              </a:rPr>
              <a:t>expense</a:t>
            </a:r>
            <a:r>
              <a:rPr lang="en-US" sz="850" spc="-22" dirty="0">
                <a:cs typeface="Arial"/>
              </a:rPr>
              <a:t> </a:t>
            </a:r>
            <a:r>
              <a:rPr lang="en-US" sz="850" dirty="0">
                <a:cs typeface="Arial"/>
              </a:rPr>
              <a:t>risk</a:t>
            </a:r>
            <a:r>
              <a:rPr lang="en-US" sz="850" spc="13" dirty="0">
                <a:cs typeface="Arial"/>
              </a:rPr>
              <a:t> </a:t>
            </a:r>
            <a:r>
              <a:rPr lang="en-US" sz="850" dirty="0">
                <a:cs typeface="Arial"/>
              </a:rPr>
              <a:t>charges,</a:t>
            </a:r>
            <a:r>
              <a:rPr lang="en-US" sz="850" spc="-22" dirty="0">
                <a:cs typeface="Arial"/>
              </a:rPr>
              <a:t> </a:t>
            </a:r>
            <a:r>
              <a:rPr lang="en-US" sz="850" dirty="0">
                <a:cs typeface="Arial"/>
              </a:rPr>
              <a:t>are</a:t>
            </a:r>
            <a:r>
              <a:rPr lang="en-US" sz="850" spc="4" dirty="0">
                <a:cs typeface="Arial"/>
              </a:rPr>
              <a:t> </a:t>
            </a:r>
            <a:r>
              <a:rPr lang="en-US" sz="850" dirty="0">
                <a:cs typeface="Arial"/>
              </a:rPr>
              <a:t>estimated each</a:t>
            </a:r>
            <a:r>
              <a:rPr lang="en-US" sz="850" spc="-9" dirty="0">
                <a:cs typeface="Arial"/>
              </a:rPr>
              <a:t> </a:t>
            </a:r>
            <a:r>
              <a:rPr lang="en-US" sz="850" dirty="0">
                <a:cs typeface="Arial"/>
              </a:rPr>
              <a:t>year based</a:t>
            </a:r>
            <a:r>
              <a:rPr lang="en-US" sz="850" spc="-9" dirty="0">
                <a:cs typeface="Arial"/>
              </a:rPr>
              <a:t> </a:t>
            </a:r>
            <a:r>
              <a:rPr lang="en-US" sz="850" dirty="0">
                <a:cs typeface="Arial"/>
              </a:rPr>
              <a:t>on</a:t>
            </a:r>
            <a:r>
              <a:rPr lang="en-US" sz="850" spc="13" dirty="0">
                <a:cs typeface="Arial"/>
              </a:rPr>
              <a:t> </a:t>
            </a:r>
            <a:r>
              <a:rPr lang="en-US" sz="850" dirty="0">
                <a:cs typeface="Arial"/>
              </a:rPr>
              <a:t>projected</a:t>
            </a:r>
            <a:r>
              <a:rPr lang="en-US" sz="850" spc="-22" dirty="0">
                <a:cs typeface="Arial"/>
              </a:rPr>
              <a:t> </a:t>
            </a:r>
            <a:r>
              <a:rPr lang="en-US" sz="850" dirty="0">
                <a:cs typeface="Arial"/>
              </a:rPr>
              <a:t>expense</a:t>
            </a:r>
            <a:r>
              <a:rPr lang="en-US" sz="850" spc="-22" dirty="0">
                <a:cs typeface="Arial"/>
              </a:rPr>
              <a:t> </a:t>
            </a:r>
            <a:r>
              <a:rPr lang="en-US" sz="850" dirty="0">
                <a:cs typeface="Arial"/>
              </a:rPr>
              <a:t>and</a:t>
            </a:r>
            <a:r>
              <a:rPr lang="en-US" sz="850" spc="4" dirty="0">
                <a:cs typeface="Arial"/>
              </a:rPr>
              <a:t> </a:t>
            </a:r>
            <a:r>
              <a:rPr lang="en-US" sz="850" dirty="0">
                <a:cs typeface="Arial"/>
              </a:rPr>
              <a:t>asset</a:t>
            </a:r>
            <a:r>
              <a:rPr lang="en-US" sz="850" spc="-9" dirty="0">
                <a:cs typeface="Arial"/>
              </a:rPr>
              <a:t> </a:t>
            </a:r>
            <a:r>
              <a:rPr lang="en-US" sz="850" dirty="0">
                <a:cs typeface="Arial"/>
              </a:rPr>
              <a:t>levels.</a:t>
            </a:r>
            <a:r>
              <a:rPr lang="en-US" sz="850" spc="-9" dirty="0">
                <a:cs typeface="Arial"/>
              </a:rPr>
              <a:t> </a:t>
            </a:r>
            <a:r>
              <a:rPr lang="en-US" sz="850" dirty="0">
                <a:cs typeface="Arial"/>
              </a:rPr>
              <a:t>Differences</a:t>
            </a:r>
            <a:r>
              <a:rPr lang="en-US" sz="850" spc="-26" dirty="0">
                <a:cs typeface="Arial"/>
              </a:rPr>
              <a:t> </a:t>
            </a:r>
            <a:r>
              <a:rPr lang="en-US" sz="850" dirty="0">
                <a:cs typeface="Arial"/>
              </a:rPr>
              <a:t>between</a:t>
            </a:r>
            <a:r>
              <a:rPr lang="en-US" sz="850" spc="4" dirty="0">
                <a:cs typeface="Arial"/>
              </a:rPr>
              <a:t> </a:t>
            </a:r>
            <a:r>
              <a:rPr lang="en-US" sz="850" dirty="0">
                <a:cs typeface="Arial"/>
              </a:rPr>
              <a:t>actual</a:t>
            </a:r>
            <a:r>
              <a:rPr lang="en-US" sz="850" spc="4" dirty="0">
                <a:cs typeface="Arial"/>
              </a:rPr>
              <a:t> </a:t>
            </a:r>
            <a:r>
              <a:rPr lang="en-US" sz="850" dirty="0">
                <a:cs typeface="Arial"/>
              </a:rPr>
              <a:t>expenses</a:t>
            </a:r>
            <a:r>
              <a:rPr lang="en-US" sz="850" spc="-26" dirty="0">
                <a:cs typeface="Arial"/>
              </a:rPr>
              <a:t> </a:t>
            </a:r>
            <a:r>
              <a:rPr lang="en-US" sz="850" dirty="0">
                <a:cs typeface="Arial"/>
              </a:rPr>
              <a:t>and the</a:t>
            </a:r>
            <a:r>
              <a:rPr lang="en-US" sz="850" spc="26" dirty="0">
                <a:cs typeface="Arial"/>
              </a:rPr>
              <a:t> </a:t>
            </a:r>
            <a:r>
              <a:rPr lang="en-US" sz="850" dirty="0">
                <a:cs typeface="Arial"/>
              </a:rPr>
              <a:t>estimate</a:t>
            </a:r>
            <a:r>
              <a:rPr lang="en-US" sz="850" spc="-13" dirty="0">
                <a:cs typeface="Arial"/>
              </a:rPr>
              <a:t> </a:t>
            </a:r>
            <a:r>
              <a:rPr lang="en-US" sz="850" dirty="0">
                <a:cs typeface="Arial"/>
              </a:rPr>
              <a:t>are</a:t>
            </a:r>
            <a:r>
              <a:rPr lang="en-US" sz="850" spc="4" dirty="0">
                <a:cs typeface="Arial"/>
              </a:rPr>
              <a:t> </a:t>
            </a:r>
            <a:r>
              <a:rPr lang="en-US" sz="850" spc="-9" dirty="0">
                <a:cs typeface="Arial"/>
              </a:rPr>
              <a:t>adjusted </a:t>
            </a:r>
            <a:r>
              <a:rPr lang="en-US" sz="850" dirty="0">
                <a:cs typeface="Arial"/>
              </a:rPr>
              <a:t>quarterly</a:t>
            </a:r>
            <a:r>
              <a:rPr lang="en-US" sz="850" spc="-18" dirty="0">
                <a:cs typeface="Arial"/>
              </a:rPr>
              <a:t> </a:t>
            </a:r>
            <a:r>
              <a:rPr lang="en-US" sz="850" dirty="0">
                <a:cs typeface="Arial"/>
              </a:rPr>
              <a:t>and</a:t>
            </a:r>
            <a:r>
              <a:rPr lang="en-US" sz="850" spc="9" dirty="0">
                <a:cs typeface="Arial"/>
              </a:rPr>
              <a:t> </a:t>
            </a:r>
            <a:r>
              <a:rPr lang="en-US" sz="850" dirty="0">
                <a:cs typeface="Arial"/>
              </a:rPr>
              <a:t>are</a:t>
            </a:r>
            <a:r>
              <a:rPr lang="en-US" sz="850" spc="4" dirty="0">
                <a:cs typeface="Arial"/>
              </a:rPr>
              <a:t> </a:t>
            </a:r>
            <a:r>
              <a:rPr lang="en-US" sz="850" dirty="0">
                <a:cs typeface="Arial"/>
              </a:rPr>
              <a:t>reflected</a:t>
            </a:r>
            <a:r>
              <a:rPr lang="en-US" sz="850" spc="-18" dirty="0">
                <a:cs typeface="Arial"/>
              </a:rPr>
              <a:t> </a:t>
            </a:r>
            <a:r>
              <a:rPr lang="en-US" sz="850" dirty="0">
                <a:cs typeface="Arial"/>
              </a:rPr>
              <a:t>in</a:t>
            </a:r>
            <a:r>
              <a:rPr lang="en-US" sz="850" spc="22" dirty="0">
                <a:cs typeface="Arial"/>
              </a:rPr>
              <a:t> </a:t>
            </a:r>
            <a:r>
              <a:rPr lang="en-US" sz="850" dirty="0">
                <a:cs typeface="Arial"/>
              </a:rPr>
              <a:t>current</a:t>
            </a:r>
            <a:r>
              <a:rPr lang="en-US" sz="850" spc="-26" dirty="0">
                <a:cs typeface="Arial"/>
              </a:rPr>
              <a:t> </a:t>
            </a:r>
            <a:r>
              <a:rPr lang="en-US" sz="850" dirty="0">
                <a:cs typeface="Arial"/>
              </a:rPr>
              <a:t>investment</a:t>
            </a:r>
            <a:r>
              <a:rPr lang="en-US" sz="850" spc="-22" dirty="0">
                <a:cs typeface="Arial"/>
              </a:rPr>
              <a:t> </a:t>
            </a:r>
            <a:r>
              <a:rPr lang="en-US" sz="850" dirty="0">
                <a:cs typeface="Arial"/>
              </a:rPr>
              <a:t>results.</a:t>
            </a:r>
            <a:r>
              <a:rPr lang="en-US" sz="850" spc="-26" dirty="0">
                <a:cs typeface="Arial"/>
              </a:rPr>
              <a:t> </a:t>
            </a:r>
            <a:r>
              <a:rPr lang="en-US" sz="850" dirty="0">
                <a:cs typeface="Arial"/>
              </a:rPr>
              <a:t>Historically,</a:t>
            </a:r>
            <a:r>
              <a:rPr lang="en-US" sz="850" spc="-9" dirty="0">
                <a:cs typeface="Arial"/>
              </a:rPr>
              <a:t> </a:t>
            </a:r>
            <a:r>
              <a:rPr lang="en-US" sz="850" dirty="0">
                <a:cs typeface="Arial"/>
              </a:rPr>
              <a:t>adjustments</a:t>
            </a:r>
            <a:r>
              <a:rPr lang="en-US" sz="850" spc="-26" dirty="0">
                <a:cs typeface="Arial"/>
              </a:rPr>
              <a:t> </a:t>
            </a:r>
            <a:r>
              <a:rPr lang="en-US" sz="850" dirty="0">
                <a:cs typeface="Arial"/>
              </a:rPr>
              <a:t>have</a:t>
            </a:r>
            <a:r>
              <a:rPr lang="en-US" sz="850" spc="-26" dirty="0">
                <a:cs typeface="Arial"/>
              </a:rPr>
              <a:t> </a:t>
            </a:r>
            <a:r>
              <a:rPr lang="en-US" sz="850" dirty="0">
                <a:cs typeface="Arial"/>
              </a:rPr>
              <a:t>been</a:t>
            </a:r>
            <a:r>
              <a:rPr lang="en-US" sz="850" spc="9" dirty="0">
                <a:cs typeface="Arial"/>
              </a:rPr>
              <a:t> </a:t>
            </a:r>
            <a:r>
              <a:rPr lang="en-US" sz="850" dirty="0">
                <a:cs typeface="Arial"/>
              </a:rPr>
              <a:t>small. The account’s</a:t>
            </a:r>
            <a:r>
              <a:rPr lang="en-US" sz="850" spc="-31" dirty="0">
                <a:cs typeface="Arial"/>
              </a:rPr>
              <a:t> </a:t>
            </a:r>
            <a:r>
              <a:rPr lang="en-US" sz="850" dirty="0">
                <a:cs typeface="Arial"/>
              </a:rPr>
              <a:t>total</a:t>
            </a:r>
            <a:r>
              <a:rPr lang="en-US" sz="850" spc="22" dirty="0">
                <a:cs typeface="Arial"/>
              </a:rPr>
              <a:t> </a:t>
            </a:r>
            <a:r>
              <a:rPr lang="en-US" sz="850" dirty="0">
                <a:cs typeface="Arial"/>
              </a:rPr>
              <a:t>annual expense deduction</a:t>
            </a:r>
            <a:r>
              <a:rPr lang="en-US" sz="850" spc="-18" dirty="0">
                <a:cs typeface="Arial"/>
              </a:rPr>
              <a:t> </a:t>
            </a:r>
            <a:r>
              <a:rPr lang="en-US" sz="850" dirty="0">
                <a:cs typeface="Arial"/>
              </a:rPr>
              <a:t>appears</a:t>
            </a:r>
            <a:r>
              <a:rPr lang="en-US" sz="850" spc="-4" dirty="0">
                <a:cs typeface="Arial"/>
              </a:rPr>
              <a:t> </a:t>
            </a:r>
            <a:r>
              <a:rPr lang="en-US" sz="850" dirty="0">
                <a:cs typeface="Arial"/>
              </a:rPr>
              <a:t>in</a:t>
            </a:r>
            <a:r>
              <a:rPr lang="en-US" sz="850" spc="22" dirty="0">
                <a:cs typeface="Arial"/>
              </a:rPr>
              <a:t> </a:t>
            </a:r>
            <a:r>
              <a:rPr lang="en-US" sz="850" dirty="0">
                <a:cs typeface="Arial"/>
              </a:rPr>
              <a:t>the</a:t>
            </a:r>
            <a:r>
              <a:rPr lang="en-US" sz="850" spc="9" dirty="0">
                <a:cs typeface="Arial"/>
              </a:rPr>
              <a:t> a</a:t>
            </a:r>
            <a:r>
              <a:rPr lang="en-US" sz="850" dirty="0">
                <a:cs typeface="Arial"/>
              </a:rPr>
              <a:t>ccount’s</a:t>
            </a:r>
            <a:r>
              <a:rPr lang="en-US" sz="850" spc="-31" dirty="0">
                <a:cs typeface="Arial"/>
              </a:rPr>
              <a:t> </a:t>
            </a:r>
            <a:r>
              <a:rPr lang="en-US" sz="850" dirty="0">
                <a:cs typeface="Arial"/>
              </a:rPr>
              <a:t>prospectus</a:t>
            </a:r>
            <a:r>
              <a:rPr lang="en-US" sz="850" spc="-22" dirty="0">
                <a:cs typeface="Arial"/>
              </a:rPr>
              <a:t> </a:t>
            </a:r>
            <a:r>
              <a:rPr lang="en-US" sz="850" dirty="0">
                <a:cs typeface="Arial"/>
              </a:rPr>
              <a:t>and</a:t>
            </a:r>
            <a:r>
              <a:rPr lang="en-US" sz="850" spc="9" dirty="0">
                <a:cs typeface="Arial"/>
              </a:rPr>
              <a:t> </a:t>
            </a:r>
            <a:r>
              <a:rPr lang="en-US" sz="850" dirty="0">
                <a:cs typeface="Arial"/>
              </a:rPr>
              <a:t>may</a:t>
            </a:r>
            <a:r>
              <a:rPr lang="en-US" sz="850" spc="-4" dirty="0">
                <a:cs typeface="Arial"/>
              </a:rPr>
              <a:t> </a:t>
            </a:r>
            <a:r>
              <a:rPr lang="en-US" sz="850" dirty="0">
                <a:cs typeface="Arial"/>
              </a:rPr>
              <a:t>be</a:t>
            </a:r>
            <a:r>
              <a:rPr lang="en-US" sz="850" spc="9" dirty="0">
                <a:cs typeface="Arial"/>
              </a:rPr>
              <a:t> </a:t>
            </a:r>
            <a:r>
              <a:rPr lang="en-US" sz="850" dirty="0">
                <a:cs typeface="Arial"/>
              </a:rPr>
              <a:t>different than</a:t>
            </a:r>
            <a:r>
              <a:rPr lang="en-US" sz="850" spc="13" dirty="0">
                <a:cs typeface="Arial"/>
              </a:rPr>
              <a:t> </a:t>
            </a:r>
            <a:r>
              <a:rPr lang="en-US" sz="850" dirty="0">
                <a:cs typeface="Arial"/>
              </a:rPr>
              <a:t>that</a:t>
            </a:r>
            <a:r>
              <a:rPr lang="en-US" sz="850" spc="9" dirty="0">
                <a:cs typeface="Arial"/>
              </a:rPr>
              <a:t> </a:t>
            </a:r>
            <a:r>
              <a:rPr lang="en-US" sz="850" dirty="0">
                <a:cs typeface="Arial"/>
              </a:rPr>
              <a:t>shown</a:t>
            </a:r>
            <a:r>
              <a:rPr lang="en-US" sz="850" spc="-13" dirty="0">
                <a:cs typeface="Arial"/>
              </a:rPr>
              <a:t> </a:t>
            </a:r>
            <a:r>
              <a:rPr lang="en-US" sz="850" dirty="0">
                <a:cs typeface="Arial"/>
              </a:rPr>
              <a:t>herein due to</a:t>
            </a:r>
            <a:r>
              <a:rPr lang="en-US" sz="850" spc="31" dirty="0">
                <a:cs typeface="Arial"/>
              </a:rPr>
              <a:t> </a:t>
            </a:r>
            <a:r>
              <a:rPr lang="en-US" sz="850" dirty="0">
                <a:cs typeface="Arial"/>
              </a:rPr>
              <a:t>rounding.</a:t>
            </a:r>
            <a:r>
              <a:rPr lang="en-US" sz="850" spc="-9" dirty="0">
                <a:cs typeface="Arial"/>
              </a:rPr>
              <a:t> </a:t>
            </a:r>
            <a:r>
              <a:rPr lang="en-US" sz="850" dirty="0">
                <a:cs typeface="Arial"/>
              </a:rPr>
              <a:t>Please</a:t>
            </a:r>
            <a:r>
              <a:rPr lang="en-US" sz="850" spc="-13" dirty="0">
                <a:cs typeface="Arial"/>
              </a:rPr>
              <a:t> </a:t>
            </a:r>
            <a:r>
              <a:rPr lang="en-US" sz="850" dirty="0">
                <a:cs typeface="Arial"/>
              </a:rPr>
              <a:t>refer</a:t>
            </a:r>
            <a:r>
              <a:rPr lang="en-US" sz="850" spc="4" dirty="0">
                <a:cs typeface="Arial"/>
              </a:rPr>
              <a:t> </a:t>
            </a:r>
            <a:r>
              <a:rPr lang="en-US" sz="850" spc="-22" dirty="0">
                <a:cs typeface="Arial"/>
              </a:rPr>
              <a:t>to </a:t>
            </a:r>
            <a:r>
              <a:rPr lang="en-US" sz="850" dirty="0">
                <a:cs typeface="Arial"/>
              </a:rPr>
              <a:t>the prospectus</a:t>
            </a:r>
            <a:r>
              <a:rPr lang="en-US" sz="850" spc="-31" dirty="0">
                <a:cs typeface="Arial"/>
              </a:rPr>
              <a:t> </a:t>
            </a:r>
            <a:r>
              <a:rPr lang="en-US" sz="850" dirty="0">
                <a:cs typeface="Arial"/>
              </a:rPr>
              <a:t>for</a:t>
            </a:r>
            <a:r>
              <a:rPr lang="en-US" sz="850" spc="-4" dirty="0">
                <a:cs typeface="Arial"/>
              </a:rPr>
              <a:t> </a:t>
            </a:r>
            <a:r>
              <a:rPr lang="en-US" sz="850" dirty="0">
                <a:cs typeface="Arial"/>
              </a:rPr>
              <a:t>further </a:t>
            </a:r>
            <a:r>
              <a:rPr lang="en-US" sz="850" spc="-9" dirty="0">
                <a:cs typeface="Arial"/>
              </a:rPr>
              <a:t>details. 4. </a:t>
            </a:r>
            <a:r>
              <a:rPr lang="en-US" sz="850" dirty="0">
                <a:cs typeface="Arial"/>
              </a:rPr>
              <a:t>See disclosure page.</a:t>
            </a:r>
          </a:p>
          <a:p>
            <a:pPr marL="9144" marR="71721" defTabSz="806867">
              <a:lnSpc>
                <a:spcPct val="90000"/>
              </a:lnSpc>
              <a:spcAft>
                <a:spcPts val="100"/>
              </a:spcAft>
              <a:defRPr/>
            </a:pPr>
            <a:r>
              <a:rPr lang="en-US" sz="850" kern="0" spc="26" dirty="0">
                <a:cs typeface="Arial"/>
              </a:rPr>
              <a:t>The performance shown for Class R4 that is prior to its inception date is based on the performance of the account’s Class R3. The performance for Class R4 for periods prior to its inception has not been restated to reflect the lower expenses of Class R4.</a:t>
            </a:r>
            <a:endParaRPr lang="en-US" sz="850" dirty="0">
              <a:cs typeface="Arial"/>
            </a:endParaRPr>
          </a:p>
          <a:p>
            <a:pPr marR="71721">
              <a:spcAft>
                <a:spcPts val="100"/>
              </a:spcAft>
            </a:pPr>
            <a:r>
              <a:rPr lang="en-US" sz="850" b="1" dirty="0">
                <a:latin typeface="Ringside Narrow" panose="02000500000000000000" pitchFamily="2" charset="0"/>
                <a:cs typeface="Arial"/>
              </a:rPr>
              <a:t>The</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data</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represents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past</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is</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no</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guarantee</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future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results.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returns</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principal</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value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investments</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will</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fluctuate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so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that</a:t>
            </a:r>
            <a:r>
              <a:rPr lang="en-US" sz="850" b="1" spc="-18" dirty="0">
                <a:latin typeface="Ringside Narrow" panose="02000500000000000000" pitchFamily="2" charset="0"/>
                <a:cs typeface="Arial"/>
              </a:rPr>
              <a:t> your </a:t>
            </a:r>
            <a:r>
              <a:rPr lang="en-US" sz="850" b="1" dirty="0">
                <a:latin typeface="Ringside Narrow" panose="02000500000000000000" pitchFamily="2" charset="0"/>
                <a:cs typeface="Arial"/>
              </a:rPr>
              <a:t>shares</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(accumulation</a:t>
            </a:r>
            <a:r>
              <a:rPr lang="en-US" sz="850" b="1" spc="-49" dirty="0">
                <a:latin typeface="Ringside Narrow" panose="02000500000000000000" pitchFamily="2" charset="0"/>
                <a:cs typeface="Arial"/>
              </a:rPr>
              <a:t> </a:t>
            </a:r>
            <a:r>
              <a:rPr lang="en-US" sz="850" b="1" dirty="0">
                <a:latin typeface="Ringside Narrow" panose="02000500000000000000" pitchFamily="2" charset="0"/>
                <a:cs typeface="Arial"/>
              </a:rPr>
              <a:t>units),</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when</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redeemed,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may</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worth</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more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less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their</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original</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cost.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may 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lower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higher</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above.</a:t>
            </a:r>
            <a:r>
              <a:rPr lang="en-US" sz="850" b="1" spc="4" dirty="0">
                <a:latin typeface="Ringside Narrow" panose="02000500000000000000" pitchFamily="2" charset="0"/>
                <a:cs typeface="Arial"/>
              </a:rPr>
              <a:t> </a:t>
            </a:r>
            <a:r>
              <a:rPr lang="en-US" sz="850" b="1" spc="-22" dirty="0">
                <a:latin typeface="Ringside Narrow" panose="02000500000000000000" pitchFamily="2" charset="0"/>
                <a:cs typeface="Arial"/>
              </a:rPr>
              <a:t>For</a:t>
            </a:r>
            <a:r>
              <a:rPr lang="en-US" sz="850" b="1" dirty="0">
                <a:latin typeface="Ringside Narrow" panose="02000500000000000000" pitchFamily="2" charset="0"/>
                <a:cs typeface="Arial"/>
              </a:rPr>
              <a:t> performance</a:t>
            </a:r>
            <a:r>
              <a:rPr lang="en-US" sz="850" b="1" spc="-44"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recent</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month-</a:t>
            </a:r>
            <a:r>
              <a:rPr lang="en-US" sz="850" b="1" dirty="0">
                <a:latin typeface="Ringside Narrow" panose="02000500000000000000" pitchFamily="2" charset="0"/>
                <a:cs typeface="Arial"/>
              </a:rPr>
              <a:t>end,</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visit</a:t>
            </a:r>
            <a:r>
              <a:rPr lang="en-US" sz="850" b="1" spc="-22" dirty="0">
                <a:latin typeface="Ringside Narrow" panose="02000500000000000000" pitchFamily="2" charset="0"/>
                <a:cs typeface="Arial"/>
              </a:rPr>
              <a:t> </a:t>
            </a:r>
            <a:r>
              <a:rPr lang="en-US" sz="850" b="1" spc="-22" dirty="0" err="1">
                <a:latin typeface="Ringside Narrow" panose="02000500000000000000" pitchFamily="2" charset="0"/>
                <a:cs typeface="Arial"/>
              </a:rPr>
              <a:t>tiaa.</a:t>
            </a:r>
            <a:r>
              <a:rPr lang="en-US" sz="850" b="1" spc="-9" dirty="0" err="1">
                <a:latin typeface="Ringside Narrow" panose="02000500000000000000" pitchFamily="2" charset="0"/>
                <a:cs typeface="Arial"/>
              </a:rPr>
              <a:t>org</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call</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877-518-9161.</a:t>
            </a:r>
            <a:endParaRPr lang="en-US" sz="850" b="1" dirty="0">
              <a:latin typeface="Ringside Narrow" panose="02000500000000000000" pitchFamily="2" charset="0"/>
              <a:cs typeface="Arial"/>
            </a:endParaRPr>
          </a:p>
        </p:txBody>
      </p:sp>
      <p:grpSp>
        <p:nvGrpSpPr>
          <p:cNvPr id="39" name="Group 38">
            <a:extLst>
              <a:ext uri="{FF2B5EF4-FFF2-40B4-BE49-F238E27FC236}">
                <a16:creationId xmlns:a16="http://schemas.microsoft.com/office/drawing/2014/main" id="{4E755B35-E886-0536-2AB2-15E8FA72D003}"/>
              </a:ext>
            </a:extLst>
          </p:cNvPr>
          <p:cNvGrpSpPr/>
          <p:nvPr/>
        </p:nvGrpSpPr>
        <p:grpSpPr>
          <a:xfrm>
            <a:off x="292099" y="1104367"/>
            <a:ext cx="7763630" cy="2910831"/>
            <a:chOff x="292099" y="1228677"/>
            <a:chExt cx="7763630" cy="3937945"/>
          </a:xfrm>
        </p:grpSpPr>
        <p:graphicFrame>
          <p:nvGraphicFramePr>
            <p:cNvPr id="13" name="Chart 12">
              <a:extLst>
                <a:ext uri="{FF2B5EF4-FFF2-40B4-BE49-F238E27FC236}">
                  <a16:creationId xmlns:a16="http://schemas.microsoft.com/office/drawing/2014/main" id="{CE7AF909-E119-2B1A-D7D3-61D146F2C855}"/>
                </a:ext>
              </a:extLst>
            </p:cNvPr>
            <p:cNvGraphicFramePr/>
            <p:nvPr>
              <p:extLst>
                <p:ext uri="{D42A27DB-BD31-4B8C-83A1-F6EECF244321}">
                  <p14:modId xmlns:p14="http://schemas.microsoft.com/office/powerpoint/2010/main" val="2930540119"/>
                </p:ext>
              </p:extLst>
            </p:nvPr>
          </p:nvGraphicFramePr>
          <p:xfrm>
            <a:off x="292099" y="1686969"/>
            <a:ext cx="7763630" cy="3479653"/>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7">
              <a:extLst>
                <a:ext uri="{FF2B5EF4-FFF2-40B4-BE49-F238E27FC236}">
                  <a16:creationId xmlns:a16="http://schemas.microsoft.com/office/drawing/2014/main" id="{E5C5CAEA-2EF0-8741-900E-948049404FD2}"/>
                </a:ext>
              </a:extLst>
            </p:cNvPr>
            <p:cNvSpPr txBox="1"/>
            <p:nvPr/>
          </p:nvSpPr>
          <p:spPr>
            <a:xfrm>
              <a:off x="1614211" y="1228677"/>
              <a:ext cx="5119405" cy="270646"/>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300"/>
                </a:spcAft>
              </a:pPr>
              <a:r>
                <a:rPr lang="en-US" sz="1300" b="1" spc="30" dirty="0">
                  <a:latin typeface="Ringside Narrow" panose="02000500000000000000" pitchFamily="2" charset="0"/>
                </a:rPr>
                <a:t>PERFORMANCE (%) AS OF 6/30/2024</a:t>
              </a:r>
            </a:p>
          </p:txBody>
        </p:sp>
      </p:grpSp>
      <p:sp>
        <p:nvSpPr>
          <p:cNvPr id="36" name="Text Placeholder 14">
            <a:extLst>
              <a:ext uri="{FF2B5EF4-FFF2-40B4-BE49-F238E27FC236}">
                <a16:creationId xmlns:a16="http://schemas.microsoft.com/office/drawing/2014/main" id="{095CB7DB-4A1A-7669-0050-7483EA171943}"/>
              </a:ext>
            </a:extLst>
          </p:cNvPr>
          <p:cNvSpPr txBox="1">
            <a:spLocks/>
          </p:cNvSpPr>
          <p:nvPr/>
        </p:nvSpPr>
        <p:spPr>
          <a:xfrm>
            <a:off x="9026336" y="612648"/>
            <a:ext cx="2860864" cy="2837981"/>
          </a:xfrm>
          <a:prstGeom prst="rect">
            <a:avLst/>
          </a:prstGeom>
          <a:solidFill>
            <a:schemeClr val="accent2"/>
          </a:solidFill>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latin typeface="Ringside Narrow" panose="02000500000000000000" pitchFamily="2" charset="0"/>
              </a:rPr>
              <a:t>CREF Growth (R4 Class)</a:t>
            </a:r>
          </a:p>
          <a:p>
            <a:pPr>
              <a:spcAft>
                <a:spcPts val="300"/>
              </a:spcAft>
            </a:pPr>
            <a:r>
              <a:rPr lang="en-US" sz="1300"/>
              <a:t>Portfolio inception: </a:t>
            </a:r>
            <a:r>
              <a:rPr lang="en-US" sz="1300">
                <a:solidFill>
                  <a:schemeClr val="tx2"/>
                </a:solidFill>
              </a:rPr>
              <a:t>4/29/1994 </a:t>
            </a:r>
          </a:p>
          <a:p>
            <a:pPr>
              <a:spcAft>
                <a:spcPts val="300"/>
              </a:spcAft>
            </a:pPr>
            <a:r>
              <a:rPr lang="en-US" sz="1300"/>
              <a:t>R4 class inception date: </a:t>
            </a:r>
            <a:r>
              <a:rPr lang="en-US" sz="1300">
                <a:solidFill>
                  <a:schemeClr val="tx2"/>
                </a:solidFill>
              </a:rPr>
              <a:t>9/16/2022</a:t>
            </a:r>
          </a:p>
          <a:p>
            <a:pPr>
              <a:spcAft>
                <a:spcPts val="300"/>
              </a:spcAft>
            </a:pPr>
            <a:endParaRPr lang="en-US" sz="1300"/>
          </a:p>
          <a:p>
            <a:pPr>
              <a:spcAft>
                <a:spcPts val="300"/>
              </a:spcAft>
            </a:pPr>
            <a:r>
              <a:rPr lang="en-US" sz="1300"/>
              <a:t>CREF Growth return since inception </a:t>
            </a:r>
          </a:p>
          <a:p>
            <a:pPr>
              <a:spcAft>
                <a:spcPts val="300"/>
              </a:spcAft>
            </a:pPr>
            <a:r>
              <a:rPr lang="en-US" sz="2400" b="1">
                <a:solidFill>
                  <a:schemeClr val="tx2"/>
                </a:solidFill>
                <a:latin typeface="Ringside Narrow" panose="02000500000000000000" pitchFamily="2" charset="0"/>
              </a:rPr>
              <a:t>10.36%</a:t>
            </a:r>
          </a:p>
          <a:p>
            <a:r>
              <a:rPr lang="en-US" sz="1300"/>
              <a:t>Gross/net expense charge</a:t>
            </a:r>
            <a:r>
              <a:rPr lang="en-US" sz="1300" baseline="30000"/>
              <a:t>3</a:t>
            </a:r>
            <a:r>
              <a:rPr lang="en-US" sz="1300"/>
              <a:t> </a:t>
            </a:r>
            <a:br>
              <a:rPr lang="en-US" sz="1300"/>
            </a:br>
            <a:r>
              <a:rPr lang="en-US" sz="2400" b="1">
                <a:solidFill>
                  <a:schemeClr val="tx2"/>
                </a:solidFill>
                <a:latin typeface="Ringside Narrow" panose="02000500000000000000" pitchFamily="2" charset="0"/>
              </a:rPr>
              <a:t>0.07%</a:t>
            </a:r>
          </a:p>
          <a:p>
            <a:endParaRPr lang="en-US" sz="1000" b="1">
              <a:solidFill>
                <a:schemeClr val="tx2"/>
              </a:solidFill>
              <a:latin typeface="Ringside Narrow" panose="02000500000000000000" pitchFamily="2" charset="0"/>
            </a:endParaRPr>
          </a:p>
        </p:txBody>
      </p:sp>
      <p:graphicFrame>
        <p:nvGraphicFramePr>
          <p:cNvPr id="54" name="Chart Placeholder 5">
            <a:extLst>
              <a:ext uri="{FF2B5EF4-FFF2-40B4-BE49-F238E27FC236}">
                <a16:creationId xmlns:a16="http://schemas.microsoft.com/office/drawing/2014/main" id="{2D0CA7DB-6898-5A79-7C8E-04AB79D74513}"/>
              </a:ext>
            </a:extLst>
          </p:cNvPr>
          <p:cNvGraphicFramePr>
            <a:graphicFrameLocks/>
          </p:cNvGraphicFramePr>
          <p:nvPr>
            <p:extLst>
              <p:ext uri="{D42A27DB-BD31-4B8C-83A1-F6EECF244321}">
                <p14:modId xmlns:p14="http://schemas.microsoft.com/office/powerpoint/2010/main" val="3713697910"/>
              </p:ext>
            </p:extLst>
          </p:nvPr>
        </p:nvGraphicFramePr>
        <p:xfrm>
          <a:off x="8971743" y="3232262"/>
          <a:ext cx="2860866" cy="2709651"/>
        </p:xfrm>
        <a:graphic>
          <a:graphicData uri="http://schemas.openxmlformats.org/drawingml/2006/table">
            <a:tbl>
              <a:tblPr firstRow="1" bandRow="1"/>
              <a:tblGrid>
                <a:gridCol w="1038642">
                  <a:extLst>
                    <a:ext uri="{9D8B030D-6E8A-4147-A177-3AD203B41FA5}">
                      <a16:colId xmlns:a16="http://schemas.microsoft.com/office/drawing/2014/main" val="1682790029"/>
                    </a:ext>
                  </a:extLst>
                </a:gridCol>
                <a:gridCol w="1163522">
                  <a:extLst>
                    <a:ext uri="{9D8B030D-6E8A-4147-A177-3AD203B41FA5}">
                      <a16:colId xmlns:a16="http://schemas.microsoft.com/office/drawing/2014/main" val="3941841117"/>
                    </a:ext>
                  </a:extLst>
                </a:gridCol>
                <a:gridCol w="658702">
                  <a:extLst>
                    <a:ext uri="{9D8B030D-6E8A-4147-A177-3AD203B41FA5}">
                      <a16:colId xmlns:a16="http://schemas.microsoft.com/office/drawing/2014/main" val="273658988"/>
                    </a:ext>
                  </a:extLst>
                </a:gridCol>
              </a:tblGrid>
              <a:tr h="430534">
                <a:tc gridSpan="3">
                  <a:txBody>
                    <a:bodyPr/>
                    <a:lstStyle/>
                    <a:p>
                      <a:pPr algn="l"/>
                      <a:r>
                        <a:rPr lang="en-US" sz="1000" b="1" i="0" kern="1200" baseline="0">
                          <a:solidFill>
                            <a:schemeClr val="tx1"/>
                          </a:solidFill>
                          <a:effectLst/>
                          <a:latin typeface="Ringside Narrow" panose="02000500000000000000" pitchFamily="2" charset="0"/>
                          <a:ea typeface="+mn-ea"/>
                          <a:cs typeface="+mn-cs"/>
                        </a:rPr>
                        <a:t>MORNINGSTAR STATS</a:t>
                      </a: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55483759"/>
                  </a:ext>
                </a:extLst>
              </a:tr>
              <a:tr h="62157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200" b="1" i="0" kern="1200" baseline="0">
                        <a:solidFill>
                          <a:schemeClr val="bg1"/>
                        </a:solidFill>
                        <a:effectLst/>
                        <a:latin typeface="Ringside Narrow" panose="02000500000000000000" pitchFamily="2" charset="0"/>
                        <a:ea typeface="+mn-ea"/>
                        <a:cs typeface="+mn-cs"/>
                      </a:endParaRP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Peer group </a:t>
                      </a:r>
                      <a:b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b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percentile (%) ranking</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Ringside Narrow Book" panose="02000500000000000000" pitchFamily="2" charset="0"/>
                          <a:ea typeface="+mn-ea"/>
                          <a:cs typeface="+mn-cs"/>
                        </a:rPr>
                        <a:t>Star rating</a:t>
                      </a:r>
                      <a:r>
                        <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rPr>
                        <a:t>4</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81631719"/>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3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1,092)</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33</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rd</a:t>
                      </a:r>
                      <a:endPar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519824366"/>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5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1,019)</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25</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2537218"/>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10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794)</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4</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27561122"/>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OVERALL</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6904499"/>
                  </a:ext>
                </a:extLst>
              </a:tr>
            </a:tbl>
          </a:graphicData>
        </a:graphic>
      </p:graphicFrame>
      <p:grpSp>
        <p:nvGrpSpPr>
          <p:cNvPr id="53" name="Group 52">
            <a:extLst>
              <a:ext uri="{FF2B5EF4-FFF2-40B4-BE49-F238E27FC236}">
                <a16:creationId xmlns:a16="http://schemas.microsoft.com/office/drawing/2014/main" id="{BC9328AA-6245-A193-BEDD-A02B6225D57A}"/>
              </a:ext>
            </a:extLst>
          </p:cNvPr>
          <p:cNvGrpSpPr/>
          <p:nvPr/>
        </p:nvGrpSpPr>
        <p:grpSpPr>
          <a:xfrm>
            <a:off x="1745818" y="4149316"/>
            <a:ext cx="5565060" cy="147069"/>
            <a:chOff x="3024990" y="4813484"/>
            <a:chExt cx="4995526" cy="124159"/>
          </a:xfrm>
        </p:grpSpPr>
        <p:grpSp>
          <p:nvGrpSpPr>
            <p:cNvPr id="31" name="Group 30">
              <a:extLst>
                <a:ext uri="{FF2B5EF4-FFF2-40B4-BE49-F238E27FC236}">
                  <a16:creationId xmlns:a16="http://schemas.microsoft.com/office/drawing/2014/main" id="{4B10E5F5-35C1-A420-3C99-D3E221631F8E}"/>
                </a:ext>
              </a:extLst>
            </p:cNvPr>
            <p:cNvGrpSpPr/>
            <p:nvPr/>
          </p:nvGrpSpPr>
          <p:grpSpPr>
            <a:xfrm>
              <a:off x="3024990" y="4820446"/>
              <a:ext cx="1047806" cy="116924"/>
              <a:chOff x="8421329" y="687765"/>
              <a:chExt cx="1047806" cy="116924"/>
            </a:xfrm>
          </p:grpSpPr>
          <p:sp>
            <p:nvSpPr>
              <p:cNvPr id="23" name="Rectangle 22">
                <a:extLst>
                  <a:ext uri="{FF2B5EF4-FFF2-40B4-BE49-F238E27FC236}">
                    <a16:creationId xmlns:a16="http://schemas.microsoft.com/office/drawing/2014/main" id="{576F7910-A333-4C56-7AE4-68C96BDFE38A}"/>
                  </a:ext>
                </a:extLst>
              </p:cNvPr>
              <p:cNvSpPr/>
              <p:nvPr/>
            </p:nvSpPr>
            <p:spPr>
              <a:xfrm>
                <a:off x="8421329" y="700549"/>
                <a:ext cx="100584" cy="100584"/>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7" name="TextBox 26">
                <a:extLst>
                  <a:ext uri="{FF2B5EF4-FFF2-40B4-BE49-F238E27FC236}">
                    <a16:creationId xmlns:a16="http://schemas.microsoft.com/office/drawing/2014/main" id="{1129FAD8-E82F-3AFD-2DBE-879A76D5D5CA}"/>
                  </a:ext>
                </a:extLst>
              </p:cNvPr>
              <p:cNvSpPr txBox="1"/>
              <p:nvPr/>
            </p:nvSpPr>
            <p:spPr>
              <a:xfrm>
                <a:off x="8584232" y="687765"/>
                <a:ext cx="884903" cy="116924"/>
              </a:xfrm>
              <a:prstGeom prst="rect">
                <a:avLst/>
              </a:prstGeom>
              <a:noFill/>
            </p:spPr>
            <p:txBody>
              <a:bodyPr wrap="square" lIns="0" tIns="0" rIns="0" bIns="0" rtlCol="0">
                <a:spAutoFit/>
              </a:bodyPr>
              <a:lstStyle/>
              <a:p>
                <a:pPr algn="l"/>
                <a:r>
                  <a:rPr lang="en-US" sz="900">
                    <a:latin typeface="Ringside Narrow Book" panose="02000500000000000000" pitchFamily="2" charset="0"/>
                  </a:rPr>
                  <a:t>CREF Growth (R4)</a:t>
                </a:r>
              </a:p>
            </p:txBody>
          </p:sp>
        </p:grpSp>
        <p:grpSp>
          <p:nvGrpSpPr>
            <p:cNvPr id="32" name="Group 31">
              <a:extLst>
                <a:ext uri="{FF2B5EF4-FFF2-40B4-BE49-F238E27FC236}">
                  <a16:creationId xmlns:a16="http://schemas.microsoft.com/office/drawing/2014/main" id="{AD3BDA0F-77B2-9C3D-E4AD-FB60D0AB734B}"/>
                </a:ext>
              </a:extLst>
            </p:cNvPr>
            <p:cNvGrpSpPr/>
            <p:nvPr/>
          </p:nvGrpSpPr>
          <p:grpSpPr>
            <a:xfrm>
              <a:off x="4218951" y="4813484"/>
              <a:ext cx="1383296" cy="116925"/>
              <a:chOff x="8781447" y="870457"/>
              <a:chExt cx="1383296" cy="116925"/>
            </a:xfrm>
          </p:grpSpPr>
          <p:sp>
            <p:nvSpPr>
              <p:cNvPr id="24" name="Rectangle 23">
                <a:extLst>
                  <a:ext uri="{FF2B5EF4-FFF2-40B4-BE49-F238E27FC236}">
                    <a16:creationId xmlns:a16="http://schemas.microsoft.com/office/drawing/2014/main" id="{378C58E5-EE09-9604-C80B-16CC5D66E5C6}"/>
                  </a:ext>
                </a:extLst>
              </p:cNvPr>
              <p:cNvSpPr/>
              <p:nvPr/>
            </p:nvSpPr>
            <p:spPr>
              <a:xfrm>
                <a:off x="8781447" y="886798"/>
                <a:ext cx="100584" cy="100584"/>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8" name="TextBox 27">
                <a:extLst>
                  <a:ext uri="{FF2B5EF4-FFF2-40B4-BE49-F238E27FC236}">
                    <a16:creationId xmlns:a16="http://schemas.microsoft.com/office/drawing/2014/main" id="{CCDE0A37-093C-ADF8-DEB4-5160F7741E6B}"/>
                  </a:ext>
                </a:extLst>
              </p:cNvPr>
              <p:cNvSpPr txBox="1"/>
              <p:nvPr/>
            </p:nvSpPr>
            <p:spPr>
              <a:xfrm>
                <a:off x="8933772" y="870457"/>
                <a:ext cx="1230971" cy="116924"/>
              </a:xfrm>
              <a:prstGeom prst="rect">
                <a:avLst/>
              </a:prstGeom>
              <a:noFill/>
            </p:spPr>
            <p:txBody>
              <a:bodyPr wrap="square" lIns="0" tIns="0" rIns="0" bIns="0" rtlCol="0">
                <a:spAutoFit/>
              </a:bodyPr>
              <a:lstStyle/>
              <a:p>
                <a:pPr algn="l"/>
                <a:r>
                  <a:rPr lang="en-US" sz="900">
                    <a:latin typeface="Ringside Narrow Book" panose="02000500000000000000" pitchFamily="2" charset="0"/>
                  </a:rPr>
                  <a:t>Russell 1000 Growth Index</a:t>
                </a:r>
              </a:p>
            </p:txBody>
          </p:sp>
        </p:grpSp>
        <p:grpSp>
          <p:nvGrpSpPr>
            <p:cNvPr id="33" name="Group 32">
              <a:extLst>
                <a:ext uri="{FF2B5EF4-FFF2-40B4-BE49-F238E27FC236}">
                  <a16:creationId xmlns:a16="http://schemas.microsoft.com/office/drawing/2014/main" id="{5C14CDD5-CB56-A343-3B57-7B0350E5A776}"/>
                </a:ext>
              </a:extLst>
            </p:cNvPr>
            <p:cNvGrpSpPr/>
            <p:nvPr/>
          </p:nvGrpSpPr>
          <p:grpSpPr>
            <a:xfrm>
              <a:off x="5743030" y="4820446"/>
              <a:ext cx="2277486" cy="117197"/>
              <a:chOff x="7977069" y="1067073"/>
              <a:chExt cx="2277486" cy="117197"/>
            </a:xfrm>
          </p:grpSpPr>
          <p:sp>
            <p:nvSpPr>
              <p:cNvPr id="25" name="Rectangle 24">
                <a:extLst>
                  <a:ext uri="{FF2B5EF4-FFF2-40B4-BE49-F238E27FC236}">
                    <a16:creationId xmlns:a16="http://schemas.microsoft.com/office/drawing/2014/main" id="{E21C5423-E9E0-47DE-8FA1-4BE8794BB346}"/>
                  </a:ext>
                </a:extLst>
              </p:cNvPr>
              <p:cNvSpPr/>
              <p:nvPr/>
            </p:nvSpPr>
            <p:spPr>
              <a:xfrm>
                <a:off x="7977069" y="1083686"/>
                <a:ext cx="100584" cy="100584"/>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TextBox 28">
                <a:extLst>
                  <a:ext uri="{FF2B5EF4-FFF2-40B4-BE49-F238E27FC236}">
                    <a16:creationId xmlns:a16="http://schemas.microsoft.com/office/drawing/2014/main" id="{E4E68AD2-5F16-DDD4-BBF6-1E9FE21883A2}"/>
                  </a:ext>
                </a:extLst>
              </p:cNvPr>
              <p:cNvSpPr txBox="1"/>
              <p:nvPr/>
            </p:nvSpPr>
            <p:spPr>
              <a:xfrm>
                <a:off x="8134766" y="1067073"/>
                <a:ext cx="2119789" cy="116924"/>
              </a:xfrm>
              <a:prstGeom prst="rect">
                <a:avLst/>
              </a:prstGeom>
              <a:noFill/>
            </p:spPr>
            <p:txBody>
              <a:bodyPr wrap="square" lIns="0" tIns="0" rIns="0" bIns="0" rtlCol="0">
                <a:spAutoFit/>
              </a:bodyPr>
              <a:lstStyle/>
              <a:p>
                <a:pPr algn="l"/>
                <a:r>
                  <a:rPr lang="en-US" sz="900">
                    <a:latin typeface="Ringside Narrow Book" panose="02000500000000000000" pitchFamily="2" charset="0"/>
                  </a:rPr>
                  <a:t>Morningstar Large Growth Category</a:t>
                </a:r>
                <a:r>
                  <a:rPr lang="en-US" sz="900" baseline="30000">
                    <a:latin typeface="Ringside Narrow Book" panose="02000500000000000000" pitchFamily="2" charset="0"/>
                  </a:rPr>
                  <a:t>2</a:t>
                </a:r>
              </a:p>
            </p:txBody>
          </p:sp>
        </p:grpSp>
      </p:grpSp>
      <p:sp>
        <p:nvSpPr>
          <p:cNvPr id="6" name="Star: 5 Points 5">
            <a:extLst>
              <a:ext uri="{FF2B5EF4-FFF2-40B4-BE49-F238E27FC236}">
                <a16:creationId xmlns:a16="http://schemas.microsoft.com/office/drawing/2014/main" id="{5818FF46-723A-6424-E467-EADD23F89A3B}"/>
              </a:ext>
            </a:extLst>
          </p:cNvPr>
          <p:cNvSpPr/>
          <p:nvPr/>
        </p:nvSpPr>
        <p:spPr>
          <a:xfrm>
            <a:off x="11319058" y="4412833"/>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9" name="Star: 5 Points 8">
            <a:extLst>
              <a:ext uri="{FF2B5EF4-FFF2-40B4-BE49-F238E27FC236}">
                <a16:creationId xmlns:a16="http://schemas.microsoft.com/office/drawing/2014/main" id="{E8BB3C0E-9C7E-3AD6-F535-329F2BAD2511}"/>
              </a:ext>
            </a:extLst>
          </p:cNvPr>
          <p:cNvSpPr/>
          <p:nvPr/>
        </p:nvSpPr>
        <p:spPr>
          <a:xfrm>
            <a:off x="11447093" y="4412833"/>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0" name="Star: 5 Points 9">
            <a:extLst>
              <a:ext uri="{FF2B5EF4-FFF2-40B4-BE49-F238E27FC236}">
                <a16:creationId xmlns:a16="http://schemas.microsoft.com/office/drawing/2014/main" id="{3DDFAB6C-0DFC-D91F-1274-8269867A659E}"/>
              </a:ext>
            </a:extLst>
          </p:cNvPr>
          <p:cNvSpPr/>
          <p:nvPr/>
        </p:nvSpPr>
        <p:spPr>
          <a:xfrm>
            <a:off x="11572164" y="4412833"/>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1" name="Star: 5 Points 10">
            <a:extLst>
              <a:ext uri="{FF2B5EF4-FFF2-40B4-BE49-F238E27FC236}">
                <a16:creationId xmlns:a16="http://schemas.microsoft.com/office/drawing/2014/main" id="{64599378-8C77-0587-A993-D1DB452EE5F2}"/>
              </a:ext>
            </a:extLst>
          </p:cNvPr>
          <p:cNvSpPr/>
          <p:nvPr/>
        </p:nvSpPr>
        <p:spPr>
          <a:xfrm>
            <a:off x="11281758" y="4870033"/>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2" name="Star: 5 Points 11">
            <a:extLst>
              <a:ext uri="{FF2B5EF4-FFF2-40B4-BE49-F238E27FC236}">
                <a16:creationId xmlns:a16="http://schemas.microsoft.com/office/drawing/2014/main" id="{B8A9556A-6546-924A-13FA-02D42432A3B8}"/>
              </a:ext>
            </a:extLst>
          </p:cNvPr>
          <p:cNvSpPr/>
          <p:nvPr/>
        </p:nvSpPr>
        <p:spPr>
          <a:xfrm>
            <a:off x="11413884" y="4870033"/>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4" name="Star: 5 Points 13">
            <a:extLst>
              <a:ext uri="{FF2B5EF4-FFF2-40B4-BE49-F238E27FC236}">
                <a16:creationId xmlns:a16="http://schemas.microsoft.com/office/drawing/2014/main" id="{A3A02152-B4E0-F6A3-DF40-9A38DB36C5E9}"/>
              </a:ext>
            </a:extLst>
          </p:cNvPr>
          <p:cNvSpPr/>
          <p:nvPr/>
        </p:nvSpPr>
        <p:spPr>
          <a:xfrm>
            <a:off x="11543236" y="4870033"/>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5" name="Star: 5 Points 14">
            <a:extLst>
              <a:ext uri="{FF2B5EF4-FFF2-40B4-BE49-F238E27FC236}">
                <a16:creationId xmlns:a16="http://schemas.microsoft.com/office/drawing/2014/main" id="{E3736906-0E81-F4A2-F922-49BA4660E1FA}"/>
              </a:ext>
            </a:extLst>
          </p:cNvPr>
          <p:cNvSpPr/>
          <p:nvPr/>
        </p:nvSpPr>
        <p:spPr>
          <a:xfrm>
            <a:off x="11661637" y="4870033"/>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0" name="Star: 5 Points 19">
            <a:extLst>
              <a:ext uri="{FF2B5EF4-FFF2-40B4-BE49-F238E27FC236}">
                <a16:creationId xmlns:a16="http://schemas.microsoft.com/office/drawing/2014/main" id="{8BB4D21B-7432-1A47-FF5B-50F7F02C1A95}"/>
              </a:ext>
            </a:extLst>
          </p:cNvPr>
          <p:cNvSpPr/>
          <p:nvPr/>
        </p:nvSpPr>
        <p:spPr>
          <a:xfrm>
            <a:off x="11521271" y="5281513"/>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6" name="Star: 5 Points 25">
            <a:extLst>
              <a:ext uri="{FF2B5EF4-FFF2-40B4-BE49-F238E27FC236}">
                <a16:creationId xmlns:a16="http://schemas.microsoft.com/office/drawing/2014/main" id="{51B0D62E-098E-8F6C-AD83-56BED7BCEA2D}"/>
              </a:ext>
            </a:extLst>
          </p:cNvPr>
          <p:cNvSpPr/>
          <p:nvPr/>
        </p:nvSpPr>
        <p:spPr>
          <a:xfrm>
            <a:off x="11401373" y="5281513"/>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0" name="Star: 5 Points 29">
            <a:extLst>
              <a:ext uri="{FF2B5EF4-FFF2-40B4-BE49-F238E27FC236}">
                <a16:creationId xmlns:a16="http://schemas.microsoft.com/office/drawing/2014/main" id="{98A0ED55-8A22-F48B-6C0B-EC823141CD62}"/>
              </a:ext>
            </a:extLst>
          </p:cNvPr>
          <p:cNvSpPr/>
          <p:nvPr/>
        </p:nvSpPr>
        <p:spPr>
          <a:xfrm>
            <a:off x="11281758" y="5281513"/>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4" name="Star: 5 Points 33">
            <a:extLst>
              <a:ext uri="{FF2B5EF4-FFF2-40B4-BE49-F238E27FC236}">
                <a16:creationId xmlns:a16="http://schemas.microsoft.com/office/drawing/2014/main" id="{C10602F9-F509-6D46-7445-6BD73F5AC980}"/>
              </a:ext>
            </a:extLst>
          </p:cNvPr>
          <p:cNvSpPr/>
          <p:nvPr/>
        </p:nvSpPr>
        <p:spPr>
          <a:xfrm>
            <a:off x="11644131" y="5278482"/>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5" name="Star: 5 Points 34">
            <a:extLst>
              <a:ext uri="{FF2B5EF4-FFF2-40B4-BE49-F238E27FC236}">
                <a16:creationId xmlns:a16="http://schemas.microsoft.com/office/drawing/2014/main" id="{6A4995FB-0FF0-762B-A0A0-8E73798F0920}"/>
              </a:ext>
            </a:extLst>
          </p:cNvPr>
          <p:cNvSpPr/>
          <p:nvPr/>
        </p:nvSpPr>
        <p:spPr>
          <a:xfrm>
            <a:off x="11280239" y="565391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7" name="Star: 5 Points 36">
            <a:extLst>
              <a:ext uri="{FF2B5EF4-FFF2-40B4-BE49-F238E27FC236}">
                <a16:creationId xmlns:a16="http://schemas.microsoft.com/office/drawing/2014/main" id="{D59B2135-4D06-C3EA-E314-4FB7232F0ECB}"/>
              </a:ext>
            </a:extLst>
          </p:cNvPr>
          <p:cNvSpPr/>
          <p:nvPr/>
        </p:nvSpPr>
        <p:spPr>
          <a:xfrm>
            <a:off x="11413884" y="565391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8" name="Star: 5 Points 37">
            <a:extLst>
              <a:ext uri="{FF2B5EF4-FFF2-40B4-BE49-F238E27FC236}">
                <a16:creationId xmlns:a16="http://schemas.microsoft.com/office/drawing/2014/main" id="{38B56E5B-CE24-631C-13EB-C9DC2A5E89AC}"/>
              </a:ext>
            </a:extLst>
          </p:cNvPr>
          <p:cNvSpPr/>
          <p:nvPr/>
        </p:nvSpPr>
        <p:spPr>
          <a:xfrm>
            <a:off x="11649070" y="565391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0" name="Star: 5 Points 39">
            <a:extLst>
              <a:ext uri="{FF2B5EF4-FFF2-40B4-BE49-F238E27FC236}">
                <a16:creationId xmlns:a16="http://schemas.microsoft.com/office/drawing/2014/main" id="{FF6041AF-5256-8816-A030-E8993D8E6187}"/>
              </a:ext>
            </a:extLst>
          </p:cNvPr>
          <p:cNvSpPr/>
          <p:nvPr/>
        </p:nvSpPr>
        <p:spPr>
          <a:xfrm>
            <a:off x="11539614" y="565391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6" name="Footer Placeholder 4">
            <a:extLst>
              <a:ext uri="{FF2B5EF4-FFF2-40B4-BE49-F238E27FC236}">
                <a16:creationId xmlns:a16="http://schemas.microsoft.com/office/drawing/2014/main" id="{63E0EC00-2D1C-0978-38DC-76A68EA92DDF}"/>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8950966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06F5FD-F3DE-B8D6-B838-6D0BEDBE0B9B}"/>
              </a:ext>
            </a:extLst>
          </p:cNvPr>
          <p:cNvSpPr>
            <a:spLocks noGrp="1"/>
          </p:cNvSpPr>
          <p:nvPr>
            <p:ph type="title"/>
          </p:nvPr>
        </p:nvSpPr>
        <p:spPr>
          <a:xfrm>
            <a:off x="292100" y="612648"/>
            <a:ext cx="8082466" cy="436821"/>
          </a:xfrm>
        </p:spPr>
        <p:txBody>
          <a:bodyPr/>
          <a:lstStyle/>
          <a:p>
            <a:r>
              <a:rPr lang="en-US" dirty="0"/>
              <a:t>Expenses are among the lowest in the industry.</a:t>
            </a:r>
            <a:r>
              <a:rPr lang="en-US" baseline="30000" dirty="0"/>
              <a:t>1</a:t>
            </a:r>
          </a:p>
        </p:txBody>
      </p:sp>
      <p:sp>
        <p:nvSpPr>
          <p:cNvPr id="4" name="Slide Number Placeholder 3">
            <a:extLst>
              <a:ext uri="{FF2B5EF4-FFF2-40B4-BE49-F238E27FC236}">
                <a16:creationId xmlns:a16="http://schemas.microsoft.com/office/drawing/2014/main" id="{658DEC62-7702-C9F5-3816-D1F4158C75FF}"/>
              </a:ext>
            </a:extLst>
          </p:cNvPr>
          <p:cNvSpPr>
            <a:spLocks noGrp="1"/>
          </p:cNvSpPr>
          <p:nvPr>
            <p:ph type="sldNum" sz="quarter" idx="12"/>
          </p:nvPr>
        </p:nvSpPr>
        <p:spPr/>
        <p:txBody>
          <a:bodyPr/>
          <a:lstStyle/>
          <a:p>
            <a:fld id="{E5B12101-DB11-214A-81F9-2D258DBE057F}" type="slidenum">
              <a:rPr lang="en-US" smtClean="0"/>
              <a:pPr/>
              <a:t>38</a:t>
            </a:fld>
            <a:endParaRPr lang="en-US"/>
          </a:p>
        </p:txBody>
      </p:sp>
      <p:sp>
        <p:nvSpPr>
          <p:cNvPr id="5" name="Text Placeholder 4">
            <a:extLst>
              <a:ext uri="{FF2B5EF4-FFF2-40B4-BE49-F238E27FC236}">
                <a16:creationId xmlns:a16="http://schemas.microsoft.com/office/drawing/2014/main" id="{3D76DD15-93FE-354F-0C91-E6BEB8C35869}"/>
              </a:ext>
            </a:extLst>
          </p:cNvPr>
          <p:cNvSpPr>
            <a:spLocks noGrp="1"/>
          </p:cNvSpPr>
          <p:nvPr>
            <p:ph type="body" sz="quarter" idx="15"/>
          </p:nvPr>
        </p:nvSpPr>
        <p:spPr/>
        <p:txBody>
          <a:bodyPr/>
          <a:lstStyle/>
          <a:p>
            <a:r>
              <a:rPr lang="en-US">
                <a:solidFill>
                  <a:schemeClr val="tx2"/>
                </a:solidFill>
              </a:rPr>
              <a:t>CREF GROWTH</a:t>
            </a:r>
          </a:p>
        </p:txBody>
      </p:sp>
      <p:sp>
        <p:nvSpPr>
          <p:cNvPr id="7" name="Text Placeholder 2">
            <a:extLst>
              <a:ext uri="{FF2B5EF4-FFF2-40B4-BE49-F238E27FC236}">
                <a16:creationId xmlns:a16="http://schemas.microsoft.com/office/drawing/2014/main" id="{E44B271E-57A0-F246-904F-031B279F924E}"/>
              </a:ext>
            </a:extLst>
          </p:cNvPr>
          <p:cNvSpPr>
            <a:spLocks noGrp="1"/>
          </p:cNvSpPr>
          <p:nvPr/>
        </p:nvSpPr>
        <p:spPr>
          <a:xfrm>
            <a:off x="292098" y="1097280"/>
            <a:ext cx="4185310" cy="49640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Offered at cost and without profit to TIAA—so more money goes to work for employees</a:t>
            </a:r>
          </a:p>
        </p:txBody>
      </p:sp>
      <p:sp>
        <p:nvSpPr>
          <p:cNvPr id="11" name="Text Placeholder 14">
            <a:extLst>
              <a:ext uri="{FF2B5EF4-FFF2-40B4-BE49-F238E27FC236}">
                <a16:creationId xmlns:a16="http://schemas.microsoft.com/office/drawing/2014/main" id="{D1FDF161-C92C-FBC4-CA24-A42FCBCA049F}"/>
              </a:ext>
            </a:extLst>
          </p:cNvPr>
          <p:cNvSpPr txBox="1">
            <a:spLocks/>
          </p:cNvSpPr>
          <p:nvPr/>
        </p:nvSpPr>
        <p:spPr>
          <a:xfrm>
            <a:off x="292098" y="1899414"/>
            <a:ext cx="3442707" cy="2963983"/>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buFont typeface="Arial" panose="020B0604020202020204" pitchFamily="34" charset="0"/>
              <a:buChar char="•"/>
            </a:pPr>
            <a:r>
              <a:rPr lang="en-US" dirty="0"/>
              <a:t>Expense ratios increase/decrease depending on changes in net assets and total expenses only.</a:t>
            </a:r>
            <a:r>
              <a:rPr lang="en-US" baseline="30000" dirty="0"/>
              <a:t>2</a:t>
            </a:r>
          </a:p>
          <a:p>
            <a:pPr marL="137160" indent="-137160">
              <a:buFont typeface="Arial" panose="020B0604020202020204" pitchFamily="34" charset="0"/>
              <a:buChar char="•"/>
            </a:pPr>
            <a:r>
              <a:rPr lang="en-US" dirty="0"/>
              <a:t>All benefits, including lifelong income, are packaged together without additional fees.</a:t>
            </a:r>
          </a:p>
          <a:p>
            <a:pPr marL="137160" indent="-137160">
              <a:buFont typeface="Arial" panose="020B0604020202020204" pitchFamily="34" charset="0"/>
              <a:buChar char="•"/>
            </a:pPr>
            <a:r>
              <a:rPr lang="en-US" sz="1600" dirty="0">
                <a:solidFill>
                  <a:schemeClr val="tx1"/>
                </a:solidFill>
              </a:rPr>
              <a:t>Can be bundled (R3) or unbundled (R4) to meet your needs.</a:t>
            </a:r>
          </a:p>
          <a:p>
            <a:pPr marL="137160" indent="-137160">
              <a:buFont typeface="Arial" panose="020B0604020202020204" pitchFamily="34" charset="0"/>
              <a:buChar char="•"/>
            </a:pPr>
            <a:r>
              <a:rPr lang="en-US" sz="1600" dirty="0">
                <a:solidFill>
                  <a:schemeClr val="tx1"/>
                </a:solidFill>
              </a:rPr>
              <a:t>R4’s improved pricing structure brings more flexibility in pricing and plan menu design.</a:t>
            </a:r>
          </a:p>
          <a:p>
            <a:pPr marL="137160" indent="-137160">
              <a:buFont typeface="Arial" panose="020B0604020202020204" pitchFamily="34" charset="0"/>
              <a:buChar char="•"/>
            </a:pPr>
            <a:endParaRPr lang="en-US" sz="1600" dirty="0">
              <a:solidFill>
                <a:schemeClr val="tx1"/>
              </a:solidFill>
            </a:endParaRPr>
          </a:p>
        </p:txBody>
      </p:sp>
      <p:sp>
        <p:nvSpPr>
          <p:cNvPr id="13" name="TextBox 12">
            <a:extLst>
              <a:ext uri="{FF2B5EF4-FFF2-40B4-BE49-F238E27FC236}">
                <a16:creationId xmlns:a16="http://schemas.microsoft.com/office/drawing/2014/main" id="{01085710-7DAF-1E3F-E69F-4024DFD63590}"/>
              </a:ext>
            </a:extLst>
          </p:cNvPr>
          <p:cNvSpPr txBox="1"/>
          <p:nvPr/>
        </p:nvSpPr>
        <p:spPr>
          <a:xfrm>
            <a:off x="4792717" y="999755"/>
            <a:ext cx="7094938" cy="400110"/>
          </a:xfrm>
          <a:prstGeom prst="rect">
            <a:avLst/>
          </a:prstGeom>
          <a:noFill/>
        </p:spPr>
        <p:txBody>
          <a:bodyPr wrap="square" lIns="0" tIns="0" rIns="0" bIns="0" rtlCol="0" anchor="t">
            <a:spAutoFit/>
          </a:bodyPr>
          <a:lstStyle/>
          <a:p>
            <a:pPr algn="ctr"/>
            <a:r>
              <a:rPr lang="en-US" sz="1300" b="1" spc="30">
                <a:latin typeface="Ringside Narrow"/>
                <a:cs typeface="Arial"/>
              </a:rPr>
              <a:t>CREF GROWTH EXPENSE RATIO</a:t>
            </a:r>
            <a:br>
              <a:rPr lang="en-US" sz="1300" b="1" spc="30">
                <a:latin typeface="Ringside Narrow" panose="02000500000000000000" pitchFamily="2" charset="0"/>
                <a:cs typeface="Arial" panose="020B0604020202020204" pitchFamily="34" charset="0"/>
              </a:rPr>
            </a:br>
            <a:r>
              <a:rPr lang="en-US" sz="1300">
                <a:latin typeface="Ringside Narrow Book"/>
                <a:cs typeface="Arial"/>
              </a:rPr>
              <a:t>(as of 6/30/2024)</a:t>
            </a:r>
          </a:p>
        </p:txBody>
      </p:sp>
      <p:graphicFrame>
        <p:nvGraphicFramePr>
          <p:cNvPr id="24" name="Table 23">
            <a:extLst>
              <a:ext uri="{FF2B5EF4-FFF2-40B4-BE49-F238E27FC236}">
                <a16:creationId xmlns:a16="http://schemas.microsoft.com/office/drawing/2014/main" id="{0E10BE7B-48D4-DA0D-D1B4-89C12A395E19}"/>
              </a:ext>
            </a:extLst>
          </p:cNvPr>
          <p:cNvGraphicFramePr>
            <a:graphicFrameLocks noGrp="1"/>
          </p:cNvGraphicFramePr>
          <p:nvPr>
            <p:extLst>
              <p:ext uri="{D42A27DB-BD31-4B8C-83A1-F6EECF244321}">
                <p14:modId xmlns:p14="http://schemas.microsoft.com/office/powerpoint/2010/main" val="2423176237"/>
              </p:ext>
            </p:extLst>
          </p:nvPr>
        </p:nvGraphicFramePr>
        <p:xfrm>
          <a:off x="4792717" y="1478887"/>
          <a:ext cx="7094938" cy="3676414"/>
        </p:xfrm>
        <a:graphic>
          <a:graphicData uri="http://schemas.openxmlformats.org/drawingml/2006/table">
            <a:tbl>
              <a:tblPr firstRow="1" bandRow="1">
                <a:tableStyleId>{5C22544A-7EE6-4342-B048-85BDC9FD1C3A}</a:tableStyleId>
              </a:tblPr>
              <a:tblGrid>
                <a:gridCol w="1934027">
                  <a:extLst>
                    <a:ext uri="{9D8B030D-6E8A-4147-A177-3AD203B41FA5}">
                      <a16:colId xmlns:a16="http://schemas.microsoft.com/office/drawing/2014/main" val="1756809911"/>
                    </a:ext>
                  </a:extLst>
                </a:gridCol>
                <a:gridCol w="1440010">
                  <a:extLst>
                    <a:ext uri="{9D8B030D-6E8A-4147-A177-3AD203B41FA5}">
                      <a16:colId xmlns:a16="http://schemas.microsoft.com/office/drawing/2014/main" val="1647371829"/>
                    </a:ext>
                  </a:extLst>
                </a:gridCol>
                <a:gridCol w="1228533">
                  <a:extLst>
                    <a:ext uri="{9D8B030D-6E8A-4147-A177-3AD203B41FA5}">
                      <a16:colId xmlns:a16="http://schemas.microsoft.com/office/drawing/2014/main" val="3810392836"/>
                    </a:ext>
                  </a:extLst>
                </a:gridCol>
                <a:gridCol w="2492368">
                  <a:extLst>
                    <a:ext uri="{9D8B030D-6E8A-4147-A177-3AD203B41FA5}">
                      <a16:colId xmlns:a16="http://schemas.microsoft.com/office/drawing/2014/main" val="2280421171"/>
                    </a:ext>
                  </a:extLst>
                </a:gridCol>
              </a:tblGrid>
              <a:tr h="319712">
                <a:tc>
                  <a:txBody>
                    <a:bodyPr/>
                    <a:lstStyle/>
                    <a:p>
                      <a:pPr algn="l"/>
                      <a:r>
                        <a:rPr lang="en-US" sz="1600" b="1" i="0" cap="none" baseline="0">
                          <a:solidFill>
                            <a:schemeClr val="bg1"/>
                          </a:solidFill>
                          <a:latin typeface="Ringside Narrow" panose="02000500000000000000" pitchFamily="2" charset="0"/>
                          <a:cs typeface="Arial" panose="020B0604020202020204" pitchFamily="34" charset="0"/>
                        </a:rPr>
                        <a:t>Expense categories</a:t>
                      </a: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2">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Growth (R3)</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n-US"/>
                    </a:p>
                  </a:txBody>
                  <a:tcPr/>
                </a:tc>
                <a:tc>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Growth (R4)</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07084906"/>
                  </a:ext>
                </a:extLst>
              </a:tr>
              <a:tr h="524413">
                <a:tc>
                  <a:txBody>
                    <a:bodyPr/>
                    <a:lstStyle/>
                    <a:p>
                      <a:pPr algn="l"/>
                      <a:endParaRPr lang="en-US" sz="1100" b="1" i="0" cap="none" baseline="0">
                        <a:solidFill>
                          <a:schemeClr val="bg1"/>
                        </a:solidFill>
                        <a:latin typeface="Ringside Narrow" panose="02000500000000000000" pitchFamily="2" charset="0"/>
                        <a:cs typeface="Arial" panose="020B0604020202020204" pitchFamily="34" charset="0"/>
                      </a:endParaRP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algn="ctr">
                        <a:lnSpc>
                          <a:spcPct val="90000"/>
                        </a:lnSpc>
                      </a:pPr>
                      <a:r>
                        <a:rPr lang="en-US" sz="1200" b="1" i="0" kern="1200" cap="none" baseline="0">
                          <a:solidFill>
                            <a:schemeClr val="tx1"/>
                          </a:solidFill>
                          <a:latin typeface="Ringside Narrow" panose="02000500000000000000" pitchFamily="2" charset="0"/>
                          <a:ea typeface="+mn-ea"/>
                          <a:cs typeface="Arial" panose="020B0604020202020204" pitchFamily="34" charset="0"/>
                        </a:rPr>
                        <a:t>Fully bundled “all in” pricing </a:t>
                      </a:r>
                      <a:br>
                        <a:rPr lang="en-US" sz="1200" b="0" i="0" kern="1200" cap="none" baseline="0">
                          <a:solidFill>
                            <a:schemeClr val="tx1"/>
                          </a:solidFill>
                          <a:latin typeface="Ringside Narrow Book" panose="02000500000000000000" pitchFamily="2" charset="0"/>
                          <a:ea typeface="+mn-ea"/>
                          <a:cs typeface="Arial" panose="020B0604020202020204" pitchFamily="34" charset="0"/>
                        </a:rPr>
                      </a:br>
                      <a:r>
                        <a:rPr lang="en-US" sz="1200" b="0" i="0" kern="1200" cap="none" baseline="0">
                          <a:solidFill>
                            <a:schemeClr val="tx1"/>
                          </a:solidFill>
                          <a:latin typeface="Ringside Narrow Book" panose="02000500000000000000" pitchFamily="2" charset="0"/>
                          <a:ea typeface="+mn-ea"/>
                          <a:cs typeface="Arial" panose="020B0604020202020204" pitchFamily="34" charset="0"/>
                        </a:rPr>
                        <a:t>Combines all expenses to cover costs associated with investment management, distribution, administrative services, and recordkeeping and plan-related services.</a:t>
                      </a: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00" b="1" i="0" kern="1200" cap="none" baseline="0">
                          <a:solidFill>
                            <a:schemeClr val="tx1"/>
                          </a:solidFill>
                          <a:latin typeface="Ringside Narrow" panose="02000500000000000000" pitchFamily="2" charset="0"/>
                          <a:ea typeface="+mn-ea"/>
                          <a:cs typeface="Arial" panose="020B0604020202020204" pitchFamily="34" charset="0"/>
                        </a:rPr>
                        <a:t>Unbundled pricing </a:t>
                      </a:r>
                      <a:br>
                        <a:rPr lang="en-US" sz="1200" b="0" i="0" kern="1200" cap="none" baseline="0">
                          <a:solidFill>
                            <a:schemeClr val="tx1"/>
                          </a:solidFill>
                          <a:latin typeface="Ringside Narrow Book" panose="02000500000000000000" pitchFamily="2" charset="0"/>
                          <a:ea typeface="+mn-ea"/>
                          <a:cs typeface="Arial" panose="020B0604020202020204" pitchFamily="34" charset="0"/>
                        </a:rPr>
                      </a:br>
                      <a:r>
                        <a:rPr lang="en-US" sz="1200" b="0" i="0" kern="1200" cap="none" baseline="0">
                          <a:solidFill>
                            <a:schemeClr val="tx1"/>
                          </a:solidFill>
                          <a:latin typeface="Ringside Narrow Book" panose="02000500000000000000" pitchFamily="2" charset="0"/>
                          <a:ea typeface="+mn-ea"/>
                          <a:cs typeface="Arial" panose="020B0604020202020204" pitchFamily="34" charset="0"/>
                        </a:rPr>
                        <a:t>Removes recordkeeping and plan service expenses from the administrative and distribution portion of the expense ratio. Recordkeeping is paid separately via recordkeeping services agreements with TIAA.</a:t>
                      </a:r>
                    </a:p>
                  </a:txBody>
                  <a:tcPr marL="182880" marR="182880" marT="91440" marB="9144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2552845663"/>
                  </a:ext>
                </a:extLst>
              </a:tr>
              <a:tr h="275614">
                <a:tc>
                  <a:txBody>
                    <a:bodyPr/>
                    <a:lstStyle/>
                    <a:p>
                      <a:pPr algn="l"/>
                      <a:r>
                        <a:rPr lang="en-US" sz="1300" b="0" baseline="0">
                          <a:solidFill>
                            <a:schemeClr val="tx1"/>
                          </a:solidFill>
                          <a:latin typeface="+mn-lt"/>
                          <a:cs typeface="Arial" panose="020B0604020202020204" pitchFamily="34" charset="0"/>
                        </a:rPr>
                        <a:t>Investment advisory </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a:r>
                        <a:rPr lang="en-US" sz="1300" b="0" baseline="0">
                          <a:solidFill>
                            <a:schemeClr val="tx1"/>
                          </a:solidFill>
                          <a:latin typeface="Franklin Gothic Book" panose="020B0503020102020204" pitchFamily="34" charset="0"/>
                          <a:cs typeface="Arial" panose="020B0604020202020204" pitchFamily="34" charset="0"/>
                        </a:rPr>
                        <a:t>5.0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a:r>
                        <a:rPr lang="en-US" sz="1300" b="0" i="0" baseline="0">
                          <a:solidFill>
                            <a:schemeClr val="tx1"/>
                          </a:solidFill>
                          <a:latin typeface="Franklin Gothic Book" panose="020B0503020102020204" pitchFamily="34" charset="0"/>
                          <a:cs typeface="Arial" panose="020B0604020202020204" pitchFamily="34" charset="0"/>
                        </a:rPr>
                        <a:t>5.0 bps</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58744340"/>
                  </a:ext>
                </a:extLst>
              </a:tr>
              <a:tr h="275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mn-lt"/>
                          <a:ea typeface="+mn-ea"/>
                          <a:cs typeface="Arial" panose="020B0604020202020204" pitchFamily="34" charset="0"/>
                        </a:rPr>
                        <a:t>Administrative</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Franklin Gothic Book" panose="020B0503020102020204" pitchFamily="34" charset="0"/>
                          <a:ea typeface="+mn-ea"/>
                          <a:cs typeface="Arial" panose="020B0604020202020204" pitchFamily="34" charset="0"/>
                        </a:rPr>
                        <a:t>15.0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i="0" kern="1200" baseline="0">
                          <a:solidFill>
                            <a:schemeClr val="tx1"/>
                          </a:solidFill>
                          <a:latin typeface="Franklin Gothic Book" panose="020B0503020102020204" pitchFamily="34" charset="0"/>
                          <a:ea typeface="+mn-ea"/>
                          <a:cs typeface="Arial" panose="020B0604020202020204" pitchFamily="34" charset="0"/>
                        </a:rPr>
                        <a:t>1.0 bp</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884492189"/>
                  </a:ext>
                </a:extLst>
              </a:tr>
              <a:tr h="275614">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Distribution </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2.0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31999083"/>
                  </a:ext>
                </a:extLst>
              </a:tr>
              <a:tr h="286638">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Mortality (M&amp;E)</a:t>
                      </a:r>
                      <a:r>
                        <a:rPr lang="en-US" sz="1300" b="0" kern="1200" baseline="30000">
                          <a:solidFill>
                            <a:schemeClr val="tx1"/>
                          </a:solidFill>
                          <a:latin typeface="+mn-lt"/>
                          <a:ea typeface="+mn-ea"/>
                          <a:cs typeface="Arial" panose="020B0604020202020204" pitchFamily="34" charset="0"/>
                        </a:rPr>
                        <a:t>3</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4143570056"/>
                  </a:ext>
                </a:extLst>
              </a:tr>
              <a:tr h="672497">
                <a:tc>
                  <a:txBody>
                    <a:bodyPr/>
                    <a:lstStyle/>
                    <a:p>
                      <a:pPr marL="0" algn="l" defTabSz="914400" rtl="0" eaLnBrk="1" latinLnBrk="0" hangingPunct="1"/>
                      <a:r>
                        <a:rPr lang="en-US" sz="1300" b="1" i="0" kern="1200" baseline="0">
                          <a:solidFill>
                            <a:schemeClr val="tx1"/>
                          </a:solidFill>
                          <a:latin typeface="Ringside Narrow" panose="02000500000000000000" pitchFamily="2" charset="0"/>
                          <a:ea typeface="+mn-ea"/>
                          <a:cs typeface="Arial" panose="020B0604020202020204" pitchFamily="34" charset="0"/>
                        </a:rPr>
                        <a:t>TOTAL EXPENSE RATIO</a:t>
                      </a:r>
                    </a:p>
                  </a:txBody>
                  <a:tcPr marL="82394" marR="0" marT="41188" marB="41188">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25.5 bps</a:t>
                      </a:r>
                      <a:br>
                        <a:rPr lang="en-US" sz="1100" b="0" kern="1200" baseline="0">
                          <a:solidFill>
                            <a:schemeClr val="tx1"/>
                          </a:solidFill>
                          <a:latin typeface="Franklin Gothic Book" panose="020B0503020102020204" pitchFamily="34" charset="0"/>
                          <a:ea typeface="+mn-ea"/>
                          <a:cs typeface="Arial" panose="020B0604020202020204" pitchFamily="34" charset="0"/>
                        </a:rPr>
                      </a:br>
                      <a:r>
                        <a:rPr lang="en-US" sz="1300" b="0" kern="1200" baseline="0">
                          <a:solidFill>
                            <a:schemeClr val="tx1"/>
                          </a:solidFill>
                          <a:latin typeface="Franklin Gothic Book" panose="020B0503020102020204" pitchFamily="34" charset="0"/>
                          <a:ea typeface="+mn-ea"/>
                          <a:cs typeface="Arial" panose="020B0604020202020204" pitchFamily="34" charset="0"/>
                        </a:rPr>
                        <a:t>(bundled)</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12.5 bps</a:t>
                      </a:r>
                    </a:p>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(less 10 bps RK offset)</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7.0 bps</a:t>
                      </a:r>
                      <a:br>
                        <a:rPr lang="en-US" sz="1100" b="0" i="0" kern="1200" baseline="0">
                          <a:solidFill>
                            <a:schemeClr val="tx1"/>
                          </a:solidFill>
                          <a:latin typeface="Franklin Gothic Book" panose="020B0503020102020204" pitchFamily="34" charset="0"/>
                          <a:ea typeface="+mn-ea"/>
                          <a:cs typeface="Arial" panose="020B0604020202020204" pitchFamily="34" charset="0"/>
                        </a:rPr>
                      </a:br>
                      <a:r>
                        <a:rPr lang="en-US" sz="1300" b="0" i="0" kern="1200" baseline="0">
                          <a:solidFill>
                            <a:schemeClr val="tx1"/>
                          </a:solidFill>
                          <a:latin typeface="Franklin Gothic Book" panose="020B0503020102020204" pitchFamily="34" charset="0"/>
                          <a:ea typeface="+mn-ea"/>
                          <a:cs typeface="Arial" panose="020B0604020202020204" pitchFamily="34" charset="0"/>
                        </a:rPr>
                        <a:t>(unbundled)</a:t>
                      </a:r>
                    </a:p>
                  </a:txBody>
                  <a:tcPr marL="0" marR="236886" marT="41188" marB="41188">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24672037"/>
                  </a:ext>
                </a:extLst>
              </a:tr>
            </a:tbl>
          </a:graphicData>
        </a:graphic>
      </p:graphicFrame>
      <p:sp>
        <p:nvSpPr>
          <p:cNvPr id="2" name="Text Placeholder 19">
            <a:extLst>
              <a:ext uri="{FF2B5EF4-FFF2-40B4-BE49-F238E27FC236}">
                <a16:creationId xmlns:a16="http://schemas.microsoft.com/office/drawing/2014/main" id="{20F01027-0F0F-A043-FE60-8E1CC0405AB2}"/>
              </a:ext>
            </a:extLst>
          </p:cNvPr>
          <p:cNvSpPr>
            <a:spLocks noGrp="1"/>
          </p:cNvSpPr>
          <p:nvPr/>
        </p:nvSpPr>
        <p:spPr>
          <a:xfrm>
            <a:off x="304915" y="5362946"/>
            <a:ext cx="11595958" cy="1037854"/>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marR="10719" indent="-137160" defTabSz="767015">
              <a:spcAft>
                <a:spcPts val="100"/>
              </a:spcAft>
              <a:buFont typeface="+mj-lt"/>
              <a:buAutoNum type="arabicPeriod"/>
              <a:tabLst>
                <a:tab pos="180824" algn="l"/>
                <a:tab pos="181292" algn="l"/>
              </a:tabLst>
            </a:pPr>
            <a:r>
              <a:rPr lang="en-US" sz="850" dirty="0">
                <a:latin typeface="+mn-lt"/>
              </a:rPr>
              <a:t>Applies to CREF Variable Annuities’ net expense ratios average 0.27%, less than half the average industry cost (0.94%) for an institutional annuity. Morningstar as of Jul. 15, 2024, based on fund level net expense ratios from 11,384 variable annuities evaluated.</a:t>
            </a:r>
          </a:p>
          <a:p>
            <a:pPr marL="137160" marR="10719" indent="-137160" defTabSz="767015">
              <a:spcAft>
                <a:spcPts val="100"/>
              </a:spcAft>
              <a:buFont typeface="+mj-lt"/>
              <a:buAutoNum type="arabicPeriod"/>
              <a:tabLst>
                <a:tab pos="180824" algn="l"/>
                <a:tab pos="181292" algn="l"/>
              </a:tabLst>
            </a:pPr>
            <a:r>
              <a:rPr lang="en-US" sz="850" dirty="0">
                <a:latin typeface="+mn-lt"/>
              </a:rPr>
              <a:t>Source: Mutual Fund Oversight, Fund Administration, CREF Prospectus, as of May 1, 2023. The net expense ratio represents expenses after reimbursement and waivers, if applicable; and is what participants actually pay; while the gross expense ratio represents the expense ratio before consideration for reimbursements and/or waivers are applied. CREF is an at-cost product, which means its net and gross expenses are the same. Total annual expense deductions, which include investment advisory, administrative, and distribution expenses, and mortality and expense risk charges, are estimated each year based on projected expense and asset levels. Differences between actual expenses and the estimate are adjusted quarterly and are reflected in current investment results. Historically, adjustments have been small. The account’s total annual expense deduction appears in the account's prospectus and may be different than that shown herein due to rounding. Please see the CREF prospectus for fees, expenses and further details. </a:t>
            </a:r>
          </a:p>
          <a:p>
            <a:pPr marL="137160" marR="10719" indent="-137160" defTabSz="767015">
              <a:spcAft>
                <a:spcPts val="100"/>
              </a:spcAft>
              <a:buFont typeface="+mj-lt"/>
              <a:buAutoNum type="arabicPeriod"/>
              <a:tabLst>
                <a:tab pos="180824" algn="l"/>
                <a:tab pos="181292" algn="l"/>
              </a:tabLst>
            </a:pPr>
            <a:r>
              <a:rPr lang="en-US" sz="850" dirty="0">
                <a:latin typeface="+mn-lt"/>
              </a:rPr>
              <a:t>Mortality and expense (M&amp;E) risk charges—CREF also deducts a M&amp;E risk charge that is paid to TIAA to guarantee that CREF participants transferring funds to TIAA for the immediate purchase of lifetime payout annuities will not be charged more than the rate stipulated in the CREF contract. This M&amp;E risk charge is a direct insurance charge. This charge is the same across all classes and accounts. </a:t>
            </a:r>
          </a:p>
        </p:txBody>
      </p:sp>
      <p:sp>
        <p:nvSpPr>
          <p:cNvPr id="6" name="Footer Placeholder 4">
            <a:extLst>
              <a:ext uri="{FF2B5EF4-FFF2-40B4-BE49-F238E27FC236}">
                <a16:creationId xmlns:a16="http://schemas.microsoft.com/office/drawing/2014/main" id="{9B95651B-C5FC-5116-1A9D-94011A62D9DD}"/>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501701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85B41AE-763A-874C-ABB0-9B9063C2F4BB}"/>
              </a:ext>
            </a:extLst>
          </p:cNvPr>
          <p:cNvSpPr>
            <a:spLocks noGrp="1"/>
          </p:cNvSpPr>
          <p:nvPr>
            <p:ph type="body" sz="quarter" idx="13"/>
          </p:nvPr>
        </p:nvSpPr>
        <p:spPr>
          <a:xfrm>
            <a:off x="292607" y="1189518"/>
            <a:ext cx="11243957" cy="1116360"/>
          </a:xfrm>
        </p:spPr>
        <p:txBody>
          <a:bodyPr numCol="1" anchor="t" anchorCtr="0"/>
          <a:lstStyle/>
          <a:p>
            <a:pPr>
              <a:spcAft>
                <a:spcPts val="600"/>
              </a:spcAft>
            </a:pPr>
            <a:r>
              <a:rPr lang="en-US" sz="850">
                <a:solidFill>
                  <a:srgbClr val="041459"/>
                </a:solidFill>
                <a:effectLst/>
              </a:rPr>
              <a:t>The Morningstar Rating™ for funds, or “star rating,” is calculated for funds and separate accounts with at least a three-year history. Exchange-traded funds and open-ended mutual funds are considered a single population for comparative purposes. It’s calculated based on a Morningstar Risk-Adjusted Return measure that accounts for variation in a managed product's monthly excess performance, placing more emphasis on downward variations and rewarding consistent performance. The Morningstar Rating does not include any adjustment for sales loads. The top 10% of products in each product category receive 5 stars, the next 22.5% receive 4 stars, the next 35% receive 3 stars, the next 22.5% receive 2 stars, and the bottom 10% receive 1 star. The Overall Morningstar Rating for a managed product is derived from a weighted average of the performance figures associated with its three-, five-, and 10-year (if applicable) Morningstar Rating metrics. </a:t>
            </a:r>
          </a:p>
          <a:p>
            <a:pPr>
              <a:spcAft>
                <a:spcPts val="600"/>
              </a:spcAft>
            </a:pPr>
            <a:r>
              <a:rPr lang="en-US" sz="850">
                <a:solidFill>
                  <a:srgbClr val="041459"/>
                </a:solidFill>
                <a:effectLst/>
              </a:rPr>
              <a:t>Morningstar ranking/number of funds in category displays the fund’s actual rank within its Morningstar Category based on average annual total return and number of funds in that category. The returns assume reinvestment of dividends and do not reflect any applicable sales charge. Absent expense limitation, total return would be less. Morningstar percentile rankings are the fund’s total return rank relative to all the funds in the same Morningstar Category, where 1 is the highest percentile rank and 100 is the lowest percentile rank.</a:t>
            </a:r>
          </a:p>
        </p:txBody>
      </p:sp>
      <p:sp>
        <p:nvSpPr>
          <p:cNvPr id="3" name="Slide Number Placeholder 2">
            <a:extLst>
              <a:ext uri="{FF2B5EF4-FFF2-40B4-BE49-F238E27FC236}">
                <a16:creationId xmlns:a16="http://schemas.microsoft.com/office/drawing/2014/main" id="{A792E437-BCF4-FC21-5684-158C8AA248BC}"/>
              </a:ext>
            </a:extLst>
          </p:cNvPr>
          <p:cNvSpPr>
            <a:spLocks noGrp="1"/>
          </p:cNvSpPr>
          <p:nvPr>
            <p:ph type="sldNum" sz="quarter" idx="12"/>
          </p:nvPr>
        </p:nvSpPr>
        <p:spPr/>
        <p:txBody>
          <a:bodyPr/>
          <a:lstStyle/>
          <a:p>
            <a:fld id="{E5B12101-DB11-214A-81F9-2D258DBE057F}" type="slidenum">
              <a:rPr lang="en-US" smtClean="0"/>
              <a:pPr/>
              <a:t>39</a:t>
            </a:fld>
            <a:endParaRPr lang="en-US"/>
          </a:p>
        </p:txBody>
      </p:sp>
      <p:sp>
        <p:nvSpPr>
          <p:cNvPr id="4" name="Title 1">
            <a:extLst>
              <a:ext uri="{FF2B5EF4-FFF2-40B4-BE49-F238E27FC236}">
                <a16:creationId xmlns:a16="http://schemas.microsoft.com/office/drawing/2014/main" id="{3BA751B2-1202-4E03-3650-C86792BBE341}"/>
              </a:ext>
            </a:extLst>
          </p:cNvPr>
          <p:cNvSpPr>
            <a:spLocks noGrp="1"/>
          </p:cNvSpPr>
          <p:nvPr>
            <p:ph type="title"/>
          </p:nvPr>
        </p:nvSpPr>
        <p:spPr>
          <a:xfrm>
            <a:off x="292099" y="612648"/>
            <a:ext cx="10859993" cy="627573"/>
          </a:xfrm>
        </p:spPr>
        <p:txBody>
          <a:bodyPr/>
          <a:lstStyle/>
          <a:p>
            <a:r>
              <a:rPr lang="en-US"/>
              <a:t>Important information and general disclosures</a:t>
            </a:r>
          </a:p>
        </p:txBody>
      </p:sp>
      <p:sp>
        <p:nvSpPr>
          <p:cNvPr id="2" name="Footer Placeholder 4">
            <a:extLst>
              <a:ext uri="{FF2B5EF4-FFF2-40B4-BE49-F238E27FC236}">
                <a16:creationId xmlns:a16="http://schemas.microsoft.com/office/drawing/2014/main" id="{464D8130-B172-6700-8905-35A7DD2E368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47741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771E97E-9CDF-F12B-0460-2B45D06B513B}"/>
              </a:ext>
            </a:extLst>
          </p:cNvPr>
          <p:cNvSpPr/>
          <p:nvPr/>
        </p:nvSpPr>
        <p:spPr>
          <a:xfrm>
            <a:off x="6970754" y="0"/>
            <a:ext cx="5221246" cy="6859243"/>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 name="Title 2">
            <a:extLst>
              <a:ext uri="{FF2B5EF4-FFF2-40B4-BE49-F238E27FC236}">
                <a16:creationId xmlns:a16="http://schemas.microsoft.com/office/drawing/2014/main" id="{17D688E9-03CA-A4E0-A7E3-64034FBF37DC}"/>
              </a:ext>
            </a:extLst>
          </p:cNvPr>
          <p:cNvSpPr>
            <a:spLocks noGrp="1"/>
          </p:cNvSpPr>
          <p:nvPr>
            <p:ph type="title"/>
          </p:nvPr>
        </p:nvSpPr>
        <p:spPr>
          <a:xfrm>
            <a:off x="292099" y="612648"/>
            <a:ext cx="6383021" cy="715220"/>
          </a:xfrm>
        </p:spPr>
        <p:txBody>
          <a:bodyPr/>
          <a:lstStyle/>
          <a:p>
            <a:r>
              <a:rPr lang="en-US"/>
              <a:t>CREF variable annuities have helped millions retire with confidence.</a:t>
            </a:r>
          </a:p>
        </p:txBody>
      </p:sp>
      <p:sp>
        <p:nvSpPr>
          <p:cNvPr id="10" name="Slide Number Placeholder 9">
            <a:extLst>
              <a:ext uri="{FF2B5EF4-FFF2-40B4-BE49-F238E27FC236}">
                <a16:creationId xmlns:a16="http://schemas.microsoft.com/office/drawing/2014/main" id="{9408DB3E-B82C-E9E5-2A69-70314CF99F0C}"/>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4</a:t>
            </a:fld>
            <a:endParaRPr lang="en-US"/>
          </a:p>
        </p:txBody>
      </p:sp>
      <p:sp>
        <p:nvSpPr>
          <p:cNvPr id="36" name="Text Placeholder 2">
            <a:extLst>
              <a:ext uri="{FF2B5EF4-FFF2-40B4-BE49-F238E27FC236}">
                <a16:creationId xmlns:a16="http://schemas.microsoft.com/office/drawing/2014/main" id="{4ECCB60C-0C4B-451B-031D-6034A9A60AB1}"/>
              </a:ext>
            </a:extLst>
          </p:cNvPr>
          <p:cNvSpPr>
            <a:spLocks noGrp="1"/>
          </p:cNvSpPr>
          <p:nvPr/>
        </p:nvSpPr>
        <p:spPr>
          <a:xfrm>
            <a:off x="7512069" y="4044134"/>
            <a:ext cx="4374020" cy="239932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000" b="1" dirty="0">
                <a:solidFill>
                  <a:schemeClr val="tx1"/>
                </a:solidFill>
                <a:latin typeface="Ringside Narrow" panose="02000500000000000000" pitchFamily="2" charset="0"/>
              </a:rPr>
              <a:t>Innovation for the greater good</a:t>
            </a:r>
          </a:p>
          <a:p>
            <a:r>
              <a:rPr lang="en-US" sz="1600" dirty="0">
                <a:solidFill>
                  <a:schemeClr val="tx1"/>
                </a:solidFill>
              </a:rPr>
              <a:t>We invented the world’s first variable annuity—</a:t>
            </a:r>
            <a:br>
              <a:rPr lang="en-US" sz="1600" dirty="0">
                <a:solidFill>
                  <a:schemeClr val="tx1"/>
                </a:solidFill>
              </a:rPr>
            </a:br>
            <a:r>
              <a:rPr lang="en-US" sz="1600" dirty="0">
                <a:solidFill>
                  <a:schemeClr val="tx1"/>
                </a:solidFill>
              </a:rPr>
              <a:t>the CREF Stock Account—to provide security in retirement alongside a fixed annuity by combating inflation through the higher expected returns in equity markets.</a:t>
            </a:r>
          </a:p>
        </p:txBody>
      </p:sp>
      <p:pic>
        <p:nvPicPr>
          <p:cNvPr id="54" name="Picture 53">
            <a:extLst>
              <a:ext uri="{FF2B5EF4-FFF2-40B4-BE49-F238E27FC236}">
                <a16:creationId xmlns:a16="http://schemas.microsoft.com/office/drawing/2014/main" id="{76934A96-5A59-ED42-23FC-8F6CBAFE9FE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512069" y="612648"/>
            <a:ext cx="4374020" cy="3173676"/>
          </a:xfrm>
          <a:prstGeom prst="rect">
            <a:avLst/>
          </a:prstGeom>
        </p:spPr>
      </p:pic>
      <p:sp>
        <p:nvSpPr>
          <p:cNvPr id="5" name="Text Placeholder 14">
            <a:extLst>
              <a:ext uri="{FF2B5EF4-FFF2-40B4-BE49-F238E27FC236}">
                <a16:creationId xmlns:a16="http://schemas.microsoft.com/office/drawing/2014/main" id="{95399CA3-923C-4D6F-981F-A7CC5AA3C5FB}"/>
              </a:ext>
            </a:extLst>
          </p:cNvPr>
          <p:cNvSpPr>
            <a:spLocks noGrp="1"/>
          </p:cNvSpPr>
          <p:nvPr>
            <p:ph type="body" sz="quarter" idx="13"/>
          </p:nvPr>
        </p:nvSpPr>
        <p:spPr>
          <a:xfrm>
            <a:off x="1248937" y="1641683"/>
            <a:ext cx="5426183" cy="897828"/>
          </a:xfrm>
        </p:spPr>
        <p:txBody>
          <a:bodyPr/>
          <a:lstStyle/>
          <a:p>
            <a:pPr>
              <a:spcAft>
                <a:spcPts val="300"/>
              </a:spcAft>
            </a:pPr>
            <a:r>
              <a:rPr lang="en-US" sz="2000" b="1" dirty="0">
                <a:solidFill>
                  <a:schemeClr val="tx2"/>
                </a:solidFill>
                <a:latin typeface="TIAA Challenger Semibold" pitchFamily="2" charset="77"/>
              </a:rPr>
              <a:t>Built for growth</a:t>
            </a:r>
          </a:p>
          <a:p>
            <a:pPr>
              <a:spcAft>
                <a:spcPts val="1200"/>
              </a:spcAft>
            </a:pPr>
            <a:r>
              <a:rPr lang="en-US" sz="1600" dirty="0">
                <a:solidFill>
                  <a:schemeClr val="tx1"/>
                </a:solidFill>
                <a:latin typeface="+mn-lt"/>
              </a:rPr>
              <a:t>Managed </a:t>
            </a:r>
            <a:r>
              <a:rPr lang="en-US" sz="1600" dirty="0">
                <a:latin typeface="+mn-lt"/>
              </a:rPr>
              <a:t>by Nuveen, a global investment leader, with c</a:t>
            </a:r>
            <a:r>
              <a:rPr lang="en-US" sz="1600" dirty="0">
                <a:solidFill>
                  <a:schemeClr val="tx1"/>
                </a:solidFill>
                <a:latin typeface="+mn-lt"/>
              </a:rPr>
              <a:t>ompetitive returns for a strong growth opportunity throughout life</a:t>
            </a:r>
            <a:r>
              <a:rPr lang="en-US" sz="1600" baseline="30000" dirty="0">
                <a:solidFill>
                  <a:schemeClr val="tx1"/>
                </a:solidFill>
                <a:latin typeface="+mn-lt"/>
              </a:rPr>
              <a:t>1</a:t>
            </a:r>
          </a:p>
        </p:txBody>
      </p:sp>
      <p:pic>
        <p:nvPicPr>
          <p:cNvPr id="6" name="Graphic 5">
            <a:extLst>
              <a:ext uri="{FF2B5EF4-FFF2-40B4-BE49-F238E27FC236}">
                <a16:creationId xmlns:a16="http://schemas.microsoft.com/office/drawing/2014/main" id="{7B821B17-DD29-F207-D09F-A4527B663CD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26092" y="1581367"/>
            <a:ext cx="731520" cy="731520"/>
          </a:xfrm>
          <a:prstGeom prst="rect">
            <a:avLst/>
          </a:prstGeom>
        </p:spPr>
      </p:pic>
      <p:sp>
        <p:nvSpPr>
          <p:cNvPr id="9" name="Text Placeholder 14">
            <a:extLst>
              <a:ext uri="{FF2B5EF4-FFF2-40B4-BE49-F238E27FC236}">
                <a16:creationId xmlns:a16="http://schemas.microsoft.com/office/drawing/2014/main" id="{E5BC0108-EBDB-2005-06BA-CBEA6BFB1DBC}"/>
              </a:ext>
            </a:extLst>
          </p:cNvPr>
          <p:cNvSpPr txBox="1">
            <a:spLocks/>
          </p:cNvSpPr>
          <p:nvPr/>
        </p:nvSpPr>
        <p:spPr>
          <a:xfrm>
            <a:off x="1248937" y="2946060"/>
            <a:ext cx="4825291" cy="79517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300"/>
              </a:spcAft>
            </a:pPr>
            <a:r>
              <a:rPr lang="en-US" sz="2000" b="1" dirty="0">
                <a:solidFill>
                  <a:schemeClr val="tx2"/>
                </a:solidFill>
                <a:latin typeface="TIAA Challenger Semibold" pitchFamily="2" charset="77"/>
              </a:rPr>
              <a:t>Among the lowest fees</a:t>
            </a:r>
          </a:p>
          <a:p>
            <a:pPr>
              <a:spcAft>
                <a:spcPts val="300"/>
              </a:spcAft>
            </a:pPr>
            <a:r>
              <a:rPr lang="en-US" sz="1600" dirty="0">
                <a:latin typeface="+mn-lt"/>
              </a:rPr>
              <a:t>Expense ratios among the lowest in the industry</a:t>
            </a:r>
            <a:r>
              <a:rPr lang="en-US" sz="1600" baseline="30000" dirty="0">
                <a:latin typeface="+mn-lt"/>
              </a:rPr>
              <a:t>2</a:t>
            </a:r>
          </a:p>
        </p:txBody>
      </p:sp>
      <p:pic>
        <p:nvPicPr>
          <p:cNvPr id="11" name="Graphic 10">
            <a:extLst>
              <a:ext uri="{FF2B5EF4-FFF2-40B4-BE49-F238E27FC236}">
                <a16:creationId xmlns:a16="http://schemas.microsoft.com/office/drawing/2014/main" id="{EF7DC4B3-DB35-4EFD-CD82-71BA66DE74B1}"/>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52747" y="2818130"/>
            <a:ext cx="731520" cy="731520"/>
          </a:xfrm>
          <a:prstGeom prst="rect">
            <a:avLst/>
          </a:prstGeom>
        </p:spPr>
      </p:pic>
      <p:sp>
        <p:nvSpPr>
          <p:cNvPr id="15" name="Text Placeholder 14">
            <a:extLst>
              <a:ext uri="{FF2B5EF4-FFF2-40B4-BE49-F238E27FC236}">
                <a16:creationId xmlns:a16="http://schemas.microsoft.com/office/drawing/2014/main" id="{D71FD3B4-5A4A-9621-6CA8-80EDF296B50B}"/>
              </a:ext>
            </a:extLst>
          </p:cNvPr>
          <p:cNvSpPr txBox="1">
            <a:spLocks/>
          </p:cNvSpPr>
          <p:nvPr/>
        </p:nvSpPr>
        <p:spPr>
          <a:xfrm>
            <a:off x="1248937" y="3945674"/>
            <a:ext cx="4063843" cy="81921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300"/>
              </a:spcAft>
            </a:pPr>
            <a:r>
              <a:rPr lang="en-US" sz="2000" b="1" dirty="0">
                <a:solidFill>
                  <a:schemeClr val="tx2"/>
                </a:solidFill>
                <a:latin typeface="TIAA Challenger Semibold" pitchFamily="2" charset="77"/>
              </a:rPr>
              <a:t>More lifetime income</a:t>
            </a:r>
          </a:p>
          <a:p>
            <a:pPr>
              <a:spcAft>
                <a:spcPts val="300"/>
              </a:spcAft>
            </a:pPr>
            <a:r>
              <a:rPr lang="en-US" sz="1600" dirty="0">
                <a:solidFill>
                  <a:schemeClr val="tx1"/>
                </a:solidFill>
                <a:latin typeface="+mn-lt"/>
              </a:rPr>
              <a:t>Built-in variable lifetime income for continued focus on growth to fight inflation in retirement</a:t>
            </a:r>
            <a:r>
              <a:rPr lang="en-US" sz="1600" baseline="30000" dirty="0">
                <a:solidFill>
                  <a:schemeClr val="tx1"/>
                </a:solidFill>
                <a:latin typeface="+mn-lt"/>
              </a:rPr>
              <a:t>3</a:t>
            </a:r>
          </a:p>
        </p:txBody>
      </p:sp>
      <p:pic>
        <p:nvPicPr>
          <p:cNvPr id="18" name="Picture 4">
            <a:extLst>
              <a:ext uri="{FF2B5EF4-FFF2-40B4-BE49-F238E27FC236}">
                <a16:creationId xmlns:a16="http://schemas.microsoft.com/office/drawing/2014/main" id="{357630DF-D83E-01C0-F0E3-B0D9FA3B0B0B}"/>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352747" y="3971445"/>
            <a:ext cx="731520" cy="731520"/>
          </a:xfrm>
          <a:prstGeom prst="rect">
            <a:avLst/>
          </a:prstGeom>
        </p:spPr>
      </p:pic>
      <p:grpSp>
        <p:nvGrpSpPr>
          <p:cNvPr id="14" name="Group 13">
            <a:extLst>
              <a:ext uri="{FF2B5EF4-FFF2-40B4-BE49-F238E27FC236}">
                <a16:creationId xmlns:a16="http://schemas.microsoft.com/office/drawing/2014/main" id="{2D8577CE-39F7-14CA-BDD5-E3E4EDDDB0D6}"/>
              </a:ext>
            </a:extLst>
          </p:cNvPr>
          <p:cNvGrpSpPr/>
          <p:nvPr/>
        </p:nvGrpSpPr>
        <p:grpSpPr>
          <a:xfrm>
            <a:off x="292098" y="2709593"/>
            <a:ext cx="6372746" cy="1044378"/>
            <a:chOff x="292098" y="2709593"/>
            <a:chExt cx="5907024" cy="1044378"/>
          </a:xfrm>
        </p:grpSpPr>
        <p:cxnSp>
          <p:nvCxnSpPr>
            <p:cNvPr id="23" name="Straight Connector 22">
              <a:extLst>
                <a:ext uri="{FF2B5EF4-FFF2-40B4-BE49-F238E27FC236}">
                  <a16:creationId xmlns:a16="http://schemas.microsoft.com/office/drawing/2014/main" id="{1F0A6568-1A9C-2E22-E95B-5604E68C99BE}"/>
                </a:ext>
                <a:ext uri="{C183D7F6-B498-43B3-948B-1728B52AA6E4}">
                  <adec:decorative xmlns:adec="http://schemas.microsoft.com/office/drawing/2017/decorative" val="1"/>
                </a:ext>
              </a:extLst>
            </p:cNvPr>
            <p:cNvCxnSpPr>
              <a:cxnSpLocks/>
            </p:cNvCxnSpPr>
            <p:nvPr/>
          </p:nvCxnSpPr>
          <p:spPr>
            <a:xfrm flipH="1">
              <a:off x="292099" y="2709593"/>
              <a:ext cx="5903523" cy="0"/>
            </a:xfrm>
            <a:prstGeom prst="line">
              <a:avLst/>
            </a:prstGeom>
            <a:noFill/>
            <a:ln w="9525" cap="flat" cmpd="sng" algn="ctr">
              <a:solidFill>
                <a:srgbClr val="6D779F"/>
              </a:solidFill>
              <a:prstDash val="solid"/>
              <a:miter lim="800000"/>
            </a:ln>
            <a:effectLst/>
          </p:spPr>
        </p:cxnSp>
        <p:cxnSp>
          <p:nvCxnSpPr>
            <p:cNvPr id="24" name="Straight Connector 23">
              <a:extLst>
                <a:ext uri="{FF2B5EF4-FFF2-40B4-BE49-F238E27FC236}">
                  <a16:creationId xmlns:a16="http://schemas.microsoft.com/office/drawing/2014/main" id="{2998409F-1785-20C4-69F1-467C83F00621}"/>
                </a:ext>
                <a:ext uri="{C183D7F6-B498-43B3-948B-1728B52AA6E4}">
                  <adec:decorative xmlns:adec="http://schemas.microsoft.com/office/drawing/2017/decorative" val="1"/>
                </a:ext>
              </a:extLst>
            </p:cNvPr>
            <p:cNvCxnSpPr>
              <a:cxnSpLocks/>
            </p:cNvCxnSpPr>
            <p:nvPr/>
          </p:nvCxnSpPr>
          <p:spPr>
            <a:xfrm flipH="1">
              <a:off x="292098" y="3753971"/>
              <a:ext cx="5907024" cy="0"/>
            </a:xfrm>
            <a:prstGeom prst="line">
              <a:avLst/>
            </a:prstGeom>
            <a:noFill/>
            <a:ln w="9525" cap="flat" cmpd="sng" algn="ctr">
              <a:solidFill>
                <a:srgbClr val="6D779F"/>
              </a:solidFill>
              <a:prstDash val="solid"/>
              <a:miter lim="800000"/>
            </a:ln>
            <a:effectLst/>
          </p:spPr>
        </p:cxnSp>
      </p:grpSp>
      <p:sp>
        <p:nvSpPr>
          <p:cNvPr id="7" name="Text Placeholder 19">
            <a:extLst>
              <a:ext uri="{FF2B5EF4-FFF2-40B4-BE49-F238E27FC236}">
                <a16:creationId xmlns:a16="http://schemas.microsoft.com/office/drawing/2014/main" id="{C8439958-D2A0-5179-AECC-24C8C785CCB4}"/>
              </a:ext>
            </a:extLst>
          </p:cNvPr>
          <p:cNvSpPr>
            <a:spLocks noGrp="1"/>
          </p:cNvSpPr>
          <p:nvPr/>
        </p:nvSpPr>
        <p:spPr>
          <a:xfrm>
            <a:off x="304800" y="5164660"/>
            <a:ext cx="6575502" cy="1245718"/>
          </a:xfrm>
          <a:prstGeom prst="rect">
            <a:avLst/>
          </a:prstGeom>
          <a:noFill/>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endParaRPr lang="en-US" sz="850" dirty="0">
              <a:highlight>
                <a:srgbClr val="FFFFFF"/>
              </a:highlight>
            </a:endParaRPr>
          </a:p>
          <a:p>
            <a:pPr marL="137160" indent="-137160">
              <a:spcAft>
                <a:spcPts val="100"/>
              </a:spcAft>
              <a:buFont typeface="+mj-lt"/>
              <a:buAutoNum type="arabicPeriod"/>
            </a:pPr>
            <a:r>
              <a:rPr lang="en-US" sz="850" dirty="0" err="1">
                <a:solidFill>
                  <a:srgbClr val="FF0000"/>
                </a:solidFill>
              </a:rPr>
              <a:t>Xxx</a:t>
            </a:r>
            <a:endParaRPr lang="en-US" sz="850" dirty="0">
              <a:solidFill>
                <a:srgbClr val="FF0000"/>
              </a:solidFill>
            </a:endParaRPr>
          </a:p>
          <a:p>
            <a:pPr marL="137160" indent="-137160">
              <a:spcAft>
                <a:spcPts val="100"/>
              </a:spcAft>
              <a:buFont typeface="+mj-lt"/>
              <a:buAutoNum type="arabicPeriod"/>
            </a:pPr>
            <a:r>
              <a:rPr lang="en-US" sz="850" dirty="0"/>
              <a:t>Morningstar Direct, Dec. 31, 2022. The CREF variable annuity accounts have expense ratios that are in the bottom decile (or 100% below median) of their respective Morningstar category. Our variable annuity accounts are subject to various fees and expenses, including but not limited to management,, and distribution fees; our variable annuity products have an additional mortality and expense risk charge. Please see the CREF prospadministrativeectus for other fees or expenses. Applies to CREF Variable Annuities’ net expense ratios average 0.27%, less than half the average industry cost (0.94%) for an institutional annuity. Morningstar as of Jul. 15, 2024, based on fund level net expense ratios from 11,384 variable annuities evaluated.</a:t>
            </a:r>
          </a:p>
          <a:p>
            <a:pPr marL="137160" indent="-137160">
              <a:spcAft>
                <a:spcPts val="100"/>
              </a:spcAft>
              <a:buFont typeface="+mj-lt"/>
              <a:buAutoNum type="arabicPeriod"/>
            </a:pPr>
            <a:r>
              <a:rPr lang="en-US" sz="850" dirty="0"/>
              <a:t>Any guarantees under annuities issued by TIAA are subject to TIAA’s claims-paying ability. Payments from the variable accounts will rise or fall based on investment performance. </a:t>
            </a:r>
          </a:p>
          <a:p>
            <a:pPr marL="137160" indent="-137160">
              <a:spcAft>
                <a:spcPts val="100"/>
              </a:spcAft>
              <a:buFont typeface="+mj-lt"/>
              <a:buAutoNum type="arabicPeriod"/>
            </a:pPr>
            <a:r>
              <a:rPr lang="en-US" sz="850" dirty="0">
                <a:solidFill>
                  <a:srgbClr val="FF0000"/>
                </a:solidFill>
                <a:effectLst/>
                <a:latin typeface="+mn-lt"/>
              </a:rPr>
              <a:t>CREF initial payout rate vs sustainable 4% systematic withdrawal ROT</a:t>
            </a:r>
            <a:endParaRPr lang="en-US" sz="850" dirty="0"/>
          </a:p>
        </p:txBody>
      </p:sp>
      <p:sp>
        <p:nvSpPr>
          <p:cNvPr id="2" name="Footer Placeholder 4">
            <a:extLst>
              <a:ext uri="{FF2B5EF4-FFF2-40B4-BE49-F238E27FC236}">
                <a16:creationId xmlns:a16="http://schemas.microsoft.com/office/drawing/2014/main" id="{9AFB0964-06E3-C01A-D367-C70F9B3F970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dirty="0"/>
              <a:t>TIAA – FOR Institutional INVESTOR USE ONLY. NOT FOR USE WITH OR DISTRIBUTION TO THE PUBLIC.</a:t>
            </a:r>
          </a:p>
        </p:txBody>
      </p:sp>
    </p:spTree>
    <p:extLst>
      <p:ext uri="{BB962C8B-B14F-4D97-AF65-F5344CB8AC3E}">
        <p14:creationId xmlns:p14="http://schemas.microsoft.com/office/powerpoint/2010/main" val="2401686956"/>
      </p:ext>
    </p:extLst>
  </p:cSld>
  <p:clrMapOvr>
    <a:masterClrMapping/>
  </p:clrMapOvr>
  <p:extLst>
    <p:ext uri="{6950BFC3-D8DA-4A85-94F7-54DA5524770B}">
      <p188:commentRel xmlns:p188="http://schemas.microsoft.com/office/powerpoint/2018/8/main" r:id="rId3"/>
    </p:ext>
  </p:extLs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2C5A6-3AAF-ED44-391E-76DE97F15924}"/>
              </a:ext>
            </a:extLst>
          </p:cNvPr>
          <p:cNvSpPr>
            <a:spLocks noGrp="1"/>
          </p:cNvSpPr>
          <p:nvPr>
            <p:ph type="title"/>
          </p:nvPr>
        </p:nvSpPr>
        <p:spPr>
          <a:xfrm>
            <a:off x="279400" y="1481328"/>
            <a:ext cx="8531352" cy="1298448"/>
          </a:xfrm>
        </p:spPr>
        <p:txBody>
          <a:bodyPr/>
          <a:lstStyle/>
          <a:p>
            <a:r>
              <a:rPr lang="en-US"/>
              <a:t>CREF Equity Index</a:t>
            </a:r>
          </a:p>
        </p:txBody>
      </p:sp>
      <p:sp>
        <p:nvSpPr>
          <p:cNvPr id="4" name="Slide Number Placeholder 3">
            <a:extLst>
              <a:ext uri="{FF2B5EF4-FFF2-40B4-BE49-F238E27FC236}">
                <a16:creationId xmlns:a16="http://schemas.microsoft.com/office/drawing/2014/main" id="{07B4E0E4-93F2-BF6C-0077-8BC202C869A3}"/>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40</a:t>
            </a:fld>
            <a:endParaRPr lang="en-US"/>
          </a:p>
        </p:txBody>
      </p:sp>
      <p:sp>
        <p:nvSpPr>
          <p:cNvPr id="3" name="Footer Placeholder 4">
            <a:extLst>
              <a:ext uri="{FF2B5EF4-FFF2-40B4-BE49-F238E27FC236}">
                <a16:creationId xmlns:a16="http://schemas.microsoft.com/office/drawing/2014/main" id="{90F2BC94-7F70-1203-2448-322DA61952EA}"/>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7973789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1272053-E909-244B-D65D-8CC4F3A6BFCB}"/>
              </a:ext>
            </a:extLst>
          </p:cNvPr>
          <p:cNvSpPr/>
          <p:nvPr/>
        </p:nvSpPr>
        <p:spPr>
          <a:xfrm>
            <a:off x="2973623" y="4489705"/>
            <a:ext cx="9218377" cy="2368298"/>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9" name="Slide Number Placeholder 8">
            <a:extLst>
              <a:ext uri="{FF2B5EF4-FFF2-40B4-BE49-F238E27FC236}">
                <a16:creationId xmlns:a16="http://schemas.microsoft.com/office/drawing/2014/main" id="{3BDEE38F-FA12-2F04-29DE-5B2F02365A85}"/>
              </a:ext>
            </a:extLst>
          </p:cNvPr>
          <p:cNvSpPr>
            <a:spLocks noGrp="1"/>
          </p:cNvSpPr>
          <p:nvPr>
            <p:ph type="sldNum" sz="quarter" idx="12"/>
          </p:nvPr>
        </p:nvSpPr>
        <p:spPr/>
        <p:txBody>
          <a:bodyPr/>
          <a:lstStyle/>
          <a:p>
            <a:fld id="{E5B12101-DB11-214A-81F9-2D258DBE057F}" type="slidenum">
              <a:rPr lang="en-US" smtClean="0"/>
              <a:pPr/>
              <a:t>41</a:t>
            </a:fld>
            <a:endParaRPr lang="en-US"/>
          </a:p>
        </p:txBody>
      </p:sp>
      <p:sp>
        <p:nvSpPr>
          <p:cNvPr id="10" name="Rectangle 9">
            <a:extLst>
              <a:ext uri="{FF2B5EF4-FFF2-40B4-BE49-F238E27FC236}">
                <a16:creationId xmlns:a16="http://schemas.microsoft.com/office/drawing/2014/main" id="{69AB2004-0696-1ABC-4373-FC00F5368890}"/>
              </a:ext>
            </a:extLst>
          </p:cNvPr>
          <p:cNvSpPr/>
          <p:nvPr/>
        </p:nvSpPr>
        <p:spPr>
          <a:xfrm>
            <a:off x="-9786" y="0"/>
            <a:ext cx="3051207" cy="6858000"/>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4" name="Title 63">
            <a:extLst>
              <a:ext uri="{FF2B5EF4-FFF2-40B4-BE49-F238E27FC236}">
                <a16:creationId xmlns:a16="http://schemas.microsoft.com/office/drawing/2014/main" id="{5138BB83-3322-4582-0A7D-BD1B70B53ABA}"/>
              </a:ext>
            </a:extLst>
          </p:cNvPr>
          <p:cNvSpPr>
            <a:spLocks noGrp="1"/>
          </p:cNvSpPr>
          <p:nvPr>
            <p:ph type="title"/>
          </p:nvPr>
        </p:nvSpPr>
        <p:spPr>
          <a:xfrm>
            <a:off x="397822" y="982513"/>
            <a:ext cx="2570828" cy="1367393"/>
          </a:xfrm>
        </p:spPr>
        <p:txBody>
          <a:bodyPr/>
          <a:lstStyle/>
          <a:p>
            <a:pPr>
              <a:spcBef>
                <a:spcPts val="1200"/>
              </a:spcBef>
              <a:spcAft>
                <a:spcPts val="1200"/>
              </a:spcAft>
            </a:pPr>
            <a:r>
              <a:rPr lang="en-US" sz="3200"/>
              <a:t>CREF Equity Index Account</a:t>
            </a:r>
          </a:p>
        </p:txBody>
      </p:sp>
      <p:sp>
        <p:nvSpPr>
          <p:cNvPr id="37" name="Text Placeholder 19">
            <a:extLst>
              <a:ext uri="{FF2B5EF4-FFF2-40B4-BE49-F238E27FC236}">
                <a16:creationId xmlns:a16="http://schemas.microsoft.com/office/drawing/2014/main" id="{B59CE6DC-BE26-6044-3652-23C3048BFE32}"/>
              </a:ext>
            </a:extLst>
          </p:cNvPr>
          <p:cNvSpPr txBox="1">
            <a:spLocks/>
          </p:cNvSpPr>
          <p:nvPr/>
        </p:nvSpPr>
        <p:spPr>
          <a:xfrm>
            <a:off x="394936" y="716473"/>
            <a:ext cx="1658616" cy="149150"/>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a:solidFill>
                  <a:schemeClr val="tx2"/>
                </a:solidFill>
                <a:latin typeface="Ringside Narrow" panose="02000500000000000000" pitchFamily="2" charset="0"/>
              </a:rPr>
              <a:t>ACCOUNT OVERVIEW </a:t>
            </a:r>
          </a:p>
        </p:txBody>
      </p:sp>
      <p:sp>
        <p:nvSpPr>
          <p:cNvPr id="38" name="Text Placeholder 19">
            <a:extLst>
              <a:ext uri="{FF2B5EF4-FFF2-40B4-BE49-F238E27FC236}">
                <a16:creationId xmlns:a16="http://schemas.microsoft.com/office/drawing/2014/main" id="{E4477408-74F6-38DA-C54B-7C8CD67502DA}"/>
              </a:ext>
            </a:extLst>
          </p:cNvPr>
          <p:cNvSpPr>
            <a:spLocks noGrp="1"/>
          </p:cNvSpPr>
          <p:nvPr/>
        </p:nvSpPr>
        <p:spPr>
          <a:xfrm>
            <a:off x="3348996" y="4764024"/>
            <a:ext cx="8385804" cy="1636776"/>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Morningstar Rating and Morningstar Style Box (if shown), category information and risk disclosures provided by Morningstar, Inc. ©2024 Morningstar, Inc. All rights reserved. The information contained herein: (1) is proprietary to Morningstar and/or its content providers; (2) may not be copied or distributed; and (3) is not warranted to be accurate, complete or timely. Neither Morningstar nor its content providers are responsible for any damages or losses arising from any use of this information. Neither TIAA nor its affiliates has independently verified the accuracy or completeness of this information. The Morningstar Category classifies a fund based on its investment style as measured by underlying portfolio holdings (portfolio statistics and compositions over the past three years). If the fund is new and has no portfolio, Morningstar estimates where it will fall before assigning a more permanent category. When necessary, Morningstar may change a category assignment based on current information.</a:t>
            </a:r>
          </a:p>
          <a:p>
            <a:pPr marL="137160" indent="-137160">
              <a:spcAft>
                <a:spcPts val="100"/>
              </a:spcAft>
              <a:buFont typeface="+mj-lt"/>
              <a:buAutoNum type="arabicPeriod"/>
            </a:pPr>
            <a:r>
              <a:rPr lang="en-US" sz="850" dirty="0"/>
              <a:t>Applies </a:t>
            </a:r>
            <a:r>
              <a:rPr lang="en-US" sz="850" dirty="0">
                <a:latin typeface="+mn-lt"/>
              </a:rPr>
              <a:t>to CREF Variable Annuities’ net expense ratios average 0.27%, less than half the average industry cost (0.94%) for an institutional annuity. Morningstar as of Jul. 15, 2024, </a:t>
            </a:r>
            <a:br>
              <a:rPr lang="en-US" sz="850" dirty="0">
                <a:latin typeface="+mn-lt"/>
              </a:rPr>
            </a:br>
            <a:r>
              <a:rPr lang="en-US" sz="850" dirty="0">
                <a:latin typeface="+mn-lt"/>
              </a:rPr>
              <a:t>based on fund level net expense ratios from 11,384 variable annuities evaluated.</a:t>
            </a:r>
            <a:endParaRPr lang="en-US" sz="850" dirty="0"/>
          </a:p>
          <a:p>
            <a:pPr marL="137160" indent="-137160">
              <a:spcAft>
                <a:spcPts val="100"/>
              </a:spcAft>
              <a:buFont typeface="+mj-lt"/>
              <a:buAutoNum type="arabicPeriod"/>
            </a:pPr>
            <a:r>
              <a:rPr lang="en-US" sz="850" kern="700" dirty="0"/>
              <a:t>When compared to theoretical 4% systematic withdrawal amounts from similarly invested peer groups, CREF, as represented by CREF stock, has historically paid higher levels of lifetime annuity income, which has ranged from 5.9% to 6.8%. There are material differences between mutual funds and CREF variable accounts. Mutual fund capital-gain distributions or dividends paid are added to the number of shares owned (number of shares increase). CREF account capital-gain distributions or dividends are added to the unit value (number of units stay constant). Mutual fund withdrawals are only available as one-time or systematic withdrawals. CREF accounts include the right to receive an income stream (a binding decision to receive annuity payments) from all or part of an account’s accumulation. CREF accounts deduct a mortality and expense risk charge of 0.005%.</a:t>
            </a:r>
          </a:p>
        </p:txBody>
      </p:sp>
      <p:grpSp>
        <p:nvGrpSpPr>
          <p:cNvPr id="29" name="Group 28">
            <a:extLst>
              <a:ext uri="{FF2B5EF4-FFF2-40B4-BE49-F238E27FC236}">
                <a16:creationId xmlns:a16="http://schemas.microsoft.com/office/drawing/2014/main" id="{0A2E4EFB-2723-9127-AD8D-E44CBE95D550}"/>
              </a:ext>
            </a:extLst>
          </p:cNvPr>
          <p:cNvGrpSpPr/>
          <p:nvPr/>
        </p:nvGrpSpPr>
        <p:grpSpPr>
          <a:xfrm>
            <a:off x="297789" y="3013097"/>
            <a:ext cx="2743632" cy="3471840"/>
            <a:chOff x="327052" y="3135328"/>
            <a:chExt cx="2743632" cy="3471840"/>
          </a:xfrm>
        </p:grpSpPr>
        <p:sp>
          <p:nvSpPr>
            <p:cNvPr id="17" name="Text Placeholder 14">
              <a:extLst>
                <a:ext uri="{FF2B5EF4-FFF2-40B4-BE49-F238E27FC236}">
                  <a16:creationId xmlns:a16="http://schemas.microsoft.com/office/drawing/2014/main" id="{502A560F-1988-F1CE-E76B-33D53B3E8F7F}"/>
                </a:ext>
              </a:extLst>
            </p:cNvPr>
            <p:cNvSpPr txBox="1">
              <a:spLocks/>
            </p:cNvSpPr>
            <p:nvPr/>
          </p:nvSpPr>
          <p:spPr>
            <a:xfrm>
              <a:off x="406616" y="3367260"/>
              <a:ext cx="2664068" cy="1367390"/>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1">
                  <a:latin typeface="Ringside Narrow" panose="02000500000000000000" pitchFamily="2" charset="0"/>
                </a:rPr>
                <a:t>Management style: </a:t>
              </a:r>
              <a:r>
                <a:rPr lang="en-US" sz="1400" b="1">
                  <a:solidFill>
                    <a:schemeClr val="tx2"/>
                  </a:solidFill>
                  <a:latin typeface="Ringside Narrow" panose="02000500000000000000" pitchFamily="2" charset="0"/>
                </a:rPr>
                <a:t>Passive </a:t>
              </a:r>
            </a:p>
            <a:p>
              <a:r>
                <a:rPr lang="en-US" sz="1400" b="1">
                  <a:latin typeface="Ringside Narrow" panose="02000500000000000000" pitchFamily="2" charset="0"/>
                </a:rPr>
                <a:t>Asset class: </a:t>
              </a:r>
              <a:r>
                <a:rPr lang="en-US" sz="1400" b="1">
                  <a:solidFill>
                    <a:schemeClr val="tx2"/>
                  </a:solidFill>
                  <a:latin typeface="Ringside Narrow" panose="02000500000000000000" pitchFamily="2" charset="0"/>
                </a:rPr>
                <a:t>Equities</a:t>
              </a:r>
            </a:p>
            <a:p>
              <a:r>
                <a:rPr lang="en-US" sz="1400" b="1">
                  <a:latin typeface="Ringside Narrow" panose="02000500000000000000" pitchFamily="2" charset="0"/>
                </a:rPr>
                <a:t>Style: </a:t>
              </a:r>
              <a:r>
                <a:rPr lang="en-US" sz="1400" b="1">
                  <a:solidFill>
                    <a:schemeClr val="tx2"/>
                  </a:solidFill>
                  <a:latin typeface="Ringside Narrow" panose="02000500000000000000" pitchFamily="2" charset="0"/>
                </a:rPr>
                <a:t>Large core</a:t>
              </a:r>
            </a:p>
            <a:p>
              <a:r>
                <a:rPr lang="en-US" sz="1400" b="1">
                  <a:latin typeface="Ringside Narrow" panose="02000500000000000000" pitchFamily="2" charset="0"/>
                </a:rPr>
                <a:t>Fees and expenses (R4): </a:t>
              </a:r>
              <a:r>
                <a:rPr lang="en-US" sz="1400" b="1">
                  <a:solidFill>
                    <a:schemeClr val="tx2"/>
                  </a:solidFill>
                  <a:latin typeface="Ringside Narrow" panose="02000500000000000000" pitchFamily="2" charset="0"/>
                </a:rPr>
                <a:t>0.03%</a:t>
              </a:r>
            </a:p>
          </p:txBody>
        </p:sp>
        <p:cxnSp>
          <p:nvCxnSpPr>
            <p:cNvPr id="18" name="Straight Connector 17">
              <a:extLst>
                <a:ext uri="{FF2B5EF4-FFF2-40B4-BE49-F238E27FC236}">
                  <a16:creationId xmlns:a16="http://schemas.microsoft.com/office/drawing/2014/main" id="{7F71A279-501A-65C5-44C9-36F8AF9EDDF4}"/>
                </a:ext>
              </a:extLst>
            </p:cNvPr>
            <p:cNvCxnSpPr>
              <a:cxnSpLocks/>
            </p:cNvCxnSpPr>
            <p:nvPr/>
          </p:nvCxnSpPr>
          <p:spPr>
            <a:xfrm>
              <a:off x="424199" y="4839410"/>
              <a:ext cx="2340864"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8185B03-D37D-3651-094D-B7F87C75AD79}"/>
                </a:ext>
              </a:extLst>
            </p:cNvPr>
            <p:cNvCxnSpPr>
              <a:cxnSpLocks/>
            </p:cNvCxnSpPr>
            <p:nvPr/>
          </p:nvCxnSpPr>
          <p:spPr>
            <a:xfrm>
              <a:off x="397822" y="3135328"/>
              <a:ext cx="234537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65EC7C2B-D30F-C2FA-670E-A8EA220DC700}"/>
                </a:ext>
              </a:extLst>
            </p:cNvPr>
            <p:cNvGrpSpPr/>
            <p:nvPr/>
          </p:nvGrpSpPr>
          <p:grpSpPr>
            <a:xfrm>
              <a:off x="327052" y="5117581"/>
              <a:ext cx="2580835" cy="1489587"/>
              <a:chOff x="8932984" y="4652921"/>
              <a:chExt cx="2580835" cy="1489587"/>
            </a:xfrm>
          </p:grpSpPr>
          <p:sp>
            <p:nvSpPr>
              <p:cNvPr id="5" name="Rectangle 4">
                <a:extLst>
                  <a:ext uri="{FF2B5EF4-FFF2-40B4-BE49-F238E27FC236}">
                    <a16:creationId xmlns:a16="http://schemas.microsoft.com/office/drawing/2014/main" id="{64C2E53E-3049-3F9A-6089-6B8BBA73CDB8}"/>
                  </a:ext>
                </a:extLst>
              </p:cNvPr>
              <p:cNvSpPr/>
              <p:nvPr/>
            </p:nvSpPr>
            <p:spPr>
              <a:xfrm>
                <a:off x="8932984" y="4652921"/>
                <a:ext cx="2580835" cy="1489587"/>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t" anchorCtr="0"/>
              <a:lstStyle/>
              <a:p>
                <a:pPr algn="ctr">
                  <a:spcAft>
                    <a:spcPts val="1600"/>
                  </a:spcAft>
                </a:pPr>
                <a:r>
                  <a:rPr lang="en-US" sz="1400" b="1">
                    <a:solidFill>
                      <a:schemeClr val="bg1"/>
                    </a:solidFill>
                    <a:latin typeface="Ringside Narrow" panose="02000500000000000000" pitchFamily="2" charset="0"/>
                  </a:rPr>
                  <a:t>Overall Morningstar rating</a:t>
                </a:r>
                <a:r>
                  <a:rPr lang="en-US" sz="1400" b="1" baseline="30000">
                    <a:solidFill>
                      <a:schemeClr val="bg1"/>
                    </a:solidFill>
                    <a:latin typeface="Ringside Narrow" panose="02000500000000000000" pitchFamily="2" charset="0"/>
                  </a:rPr>
                  <a:t>1</a:t>
                </a:r>
              </a:p>
              <a:p>
                <a:pPr algn="ctr"/>
                <a:endParaRPr lang="en-US" sz="1400">
                  <a:solidFill>
                    <a:schemeClr val="bg1"/>
                  </a:solidFill>
                </a:endParaRPr>
              </a:p>
              <a:p>
                <a:pPr algn="ctr"/>
                <a:r>
                  <a:rPr lang="en-US" sz="1100">
                    <a:solidFill>
                      <a:schemeClr val="bg1"/>
                    </a:solidFill>
                  </a:rPr>
                  <a:t>Out of 1,302 funds in category:</a:t>
                </a:r>
              </a:p>
              <a:p>
                <a:pPr algn="ctr">
                  <a:spcBef>
                    <a:spcPts val="200"/>
                  </a:spcBef>
                  <a:spcAft>
                    <a:spcPts val="900"/>
                  </a:spcAft>
                </a:pPr>
                <a:r>
                  <a:rPr lang="en-US" sz="1100" b="1">
                    <a:solidFill>
                      <a:schemeClr val="bg1"/>
                    </a:solidFill>
                    <a:latin typeface="Ringside Narrow" panose="02000500000000000000" pitchFamily="2" charset="0"/>
                  </a:rPr>
                  <a:t>Large Growth</a:t>
                </a:r>
              </a:p>
              <a:p>
                <a:pPr algn="ctr"/>
                <a:r>
                  <a:rPr lang="en-US" sz="1100" i="1">
                    <a:solidFill>
                      <a:schemeClr val="bg1">
                        <a:lumMod val="85000"/>
                      </a:schemeClr>
                    </a:solidFill>
                    <a:latin typeface="Ringside Narrow Book" panose="02000500000000000000" pitchFamily="2" charset="0"/>
                  </a:rPr>
                  <a:t>As of May 31, 2024</a:t>
                </a:r>
              </a:p>
              <a:p>
                <a:pPr algn="ctr"/>
                <a:endParaRPr lang="en-US" sz="1400">
                  <a:solidFill>
                    <a:schemeClr val="bg1"/>
                  </a:solidFill>
                </a:endParaRPr>
              </a:p>
            </p:txBody>
          </p:sp>
          <p:grpSp>
            <p:nvGrpSpPr>
              <p:cNvPr id="6" name="Group 5">
                <a:extLst>
                  <a:ext uri="{FF2B5EF4-FFF2-40B4-BE49-F238E27FC236}">
                    <a16:creationId xmlns:a16="http://schemas.microsoft.com/office/drawing/2014/main" id="{331D9C34-6C78-8F64-C69B-485041543B1F}"/>
                  </a:ext>
                </a:extLst>
              </p:cNvPr>
              <p:cNvGrpSpPr/>
              <p:nvPr/>
            </p:nvGrpSpPr>
            <p:grpSpPr>
              <a:xfrm>
                <a:off x="9550668" y="5015288"/>
                <a:ext cx="1350852" cy="297431"/>
                <a:chOff x="20680" y="2939834"/>
                <a:chExt cx="1730498" cy="381022"/>
              </a:xfrm>
              <a:solidFill>
                <a:schemeClr val="accent4"/>
              </a:solidFill>
            </p:grpSpPr>
            <p:pic>
              <p:nvPicPr>
                <p:cNvPr id="12" name="Graphic 11" descr="Star with solid fill">
                  <a:extLst>
                    <a:ext uri="{FF2B5EF4-FFF2-40B4-BE49-F238E27FC236}">
                      <a16:creationId xmlns:a16="http://schemas.microsoft.com/office/drawing/2014/main" id="{B8E799BB-196A-0F1D-C579-5791218B364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0680" y="2947208"/>
                  <a:ext cx="373648" cy="373648"/>
                </a:xfrm>
                <a:prstGeom prst="rect">
                  <a:avLst/>
                </a:prstGeom>
              </p:spPr>
            </p:pic>
            <p:pic>
              <p:nvPicPr>
                <p:cNvPr id="13" name="Graphic 12" descr="Star with solid fill">
                  <a:extLst>
                    <a:ext uri="{FF2B5EF4-FFF2-40B4-BE49-F238E27FC236}">
                      <a16:creationId xmlns:a16="http://schemas.microsoft.com/office/drawing/2014/main" id="{0AEA97D2-1FA4-DE2D-D404-7EF04E27A2C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9893" y="2939834"/>
                  <a:ext cx="373648" cy="373648"/>
                </a:xfrm>
                <a:prstGeom prst="rect">
                  <a:avLst/>
                </a:prstGeom>
              </p:spPr>
            </p:pic>
            <p:pic>
              <p:nvPicPr>
                <p:cNvPr id="26" name="Graphic 25" descr="Star with solid fill">
                  <a:extLst>
                    <a:ext uri="{FF2B5EF4-FFF2-40B4-BE49-F238E27FC236}">
                      <a16:creationId xmlns:a16="http://schemas.microsoft.com/office/drawing/2014/main" id="{312FC4E0-2063-A56C-732E-4BA8D001BBA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9108" y="2947208"/>
                  <a:ext cx="373648" cy="373648"/>
                </a:xfrm>
                <a:prstGeom prst="rect">
                  <a:avLst/>
                </a:prstGeom>
              </p:spPr>
            </p:pic>
            <p:pic>
              <p:nvPicPr>
                <p:cNvPr id="27" name="Graphic 26" descr="Star with solid fill">
                  <a:extLst>
                    <a:ext uri="{FF2B5EF4-FFF2-40B4-BE49-F238E27FC236}">
                      <a16:creationId xmlns:a16="http://schemas.microsoft.com/office/drawing/2014/main" id="{C45890AD-534D-8C32-5A84-5975CD799E1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38320" y="2947208"/>
                  <a:ext cx="373648" cy="373648"/>
                </a:xfrm>
                <a:prstGeom prst="rect">
                  <a:avLst/>
                </a:prstGeom>
              </p:spPr>
            </p:pic>
            <p:pic>
              <p:nvPicPr>
                <p:cNvPr id="28" name="Graphic 27" descr="Star with solid fill">
                  <a:extLst>
                    <a:ext uri="{FF2B5EF4-FFF2-40B4-BE49-F238E27FC236}">
                      <a16:creationId xmlns:a16="http://schemas.microsoft.com/office/drawing/2014/main" id="{CF0AE5CB-D0D4-67AA-D6C0-0A85B156116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77530" y="2947208"/>
                  <a:ext cx="373648" cy="373648"/>
                </a:xfrm>
                <a:prstGeom prst="rect">
                  <a:avLst/>
                </a:prstGeom>
              </p:spPr>
            </p:pic>
          </p:grpSp>
        </p:grpSp>
      </p:grpSp>
      <p:sp>
        <p:nvSpPr>
          <p:cNvPr id="22" name="Text Placeholder 2">
            <a:extLst>
              <a:ext uri="{FF2B5EF4-FFF2-40B4-BE49-F238E27FC236}">
                <a16:creationId xmlns:a16="http://schemas.microsoft.com/office/drawing/2014/main" id="{CE9A7B33-D3B2-EF5A-6E22-C6DC15831A33}"/>
              </a:ext>
            </a:extLst>
          </p:cNvPr>
          <p:cNvSpPr>
            <a:spLocks noGrp="1"/>
          </p:cNvSpPr>
          <p:nvPr/>
        </p:nvSpPr>
        <p:spPr>
          <a:xfrm>
            <a:off x="381689" y="2202224"/>
            <a:ext cx="2209112" cy="8140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Built to track the overall U.S. stock market</a:t>
            </a:r>
          </a:p>
        </p:txBody>
      </p:sp>
      <p:grpSp>
        <p:nvGrpSpPr>
          <p:cNvPr id="24" name="Group 23">
            <a:extLst>
              <a:ext uri="{FF2B5EF4-FFF2-40B4-BE49-F238E27FC236}">
                <a16:creationId xmlns:a16="http://schemas.microsoft.com/office/drawing/2014/main" id="{F5060D44-2DC5-EC46-B082-99DE59AC87D9}"/>
              </a:ext>
            </a:extLst>
          </p:cNvPr>
          <p:cNvGrpSpPr/>
          <p:nvPr/>
        </p:nvGrpSpPr>
        <p:grpSpPr>
          <a:xfrm>
            <a:off x="3427405" y="830115"/>
            <a:ext cx="7823172" cy="3279230"/>
            <a:chOff x="3427405" y="740664"/>
            <a:chExt cx="7823172" cy="3279230"/>
          </a:xfrm>
        </p:grpSpPr>
        <p:sp>
          <p:nvSpPr>
            <p:cNvPr id="15" name="TextBox 14">
              <a:extLst>
                <a:ext uri="{FF2B5EF4-FFF2-40B4-BE49-F238E27FC236}">
                  <a16:creationId xmlns:a16="http://schemas.microsoft.com/office/drawing/2014/main" id="{867B2474-BECB-1C33-BE09-57F146A62F6E}"/>
                </a:ext>
              </a:extLst>
            </p:cNvPr>
            <p:cNvSpPr txBox="1"/>
            <p:nvPr/>
          </p:nvSpPr>
          <p:spPr>
            <a:xfrm>
              <a:off x="4318942" y="820796"/>
              <a:ext cx="6224215" cy="587661"/>
            </a:xfrm>
            <a:prstGeom prst="rect">
              <a:avLst/>
            </a:prstGeom>
            <a:noFill/>
          </p:spPr>
          <p:txBody>
            <a:bodyPr wrap="square" lIns="0" tIns="0" rIns="0" bIns="0" rtlCol="0">
              <a:spAutoFit/>
            </a:bodyPr>
            <a:lstStyle/>
            <a:p>
              <a:pPr>
                <a:lnSpc>
                  <a:spcPts val="2400"/>
                </a:lnSpc>
                <a:spcAft>
                  <a:spcPts val="300"/>
                </a:spcAft>
                <a:buSzPct val="65000"/>
              </a:pPr>
              <a:r>
                <a:rPr lang="en-US" sz="2200" b="1" spc="60" dirty="0">
                  <a:solidFill>
                    <a:schemeClr val="tx2"/>
                  </a:solidFill>
                  <a:latin typeface="+mj-lt"/>
                </a:rPr>
                <a:t>U.S. market growth opportunity</a:t>
              </a:r>
            </a:p>
            <a:p>
              <a:pPr>
                <a:lnSpc>
                  <a:spcPts val="2000"/>
                </a:lnSpc>
                <a:spcAft>
                  <a:spcPts val="300"/>
                </a:spcAft>
                <a:buSzPct val="65000"/>
              </a:pPr>
              <a:r>
                <a:rPr lang="en-US" sz="1600" dirty="0">
                  <a:latin typeface="+mn-lt"/>
                </a:rPr>
                <a:t>Consistently competitive returns during accumulation and in retirement </a:t>
              </a:r>
            </a:p>
          </p:txBody>
        </p:sp>
        <p:sp>
          <p:nvSpPr>
            <p:cNvPr id="3" name="TextBox 2">
              <a:extLst>
                <a:ext uri="{FF2B5EF4-FFF2-40B4-BE49-F238E27FC236}">
                  <a16:creationId xmlns:a16="http://schemas.microsoft.com/office/drawing/2014/main" id="{E28F575B-0122-0A88-8A2B-CABDE0643324}"/>
                </a:ext>
              </a:extLst>
            </p:cNvPr>
            <p:cNvSpPr txBox="1"/>
            <p:nvPr/>
          </p:nvSpPr>
          <p:spPr>
            <a:xfrm>
              <a:off x="4318942" y="2036802"/>
              <a:ext cx="6931635" cy="587661"/>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At cost with no added fees</a:t>
              </a:r>
              <a:r>
                <a:rPr lang="en-US" sz="2200" b="1" spc="60" baseline="30000">
                  <a:solidFill>
                    <a:schemeClr val="tx2"/>
                  </a:solidFill>
                  <a:latin typeface="+mj-lt"/>
                </a:rPr>
                <a:t>2</a:t>
              </a:r>
            </a:p>
            <a:p>
              <a:pPr>
                <a:lnSpc>
                  <a:spcPts val="2000"/>
                </a:lnSpc>
                <a:spcAft>
                  <a:spcPts val="300"/>
                </a:spcAft>
                <a:buSzPct val="65000"/>
              </a:pPr>
              <a:r>
                <a:rPr lang="en-US" sz="1600">
                  <a:latin typeface="+mn-lt"/>
                </a:rPr>
                <a:t>Low-cost, passive investing option for employees</a:t>
              </a:r>
            </a:p>
          </p:txBody>
        </p:sp>
        <p:sp>
          <p:nvSpPr>
            <p:cNvPr id="11" name="TextBox 10">
              <a:extLst>
                <a:ext uri="{FF2B5EF4-FFF2-40B4-BE49-F238E27FC236}">
                  <a16:creationId xmlns:a16="http://schemas.microsoft.com/office/drawing/2014/main" id="{6C4F560A-AEA9-2D73-A08C-EEEF4248F94D}"/>
                </a:ext>
              </a:extLst>
            </p:cNvPr>
            <p:cNvSpPr txBox="1"/>
            <p:nvPr/>
          </p:nvSpPr>
          <p:spPr>
            <a:xfrm>
              <a:off x="4318942" y="3175752"/>
              <a:ext cx="6931635" cy="844142"/>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Variable lifetime income as a hedge against inflation</a:t>
              </a:r>
              <a:endParaRPr lang="en-US" sz="2200" b="1" spc="60" baseline="30000">
                <a:solidFill>
                  <a:schemeClr val="tx2"/>
                </a:solidFill>
                <a:latin typeface="+mj-lt"/>
              </a:endParaRPr>
            </a:p>
            <a:p>
              <a:pPr>
                <a:lnSpc>
                  <a:spcPts val="2000"/>
                </a:lnSpc>
                <a:spcAft>
                  <a:spcPts val="300"/>
                </a:spcAft>
                <a:buSzPct val="65000"/>
              </a:pPr>
              <a:r>
                <a:rPr lang="en-US" sz="1600"/>
                <a:t>Retirement income </a:t>
              </a:r>
              <a:r>
                <a:rPr lang="en-US" sz="1600">
                  <a:latin typeface="+mn-lt"/>
                </a:rPr>
                <a:t>that can pay more in total each year than conventional withdrawal strategies</a:t>
              </a:r>
              <a:r>
                <a:rPr lang="en-US" sz="1600" baseline="30000">
                  <a:latin typeface="+mn-lt"/>
                </a:rPr>
                <a:t>3</a:t>
              </a:r>
            </a:p>
          </p:txBody>
        </p:sp>
        <p:pic>
          <p:nvPicPr>
            <p:cNvPr id="21" name="Graphic 20">
              <a:extLst>
                <a:ext uri="{FF2B5EF4-FFF2-40B4-BE49-F238E27FC236}">
                  <a16:creationId xmlns:a16="http://schemas.microsoft.com/office/drawing/2014/main" id="{F4388694-9847-104E-79F5-3DCF0013AF13}"/>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3427405" y="3175752"/>
              <a:ext cx="731520" cy="731520"/>
            </a:xfrm>
            <a:prstGeom prst="rect">
              <a:avLst/>
            </a:prstGeom>
          </p:spPr>
        </p:pic>
        <p:cxnSp>
          <p:nvCxnSpPr>
            <p:cNvPr id="4" name="Straight Connector 3">
              <a:extLst>
                <a:ext uri="{FF2B5EF4-FFF2-40B4-BE49-F238E27FC236}">
                  <a16:creationId xmlns:a16="http://schemas.microsoft.com/office/drawing/2014/main" id="{D16FA665-E1A8-30B8-2928-312E00B27245}"/>
                </a:ext>
                <a:ext uri="{C183D7F6-B498-43B3-948B-1728B52AA6E4}">
                  <adec:decorative xmlns:adec="http://schemas.microsoft.com/office/drawing/2017/decorative" val="1"/>
                </a:ext>
              </a:extLst>
            </p:cNvPr>
            <p:cNvCxnSpPr>
              <a:cxnSpLocks/>
            </p:cNvCxnSpPr>
            <p:nvPr/>
          </p:nvCxnSpPr>
          <p:spPr>
            <a:xfrm flipH="1">
              <a:off x="3466552" y="1693629"/>
              <a:ext cx="7302501" cy="0"/>
            </a:xfrm>
            <a:prstGeom prst="line">
              <a:avLst/>
            </a:prstGeom>
            <a:noFill/>
            <a:ln w="9525" cap="flat" cmpd="sng" algn="ctr">
              <a:solidFill>
                <a:srgbClr val="6D779F"/>
              </a:solidFill>
              <a:prstDash val="solid"/>
              <a:miter lim="800000"/>
            </a:ln>
            <a:effectLst/>
          </p:spPr>
        </p:cxnSp>
        <p:cxnSp>
          <p:nvCxnSpPr>
            <p:cNvPr id="7" name="Straight Connector 6">
              <a:extLst>
                <a:ext uri="{FF2B5EF4-FFF2-40B4-BE49-F238E27FC236}">
                  <a16:creationId xmlns:a16="http://schemas.microsoft.com/office/drawing/2014/main" id="{7C3708FD-C51A-0A97-13D7-E4116FBA47E3}"/>
                </a:ext>
                <a:ext uri="{C183D7F6-B498-43B3-948B-1728B52AA6E4}">
                  <adec:decorative xmlns:adec="http://schemas.microsoft.com/office/drawing/2017/decorative" val="1"/>
                </a:ext>
              </a:extLst>
            </p:cNvPr>
            <p:cNvCxnSpPr>
              <a:cxnSpLocks/>
            </p:cNvCxnSpPr>
            <p:nvPr/>
          </p:nvCxnSpPr>
          <p:spPr>
            <a:xfrm flipH="1">
              <a:off x="3466552" y="2877978"/>
              <a:ext cx="7302501" cy="0"/>
            </a:xfrm>
            <a:prstGeom prst="line">
              <a:avLst/>
            </a:prstGeom>
            <a:noFill/>
            <a:ln w="9525" cap="flat" cmpd="sng" algn="ctr">
              <a:solidFill>
                <a:srgbClr val="6D779F"/>
              </a:solidFill>
              <a:prstDash val="solid"/>
              <a:miter lim="800000"/>
            </a:ln>
            <a:effectLst/>
          </p:spPr>
        </p:cxnSp>
        <p:pic>
          <p:nvPicPr>
            <p:cNvPr id="16" name="Graphic 15">
              <a:extLst>
                <a:ext uri="{FF2B5EF4-FFF2-40B4-BE49-F238E27FC236}">
                  <a16:creationId xmlns:a16="http://schemas.microsoft.com/office/drawing/2014/main" id="{2C14F8D6-9E01-ADD3-9B74-219793B88D74}"/>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466552" y="740664"/>
              <a:ext cx="692373" cy="692373"/>
            </a:xfrm>
            <a:prstGeom prst="rect">
              <a:avLst/>
            </a:prstGeom>
          </p:spPr>
        </p:pic>
        <p:pic>
          <p:nvPicPr>
            <p:cNvPr id="8" name="Graphic 7">
              <a:extLst>
                <a:ext uri="{FF2B5EF4-FFF2-40B4-BE49-F238E27FC236}">
                  <a16:creationId xmlns:a16="http://schemas.microsoft.com/office/drawing/2014/main" id="{5965820A-FD95-8770-5B06-0B43FF5469E6}"/>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3427405" y="1868559"/>
              <a:ext cx="731520" cy="731520"/>
            </a:xfrm>
            <a:prstGeom prst="rect">
              <a:avLst/>
            </a:prstGeom>
          </p:spPr>
        </p:pic>
      </p:grpSp>
      <p:sp>
        <p:nvSpPr>
          <p:cNvPr id="19" name="Footer Placeholder 4">
            <a:extLst>
              <a:ext uri="{FF2B5EF4-FFF2-40B4-BE49-F238E27FC236}">
                <a16:creationId xmlns:a16="http://schemas.microsoft.com/office/drawing/2014/main" id="{7066DFC4-7979-1692-FFB3-682D98BC65DE}"/>
              </a:ext>
            </a:extLst>
          </p:cNvPr>
          <p:cNvSpPr txBox="1">
            <a:spLocks/>
          </p:cNvSpPr>
          <p:nvPr/>
        </p:nvSpPr>
        <p:spPr>
          <a:xfrm>
            <a:off x="3401568"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904519376"/>
      </p:ext>
    </p:extLst>
  </p:cSld>
  <p:clrMapOvr>
    <a:masterClrMapping/>
  </p:clrMapOvr>
  <p:extLst>
    <p:ext uri="{6950BFC3-D8DA-4A85-94F7-54DA5524770B}">
      <p188:commentRel xmlns:p188="http://schemas.microsoft.com/office/powerpoint/2018/8/main" r:id="rId3"/>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9BF5721-7B60-E2EC-8192-E8DF20DEE780}"/>
              </a:ext>
            </a:extLst>
          </p:cNvPr>
          <p:cNvSpPr/>
          <p:nvPr/>
        </p:nvSpPr>
        <p:spPr>
          <a:xfrm>
            <a:off x="2959981" y="1886618"/>
            <a:ext cx="2733087" cy="3650980"/>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5" name="Rectangle 24">
            <a:extLst>
              <a:ext uri="{FF2B5EF4-FFF2-40B4-BE49-F238E27FC236}">
                <a16:creationId xmlns:a16="http://schemas.microsoft.com/office/drawing/2014/main" id="{66AE3123-E3E7-7667-3CC2-FE549C794490}"/>
              </a:ext>
            </a:extLst>
          </p:cNvPr>
          <p:cNvSpPr/>
          <p:nvPr/>
        </p:nvSpPr>
        <p:spPr>
          <a:xfrm>
            <a:off x="5852455" y="1886618"/>
            <a:ext cx="2643051" cy="3648456"/>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29" name="Rectangle 28">
            <a:extLst>
              <a:ext uri="{FF2B5EF4-FFF2-40B4-BE49-F238E27FC236}">
                <a16:creationId xmlns:a16="http://schemas.microsoft.com/office/drawing/2014/main" id="{CAFBE475-AF8E-B819-4399-6647A24383E8}"/>
              </a:ext>
            </a:extLst>
          </p:cNvPr>
          <p:cNvSpPr/>
          <p:nvPr/>
        </p:nvSpPr>
        <p:spPr>
          <a:xfrm>
            <a:off x="252865" y="1886618"/>
            <a:ext cx="2560125" cy="3648456"/>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 name="Text Placeholder 17">
            <a:extLst>
              <a:ext uri="{FF2B5EF4-FFF2-40B4-BE49-F238E27FC236}">
                <a16:creationId xmlns:a16="http://schemas.microsoft.com/office/drawing/2014/main" id="{8D8E7B11-0C34-467F-B854-81191D61E32B}"/>
              </a:ext>
            </a:extLst>
          </p:cNvPr>
          <p:cNvSpPr txBox="1">
            <a:spLocks/>
          </p:cNvSpPr>
          <p:nvPr/>
        </p:nvSpPr>
        <p:spPr>
          <a:xfrm>
            <a:off x="3114620" y="2979122"/>
            <a:ext cx="2590736" cy="231661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Broad diversification</a:t>
            </a:r>
            <a:endParaRPr lang="en-US" sz="1200" b="1" spc="30" dirty="0">
              <a:solidFill>
                <a:schemeClr val="tx2"/>
              </a:solidFill>
              <a:latin typeface="Ringside Narrow" panose="02000500000000000000" pitchFamily="2" charset="0"/>
            </a:endParaRPr>
          </a:p>
          <a:p>
            <a:pPr>
              <a:spcAft>
                <a:spcPts val="2400"/>
              </a:spcAft>
            </a:pPr>
            <a:r>
              <a:rPr lang="en-US" sz="1600" spc="30" dirty="0"/>
              <a:t>Investments in most companies in the Russell 3000 Index create a diversified portfolio with a broad range of U.S. stocks</a:t>
            </a:r>
            <a:r>
              <a:rPr lang="en-US" sz="1600" spc="30" baseline="30000" dirty="0"/>
              <a:t>1</a:t>
            </a:r>
          </a:p>
        </p:txBody>
      </p:sp>
      <p:sp>
        <p:nvSpPr>
          <p:cNvPr id="5" name="Text Placeholder 17">
            <a:extLst>
              <a:ext uri="{FF2B5EF4-FFF2-40B4-BE49-F238E27FC236}">
                <a16:creationId xmlns:a16="http://schemas.microsoft.com/office/drawing/2014/main" id="{F6BA4222-3243-039D-F3F6-062DFD0E02B9}"/>
              </a:ext>
            </a:extLst>
          </p:cNvPr>
          <p:cNvSpPr txBox="1">
            <a:spLocks/>
          </p:cNvSpPr>
          <p:nvPr/>
        </p:nvSpPr>
        <p:spPr>
          <a:xfrm>
            <a:off x="488402" y="2988747"/>
            <a:ext cx="2184234" cy="188238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Expert leadership </a:t>
            </a:r>
            <a:endParaRPr lang="en-US" sz="1200" b="1" spc="30" dirty="0">
              <a:solidFill>
                <a:schemeClr val="tx2"/>
              </a:solidFill>
              <a:latin typeface="Ringside Narrow" panose="02000500000000000000" pitchFamily="2" charset="0"/>
            </a:endParaRPr>
          </a:p>
          <a:p>
            <a:pPr>
              <a:spcAft>
                <a:spcPts val="2400"/>
              </a:spcAft>
            </a:pPr>
            <a:r>
              <a:rPr lang="en-US" sz="1600" dirty="0">
                <a:latin typeface="+mn-lt"/>
              </a:rPr>
              <a:t>Award-winning team of s</a:t>
            </a:r>
            <a:r>
              <a:rPr lang="en-US" sz="1600" spc="30" dirty="0"/>
              <a:t>enior equity investment professionals</a:t>
            </a:r>
            <a:r>
              <a:rPr lang="en-US" sz="1600" dirty="0">
                <a:latin typeface="+mn-lt"/>
              </a:rPr>
              <a:t> led by Nuveen’s CIO and head of global equities</a:t>
            </a:r>
          </a:p>
        </p:txBody>
      </p:sp>
      <p:sp>
        <p:nvSpPr>
          <p:cNvPr id="8" name="Text Placeholder 17">
            <a:extLst>
              <a:ext uri="{FF2B5EF4-FFF2-40B4-BE49-F238E27FC236}">
                <a16:creationId xmlns:a16="http://schemas.microsoft.com/office/drawing/2014/main" id="{47C818A2-6847-AC00-DF66-F7117DBE14F8}"/>
              </a:ext>
            </a:extLst>
          </p:cNvPr>
          <p:cNvSpPr txBox="1">
            <a:spLocks/>
          </p:cNvSpPr>
          <p:nvPr/>
        </p:nvSpPr>
        <p:spPr>
          <a:xfrm>
            <a:off x="5995053" y="2979122"/>
            <a:ext cx="2341067" cy="200368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Optimal performance</a:t>
            </a:r>
          </a:p>
          <a:p>
            <a:pPr>
              <a:spcAft>
                <a:spcPts val="2400"/>
              </a:spcAft>
            </a:pPr>
            <a:r>
              <a:rPr lang="en-US" sz="1600" dirty="0"/>
              <a:t>Total return that’s consistently competitive with a range of peers and benchmarks</a:t>
            </a:r>
            <a:r>
              <a:rPr lang="en-US" sz="1600" baseline="30000" dirty="0"/>
              <a:t>2</a:t>
            </a:r>
          </a:p>
        </p:txBody>
      </p:sp>
      <p:sp>
        <p:nvSpPr>
          <p:cNvPr id="15" name="Title 14">
            <a:extLst>
              <a:ext uri="{FF2B5EF4-FFF2-40B4-BE49-F238E27FC236}">
                <a16:creationId xmlns:a16="http://schemas.microsoft.com/office/drawing/2014/main" id="{1E598C54-5F46-896A-A0BA-08CBA525B45F}"/>
              </a:ext>
            </a:extLst>
          </p:cNvPr>
          <p:cNvSpPr>
            <a:spLocks noGrp="1"/>
          </p:cNvSpPr>
          <p:nvPr>
            <p:ph type="title"/>
          </p:nvPr>
        </p:nvSpPr>
        <p:spPr>
          <a:xfrm>
            <a:off x="292100" y="612649"/>
            <a:ext cx="7543800" cy="445992"/>
          </a:xfrm>
        </p:spPr>
        <p:txBody>
          <a:bodyPr/>
          <a:lstStyle/>
          <a:p>
            <a:r>
              <a:rPr lang="en-US" dirty="0"/>
              <a:t>Seeks diversified U.S. equity exposure with moderate risk </a:t>
            </a:r>
          </a:p>
        </p:txBody>
      </p:sp>
      <p:sp>
        <p:nvSpPr>
          <p:cNvPr id="6" name="Slide Number Placeholder 5">
            <a:extLst>
              <a:ext uri="{FF2B5EF4-FFF2-40B4-BE49-F238E27FC236}">
                <a16:creationId xmlns:a16="http://schemas.microsoft.com/office/drawing/2014/main" id="{76918CBB-4CBB-F045-95E8-97F250F667BC}"/>
              </a:ext>
            </a:extLst>
          </p:cNvPr>
          <p:cNvSpPr>
            <a:spLocks noGrp="1"/>
          </p:cNvSpPr>
          <p:nvPr>
            <p:ph type="sldNum" sz="quarter" idx="12"/>
          </p:nvPr>
        </p:nvSpPr>
        <p:spPr/>
        <p:txBody>
          <a:bodyPr/>
          <a:lstStyle/>
          <a:p>
            <a:fld id="{E5B12101-DB11-214A-81F9-2D258DBE057F}" type="slidenum">
              <a:rPr lang="en-US" smtClean="0"/>
              <a:pPr/>
              <a:t>42</a:t>
            </a:fld>
            <a:endParaRPr lang="en-US"/>
          </a:p>
        </p:txBody>
      </p:sp>
      <p:sp>
        <p:nvSpPr>
          <p:cNvPr id="20" name="Text Placeholder 19">
            <a:extLst>
              <a:ext uri="{FF2B5EF4-FFF2-40B4-BE49-F238E27FC236}">
                <a16:creationId xmlns:a16="http://schemas.microsoft.com/office/drawing/2014/main" id="{9D0693C1-4704-39AB-5670-C5ED8F455419}"/>
              </a:ext>
            </a:extLst>
          </p:cNvPr>
          <p:cNvSpPr>
            <a:spLocks noGrp="1"/>
          </p:cNvSpPr>
          <p:nvPr>
            <p:ph type="body" sz="quarter" idx="17"/>
          </p:nvPr>
        </p:nvSpPr>
        <p:spPr/>
        <p:txBody>
          <a:bodyPr/>
          <a:lstStyle/>
          <a:p>
            <a:r>
              <a:rPr lang="en-US">
                <a:solidFill>
                  <a:schemeClr val="tx2"/>
                </a:solidFill>
              </a:rPr>
              <a:t>CREF EQUITY INDEX INVESTMENT OVERVIEW</a:t>
            </a:r>
          </a:p>
        </p:txBody>
      </p:sp>
      <p:sp>
        <p:nvSpPr>
          <p:cNvPr id="33" name="Text Placeholder 2">
            <a:extLst>
              <a:ext uri="{FF2B5EF4-FFF2-40B4-BE49-F238E27FC236}">
                <a16:creationId xmlns:a16="http://schemas.microsoft.com/office/drawing/2014/main" id="{5ACEC11F-75BA-4AEA-4F80-714EF1E1613B}"/>
              </a:ext>
            </a:extLst>
          </p:cNvPr>
          <p:cNvSpPr>
            <a:spLocks noGrp="1"/>
          </p:cNvSpPr>
          <p:nvPr/>
        </p:nvSpPr>
        <p:spPr>
          <a:xfrm>
            <a:off x="8893238" y="3300984"/>
            <a:ext cx="2999232" cy="338625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b="1">
                <a:solidFill>
                  <a:schemeClr val="tx1"/>
                </a:solidFill>
                <a:latin typeface="Ringside Narrow" panose="02000500000000000000" pitchFamily="2" charset="0"/>
              </a:rPr>
              <a:t>Who it’s for</a:t>
            </a:r>
          </a:p>
          <a:p>
            <a:r>
              <a:rPr lang="en-US" sz="1600">
                <a:solidFill>
                  <a:schemeClr val="tx1"/>
                </a:solidFill>
              </a:rPr>
              <a:t>May be best for employees who want to...</a:t>
            </a:r>
          </a:p>
          <a:p>
            <a:pPr marL="285750" indent="-285750">
              <a:buFont typeface="Arial" panose="020B0604020202020204" pitchFamily="34" charset="0"/>
              <a:buChar char="•"/>
            </a:pPr>
            <a:r>
              <a:rPr lang="en-US" sz="1600">
                <a:solidFill>
                  <a:schemeClr val="tx1"/>
                </a:solidFill>
              </a:rPr>
              <a:t>Invest in a broadly diversified portfolio of U.S. stocks with competitive returns</a:t>
            </a:r>
            <a:r>
              <a:rPr lang="en-US" sz="1600" baseline="30000">
                <a:solidFill>
                  <a:schemeClr val="tx1"/>
                </a:solidFill>
              </a:rPr>
              <a:t>1</a:t>
            </a:r>
            <a:r>
              <a:rPr lang="en-US" sz="1600">
                <a:solidFill>
                  <a:schemeClr val="tx1"/>
                </a:solidFill>
              </a:rPr>
              <a:t> </a:t>
            </a:r>
          </a:p>
          <a:p>
            <a:pPr marL="285750" indent="-285750">
              <a:buFont typeface="Arial" panose="020B0604020202020204" pitchFamily="34" charset="0"/>
              <a:buChar char="•"/>
            </a:pPr>
            <a:r>
              <a:rPr lang="en-US" sz="1600">
                <a:solidFill>
                  <a:schemeClr val="tx1"/>
                </a:solidFill>
              </a:rPr>
              <a:t>Get the benefits of lifetime income</a:t>
            </a:r>
            <a:r>
              <a:rPr lang="en-US" sz="1600" baseline="30000">
                <a:solidFill>
                  <a:schemeClr val="tx1"/>
                </a:solidFill>
              </a:rPr>
              <a:t>3</a:t>
            </a:r>
            <a:endParaRPr lang="en-US" sz="1600">
              <a:solidFill>
                <a:schemeClr val="tx1"/>
              </a:solidFill>
            </a:endParaRPr>
          </a:p>
        </p:txBody>
      </p:sp>
      <p:pic>
        <p:nvPicPr>
          <p:cNvPr id="34" name="Graphic 33">
            <a:extLst>
              <a:ext uri="{FF2B5EF4-FFF2-40B4-BE49-F238E27FC236}">
                <a16:creationId xmlns:a16="http://schemas.microsoft.com/office/drawing/2014/main" id="{6D8FB69A-ACAA-DB05-8942-F043FCE1392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94354" y="2103859"/>
            <a:ext cx="761827" cy="761827"/>
          </a:xfrm>
          <a:prstGeom prst="rect">
            <a:avLst/>
          </a:prstGeom>
        </p:spPr>
      </p:pic>
      <p:pic>
        <p:nvPicPr>
          <p:cNvPr id="35" name="Graphic 34">
            <a:extLst>
              <a:ext uri="{FF2B5EF4-FFF2-40B4-BE49-F238E27FC236}">
                <a16:creationId xmlns:a16="http://schemas.microsoft.com/office/drawing/2014/main" id="{924400DE-4A4F-C0B7-8160-F2D2AC1208D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14620" y="2130534"/>
            <a:ext cx="820748" cy="820748"/>
          </a:xfrm>
          <a:prstGeom prst="rect">
            <a:avLst/>
          </a:prstGeom>
        </p:spPr>
      </p:pic>
      <p:pic>
        <p:nvPicPr>
          <p:cNvPr id="36" name="Graphic 35">
            <a:extLst>
              <a:ext uri="{FF2B5EF4-FFF2-40B4-BE49-F238E27FC236}">
                <a16:creationId xmlns:a16="http://schemas.microsoft.com/office/drawing/2014/main" id="{7BBD8BD7-BFAC-2617-48A2-4706D239099E}"/>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962592" y="2205239"/>
            <a:ext cx="728397" cy="728397"/>
          </a:xfrm>
          <a:prstGeom prst="rect">
            <a:avLst/>
          </a:prstGeom>
        </p:spPr>
      </p:pic>
      <p:sp>
        <p:nvSpPr>
          <p:cNvPr id="37" name="Text Placeholder 19">
            <a:extLst>
              <a:ext uri="{FF2B5EF4-FFF2-40B4-BE49-F238E27FC236}">
                <a16:creationId xmlns:a16="http://schemas.microsoft.com/office/drawing/2014/main" id="{E2FE54FE-8EAA-A375-B684-D8CB7E1B7706}"/>
              </a:ext>
            </a:extLst>
          </p:cNvPr>
          <p:cNvSpPr>
            <a:spLocks noGrp="1"/>
          </p:cNvSpPr>
          <p:nvPr/>
        </p:nvSpPr>
        <p:spPr>
          <a:xfrm>
            <a:off x="301752" y="5596128"/>
            <a:ext cx="8168067" cy="801737"/>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Diversification is a technique to help reduce risk. It is not guaranteed to protect against loss.</a:t>
            </a:r>
          </a:p>
          <a:p>
            <a:pPr marL="137160" indent="-137160">
              <a:spcAft>
                <a:spcPts val="100"/>
              </a:spcAft>
              <a:buFont typeface="+mj-lt"/>
              <a:buAutoNum type="arabicPeriod"/>
            </a:pPr>
            <a:r>
              <a:rPr lang="en-US" sz="850" dirty="0"/>
              <a:t>See “Performance Returns” chart on </a:t>
            </a:r>
            <a:r>
              <a:rPr lang="en-US" sz="850" dirty="0">
                <a:solidFill>
                  <a:srgbClr val="FF0000"/>
                </a:solidFill>
              </a:rPr>
              <a:t>slide 6</a:t>
            </a:r>
            <a:r>
              <a:rPr lang="en-US" sz="850" dirty="0"/>
              <a:t> for more information.</a:t>
            </a:r>
          </a:p>
          <a:p>
            <a:pPr marL="137160" indent="-137160">
              <a:spcAft>
                <a:spcPts val="100"/>
              </a:spcAft>
              <a:buFont typeface="+mj-lt"/>
              <a:buAutoNum type="arabicPeriod"/>
            </a:pPr>
            <a:r>
              <a:rPr lang="en-US" sz="850" dirty="0">
                <a:latin typeface="+mn-lt"/>
              </a:rPr>
              <a:t>Any guarantees under annuities issued by TIAA are subject to TIAA's claims-paying ability. Payments from the variable accounts will rise or fall based on investment performance.</a:t>
            </a:r>
          </a:p>
        </p:txBody>
      </p:sp>
      <p:sp>
        <p:nvSpPr>
          <p:cNvPr id="3" name="Text Placeholder 2">
            <a:extLst>
              <a:ext uri="{FF2B5EF4-FFF2-40B4-BE49-F238E27FC236}">
                <a16:creationId xmlns:a16="http://schemas.microsoft.com/office/drawing/2014/main" id="{41DED2A1-FF2D-FE40-A58E-55D1A2AB8BE4}"/>
              </a:ext>
            </a:extLst>
          </p:cNvPr>
          <p:cNvSpPr>
            <a:spLocks noGrp="1"/>
          </p:cNvSpPr>
          <p:nvPr/>
        </p:nvSpPr>
        <p:spPr>
          <a:xfrm>
            <a:off x="252865" y="1101580"/>
            <a:ext cx="7378703" cy="29900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Structured to expand the opportunity for excess return while reducing volatility</a:t>
            </a:r>
          </a:p>
        </p:txBody>
      </p:sp>
      <p:pic>
        <p:nvPicPr>
          <p:cNvPr id="4" name="Picture 3">
            <a:extLst>
              <a:ext uri="{FF2B5EF4-FFF2-40B4-BE49-F238E27FC236}">
                <a16:creationId xmlns:a16="http://schemas.microsoft.com/office/drawing/2014/main" id="{0F55B7CC-D033-EFFE-A7A7-BF424B14F55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871710" y="190222"/>
            <a:ext cx="3084091" cy="2908456"/>
          </a:xfrm>
          <a:prstGeom prst="rect">
            <a:avLst/>
          </a:prstGeom>
        </p:spPr>
      </p:pic>
      <p:cxnSp>
        <p:nvCxnSpPr>
          <p:cNvPr id="7" name="Straight Connector 6">
            <a:extLst>
              <a:ext uri="{FF2B5EF4-FFF2-40B4-BE49-F238E27FC236}">
                <a16:creationId xmlns:a16="http://schemas.microsoft.com/office/drawing/2014/main" id="{9A8EECE6-19E5-5257-771E-BBAE8A638AB6}"/>
              </a:ext>
            </a:extLst>
          </p:cNvPr>
          <p:cNvCxnSpPr>
            <a:cxnSpLocks/>
          </p:cNvCxnSpPr>
          <p:nvPr/>
        </p:nvCxnSpPr>
        <p:spPr>
          <a:xfrm>
            <a:off x="318180" y="3427314"/>
            <a:ext cx="2354456"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F2DEEE5-3289-E8B7-1E3F-FDCC6BE33885}"/>
              </a:ext>
            </a:extLst>
          </p:cNvPr>
          <p:cNvCxnSpPr>
            <a:cxnSpLocks/>
          </p:cNvCxnSpPr>
          <p:nvPr/>
        </p:nvCxnSpPr>
        <p:spPr>
          <a:xfrm>
            <a:off x="3125506" y="3427314"/>
            <a:ext cx="237286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992D479-5D96-53CF-58F3-39A27276416B}"/>
              </a:ext>
            </a:extLst>
          </p:cNvPr>
          <p:cNvCxnSpPr>
            <a:cxnSpLocks/>
          </p:cNvCxnSpPr>
          <p:nvPr/>
        </p:nvCxnSpPr>
        <p:spPr>
          <a:xfrm>
            <a:off x="5995053" y="3427314"/>
            <a:ext cx="2351227"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25472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E001B8-7992-1DC2-3EEA-466B41FDB3AD}"/>
              </a:ext>
            </a:extLst>
          </p:cNvPr>
          <p:cNvSpPr/>
          <p:nvPr/>
        </p:nvSpPr>
        <p:spPr>
          <a:xfrm>
            <a:off x="-9786" y="0"/>
            <a:ext cx="12201786"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endParaRPr>
          </a:p>
        </p:txBody>
      </p:sp>
      <p:sp>
        <p:nvSpPr>
          <p:cNvPr id="3" name="Title 2">
            <a:extLst>
              <a:ext uri="{FF2B5EF4-FFF2-40B4-BE49-F238E27FC236}">
                <a16:creationId xmlns:a16="http://schemas.microsoft.com/office/drawing/2014/main" id="{73CE797E-7E39-639F-37CE-D8D7962DDBA7}"/>
              </a:ext>
            </a:extLst>
          </p:cNvPr>
          <p:cNvSpPr>
            <a:spLocks noGrp="1"/>
          </p:cNvSpPr>
          <p:nvPr>
            <p:ph type="title"/>
          </p:nvPr>
        </p:nvSpPr>
        <p:spPr>
          <a:xfrm>
            <a:off x="292100" y="612648"/>
            <a:ext cx="6852979" cy="627573"/>
          </a:xfrm>
        </p:spPr>
        <p:txBody>
          <a:bodyPr/>
          <a:lstStyle/>
          <a:p>
            <a:r>
              <a:rPr lang="en-US" dirty="0"/>
              <a:t>Senior equity investment professionals lead the account.</a:t>
            </a:r>
          </a:p>
        </p:txBody>
      </p:sp>
      <p:sp>
        <p:nvSpPr>
          <p:cNvPr id="4" name="Slide Number Placeholder 3">
            <a:extLst>
              <a:ext uri="{FF2B5EF4-FFF2-40B4-BE49-F238E27FC236}">
                <a16:creationId xmlns:a16="http://schemas.microsoft.com/office/drawing/2014/main" id="{F21A3993-8022-CDB6-5F7E-BB863BEB092A}"/>
              </a:ext>
            </a:extLst>
          </p:cNvPr>
          <p:cNvSpPr>
            <a:spLocks noGrp="1"/>
          </p:cNvSpPr>
          <p:nvPr>
            <p:ph type="sldNum" sz="quarter" idx="12"/>
          </p:nvPr>
        </p:nvSpPr>
        <p:spPr/>
        <p:txBody>
          <a:bodyPr/>
          <a:lstStyle/>
          <a:p>
            <a:fld id="{E5B12101-DB11-214A-81F9-2D258DBE057F}" type="slidenum">
              <a:rPr lang="en-US" smtClean="0"/>
              <a:pPr/>
              <a:t>43</a:t>
            </a:fld>
            <a:endParaRPr lang="en-US"/>
          </a:p>
        </p:txBody>
      </p:sp>
      <p:sp>
        <p:nvSpPr>
          <p:cNvPr id="8" name="Text Placeholder 7">
            <a:extLst>
              <a:ext uri="{FF2B5EF4-FFF2-40B4-BE49-F238E27FC236}">
                <a16:creationId xmlns:a16="http://schemas.microsoft.com/office/drawing/2014/main" id="{6CDF176F-8F3C-5EAB-CB1B-421FE0764CA2}"/>
              </a:ext>
            </a:extLst>
          </p:cNvPr>
          <p:cNvSpPr>
            <a:spLocks noGrp="1"/>
          </p:cNvSpPr>
          <p:nvPr>
            <p:ph type="body" sz="quarter" idx="17"/>
          </p:nvPr>
        </p:nvSpPr>
        <p:spPr/>
        <p:txBody>
          <a:bodyPr/>
          <a:lstStyle/>
          <a:p>
            <a:r>
              <a:rPr lang="en-US">
                <a:solidFill>
                  <a:schemeClr val="tx2"/>
                </a:solidFill>
              </a:rPr>
              <a:t>CREF EQUITY INDEX</a:t>
            </a:r>
            <a:endParaRPr lang="en-US"/>
          </a:p>
        </p:txBody>
      </p:sp>
      <p:sp>
        <p:nvSpPr>
          <p:cNvPr id="5" name="Footer Placeholder 4">
            <a:extLst>
              <a:ext uri="{FF2B5EF4-FFF2-40B4-BE49-F238E27FC236}">
                <a16:creationId xmlns:a16="http://schemas.microsoft.com/office/drawing/2014/main" id="{88C4E8DF-979F-5338-6D42-11CC52DECA25}"/>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11" name="Rectangle 10">
            <a:extLst>
              <a:ext uri="{FF2B5EF4-FFF2-40B4-BE49-F238E27FC236}">
                <a16:creationId xmlns:a16="http://schemas.microsoft.com/office/drawing/2014/main" id="{625AA70A-8D71-2FE4-B9B8-E7893B15CCE9}"/>
              </a:ext>
            </a:extLst>
          </p:cNvPr>
          <p:cNvSpPr/>
          <p:nvPr/>
        </p:nvSpPr>
        <p:spPr>
          <a:xfrm>
            <a:off x="0" y="1443432"/>
            <a:ext cx="12192000" cy="1025396"/>
          </a:xfrm>
          <a:prstGeom prst="rect">
            <a:avLst/>
          </a:prstGeom>
          <a:solidFill>
            <a:srgbClr val="00303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u="none" strike="noStrike" kern="0" cap="none" spc="0" normalizeH="0" baseline="0" noProof="0">
              <a:ln>
                <a:noFill/>
              </a:ln>
              <a:solidFill>
                <a:schemeClr val="accent5"/>
              </a:solidFill>
              <a:effectLst/>
              <a:uLnTx/>
              <a:uFillTx/>
              <a:latin typeface="Ringside Narrow Book" panose="02000500000000000000" pitchFamily="2" charset="0"/>
              <a:ea typeface="+mn-ea"/>
              <a:cs typeface="+mn-cs"/>
            </a:endParaRPr>
          </a:p>
        </p:txBody>
      </p:sp>
      <p:pic>
        <p:nvPicPr>
          <p:cNvPr id="12" name="Picture 11">
            <a:extLst>
              <a:ext uri="{FF2B5EF4-FFF2-40B4-BE49-F238E27FC236}">
                <a16:creationId xmlns:a16="http://schemas.microsoft.com/office/drawing/2014/main" id="{1687AFEF-966B-51C7-F597-61F38B8646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8990" y="2074170"/>
            <a:ext cx="1447235" cy="1447235"/>
          </a:xfrm>
          <a:prstGeom prst="rect">
            <a:avLst/>
          </a:prstGeom>
        </p:spPr>
      </p:pic>
      <p:sp>
        <p:nvSpPr>
          <p:cNvPr id="13" name="Text Placeholder 6">
            <a:extLst>
              <a:ext uri="{FF2B5EF4-FFF2-40B4-BE49-F238E27FC236}">
                <a16:creationId xmlns:a16="http://schemas.microsoft.com/office/drawing/2014/main" id="{D34DC6C7-4443-F1C1-76BF-2F9F101AD085}"/>
              </a:ext>
            </a:extLst>
          </p:cNvPr>
          <p:cNvSpPr txBox="1">
            <a:spLocks/>
          </p:cNvSpPr>
          <p:nvPr/>
        </p:nvSpPr>
        <p:spPr>
          <a:xfrm>
            <a:off x="298463" y="1633689"/>
            <a:ext cx="1914099" cy="2535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Jim Campagna, CFA</a:t>
            </a:r>
            <a:endParaRPr lang="en-US" sz="1600"/>
          </a:p>
          <a:p>
            <a:pPr marL="0" lvl="1" indent="0">
              <a:buNone/>
            </a:pPr>
            <a:endParaRPr lang="en-US" sz="1100"/>
          </a:p>
        </p:txBody>
      </p:sp>
      <p:sp>
        <p:nvSpPr>
          <p:cNvPr id="14" name="Text Placeholder 6">
            <a:extLst>
              <a:ext uri="{FF2B5EF4-FFF2-40B4-BE49-F238E27FC236}">
                <a16:creationId xmlns:a16="http://schemas.microsoft.com/office/drawing/2014/main" id="{9E39BC7B-88DC-6BF1-33F1-1259E5522F5E}"/>
              </a:ext>
            </a:extLst>
          </p:cNvPr>
          <p:cNvSpPr txBox="1">
            <a:spLocks/>
          </p:cNvSpPr>
          <p:nvPr/>
        </p:nvSpPr>
        <p:spPr>
          <a:xfrm>
            <a:off x="3133491" y="1633689"/>
            <a:ext cx="1958515" cy="2644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Darren Tran, CFA</a:t>
            </a:r>
          </a:p>
        </p:txBody>
      </p:sp>
      <p:pic>
        <p:nvPicPr>
          <p:cNvPr id="15" name="Picture 14">
            <a:extLst>
              <a:ext uri="{FF2B5EF4-FFF2-40B4-BE49-F238E27FC236}">
                <a16:creationId xmlns:a16="http://schemas.microsoft.com/office/drawing/2014/main" id="{3FA1F346-E7A0-4B86-68A6-2CBD6C913FC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75873" y="2074169"/>
            <a:ext cx="1447235" cy="1447235"/>
          </a:xfrm>
          <a:prstGeom prst="rect">
            <a:avLst/>
          </a:prstGeom>
        </p:spPr>
      </p:pic>
      <p:sp>
        <p:nvSpPr>
          <p:cNvPr id="17" name="Text Placeholder 6">
            <a:extLst>
              <a:ext uri="{FF2B5EF4-FFF2-40B4-BE49-F238E27FC236}">
                <a16:creationId xmlns:a16="http://schemas.microsoft.com/office/drawing/2014/main" id="{AE6C2B45-31EA-8B7B-CD89-91F629972354}"/>
              </a:ext>
            </a:extLst>
          </p:cNvPr>
          <p:cNvSpPr txBox="1">
            <a:spLocks/>
          </p:cNvSpPr>
          <p:nvPr/>
        </p:nvSpPr>
        <p:spPr>
          <a:xfrm>
            <a:off x="5995176" y="1623993"/>
            <a:ext cx="2717023" cy="27418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Nazar Romanyak, CFA</a:t>
            </a:r>
            <a:endParaRPr lang="en-US" sz="1100"/>
          </a:p>
        </p:txBody>
      </p:sp>
      <p:pic>
        <p:nvPicPr>
          <p:cNvPr id="18" name="Picture 17">
            <a:extLst>
              <a:ext uri="{FF2B5EF4-FFF2-40B4-BE49-F238E27FC236}">
                <a16:creationId xmlns:a16="http://schemas.microsoft.com/office/drawing/2014/main" id="{4496C28B-2A1E-9C08-B1B6-C47ADD8D96E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24111" y="2074170"/>
            <a:ext cx="1447235" cy="1447235"/>
          </a:xfrm>
          <a:prstGeom prst="rect">
            <a:avLst/>
          </a:prstGeom>
        </p:spPr>
      </p:pic>
      <p:sp>
        <p:nvSpPr>
          <p:cNvPr id="19" name="Text Placeholder 6">
            <a:extLst>
              <a:ext uri="{FF2B5EF4-FFF2-40B4-BE49-F238E27FC236}">
                <a16:creationId xmlns:a16="http://schemas.microsoft.com/office/drawing/2014/main" id="{2A4750A0-9FAB-3C6D-2BB8-6781A6F70890}"/>
              </a:ext>
            </a:extLst>
          </p:cNvPr>
          <p:cNvSpPr txBox="1">
            <a:spLocks/>
          </p:cNvSpPr>
          <p:nvPr/>
        </p:nvSpPr>
        <p:spPr>
          <a:xfrm>
            <a:off x="271317" y="3646301"/>
            <a:ext cx="2035671"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CIO,</a:t>
            </a:r>
            <a:br>
              <a:rPr lang="en-US" sz="1300"/>
            </a:br>
            <a:r>
              <a:rPr lang="en-US" sz="1300"/>
              <a:t>Head Equity Index Strategies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33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New York</a:t>
            </a:r>
            <a:endParaRPr lang="en-US" sz="1300"/>
          </a:p>
          <a:p>
            <a:endParaRPr lang="en-US" sz="1300"/>
          </a:p>
          <a:p>
            <a:pPr marL="0" lvl="1" indent="0">
              <a:buNone/>
            </a:pPr>
            <a:endParaRPr lang="en-US" sz="1300"/>
          </a:p>
        </p:txBody>
      </p:sp>
      <p:sp>
        <p:nvSpPr>
          <p:cNvPr id="21" name="Text Placeholder 6">
            <a:extLst>
              <a:ext uri="{FF2B5EF4-FFF2-40B4-BE49-F238E27FC236}">
                <a16:creationId xmlns:a16="http://schemas.microsoft.com/office/drawing/2014/main" id="{C4A8D59C-87BA-D674-3C24-53D01CF9CE86}"/>
              </a:ext>
            </a:extLst>
          </p:cNvPr>
          <p:cNvSpPr txBox="1">
            <a:spLocks/>
          </p:cNvSpPr>
          <p:nvPr/>
        </p:nvSpPr>
        <p:spPr>
          <a:xfrm>
            <a:off x="3137861" y="3646300"/>
            <a:ext cx="2035671"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a:t>
            </a:r>
            <a:br>
              <a:rPr lang="en-US" sz="1300"/>
            </a:br>
            <a:r>
              <a:rPr lang="en-US" sz="1300"/>
              <a:t>Equity Index Strategies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24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New York</a:t>
            </a:r>
            <a:endParaRPr lang="en-US" sz="1300"/>
          </a:p>
          <a:p>
            <a:pPr marL="0" lvl="1" indent="0">
              <a:buNone/>
            </a:pPr>
            <a:endParaRPr lang="en-US" sz="1300"/>
          </a:p>
        </p:txBody>
      </p:sp>
      <p:sp>
        <p:nvSpPr>
          <p:cNvPr id="22" name="Text Placeholder 6">
            <a:extLst>
              <a:ext uri="{FF2B5EF4-FFF2-40B4-BE49-F238E27FC236}">
                <a16:creationId xmlns:a16="http://schemas.microsoft.com/office/drawing/2014/main" id="{7AB134EA-EE21-41F6-7498-15D898E8AA6A}"/>
              </a:ext>
            </a:extLst>
          </p:cNvPr>
          <p:cNvSpPr txBox="1">
            <a:spLocks/>
          </p:cNvSpPr>
          <p:nvPr/>
        </p:nvSpPr>
        <p:spPr>
          <a:xfrm>
            <a:off x="6009947" y="3646300"/>
            <a:ext cx="1796809"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a:t>
            </a:r>
            <a:br>
              <a:rPr lang="en-US" sz="1300"/>
            </a:br>
            <a:r>
              <a:rPr lang="en-US" sz="1300"/>
              <a:t>Equity Index Strategies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12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New York</a:t>
            </a:r>
          </a:p>
        </p:txBody>
      </p:sp>
    </p:spTree>
    <p:extLst>
      <p:ext uri="{BB962C8B-B14F-4D97-AF65-F5344CB8AC3E}">
        <p14:creationId xmlns:p14="http://schemas.microsoft.com/office/powerpoint/2010/main" val="40223784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06F5FD-F3DE-B8D6-B838-6D0BEDBE0B9B}"/>
              </a:ext>
            </a:extLst>
          </p:cNvPr>
          <p:cNvSpPr>
            <a:spLocks noGrp="1"/>
          </p:cNvSpPr>
          <p:nvPr>
            <p:ph type="title"/>
          </p:nvPr>
        </p:nvSpPr>
        <p:spPr>
          <a:xfrm>
            <a:off x="292100" y="612648"/>
            <a:ext cx="8082466" cy="436821"/>
          </a:xfrm>
        </p:spPr>
        <p:txBody>
          <a:bodyPr/>
          <a:lstStyle/>
          <a:p>
            <a:r>
              <a:rPr lang="en-US" dirty="0"/>
              <a:t>Expenses are among the lowest in the industry.</a:t>
            </a:r>
            <a:r>
              <a:rPr lang="en-US" baseline="30000" dirty="0"/>
              <a:t>1</a:t>
            </a:r>
          </a:p>
        </p:txBody>
      </p:sp>
      <p:sp>
        <p:nvSpPr>
          <p:cNvPr id="4" name="Slide Number Placeholder 3">
            <a:extLst>
              <a:ext uri="{FF2B5EF4-FFF2-40B4-BE49-F238E27FC236}">
                <a16:creationId xmlns:a16="http://schemas.microsoft.com/office/drawing/2014/main" id="{658DEC62-7702-C9F5-3816-D1F4158C75FF}"/>
              </a:ext>
            </a:extLst>
          </p:cNvPr>
          <p:cNvSpPr>
            <a:spLocks noGrp="1"/>
          </p:cNvSpPr>
          <p:nvPr>
            <p:ph type="sldNum" sz="quarter" idx="12"/>
          </p:nvPr>
        </p:nvSpPr>
        <p:spPr/>
        <p:txBody>
          <a:bodyPr/>
          <a:lstStyle/>
          <a:p>
            <a:fld id="{E5B12101-DB11-214A-81F9-2D258DBE057F}" type="slidenum">
              <a:rPr lang="en-US" smtClean="0"/>
              <a:pPr/>
              <a:t>44</a:t>
            </a:fld>
            <a:endParaRPr lang="en-US"/>
          </a:p>
        </p:txBody>
      </p:sp>
      <p:sp>
        <p:nvSpPr>
          <p:cNvPr id="5" name="Text Placeholder 4">
            <a:extLst>
              <a:ext uri="{FF2B5EF4-FFF2-40B4-BE49-F238E27FC236}">
                <a16:creationId xmlns:a16="http://schemas.microsoft.com/office/drawing/2014/main" id="{3D76DD15-93FE-354F-0C91-E6BEB8C35869}"/>
              </a:ext>
            </a:extLst>
          </p:cNvPr>
          <p:cNvSpPr>
            <a:spLocks noGrp="1"/>
          </p:cNvSpPr>
          <p:nvPr>
            <p:ph type="body" sz="quarter" idx="15"/>
          </p:nvPr>
        </p:nvSpPr>
        <p:spPr/>
        <p:txBody>
          <a:bodyPr/>
          <a:lstStyle/>
          <a:p>
            <a:r>
              <a:rPr lang="en-US">
                <a:solidFill>
                  <a:schemeClr val="tx2"/>
                </a:solidFill>
              </a:rPr>
              <a:t>CREF EQUITY INDEX</a:t>
            </a:r>
          </a:p>
        </p:txBody>
      </p:sp>
      <p:sp>
        <p:nvSpPr>
          <p:cNvPr id="7" name="Text Placeholder 2">
            <a:extLst>
              <a:ext uri="{FF2B5EF4-FFF2-40B4-BE49-F238E27FC236}">
                <a16:creationId xmlns:a16="http://schemas.microsoft.com/office/drawing/2014/main" id="{E44B271E-57A0-F246-904F-031B279F924E}"/>
              </a:ext>
            </a:extLst>
          </p:cNvPr>
          <p:cNvSpPr>
            <a:spLocks noGrp="1"/>
          </p:cNvSpPr>
          <p:nvPr/>
        </p:nvSpPr>
        <p:spPr>
          <a:xfrm>
            <a:off x="292098" y="1097280"/>
            <a:ext cx="3530656" cy="64008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Offered at cost and without profit to TIAA—so more money goes to work for employees</a:t>
            </a:r>
          </a:p>
        </p:txBody>
      </p:sp>
      <p:sp>
        <p:nvSpPr>
          <p:cNvPr id="11" name="Text Placeholder 14">
            <a:extLst>
              <a:ext uri="{FF2B5EF4-FFF2-40B4-BE49-F238E27FC236}">
                <a16:creationId xmlns:a16="http://schemas.microsoft.com/office/drawing/2014/main" id="{D1FDF161-C92C-FBC4-CA24-A42FCBCA049F}"/>
              </a:ext>
            </a:extLst>
          </p:cNvPr>
          <p:cNvSpPr txBox="1">
            <a:spLocks/>
          </p:cNvSpPr>
          <p:nvPr/>
        </p:nvSpPr>
        <p:spPr>
          <a:xfrm>
            <a:off x="292098" y="2191313"/>
            <a:ext cx="3530656" cy="2442934"/>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buFont typeface="Arial" panose="020B0604020202020204" pitchFamily="34" charset="0"/>
              <a:buChar char="•"/>
            </a:pPr>
            <a:r>
              <a:rPr lang="en-US"/>
              <a:t>Expense ratios increase/decrease depending on changes in net assets and total expenses only.</a:t>
            </a:r>
            <a:r>
              <a:rPr lang="en-US" baseline="30000"/>
              <a:t>2</a:t>
            </a:r>
          </a:p>
          <a:p>
            <a:pPr marL="137160" indent="-137160">
              <a:buFont typeface="Arial" panose="020B0604020202020204" pitchFamily="34" charset="0"/>
              <a:buChar char="•"/>
            </a:pPr>
            <a:r>
              <a:rPr lang="en-US"/>
              <a:t>All benefits, including lifelong income, are packaged together without additional fees.</a:t>
            </a:r>
          </a:p>
          <a:p>
            <a:pPr marL="137160" indent="-137160">
              <a:buFont typeface="Arial" panose="020B0604020202020204" pitchFamily="34" charset="0"/>
              <a:buChar char="•"/>
            </a:pPr>
            <a:r>
              <a:rPr lang="en-US" sz="1600">
                <a:solidFill>
                  <a:schemeClr val="tx1"/>
                </a:solidFill>
              </a:rPr>
              <a:t>Can be bundled or unbundled to meet your needs.</a:t>
            </a:r>
          </a:p>
        </p:txBody>
      </p:sp>
      <p:sp>
        <p:nvSpPr>
          <p:cNvPr id="13" name="TextBox 12">
            <a:extLst>
              <a:ext uri="{FF2B5EF4-FFF2-40B4-BE49-F238E27FC236}">
                <a16:creationId xmlns:a16="http://schemas.microsoft.com/office/drawing/2014/main" id="{01085710-7DAF-1E3F-E69F-4024DFD63590}"/>
              </a:ext>
            </a:extLst>
          </p:cNvPr>
          <p:cNvSpPr txBox="1"/>
          <p:nvPr/>
        </p:nvSpPr>
        <p:spPr>
          <a:xfrm>
            <a:off x="4452013" y="750025"/>
            <a:ext cx="7435185" cy="400110"/>
          </a:xfrm>
          <a:prstGeom prst="rect">
            <a:avLst/>
          </a:prstGeom>
          <a:noFill/>
        </p:spPr>
        <p:txBody>
          <a:bodyPr wrap="square" lIns="0" tIns="0" rIns="0" bIns="0" rtlCol="0">
            <a:spAutoFit/>
          </a:bodyPr>
          <a:lstStyle/>
          <a:p>
            <a:pPr algn="ctr"/>
            <a:r>
              <a:rPr lang="en-US" sz="1300" b="1" spc="30">
                <a:latin typeface="Ringside Narrow" panose="02000500000000000000" pitchFamily="2" charset="0"/>
                <a:cs typeface="Arial" panose="020B0604020202020204" pitchFamily="34" charset="0"/>
              </a:rPr>
              <a:t>CREF EQUITY INDEX EXPENSE RATIO</a:t>
            </a:r>
            <a:br>
              <a:rPr lang="en-US" sz="1300" b="1" spc="30">
                <a:latin typeface="Ringside Narrow" panose="02000500000000000000" pitchFamily="2" charset="0"/>
                <a:cs typeface="Arial" panose="020B0604020202020204" pitchFamily="34" charset="0"/>
              </a:rPr>
            </a:br>
            <a:r>
              <a:rPr lang="en-US" sz="1300">
                <a:latin typeface="Ringside Narrow Book" panose="02000500000000000000" pitchFamily="2" charset="0"/>
                <a:cs typeface="Arial" panose="020B0604020202020204" pitchFamily="34" charset="0"/>
              </a:rPr>
              <a:t>(as of 6/30/2024)</a:t>
            </a:r>
          </a:p>
        </p:txBody>
      </p:sp>
      <p:graphicFrame>
        <p:nvGraphicFramePr>
          <p:cNvPr id="24" name="Table 23">
            <a:extLst>
              <a:ext uri="{FF2B5EF4-FFF2-40B4-BE49-F238E27FC236}">
                <a16:creationId xmlns:a16="http://schemas.microsoft.com/office/drawing/2014/main" id="{0E10BE7B-48D4-DA0D-D1B4-89C12A395E19}"/>
              </a:ext>
            </a:extLst>
          </p:cNvPr>
          <p:cNvGraphicFramePr>
            <a:graphicFrameLocks noGrp="1"/>
          </p:cNvGraphicFramePr>
          <p:nvPr>
            <p:extLst>
              <p:ext uri="{D42A27DB-BD31-4B8C-83A1-F6EECF244321}">
                <p14:modId xmlns:p14="http://schemas.microsoft.com/office/powerpoint/2010/main" val="71726783"/>
              </p:ext>
            </p:extLst>
          </p:nvPr>
        </p:nvGraphicFramePr>
        <p:xfrm>
          <a:off x="4452013" y="1272026"/>
          <a:ext cx="7435186" cy="4001284"/>
        </p:xfrm>
        <a:graphic>
          <a:graphicData uri="http://schemas.openxmlformats.org/drawingml/2006/table">
            <a:tbl>
              <a:tblPr firstRow="1" bandRow="1">
                <a:tableStyleId>{5C22544A-7EE6-4342-B048-85BDC9FD1C3A}</a:tableStyleId>
              </a:tblPr>
              <a:tblGrid>
                <a:gridCol w="1668746">
                  <a:extLst>
                    <a:ext uri="{9D8B030D-6E8A-4147-A177-3AD203B41FA5}">
                      <a16:colId xmlns:a16="http://schemas.microsoft.com/office/drawing/2014/main" val="1756809911"/>
                    </a:ext>
                  </a:extLst>
                </a:gridCol>
                <a:gridCol w="1350394">
                  <a:extLst>
                    <a:ext uri="{9D8B030D-6E8A-4147-A177-3AD203B41FA5}">
                      <a16:colId xmlns:a16="http://schemas.microsoft.com/office/drawing/2014/main" val="1647371829"/>
                    </a:ext>
                  </a:extLst>
                </a:gridCol>
                <a:gridCol w="1414202">
                  <a:extLst>
                    <a:ext uri="{9D8B030D-6E8A-4147-A177-3AD203B41FA5}">
                      <a16:colId xmlns:a16="http://schemas.microsoft.com/office/drawing/2014/main" val="3810392836"/>
                    </a:ext>
                  </a:extLst>
                </a:gridCol>
                <a:gridCol w="3001844">
                  <a:extLst>
                    <a:ext uri="{9D8B030D-6E8A-4147-A177-3AD203B41FA5}">
                      <a16:colId xmlns:a16="http://schemas.microsoft.com/office/drawing/2014/main" val="2280421171"/>
                    </a:ext>
                  </a:extLst>
                </a:gridCol>
              </a:tblGrid>
              <a:tr h="558308">
                <a:tc>
                  <a:txBody>
                    <a:bodyPr/>
                    <a:lstStyle/>
                    <a:p>
                      <a:pPr algn="l">
                        <a:lnSpc>
                          <a:spcPct val="90000"/>
                        </a:lnSpc>
                      </a:pPr>
                      <a:r>
                        <a:rPr lang="en-US" sz="1600" b="1" i="0" cap="none" baseline="0">
                          <a:solidFill>
                            <a:schemeClr val="bg1"/>
                          </a:solidFill>
                          <a:latin typeface="Ringside Narrow" panose="02000500000000000000" pitchFamily="2" charset="0"/>
                          <a:cs typeface="Arial" panose="020B0604020202020204" pitchFamily="34" charset="0"/>
                        </a:rPr>
                        <a:t>Expense categories</a:t>
                      </a: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2">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Equity Index(R3)</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n-US"/>
                    </a:p>
                  </a:txBody>
                  <a:tcPr/>
                </a:tc>
                <a:tc>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Equity Index (R4)</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07084906"/>
                  </a:ext>
                </a:extLst>
              </a:tr>
              <a:tr h="1272228">
                <a:tc>
                  <a:txBody>
                    <a:bodyPr/>
                    <a:lstStyle/>
                    <a:p>
                      <a:pPr algn="l"/>
                      <a:endParaRPr lang="en-US" sz="1100" b="1" i="0" cap="none" baseline="0">
                        <a:solidFill>
                          <a:schemeClr val="bg1"/>
                        </a:solidFill>
                        <a:latin typeface="Ringside Narrow" panose="02000500000000000000" pitchFamily="2" charset="0"/>
                        <a:cs typeface="Arial" panose="020B0604020202020204" pitchFamily="34" charset="0"/>
                      </a:endParaRP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algn="ctr">
                        <a:lnSpc>
                          <a:spcPct val="90000"/>
                        </a:lnSpc>
                      </a:pPr>
                      <a:r>
                        <a:rPr lang="en-US" sz="1200" b="1" i="0" kern="1200" cap="none" baseline="0">
                          <a:solidFill>
                            <a:schemeClr val="tx1"/>
                          </a:solidFill>
                          <a:latin typeface="Ringside Narrow" panose="02000500000000000000" pitchFamily="2" charset="0"/>
                          <a:ea typeface="+mn-ea"/>
                          <a:cs typeface="Arial" panose="020B0604020202020204" pitchFamily="34" charset="0"/>
                        </a:rPr>
                        <a:t>Fully bundled “all in” pricing </a:t>
                      </a:r>
                      <a:br>
                        <a:rPr lang="en-US" sz="1200" b="0" i="0" kern="1200" cap="none" baseline="0">
                          <a:solidFill>
                            <a:schemeClr val="tx1"/>
                          </a:solidFill>
                          <a:latin typeface="Ringside Narrow Book" panose="02000500000000000000" pitchFamily="2" charset="0"/>
                          <a:ea typeface="+mn-ea"/>
                          <a:cs typeface="Arial" panose="020B0604020202020204" pitchFamily="34" charset="0"/>
                        </a:rPr>
                      </a:br>
                      <a:r>
                        <a:rPr lang="en-US" sz="1200" b="0" i="0" kern="1200" cap="none" baseline="0">
                          <a:solidFill>
                            <a:schemeClr val="tx1"/>
                          </a:solidFill>
                          <a:latin typeface="Ringside Narrow Book" panose="02000500000000000000" pitchFamily="2" charset="0"/>
                          <a:ea typeface="+mn-ea"/>
                          <a:cs typeface="Arial" panose="020B0604020202020204" pitchFamily="34" charset="0"/>
                        </a:rPr>
                        <a:t>Combines all expenses to cover costs associated with investment management, distribution, administrative services, and recordkeeping and plan-related services.</a:t>
                      </a:r>
                    </a:p>
                  </a:txBody>
                  <a:tcPr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00" b="1" i="0" kern="1200" cap="none" baseline="0" dirty="0">
                          <a:solidFill>
                            <a:schemeClr val="tx1"/>
                          </a:solidFill>
                          <a:latin typeface="Ringside Narrow" panose="02000500000000000000" pitchFamily="2" charset="0"/>
                          <a:ea typeface="+mn-ea"/>
                          <a:cs typeface="Arial" panose="020B0604020202020204" pitchFamily="34" charset="0"/>
                        </a:rPr>
                        <a:t>Unbundled pricing </a:t>
                      </a:r>
                      <a:br>
                        <a:rPr lang="en-US" sz="1200" b="0" i="0" kern="1200" cap="none" baseline="0" dirty="0">
                          <a:solidFill>
                            <a:schemeClr val="tx1"/>
                          </a:solidFill>
                          <a:latin typeface="Ringside Narrow Book" panose="02000500000000000000" pitchFamily="2" charset="0"/>
                          <a:ea typeface="+mn-ea"/>
                          <a:cs typeface="Arial" panose="020B0604020202020204" pitchFamily="34" charset="0"/>
                        </a:rPr>
                      </a:b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Removes recordkeeping and plan service expenses from the administrative and distribution portion of the expense ratio. Recordkeeping is paid separately via recordkeeping services agreements </a:t>
                      </a:r>
                      <a:br>
                        <a:rPr lang="en-US" sz="1200" b="0" i="0" kern="1200" cap="none" baseline="0" dirty="0">
                          <a:solidFill>
                            <a:schemeClr val="tx1"/>
                          </a:solidFill>
                          <a:latin typeface="Ringside Narrow Book" panose="02000500000000000000" pitchFamily="2" charset="0"/>
                          <a:ea typeface="+mn-ea"/>
                          <a:cs typeface="Arial" panose="020B0604020202020204" pitchFamily="34" charset="0"/>
                        </a:rPr>
                      </a:b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with TIAA.</a:t>
                      </a:r>
                    </a:p>
                  </a:txBody>
                  <a:tcPr marT="91440" marB="9144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2552845663"/>
                  </a:ext>
                </a:extLst>
              </a:tr>
              <a:tr h="346180">
                <a:tc>
                  <a:txBody>
                    <a:bodyPr/>
                    <a:lstStyle/>
                    <a:p>
                      <a:pPr algn="l"/>
                      <a:r>
                        <a:rPr lang="en-US" sz="1300" b="0" baseline="0">
                          <a:solidFill>
                            <a:schemeClr val="tx1"/>
                          </a:solidFill>
                          <a:latin typeface="+mn-lt"/>
                          <a:cs typeface="Arial" panose="020B0604020202020204" pitchFamily="34" charset="0"/>
                        </a:rPr>
                        <a:t>Investment advisory </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a:r>
                        <a:rPr lang="en-US" sz="1300" b="0" baseline="0">
                          <a:solidFill>
                            <a:schemeClr val="tx1"/>
                          </a:solidFill>
                          <a:latin typeface="Franklin Gothic Book" panose="020B0503020102020204" pitchFamily="34" charset="0"/>
                          <a:cs typeface="Arial" panose="020B0604020202020204" pitchFamily="34" charset="0"/>
                        </a:rPr>
                        <a:t>1.0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a:r>
                        <a:rPr lang="en-US" sz="1300" b="0" i="0" baseline="0">
                          <a:solidFill>
                            <a:schemeClr val="tx1"/>
                          </a:solidFill>
                          <a:latin typeface="Franklin Gothic Book" panose="020B0503020102020204" pitchFamily="34" charset="0"/>
                          <a:cs typeface="Arial" panose="020B0604020202020204" pitchFamily="34" charset="0"/>
                        </a:rPr>
                        <a:t>1.0 bps</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58744340"/>
                  </a:ext>
                </a:extLst>
              </a:tr>
              <a:tr h="3461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mn-lt"/>
                          <a:ea typeface="+mn-ea"/>
                          <a:cs typeface="Arial" panose="020B0604020202020204" pitchFamily="34" charset="0"/>
                        </a:rPr>
                        <a:t>Administrative</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Franklin Gothic Book" panose="020B0503020102020204" pitchFamily="34" charset="0"/>
                          <a:ea typeface="+mn-ea"/>
                          <a:cs typeface="Arial" panose="020B0604020202020204" pitchFamily="34" charset="0"/>
                        </a:rPr>
                        <a:t> 15.0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i="0" kern="1200" baseline="0">
                          <a:solidFill>
                            <a:schemeClr val="tx1"/>
                          </a:solidFill>
                          <a:latin typeface="Franklin Gothic Book" panose="020B0503020102020204" pitchFamily="34" charset="0"/>
                          <a:ea typeface="+mn-ea"/>
                          <a:cs typeface="Arial" panose="020B0604020202020204" pitchFamily="34" charset="0"/>
                        </a:rPr>
                        <a:t>1.0 bp</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884492189"/>
                  </a:ext>
                </a:extLst>
              </a:tr>
              <a:tr h="346180">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Distribution </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2.0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31999083"/>
                  </a:ext>
                </a:extLst>
              </a:tr>
              <a:tr h="346180">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Mortality (M&amp;E)</a:t>
                      </a:r>
                      <a:r>
                        <a:rPr lang="en-US" sz="1300" b="0" kern="1200" baseline="30000">
                          <a:solidFill>
                            <a:schemeClr val="tx1"/>
                          </a:solidFill>
                          <a:latin typeface="+mn-lt"/>
                          <a:ea typeface="+mn-ea"/>
                          <a:cs typeface="Arial" panose="020B0604020202020204" pitchFamily="34" charset="0"/>
                        </a:rPr>
                        <a:t>3</a:t>
                      </a:r>
                    </a:p>
                  </a:txBody>
                  <a:tcPr marL="82394" marR="0"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4143570056"/>
                  </a:ext>
                </a:extLst>
              </a:tr>
              <a:tr h="723232">
                <a:tc>
                  <a:txBody>
                    <a:bodyPr/>
                    <a:lstStyle/>
                    <a:p>
                      <a:pPr marL="0" algn="l" defTabSz="914400" rtl="0" eaLnBrk="1" latinLnBrk="0" hangingPunct="1">
                        <a:lnSpc>
                          <a:spcPct val="90000"/>
                        </a:lnSpc>
                      </a:pPr>
                      <a:r>
                        <a:rPr lang="en-US" sz="1300" b="1" i="0" kern="1200" baseline="0">
                          <a:solidFill>
                            <a:schemeClr val="tx1"/>
                          </a:solidFill>
                          <a:latin typeface="Ringside Narrow" panose="02000500000000000000" pitchFamily="2" charset="0"/>
                          <a:ea typeface="+mn-ea"/>
                          <a:cs typeface="Arial" panose="020B0604020202020204" pitchFamily="34" charset="0"/>
                        </a:rPr>
                        <a:t>TOTAL EXPENSE RATIO</a:t>
                      </a:r>
                    </a:p>
                  </a:txBody>
                  <a:tcPr marL="82394" marR="0" marT="91440" marB="41188">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18.5 bps</a:t>
                      </a:r>
                      <a:br>
                        <a:rPr lang="en-US" sz="1100" b="0" kern="1200" baseline="0">
                          <a:solidFill>
                            <a:schemeClr val="tx1"/>
                          </a:solidFill>
                          <a:latin typeface="Franklin Gothic Book" panose="020B0503020102020204" pitchFamily="34" charset="0"/>
                          <a:ea typeface="+mn-ea"/>
                          <a:cs typeface="Arial" panose="020B0604020202020204" pitchFamily="34" charset="0"/>
                        </a:rPr>
                      </a:br>
                      <a:r>
                        <a:rPr lang="en-US" sz="1300" b="0" kern="1200" baseline="0">
                          <a:solidFill>
                            <a:schemeClr val="tx1"/>
                          </a:solidFill>
                          <a:latin typeface="Franklin Gothic Book" panose="020B0503020102020204" pitchFamily="34" charset="0"/>
                          <a:ea typeface="+mn-ea"/>
                          <a:cs typeface="Arial" panose="020B0604020202020204" pitchFamily="34" charset="0"/>
                        </a:rPr>
                        <a:t>(bundled)</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8.5 bps</a:t>
                      </a:r>
                    </a:p>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(less 10 bps RK offset)</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dirty="0">
                          <a:solidFill>
                            <a:schemeClr val="tx1"/>
                          </a:solidFill>
                          <a:latin typeface="Franklin Gothic Demi" panose="020B0603020102020204" pitchFamily="34" charset="0"/>
                          <a:ea typeface="+mn-ea"/>
                          <a:cs typeface="Arial" panose="020B0604020202020204" pitchFamily="34" charset="0"/>
                        </a:rPr>
                        <a:t>3.0 bps</a:t>
                      </a:r>
                      <a:br>
                        <a:rPr lang="en-US" sz="1100" b="0" i="0" kern="1200" baseline="0" dirty="0">
                          <a:solidFill>
                            <a:schemeClr val="tx1"/>
                          </a:solidFill>
                          <a:latin typeface="Franklin Gothic Book" panose="020B0503020102020204" pitchFamily="34" charset="0"/>
                          <a:ea typeface="+mn-ea"/>
                          <a:cs typeface="Arial" panose="020B0604020202020204" pitchFamily="34" charset="0"/>
                        </a:rPr>
                      </a:br>
                      <a:r>
                        <a:rPr lang="en-US" sz="1300" b="0" i="0" kern="1200" baseline="0" dirty="0">
                          <a:solidFill>
                            <a:schemeClr val="tx1"/>
                          </a:solidFill>
                          <a:latin typeface="Franklin Gothic Book" panose="020B0503020102020204" pitchFamily="34" charset="0"/>
                          <a:ea typeface="+mn-ea"/>
                          <a:cs typeface="Arial" panose="020B0604020202020204" pitchFamily="34" charset="0"/>
                        </a:rPr>
                        <a:t>(unbundled)</a:t>
                      </a:r>
                    </a:p>
                  </a:txBody>
                  <a:tcPr marL="0" marR="236886" marT="41188" marB="41188">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24672037"/>
                  </a:ext>
                </a:extLst>
              </a:tr>
            </a:tbl>
          </a:graphicData>
        </a:graphic>
      </p:graphicFrame>
      <p:sp>
        <p:nvSpPr>
          <p:cNvPr id="2" name="Text Placeholder 19">
            <a:extLst>
              <a:ext uri="{FF2B5EF4-FFF2-40B4-BE49-F238E27FC236}">
                <a16:creationId xmlns:a16="http://schemas.microsoft.com/office/drawing/2014/main" id="{20F01027-0F0F-A043-FE60-8E1CC0405AB2}"/>
              </a:ext>
            </a:extLst>
          </p:cNvPr>
          <p:cNvSpPr>
            <a:spLocks noGrp="1"/>
          </p:cNvSpPr>
          <p:nvPr/>
        </p:nvSpPr>
        <p:spPr>
          <a:xfrm>
            <a:off x="304800" y="4991100"/>
            <a:ext cx="11763163" cy="1409701"/>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marR="10719" indent="-137160" defTabSz="767015">
              <a:spcAft>
                <a:spcPts val="100"/>
              </a:spcAft>
              <a:buFont typeface="+mj-lt"/>
              <a:buAutoNum type="arabicPeriod"/>
              <a:tabLst>
                <a:tab pos="180824" algn="l"/>
                <a:tab pos="181292" algn="l"/>
              </a:tabLst>
            </a:pPr>
            <a:r>
              <a:rPr lang="en-US" sz="850" dirty="0"/>
              <a:t>Applies to CREF variable annuities’ net expense ratios average 0.28%, less than half the average industry cost (0.93%) for an institutional annuity. Morningstar, as of Mar. 31, 2024, based on fund level net expense ratios from 11,658 variable annuities evaluated.</a:t>
            </a:r>
          </a:p>
          <a:p>
            <a:pPr marL="137160" marR="10719" indent="-137160" defTabSz="767015">
              <a:spcAft>
                <a:spcPts val="100"/>
              </a:spcAft>
              <a:buFont typeface="+mj-lt"/>
              <a:buAutoNum type="arabicPeriod"/>
              <a:tabLst>
                <a:tab pos="180824" algn="l"/>
                <a:tab pos="181292" algn="l"/>
              </a:tabLst>
            </a:pPr>
            <a:r>
              <a:rPr lang="en-US" sz="850" dirty="0"/>
              <a:t>Source: Mutual Fund Oversight, Fund Administration, CREF Prospectus, as of May 1, 2023. The net expense ratio represents expenses after reimbursement and waivers, if applicable; and is what participants actually pay; while the gross expense ratio represents the expense ratio before consideration for reimbursements and/or waivers are applied. CREF is an at-cost product, which means its net and gross expenses are the same. Total annual expense deductions, which include investment advisory, administrative, and distribution expenses, and mortality and expense risk charges, are estimated each year based on projected expense and asset levels. Differences between actual expenses and the estimate are adjusted quarterly and are reflected in current investment results. Historically, adjustments have been small. The account’s total annual expense deduction appears in the account’s prospectus and may be different than that shown herein due to rounding. Please see the CREF prospectus for fees, expenses and further details. </a:t>
            </a:r>
          </a:p>
          <a:p>
            <a:pPr marL="137160" marR="10719" indent="-137160" defTabSz="767015">
              <a:spcAft>
                <a:spcPts val="100"/>
              </a:spcAft>
              <a:buFont typeface="+mj-lt"/>
              <a:buAutoNum type="arabicPeriod"/>
              <a:tabLst>
                <a:tab pos="180824" algn="l"/>
                <a:tab pos="181292" algn="l"/>
              </a:tabLst>
            </a:pPr>
            <a:r>
              <a:rPr lang="en-US" sz="850" dirty="0"/>
              <a:t>Mortality and expense (M&amp;E) risk charges—CREF also deducts an M&amp;E risk charge that is paid to TIAA to guarantee that CREF participants transferring funds to TIAA for the immediate purchase of lifetime payout annuities will not be charged more than the rate stipulated in the CREF contract. This M&amp;E risk charge is a direct insurance charge. This charge is the same across all classes and accounts. </a:t>
            </a:r>
          </a:p>
        </p:txBody>
      </p:sp>
      <p:sp>
        <p:nvSpPr>
          <p:cNvPr id="6" name="Footer Placeholder 4">
            <a:extLst>
              <a:ext uri="{FF2B5EF4-FFF2-40B4-BE49-F238E27FC236}">
                <a16:creationId xmlns:a16="http://schemas.microsoft.com/office/drawing/2014/main" id="{4111B032-A10E-71D0-CA15-60ADDB8BEBA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6175431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2C5A6-3AAF-ED44-391E-76DE97F15924}"/>
              </a:ext>
            </a:extLst>
          </p:cNvPr>
          <p:cNvSpPr>
            <a:spLocks noGrp="1"/>
          </p:cNvSpPr>
          <p:nvPr>
            <p:ph type="title"/>
          </p:nvPr>
        </p:nvSpPr>
        <p:spPr>
          <a:xfrm>
            <a:off x="279400" y="1481328"/>
            <a:ext cx="8531352" cy="1298448"/>
          </a:xfrm>
        </p:spPr>
        <p:txBody>
          <a:bodyPr/>
          <a:lstStyle/>
          <a:p>
            <a:r>
              <a:rPr lang="en-US"/>
              <a:t>CREF Social Choice</a:t>
            </a:r>
          </a:p>
        </p:txBody>
      </p:sp>
      <p:sp>
        <p:nvSpPr>
          <p:cNvPr id="4" name="Slide Number Placeholder 3">
            <a:extLst>
              <a:ext uri="{FF2B5EF4-FFF2-40B4-BE49-F238E27FC236}">
                <a16:creationId xmlns:a16="http://schemas.microsoft.com/office/drawing/2014/main" id="{07B4E0E4-93F2-BF6C-0077-8BC202C869A3}"/>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45</a:t>
            </a:fld>
            <a:endParaRPr lang="en-US"/>
          </a:p>
        </p:txBody>
      </p:sp>
      <p:sp>
        <p:nvSpPr>
          <p:cNvPr id="3" name="Footer Placeholder 4">
            <a:extLst>
              <a:ext uri="{FF2B5EF4-FFF2-40B4-BE49-F238E27FC236}">
                <a16:creationId xmlns:a16="http://schemas.microsoft.com/office/drawing/2014/main" id="{14B5FF64-6864-A3F7-ED7E-7B23F0A1F91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3111955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3BDEE38F-FA12-2F04-29DE-5B2F02365A85}"/>
              </a:ext>
            </a:extLst>
          </p:cNvPr>
          <p:cNvSpPr>
            <a:spLocks noGrp="1"/>
          </p:cNvSpPr>
          <p:nvPr>
            <p:ph type="sldNum" sz="quarter" idx="12"/>
          </p:nvPr>
        </p:nvSpPr>
        <p:spPr/>
        <p:txBody>
          <a:bodyPr/>
          <a:lstStyle/>
          <a:p>
            <a:fld id="{E5B12101-DB11-214A-81F9-2D258DBE057F}" type="slidenum">
              <a:rPr lang="en-US" smtClean="0"/>
              <a:pPr/>
              <a:t>46</a:t>
            </a:fld>
            <a:endParaRPr lang="en-US"/>
          </a:p>
        </p:txBody>
      </p:sp>
      <p:sp>
        <p:nvSpPr>
          <p:cNvPr id="10" name="Rectangle 9">
            <a:extLst>
              <a:ext uri="{FF2B5EF4-FFF2-40B4-BE49-F238E27FC236}">
                <a16:creationId xmlns:a16="http://schemas.microsoft.com/office/drawing/2014/main" id="{69AB2004-0696-1ABC-4373-FC00F5368890}"/>
              </a:ext>
            </a:extLst>
          </p:cNvPr>
          <p:cNvSpPr/>
          <p:nvPr/>
        </p:nvSpPr>
        <p:spPr>
          <a:xfrm>
            <a:off x="-9786" y="0"/>
            <a:ext cx="3051207" cy="6858000"/>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4" name="Title 63">
            <a:extLst>
              <a:ext uri="{FF2B5EF4-FFF2-40B4-BE49-F238E27FC236}">
                <a16:creationId xmlns:a16="http://schemas.microsoft.com/office/drawing/2014/main" id="{5138BB83-3322-4582-0A7D-BD1B70B53ABA}"/>
              </a:ext>
            </a:extLst>
          </p:cNvPr>
          <p:cNvSpPr>
            <a:spLocks noGrp="1"/>
          </p:cNvSpPr>
          <p:nvPr>
            <p:ph type="title"/>
          </p:nvPr>
        </p:nvSpPr>
        <p:spPr>
          <a:xfrm>
            <a:off x="397822" y="982513"/>
            <a:ext cx="2570828" cy="941541"/>
          </a:xfrm>
        </p:spPr>
        <p:txBody>
          <a:bodyPr/>
          <a:lstStyle/>
          <a:p>
            <a:pPr>
              <a:spcBef>
                <a:spcPts val="1200"/>
              </a:spcBef>
              <a:spcAft>
                <a:spcPts val="1200"/>
              </a:spcAft>
            </a:pPr>
            <a:r>
              <a:rPr lang="en-US" sz="3200"/>
              <a:t>CREF Social Choice Account</a:t>
            </a:r>
          </a:p>
        </p:txBody>
      </p:sp>
      <p:grpSp>
        <p:nvGrpSpPr>
          <p:cNvPr id="23" name="Group 22">
            <a:extLst>
              <a:ext uri="{FF2B5EF4-FFF2-40B4-BE49-F238E27FC236}">
                <a16:creationId xmlns:a16="http://schemas.microsoft.com/office/drawing/2014/main" id="{0B1A84F9-49C0-BD33-E81F-B6D608B9D1DA}"/>
              </a:ext>
            </a:extLst>
          </p:cNvPr>
          <p:cNvGrpSpPr/>
          <p:nvPr/>
        </p:nvGrpSpPr>
        <p:grpSpPr>
          <a:xfrm>
            <a:off x="3401921" y="867664"/>
            <a:ext cx="8065236" cy="3447642"/>
            <a:chOff x="3401921" y="740664"/>
            <a:chExt cx="8065236" cy="3447642"/>
          </a:xfrm>
        </p:grpSpPr>
        <p:sp>
          <p:nvSpPr>
            <p:cNvPr id="15" name="TextBox 14">
              <a:extLst>
                <a:ext uri="{FF2B5EF4-FFF2-40B4-BE49-F238E27FC236}">
                  <a16:creationId xmlns:a16="http://schemas.microsoft.com/office/drawing/2014/main" id="{867B2474-BECB-1C33-BE09-57F146A62F6E}"/>
                </a:ext>
              </a:extLst>
            </p:cNvPr>
            <p:cNvSpPr txBox="1"/>
            <p:nvPr/>
          </p:nvSpPr>
          <p:spPr>
            <a:xfrm>
              <a:off x="4318942" y="780218"/>
              <a:ext cx="6224215" cy="844142"/>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Responsible growth opportunity</a:t>
              </a:r>
            </a:p>
            <a:p>
              <a:pPr>
                <a:lnSpc>
                  <a:spcPts val="2000"/>
                </a:lnSpc>
                <a:spcAft>
                  <a:spcPts val="300"/>
                </a:spcAft>
                <a:buSzPct val="65000"/>
              </a:pPr>
              <a:r>
                <a:rPr lang="en-US" sz="1600">
                  <a:latin typeface="+mn-lt"/>
                </a:rPr>
                <a:t>Competitive returns </a:t>
              </a:r>
              <a:r>
                <a:rPr lang="en-US" sz="1600"/>
                <a:t>from</a:t>
              </a:r>
              <a:r>
                <a:rPr lang="en-US" sz="1600">
                  <a:latin typeface="+mn-lt"/>
                </a:rPr>
                <a:t> investments that meet environmental, social and governance (ESG) and impact criteria</a:t>
              </a:r>
            </a:p>
          </p:txBody>
        </p:sp>
        <p:sp>
          <p:nvSpPr>
            <p:cNvPr id="3" name="TextBox 2">
              <a:extLst>
                <a:ext uri="{FF2B5EF4-FFF2-40B4-BE49-F238E27FC236}">
                  <a16:creationId xmlns:a16="http://schemas.microsoft.com/office/drawing/2014/main" id="{E28F575B-0122-0A88-8A2B-CABDE0643324}"/>
                </a:ext>
              </a:extLst>
            </p:cNvPr>
            <p:cNvSpPr txBox="1"/>
            <p:nvPr/>
          </p:nvSpPr>
          <p:spPr>
            <a:xfrm>
              <a:off x="4318942" y="2176272"/>
              <a:ext cx="6931635" cy="587661"/>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At cost with no added fees</a:t>
              </a:r>
              <a:r>
                <a:rPr lang="en-US" sz="2200" b="1" spc="60" baseline="30000">
                  <a:solidFill>
                    <a:schemeClr val="tx2"/>
                  </a:solidFill>
                  <a:latin typeface="+mj-lt"/>
                </a:rPr>
                <a:t>2</a:t>
              </a:r>
            </a:p>
            <a:p>
              <a:pPr>
                <a:lnSpc>
                  <a:spcPts val="2000"/>
                </a:lnSpc>
                <a:spcAft>
                  <a:spcPts val="300"/>
                </a:spcAft>
                <a:buSzPct val="65000"/>
              </a:pPr>
              <a:r>
                <a:rPr lang="en-US" sz="1600">
                  <a:latin typeface="+mn-lt"/>
                </a:rPr>
                <a:t>Ranks in the lowest quartile for expenses in its category</a:t>
              </a:r>
            </a:p>
          </p:txBody>
        </p:sp>
        <p:sp>
          <p:nvSpPr>
            <p:cNvPr id="11" name="TextBox 10">
              <a:extLst>
                <a:ext uri="{FF2B5EF4-FFF2-40B4-BE49-F238E27FC236}">
                  <a16:creationId xmlns:a16="http://schemas.microsoft.com/office/drawing/2014/main" id="{6C4F560A-AEA9-2D73-A08C-EEEF4248F94D}"/>
                </a:ext>
              </a:extLst>
            </p:cNvPr>
            <p:cNvSpPr txBox="1"/>
            <p:nvPr/>
          </p:nvSpPr>
          <p:spPr>
            <a:xfrm>
              <a:off x="4318942" y="3344164"/>
              <a:ext cx="7148215" cy="844142"/>
            </a:xfrm>
            <a:prstGeom prst="rect">
              <a:avLst/>
            </a:prstGeom>
            <a:noFill/>
          </p:spPr>
          <p:txBody>
            <a:bodyPr wrap="square" lIns="0" tIns="0" rIns="0" bIns="0" rtlCol="0">
              <a:spAutoFit/>
            </a:bodyPr>
            <a:lstStyle/>
            <a:p>
              <a:pPr>
                <a:lnSpc>
                  <a:spcPts val="2400"/>
                </a:lnSpc>
                <a:spcAft>
                  <a:spcPts val="300"/>
                </a:spcAft>
                <a:buSzPct val="65000"/>
              </a:pPr>
              <a:r>
                <a:rPr lang="en-US" sz="2200" b="1" spc="60" dirty="0">
                  <a:solidFill>
                    <a:schemeClr val="tx2"/>
                  </a:solidFill>
                  <a:latin typeface="+mj-lt"/>
                </a:rPr>
                <a:t>Variable lifetime income as a hedge against inflation</a:t>
              </a:r>
              <a:endParaRPr lang="en-US" sz="2200" b="1" spc="60" baseline="30000" dirty="0">
                <a:solidFill>
                  <a:schemeClr val="tx2"/>
                </a:solidFill>
                <a:latin typeface="+mj-lt"/>
              </a:endParaRPr>
            </a:p>
            <a:p>
              <a:pPr>
                <a:lnSpc>
                  <a:spcPts val="2000"/>
                </a:lnSpc>
                <a:spcAft>
                  <a:spcPts val="300"/>
                </a:spcAft>
                <a:buSzPct val="65000"/>
              </a:pPr>
              <a:r>
                <a:rPr lang="en-US" sz="1600" dirty="0"/>
                <a:t>Retirement income </a:t>
              </a:r>
              <a:r>
                <a:rPr lang="en-US" sz="1600" dirty="0">
                  <a:latin typeface="+mn-lt"/>
                </a:rPr>
                <a:t>that can pay more—in total and each year—than conventional withdrawal strategies</a:t>
              </a:r>
              <a:r>
                <a:rPr lang="en-US" sz="1600" baseline="30000" dirty="0">
                  <a:latin typeface="+mn-lt"/>
                </a:rPr>
                <a:t>3</a:t>
              </a:r>
            </a:p>
          </p:txBody>
        </p:sp>
        <p:pic>
          <p:nvPicPr>
            <p:cNvPr id="19" name="Graphic 18">
              <a:extLst>
                <a:ext uri="{FF2B5EF4-FFF2-40B4-BE49-F238E27FC236}">
                  <a16:creationId xmlns:a16="http://schemas.microsoft.com/office/drawing/2014/main" id="{A8DA3EA2-46D0-89AF-EA5B-D9D275A2871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401921" y="2057400"/>
              <a:ext cx="731520" cy="731520"/>
            </a:xfrm>
            <a:prstGeom prst="rect">
              <a:avLst/>
            </a:prstGeom>
          </p:spPr>
        </p:pic>
        <p:pic>
          <p:nvPicPr>
            <p:cNvPr id="21" name="Graphic 20">
              <a:extLst>
                <a:ext uri="{FF2B5EF4-FFF2-40B4-BE49-F238E27FC236}">
                  <a16:creationId xmlns:a16="http://schemas.microsoft.com/office/drawing/2014/main" id="{F4388694-9847-104E-79F5-3DCF0013AF1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402948" y="3356864"/>
              <a:ext cx="731520" cy="731520"/>
            </a:xfrm>
            <a:prstGeom prst="rect">
              <a:avLst/>
            </a:prstGeom>
          </p:spPr>
        </p:pic>
        <p:cxnSp>
          <p:nvCxnSpPr>
            <p:cNvPr id="4" name="Straight Connector 3">
              <a:extLst>
                <a:ext uri="{FF2B5EF4-FFF2-40B4-BE49-F238E27FC236}">
                  <a16:creationId xmlns:a16="http://schemas.microsoft.com/office/drawing/2014/main" id="{D16FA665-E1A8-30B8-2928-312E00B27245}"/>
                </a:ext>
                <a:ext uri="{C183D7F6-B498-43B3-948B-1728B52AA6E4}">
                  <adec:decorative xmlns:adec="http://schemas.microsoft.com/office/drawing/2017/decorative" val="1"/>
                </a:ext>
              </a:extLst>
            </p:cNvPr>
            <p:cNvCxnSpPr>
              <a:cxnSpLocks/>
            </p:cNvCxnSpPr>
            <p:nvPr/>
          </p:nvCxnSpPr>
          <p:spPr>
            <a:xfrm flipH="1">
              <a:off x="3466552" y="1884680"/>
              <a:ext cx="7302501" cy="0"/>
            </a:xfrm>
            <a:prstGeom prst="line">
              <a:avLst/>
            </a:prstGeom>
            <a:noFill/>
            <a:ln w="9525" cap="flat" cmpd="sng" algn="ctr">
              <a:solidFill>
                <a:srgbClr val="6D779F"/>
              </a:solidFill>
              <a:prstDash val="solid"/>
              <a:miter lim="800000"/>
            </a:ln>
            <a:effectLst/>
          </p:spPr>
        </p:cxnSp>
        <p:cxnSp>
          <p:nvCxnSpPr>
            <p:cNvPr id="7" name="Straight Connector 6">
              <a:extLst>
                <a:ext uri="{FF2B5EF4-FFF2-40B4-BE49-F238E27FC236}">
                  <a16:creationId xmlns:a16="http://schemas.microsoft.com/office/drawing/2014/main" id="{7C3708FD-C51A-0A97-13D7-E4116FBA47E3}"/>
                </a:ext>
                <a:ext uri="{C183D7F6-B498-43B3-948B-1728B52AA6E4}">
                  <adec:decorative xmlns:adec="http://schemas.microsoft.com/office/drawing/2017/decorative" val="1"/>
                </a:ext>
              </a:extLst>
            </p:cNvPr>
            <p:cNvCxnSpPr>
              <a:cxnSpLocks/>
            </p:cNvCxnSpPr>
            <p:nvPr/>
          </p:nvCxnSpPr>
          <p:spPr>
            <a:xfrm flipH="1">
              <a:off x="3466552" y="3034792"/>
              <a:ext cx="7302501" cy="0"/>
            </a:xfrm>
            <a:prstGeom prst="line">
              <a:avLst/>
            </a:prstGeom>
            <a:noFill/>
            <a:ln w="9525" cap="flat" cmpd="sng" algn="ctr">
              <a:solidFill>
                <a:srgbClr val="6D779F"/>
              </a:solidFill>
              <a:prstDash val="solid"/>
              <a:miter lim="800000"/>
            </a:ln>
            <a:effectLst/>
          </p:spPr>
        </p:cxnSp>
        <p:pic>
          <p:nvPicPr>
            <p:cNvPr id="16" name="Graphic 15">
              <a:extLst>
                <a:ext uri="{FF2B5EF4-FFF2-40B4-BE49-F238E27FC236}">
                  <a16:creationId xmlns:a16="http://schemas.microsoft.com/office/drawing/2014/main" id="{2C14F8D6-9E01-ADD3-9B74-219793B88D74}"/>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420832" y="740664"/>
              <a:ext cx="692373" cy="692373"/>
            </a:xfrm>
            <a:prstGeom prst="rect">
              <a:avLst/>
            </a:prstGeom>
          </p:spPr>
        </p:pic>
      </p:grpSp>
      <p:sp>
        <p:nvSpPr>
          <p:cNvPr id="37" name="Text Placeholder 19">
            <a:extLst>
              <a:ext uri="{FF2B5EF4-FFF2-40B4-BE49-F238E27FC236}">
                <a16:creationId xmlns:a16="http://schemas.microsoft.com/office/drawing/2014/main" id="{B59CE6DC-BE26-6044-3652-23C3048BFE32}"/>
              </a:ext>
            </a:extLst>
          </p:cNvPr>
          <p:cNvSpPr txBox="1">
            <a:spLocks/>
          </p:cNvSpPr>
          <p:nvPr/>
        </p:nvSpPr>
        <p:spPr>
          <a:xfrm>
            <a:off x="394936" y="716473"/>
            <a:ext cx="1658616" cy="149150"/>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a:solidFill>
                  <a:schemeClr val="tx2"/>
                </a:solidFill>
                <a:latin typeface="Ringside Narrow" panose="02000500000000000000" pitchFamily="2" charset="0"/>
              </a:rPr>
              <a:t>ACCOUNT OVERVIEW </a:t>
            </a:r>
          </a:p>
        </p:txBody>
      </p:sp>
      <p:sp>
        <p:nvSpPr>
          <p:cNvPr id="38" name="Text Placeholder 19">
            <a:extLst>
              <a:ext uri="{FF2B5EF4-FFF2-40B4-BE49-F238E27FC236}">
                <a16:creationId xmlns:a16="http://schemas.microsoft.com/office/drawing/2014/main" id="{E4477408-74F6-38DA-C54B-7C8CD67502DA}"/>
              </a:ext>
            </a:extLst>
          </p:cNvPr>
          <p:cNvSpPr>
            <a:spLocks noGrp="1"/>
          </p:cNvSpPr>
          <p:nvPr/>
        </p:nvSpPr>
        <p:spPr>
          <a:xfrm>
            <a:off x="3373557" y="4697220"/>
            <a:ext cx="8332879" cy="1674969"/>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Morningstar Rating and Morningstar Style Box (if shown), category information and risk disclosures provided by Morningstar, Inc. ©2024 Morningstar, Inc. All rights reserved. The information contained herein: (1) is proprietary to Morningstar and/or its content providers; (2) may not be copied or distributed; and (3) is not warranted to be accurate, complete or timely. Neither Morningstar nor its content providers are responsible for any damages or losses arising from any use of this information. Neither TIAA nor its affiliates has independently verified the accuracy or completeness of this information. The Morningstar Category classifies a fund based on its investment style as measured by underlying portfolio holdings (portfolio statistics and compositions over the past three years). If the fund is new and has no portfolio, Morningstar estimates where it will fall before assigning a more permanent category. When necessary, Morningstar may change a category assignment based on current information.</a:t>
            </a:r>
          </a:p>
          <a:p>
            <a:pPr marL="137160" indent="-137160">
              <a:spcAft>
                <a:spcPts val="100"/>
              </a:spcAft>
              <a:buFont typeface="+mj-lt"/>
              <a:buAutoNum type="arabicPeriod"/>
            </a:pPr>
            <a:r>
              <a:rPr lang="en-US" sz="850" dirty="0"/>
              <a:t>Applies to CREF Variable Annuities’ net expense ratios average 0.27%, less than half the average industry cost (0.94%) for an institutional annuity. Morningstar as of Jul. 15, 2024, based on fund level net expense ratios from 11,384 variable annuities evaluated.</a:t>
            </a:r>
          </a:p>
          <a:p>
            <a:pPr marL="137160" indent="-137160">
              <a:spcAft>
                <a:spcPts val="100"/>
              </a:spcAft>
              <a:buFont typeface="+mj-lt"/>
              <a:buAutoNum type="arabicPeriod"/>
            </a:pPr>
            <a:r>
              <a:rPr lang="en-US" sz="850" kern="700" dirty="0"/>
              <a:t>When compared to theoretical 4% systematic withdrawal amounts from similarly invested peer groups, CREF, as represented by CREF stock, has historically paid higher levels of lifetime annuity income, which has ranged from 5.9% to 6.8%. There are material differences between mutual funds and CREF variable accounts. Mutual fund capital-gain distributions or dividends paid are added to the number of shares owned (number of shares increase). CREF account capital-gain distributions or dividends are added to the unit value (number of units stay constant). Mutual fund withdrawals are only available as one-time or systematic withdrawals. CREF accounts include the right to receive an income stream (a binding decision to receive annuity payments) from all or part of an account’s accumulation. CREF accounts deduct a mortality and expense risk charge of 0.005%.</a:t>
            </a:r>
          </a:p>
        </p:txBody>
      </p:sp>
      <p:sp>
        <p:nvSpPr>
          <p:cNvPr id="17" name="Text Placeholder 14">
            <a:extLst>
              <a:ext uri="{FF2B5EF4-FFF2-40B4-BE49-F238E27FC236}">
                <a16:creationId xmlns:a16="http://schemas.microsoft.com/office/drawing/2014/main" id="{502A560F-1988-F1CE-E76B-33D53B3E8F7F}"/>
              </a:ext>
            </a:extLst>
          </p:cNvPr>
          <p:cNvSpPr txBox="1">
            <a:spLocks/>
          </p:cNvSpPr>
          <p:nvPr/>
        </p:nvSpPr>
        <p:spPr>
          <a:xfrm>
            <a:off x="377353" y="3389854"/>
            <a:ext cx="2664068" cy="1200515"/>
          </a:xfrm>
          <a:prstGeom prst="rect">
            <a:avLst/>
          </a:prstGeom>
        </p:spPr>
        <p:txBody>
          <a:bodyPr lIns="0" tIns="45720" rIns="91440" bIns="45720" anchor="t"/>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1" dirty="0">
                <a:latin typeface="Ringside Narrow"/>
              </a:rPr>
              <a:t>Management style: </a:t>
            </a:r>
            <a:r>
              <a:rPr lang="en-US" sz="1400" b="1" dirty="0">
                <a:solidFill>
                  <a:schemeClr val="tx2"/>
                </a:solidFill>
                <a:latin typeface="Ringside Narrow"/>
              </a:rPr>
              <a:t>Active </a:t>
            </a:r>
          </a:p>
          <a:p>
            <a:r>
              <a:rPr lang="en-US" sz="1400" b="1" dirty="0">
                <a:latin typeface="Ringside Narrow"/>
              </a:rPr>
              <a:t>Asset class: </a:t>
            </a:r>
            <a:r>
              <a:rPr lang="en-US" sz="1400" b="1" dirty="0">
                <a:solidFill>
                  <a:schemeClr val="tx2"/>
                </a:solidFill>
                <a:latin typeface="Ringside Narrow"/>
              </a:rPr>
              <a:t>Balanced</a:t>
            </a:r>
          </a:p>
          <a:p>
            <a:r>
              <a:rPr lang="en-US" sz="1400" b="1" dirty="0">
                <a:latin typeface="Ringside Narrow"/>
              </a:rPr>
              <a:t>Fees and expenses (R4): </a:t>
            </a:r>
            <a:r>
              <a:rPr lang="en-US" sz="1400" b="1" dirty="0">
                <a:solidFill>
                  <a:schemeClr val="tx2"/>
                </a:solidFill>
                <a:latin typeface="Ringside Narrow"/>
              </a:rPr>
              <a:t>0.065%</a:t>
            </a:r>
          </a:p>
        </p:txBody>
      </p:sp>
      <p:cxnSp>
        <p:nvCxnSpPr>
          <p:cNvPr id="18" name="Straight Connector 17">
            <a:extLst>
              <a:ext uri="{FF2B5EF4-FFF2-40B4-BE49-F238E27FC236}">
                <a16:creationId xmlns:a16="http://schemas.microsoft.com/office/drawing/2014/main" id="{7F71A279-501A-65C5-44C9-36F8AF9EDDF4}"/>
              </a:ext>
            </a:extLst>
          </p:cNvPr>
          <p:cNvCxnSpPr>
            <a:cxnSpLocks/>
          </p:cNvCxnSpPr>
          <p:nvPr/>
        </p:nvCxnSpPr>
        <p:spPr>
          <a:xfrm>
            <a:off x="386203" y="4469147"/>
            <a:ext cx="2340864"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8185B03-D37D-3651-094D-B7F87C75AD79}"/>
              </a:ext>
            </a:extLst>
          </p:cNvPr>
          <p:cNvCxnSpPr>
            <a:cxnSpLocks/>
          </p:cNvCxnSpPr>
          <p:nvPr/>
        </p:nvCxnSpPr>
        <p:spPr>
          <a:xfrm>
            <a:off x="368559" y="3233437"/>
            <a:ext cx="234537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65EC7C2B-D30F-C2FA-670E-A8EA220DC700}"/>
              </a:ext>
            </a:extLst>
          </p:cNvPr>
          <p:cNvGrpSpPr/>
          <p:nvPr/>
        </p:nvGrpSpPr>
        <p:grpSpPr>
          <a:xfrm>
            <a:off x="297789" y="4995350"/>
            <a:ext cx="2580835" cy="1489587"/>
            <a:chOff x="8932984" y="4652921"/>
            <a:chExt cx="2580835" cy="1489587"/>
          </a:xfrm>
        </p:grpSpPr>
        <p:sp>
          <p:nvSpPr>
            <p:cNvPr id="5" name="Rectangle 4">
              <a:extLst>
                <a:ext uri="{FF2B5EF4-FFF2-40B4-BE49-F238E27FC236}">
                  <a16:creationId xmlns:a16="http://schemas.microsoft.com/office/drawing/2014/main" id="{64C2E53E-3049-3F9A-6089-6B8BBA73CDB8}"/>
                </a:ext>
              </a:extLst>
            </p:cNvPr>
            <p:cNvSpPr/>
            <p:nvPr/>
          </p:nvSpPr>
          <p:spPr>
            <a:xfrm>
              <a:off x="8932984" y="4652921"/>
              <a:ext cx="2580835" cy="1489587"/>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t" anchorCtr="0"/>
            <a:lstStyle/>
            <a:p>
              <a:pPr algn="ctr">
                <a:spcAft>
                  <a:spcPts val="1600"/>
                </a:spcAft>
              </a:pPr>
              <a:r>
                <a:rPr lang="en-US" sz="1400" b="1" dirty="0">
                  <a:solidFill>
                    <a:schemeClr val="bg1"/>
                  </a:solidFill>
                  <a:latin typeface="Ringside Narrow" panose="02000500000000000000" pitchFamily="2" charset="0"/>
                </a:rPr>
                <a:t>Overall Morningstar rating</a:t>
              </a:r>
              <a:r>
                <a:rPr lang="en-US" sz="1400" b="1" baseline="30000" dirty="0">
                  <a:solidFill>
                    <a:schemeClr val="bg1"/>
                  </a:solidFill>
                  <a:latin typeface="Ringside Narrow" panose="02000500000000000000" pitchFamily="2" charset="0"/>
                </a:rPr>
                <a:t>1</a:t>
              </a:r>
            </a:p>
            <a:p>
              <a:pPr algn="ctr"/>
              <a:endParaRPr lang="en-US" sz="1400" dirty="0">
                <a:solidFill>
                  <a:schemeClr val="bg1"/>
                </a:solidFill>
              </a:endParaRPr>
            </a:p>
            <a:p>
              <a:pPr algn="ctr"/>
              <a:r>
                <a:rPr lang="en-US" sz="1100" dirty="0">
                  <a:solidFill>
                    <a:schemeClr val="bg1"/>
                  </a:solidFill>
                </a:rPr>
                <a:t>Out of 689 funds in category:</a:t>
              </a:r>
            </a:p>
            <a:p>
              <a:pPr algn="ctr">
                <a:spcBef>
                  <a:spcPts val="200"/>
                </a:spcBef>
                <a:spcAft>
                  <a:spcPts val="900"/>
                </a:spcAft>
              </a:pPr>
              <a:r>
                <a:rPr lang="en-US" sz="1100" b="1" dirty="0">
                  <a:solidFill>
                    <a:schemeClr val="bg1"/>
                  </a:solidFill>
                  <a:latin typeface="Ringside Narrow" panose="02000500000000000000" pitchFamily="2" charset="0"/>
                </a:rPr>
                <a:t>Moderate Allocation</a:t>
              </a:r>
            </a:p>
            <a:p>
              <a:pPr algn="ctr"/>
              <a:r>
                <a:rPr lang="en-US" sz="1100" i="1" dirty="0">
                  <a:solidFill>
                    <a:schemeClr val="bg1">
                      <a:lumMod val="85000"/>
                    </a:schemeClr>
                  </a:solidFill>
                  <a:latin typeface="Ringside Narrow Book" panose="02000500000000000000" pitchFamily="2" charset="0"/>
                </a:rPr>
                <a:t>As of Jun. 30, 2024</a:t>
              </a:r>
            </a:p>
            <a:p>
              <a:pPr algn="ctr"/>
              <a:endParaRPr lang="en-US" sz="1400" dirty="0">
                <a:solidFill>
                  <a:schemeClr val="bg1"/>
                </a:solidFill>
              </a:endParaRPr>
            </a:p>
          </p:txBody>
        </p:sp>
        <p:grpSp>
          <p:nvGrpSpPr>
            <p:cNvPr id="6" name="Group 5">
              <a:extLst>
                <a:ext uri="{FF2B5EF4-FFF2-40B4-BE49-F238E27FC236}">
                  <a16:creationId xmlns:a16="http://schemas.microsoft.com/office/drawing/2014/main" id="{331D9C34-6C78-8F64-C69B-485041543B1F}"/>
                </a:ext>
              </a:extLst>
            </p:cNvPr>
            <p:cNvGrpSpPr/>
            <p:nvPr/>
          </p:nvGrpSpPr>
          <p:grpSpPr>
            <a:xfrm>
              <a:off x="9550668" y="5015288"/>
              <a:ext cx="1350852" cy="297431"/>
              <a:chOff x="20680" y="2939834"/>
              <a:chExt cx="1730498" cy="381022"/>
            </a:xfrm>
            <a:solidFill>
              <a:schemeClr val="accent4"/>
            </a:solidFill>
          </p:grpSpPr>
          <p:pic>
            <p:nvPicPr>
              <p:cNvPr id="12" name="Graphic 11" descr="Star with solid fill">
                <a:extLst>
                  <a:ext uri="{FF2B5EF4-FFF2-40B4-BE49-F238E27FC236}">
                    <a16:creationId xmlns:a16="http://schemas.microsoft.com/office/drawing/2014/main" id="{B8E799BB-196A-0F1D-C579-5791218B364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0680" y="2947208"/>
                <a:ext cx="373648" cy="373648"/>
              </a:xfrm>
              <a:prstGeom prst="rect">
                <a:avLst/>
              </a:prstGeom>
            </p:spPr>
          </p:pic>
          <p:pic>
            <p:nvPicPr>
              <p:cNvPr id="13" name="Graphic 12" descr="Star with solid fill">
                <a:extLst>
                  <a:ext uri="{FF2B5EF4-FFF2-40B4-BE49-F238E27FC236}">
                    <a16:creationId xmlns:a16="http://schemas.microsoft.com/office/drawing/2014/main" id="{0AEA97D2-1FA4-DE2D-D404-7EF04E27A2C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59893" y="2939834"/>
                <a:ext cx="373648" cy="373648"/>
              </a:xfrm>
              <a:prstGeom prst="rect">
                <a:avLst/>
              </a:prstGeom>
            </p:spPr>
          </p:pic>
          <p:pic>
            <p:nvPicPr>
              <p:cNvPr id="26" name="Graphic 25" descr="Star with solid fill">
                <a:extLst>
                  <a:ext uri="{FF2B5EF4-FFF2-40B4-BE49-F238E27FC236}">
                    <a16:creationId xmlns:a16="http://schemas.microsoft.com/office/drawing/2014/main" id="{312FC4E0-2063-A56C-732E-4BA8D001BBA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9108" y="2947208"/>
                <a:ext cx="373648" cy="373648"/>
              </a:xfrm>
              <a:prstGeom prst="rect">
                <a:avLst/>
              </a:prstGeom>
            </p:spPr>
          </p:pic>
          <p:pic>
            <p:nvPicPr>
              <p:cNvPr id="27" name="Graphic 26" descr="Star with solid fill">
                <a:extLst>
                  <a:ext uri="{FF2B5EF4-FFF2-40B4-BE49-F238E27FC236}">
                    <a16:creationId xmlns:a16="http://schemas.microsoft.com/office/drawing/2014/main" id="{C45890AD-534D-8C32-5A84-5975CD799E1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38320" y="2947208"/>
                <a:ext cx="373648" cy="373648"/>
              </a:xfrm>
              <a:prstGeom prst="rect">
                <a:avLst/>
              </a:prstGeom>
            </p:spPr>
          </p:pic>
          <p:pic>
            <p:nvPicPr>
              <p:cNvPr id="28" name="Graphic 27" descr="Star with solid fill">
                <a:extLst>
                  <a:ext uri="{FF2B5EF4-FFF2-40B4-BE49-F238E27FC236}">
                    <a16:creationId xmlns:a16="http://schemas.microsoft.com/office/drawing/2014/main" id="{CF0AE5CB-D0D4-67AA-D6C0-0A85B156116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377530" y="2947208"/>
                <a:ext cx="373648" cy="373648"/>
              </a:xfrm>
              <a:prstGeom prst="rect">
                <a:avLst/>
              </a:prstGeom>
            </p:spPr>
          </p:pic>
        </p:grpSp>
      </p:grpSp>
      <p:sp>
        <p:nvSpPr>
          <p:cNvPr id="22" name="Text Placeholder 2">
            <a:extLst>
              <a:ext uri="{FF2B5EF4-FFF2-40B4-BE49-F238E27FC236}">
                <a16:creationId xmlns:a16="http://schemas.microsoft.com/office/drawing/2014/main" id="{CE9A7B33-D3B2-EF5A-6E22-C6DC15831A33}"/>
              </a:ext>
            </a:extLst>
          </p:cNvPr>
          <p:cNvSpPr>
            <a:spLocks noGrp="1"/>
          </p:cNvSpPr>
          <p:nvPr/>
        </p:nvSpPr>
        <p:spPr>
          <a:xfrm>
            <a:off x="381688" y="2529727"/>
            <a:ext cx="2345379" cy="62327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Built for growth through responsible investing (RI)</a:t>
            </a:r>
          </a:p>
        </p:txBody>
      </p:sp>
      <p:sp>
        <p:nvSpPr>
          <p:cNvPr id="8" name="Footer Placeholder 4">
            <a:extLst>
              <a:ext uri="{FF2B5EF4-FFF2-40B4-BE49-F238E27FC236}">
                <a16:creationId xmlns:a16="http://schemas.microsoft.com/office/drawing/2014/main" id="{4EDF7F30-6ABE-6854-BCEE-2C5C564AB835}"/>
              </a:ext>
            </a:extLst>
          </p:cNvPr>
          <p:cNvSpPr txBox="1">
            <a:spLocks/>
          </p:cNvSpPr>
          <p:nvPr/>
        </p:nvSpPr>
        <p:spPr>
          <a:xfrm>
            <a:off x="3401568"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6651786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1E598C54-5F46-896A-A0BA-08CBA525B45F}"/>
              </a:ext>
            </a:extLst>
          </p:cNvPr>
          <p:cNvSpPr>
            <a:spLocks noGrp="1"/>
          </p:cNvSpPr>
          <p:nvPr>
            <p:ph type="title"/>
          </p:nvPr>
        </p:nvSpPr>
        <p:spPr>
          <a:xfrm>
            <a:off x="292100" y="612649"/>
            <a:ext cx="7543800" cy="445992"/>
          </a:xfrm>
        </p:spPr>
        <p:txBody>
          <a:bodyPr/>
          <a:lstStyle/>
          <a:p>
            <a:r>
              <a:rPr lang="en-US" dirty="0">
                <a:latin typeface="TIAA Challenger Semibold"/>
              </a:rPr>
              <a:t>Seeks diversified global equity and fixed income exposure with moderate risk </a:t>
            </a:r>
          </a:p>
        </p:txBody>
      </p:sp>
      <p:sp>
        <p:nvSpPr>
          <p:cNvPr id="6" name="Slide Number Placeholder 5">
            <a:extLst>
              <a:ext uri="{FF2B5EF4-FFF2-40B4-BE49-F238E27FC236}">
                <a16:creationId xmlns:a16="http://schemas.microsoft.com/office/drawing/2014/main" id="{76918CBB-4CBB-F045-95E8-97F250F667BC}"/>
              </a:ext>
            </a:extLst>
          </p:cNvPr>
          <p:cNvSpPr>
            <a:spLocks noGrp="1"/>
          </p:cNvSpPr>
          <p:nvPr>
            <p:ph type="sldNum" sz="quarter" idx="12"/>
          </p:nvPr>
        </p:nvSpPr>
        <p:spPr/>
        <p:txBody>
          <a:bodyPr/>
          <a:lstStyle/>
          <a:p>
            <a:fld id="{E5B12101-DB11-214A-81F9-2D258DBE057F}" type="slidenum">
              <a:rPr lang="en-US" smtClean="0"/>
              <a:pPr/>
              <a:t>47</a:t>
            </a:fld>
            <a:endParaRPr lang="en-US"/>
          </a:p>
        </p:txBody>
      </p:sp>
      <p:sp>
        <p:nvSpPr>
          <p:cNvPr id="20" name="Text Placeholder 19">
            <a:extLst>
              <a:ext uri="{FF2B5EF4-FFF2-40B4-BE49-F238E27FC236}">
                <a16:creationId xmlns:a16="http://schemas.microsoft.com/office/drawing/2014/main" id="{9D0693C1-4704-39AB-5670-C5ED8F455419}"/>
              </a:ext>
            </a:extLst>
          </p:cNvPr>
          <p:cNvSpPr>
            <a:spLocks noGrp="1"/>
          </p:cNvSpPr>
          <p:nvPr>
            <p:ph type="body" sz="quarter" idx="17"/>
          </p:nvPr>
        </p:nvSpPr>
        <p:spPr/>
        <p:txBody>
          <a:bodyPr/>
          <a:lstStyle/>
          <a:p>
            <a:r>
              <a:rPr lang="en-US">
                <a:solidFill>
                  <a:schemeClr val="tx2"/>
                </a:solidFill>
              </a:rPr>
              <a:t>CREF SOCIAL CHOICE INVESTMENT OVERVIEW</a:t>
            </a:r>
          </a:p>
        </p:txBody>
      </p:sp>
      <p:sp>
        <p:nvSpPr>
          <p:cNvPr id="33" name="Text Placeholder 2">
            <a:extLst>
              <a:ext uri="{FF2B5EF4-FFF2-40B4-BE49-F238E27FC236}">
                <a16:creationId xmlns:a16="http://schemas.microsoft.com/office/drawing/2014/main" id="{5ACEC11F-75BA-4AEA-4F80-714EF1E1613B}"/>
              </a:ext>
            </a:extLst>
          </p:cNvPr>
          <p:cNvSpPr>
            <a:spLocks noGrp="1"/>
          </p:cNvSpPr>
          <p:nvPr/>
        </p:nvSpPr>
        <p:spPr>
          <a:xfrm>
            <a:off x="8893238" y="3300984"/>
            <a:ext cx="2993962" cy="338625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b="1" dirty="0">
                <a:solidFill>
                  <a:schemeClr val="tx1"/>
                </a:solidFill>
                <a:latin typeface="Ringside Narrow" panose="02000500000000000000" pitchFamily="2" charset="0"/>
              </a:rPr>
              <a:t>Who it’s for</a:t>
            </a:r>
          </a:p>
          <a:p>
            <a:r>
              <a:rPr lang="en-US" sz="1600" dirty="0">
                <a:solidFill>
                  <a:schemeClr val="tx1"/>
                </a:solidFill>
              </a:rPr>
              <a:t>May be best for employees who want to...</a:t>
            </a:r>
          </a:p>
          <a:p>
            <a:pPr marL="285750" indent="-285750">
              <a:buFont typeface="Arial" panose="020B0604020202020204" pitchFamily="34" charset="0"/>
              <a:buChar char="•"/>
            </a:pPr>
            <a:r>
              <a:rPr lang="en-US" sz="1600" dirty="0">
                <a:solidFill>
                  <a:schemeClr val="tx1"/>
                </a:solidFill>
              </a:rPr>
              <a:t>Invest in an account balanced across stocks and bonds</a:t>
            </a:r>
          </a:p>
          <a:p>
            <a:pPr marL="285750" indent="-285750">
              <a:buFont typeface="Arial" panose="020B0604020202020204" pitchFamily="34" charset="0"/>
              <a:buChar char="•"/>
            </a:pPr>
            <a:r>
              <a:rPr lang="en-US" sz="1600" dirty="0">
                <a:solidFill>
                  <a:schemeClr val="tx1"/>
                </a:solidFill>
              </a:rPr>
              <a:t>Invest in issuers that meet environmental, social and governance criteria</a:t>
            </a:r>
          </a:p>
          <a:p>
            <a:pPr marL="285750" indent="-285750">
              <a:buFont typeface="Arial" panose="020B0604020202020204" pitchFamily="34" charset="0"/>
              <a:buChar char="•"/>
            </a:pPr>
            <a:r>
              <a:rPr lang="en-US" sz="1600" dirty="0">
                <a:solidFill>
                  <a:schemeClr val="tx1"/>
                </a:solidFill>
              </a:rPr>
              <a:t>Get the benefits of lifetime income</a:t>
            </a:r>
            <a:r>
              <a:rPr lang="en-US" sz="1600" baseline="30000" dirty="0">
                <a:solidFill>
                  <a:schemeClr val="tx1"/>
                </a:solidFill>
              </a:rPr>
              <a:t>5</a:t>
            </a:r>
            <a:r>
              <a:rPr lang="en-US" sz="1600" dirty="0">
                <a:solidFill>
                  <a:schemeClr val="tx1"/>
                </a:solidFill>
              </a:rPr>
              <a:t> </a:t>
            </a:r>
          </a:p>
        </p:txBody>
      </p:sp>
      <p:grpSp>
        <p:nvGrpSpPr>
          <p:cNvPr id="9" name="Group 8">
            <a:extLst>
              <a:ext uri="{FF2B5EF4-FFF2-40B4-BE49-F238E27FC236}">
                <a16:creationId xmlns:a16="http://schemas.microsoft.com/office/drawing/2014/main" id="{940F3EB8-00D0-1338-5359-1C5C0CEEFAA0}"/>
              </a:ext>
            </a:extLst>
          </p:cNvPr>
          <p:cNvGrpSpPr/>
          <p:nvPr/>
        </p:nvGrpSpPr>
        <p:grpSpPr>
          <a:xfrm>
            <a:off x="252865" y="1860094"/>
            <a:ext cx="8242641" cy="3334043"/>
            <a:chOff x="252865" y="1961694"/>
            <a:chExt cx="8242641" cy="3334043"/>
          </a:xfrm>
        </p:grpSpPr>
        <p:sp>
          <p:nvSpPr>
            <p:cNvPr id="24" name="Rectangle 23">
              <a:extLst>
                <a:ext uri="{FF2B5EF4-FFF2-40B4-BE49-F238E27FC236}">
                  <a16:creationId xmlns:a16="http://schemas.microsoft.com/office/drawing/2014/main" id="{09BF5721-7B60-E2EC-8192-E8DF20DEE780}"/>
                </a:ext>
              </a:extLst>
            </p:cNvPr>
            <p:cNvSpPr/>
            <p:nvPr/>
          </p:nvSpPr>
          <p:spPr>
            <a:xfrm>
              <a:off x="2959981" y="1961694"/>
              <a:ext cx="2733087" cy="3221252"/>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5" name="Rectangle 24">
              <a:extLst>
                <a:ext uri="{FF2B5EF4-FFF2-40B4-BE49-F238E27FC236}">
                  <a16:creationId xmlns:a16="http://schemas.microsoft.com/office/drawing/2014/main" id="{66AE3123-E3E7-7667-3CC2-FE549C794490}"/>
                </a:ext>
              </a:extLst>
            </p:cNvPr>
            <p:cNvSpPr/>
            <p:nvPr/>
          </p:nvSpPr>
          <p:spPr>
            <a:xfrm>
              <a:off x="5852455" y="1961694"/>
              <a:ext cx="2643051" cy="3221252"/>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Rectangle 28">
              <a:extLst>
                <a:ext uri="{FF2B5EF4-FFF2-40B4-BE49-F238E27FC236}">
                  <a16:creationId xmlns:a16="http://schemas.microsoft.com/office/drawing/2014/main" id="{CAFBE475-AF8E-B819-4399-6647A24383E8}"/>
                </a:ext>
              </a:extLst>
            </p:cNvPr>
            <p:cNvSpPr/>
            <p:nvPr/>
          </p:nvSpPr>
          <p:spPr>
            <a:xfrm>
              <a:off x="252865" y="1961694"/>
              <a:ext cx="2560125" cy="3221252"/>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 name="Text Placeholder 17">
              <a:extLst>
                <a:ext uri="{FF2B5EF4-FFF2-40B4-BE49-F238E27FC236}">
                  <a16:creationId xmlns:a16="http://schemas.microsoft.com/office/drawing/2014/main" id="{8D8E7B11-0C34-467F-B854-81191D61E32B}"/>
                </a:ext>
              </a:extLst>
            </p:cNvPr>
            <p:cNvSpPr txBox="1">
              <a:spLocks/>
            </p:cNvSpPr>
            <p:nvPr/>
          </p:nvSpPr>
          <p:spPr>
            <a:xfrm>
              <a:off x="3114620" y="2979122"/>
              <a:ext cx="2590736" cy="231661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a:latin typeface="Ringside Narrow" panose="02000500000000000000" pitchFamily="2" charset="0"/>
                </a:rPr>
                <a:t>One-stop diversification</a:t>
              </a:r>
              <a:endParaRPr lang="en-US" sz="1600" b="1" spc="30">
                <a:solidFill>
                  <a:schemeClr val="tx2"/>
                </a:solidFill>
                <a:latin typeface="Ringside Narrow" panose="02000500000000000000" pitchFamily="2" charset="0"/>
              </a:endParaRPr>
            </a:p>
            <a:p>
              <a:pPr>
                <a:spcAft>
                  <a:spcPts val="2400"/>
                </a:spcAft>
              </a:pPr>
              <a:r>
                <a:rPr lang="en-US" sz="1600" spc="30"/>
                <a:t>Balanced allocation designed to provide broad global equity and fixed income exposure while considering environmental, social and governance criteria</a:t>
              </a:r>
              <a:r>
                <a:rPr lang="en-US" sz="1600" spc="30" baseline="30000"/>
                <a:t>2,3</a:t>
              </a:r>
            </a:p>
          </p:txBody>
        </p:sp>
        <p:sp>
          <p:nvSpPr>
            <p:cNvPr id="5" name="Text Placeholder 17">
              <a:extLst>
                <a:ext uri="{FF2B5EF4-FFF2-40B4-BE49-F238E27FC236}">
                  <a16:creationId xmlns:a16="http://schemas.microsoft.com/office/drawing/2014/main" id="{F6BA4222-3243-039D-F3F6-062DFD0E02B9}"/>
                </a:ext>
              </a:extLst>
            </p:cNvPr>
            <p:cNvSpPr txBox="1">
              <a:spLocks/>
            </p:cNvSpPr>
            <p:nvPr/>
          </p:nvSpPr>
          <p:spPr>
            <a:xfrm>
              <a:off x="416043" y="2982169"/>
              <a:ext cx="2249549" cy="220077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a:latin typeface="Ringside Narrow" panose="02000500000000000000" pitchFamily="2" charset="0"/>
                </a:rPr>
                <a:t>ESG expertise </a:t>
              </a:r>
              <a:endParaRPr lang="en-US" sz="1600" b="1" spc="30">
                <a:solidFill>
                  <a:schemeClr val="tx2"/>
                </a:solidFill>
                <a:latin typeface="Ringside Narrow" panose="02000500000000000000" pitchFamily="2" charset="0"/>
              </a:endParaRPr>
            </a:p>
            <a:p>
              <a:pPr>
                <a:spcAft>
                  <a:spcPts val="2400"/>
                </a:spcAft>
              </a:pPr>
              <a:r>
                <a:rPr lang="en-US" sz="1600">
                  <a:latin typeface="+mn-lt"/>
                </a:rPr>
                <a:t>Asset management by Nuveen, a leader in ESG with more than $87 billion</a:t>
              </a:r>
              <a:r>
                <a:rPr lang="en-US" sz="1600" baseline="30000">
                  <a:latin typeface="+mn-lt"/>
                </a:rPr>
                <a:t>1</a:t>
              </a:r>
              <a:r>
                <a:rPr lang="en-US" sz="1600">
                  <a:latin typeface="+mn-lt"/>
                </a:rPr>
                <a:t> in ESG investments, including this account</a:t>
              </a:r>
            </a:p>
          </p:txBody>
        </p:sp>
        <p:sp>
          <p:nvSpPr>
            <p:cNvPr id="8" name="Text Placeholder 17">
              <a:extLst>
                <a:ext uri="{FF2B5EF4-FFF2-40B4-BE49-F238E27FC236}">
                  <a16:creationId xmlns:a16="http://schemas.microsoft.com/office/drawing/2014/main" id="{47C818A2-6847-AC00-DF66-F7117DBE14F8}"/>
                </a:ext>
              </a:extLst>
            </p:cNvPr>
            <p:cNvSpPr txBox="1">
              <a:spLocks/>
            </p:cNvSpPr>
            <p:nvPr/>
          </p:nvSpPr>
          <p:spPr>
            <a:xfrm>
              <a:off x="5995053" y="2979122"/>
              <a:ext cx="2341067" cy="200368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a:latin typeface="Ringside Narrow" panose="02000500000000000000" pitchFamily="2" charset="0"/>
                </a:rPr>
                <a:t>Optimal performance </a:t>
              </a:r>
              <a:endParaRPr lang="en-US" sz="1600" b="1" spc="30">
                <a:latin typeface="Ringside Narrow" panose="02000500000000000000" pitchFamily="2" charset="0"/>
              </a:endParaRPr>
            </a:p>
            <a:p>
              <a:pPr>
                <a:spcAft>
                  <a:spcPts val="2400"/>
                </a:spcAft>
              </a:pPr>
              <a:r>
                <a:rPr lang="en-US" sz="1600"/>
                <a:t>Total return that’s consistently competitive with a range of peers and benchmarks</a:t>
              </a:r>
              <a:r>
                <a:rPr lang="en-US" sz="1600" baseline="30000"/>
                <a:t>4</a:t>
              </a:r>
            </a:p>
          </p:txBody>
        </p:sp>
        <p:cxnSp>
          <p:nvCxnSpPr>
            <p:cNvPr id="27" name="Straight Connector 26">
              <a:extLst>
                <a:ext uri="{FF2B5EF4-FFF2-40B4-BE49-F238E27FC236}">
                  <a16:creationId xmlns:a16="http://schemas.microsoft.com/office/drawing/2014/main" id="{2A7DF552-91B0-E341-3F70-34303E162B06}"/>
                </a:ext>
              </a:extLst>
            </p:cNvPr>
            <p:cNvCxnSpPr>
              <a:cxnSpLocks/>
            </p:cNvCxnSpPr>
            <p:nvPr/>
          </p:nvCxnSpPr>
          <p:spPr>
            <a:xfrm flipV="1">
              <a:off x="352543" y="3419439"/>
              <a:ext cx="2307393" cy="8545"/>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CC82CB6-2443-0B69-2025-E41D60DF4E26}"/>
                </a:ext>
              </a:extLst>
            </p:cNvPr>
            <p:cNvCxnSpPr>
              <a:cxnSpLocks/>
            </p:cNvCxnSpPr>
            <p:nvPr/>
          </p:nvCxnSpPr>
          <p:spPr>
            <a:xfrm>
              <a:off x="3125506" y="3394039"/>
              <a:ext cx="237286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E7E0DB9-F804-F2A0-54B3-FF37298DC8DE}"/>
                </a:ext>
              </a:extLst>
            </p:cNvPr>
            <p:cNvCxnSpPr>
              <a:cxnSpLocks/>
            </p:cNvCxnSpPr>
            <p:nvPr/>
          </p:nvCxnSpPr>
          <p:spPr>
            <a:xfrm>
              <a:off x="5995053" y="3394039"/>
              <a:ext cx="2351227"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pic>
          <p:nvPicPr>
            <p:cNvPr id="34" name="Graphic 33">
              <a:extLst>
                <a:ext uri="{FF2B5EF4-FFF2-40B4-BE49-F238E27FC236}">
                  <a16:creationId xmlns:a16="http://schemas.microsoft.com/office/drawing/2014/main" id="{6D8FB69A-ACAA-DB05-8942-F043FCE1392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94354" y="2149579"/>
              <a:ext cx="731520" cy="731520"/>
            </a:xfrm>
            <a:prstGeom prst="rect">
              <a:avLst/>
            </a:prstGeom>
          </p:spPr>
        </p:pic>
        <p:pic>
          <p:nvPicPr>
            <p:cNvPr id="35" name="Graphic 34">
              <a:extLst>
                <a:ext uri="{FF2B5EF4-FFF2-40B4-BE49-F238E27FC236}">
                  <a16:creationId xmlns:a16="http://schemas.microsoft.com/office/drawing/2014/main" id="{924400DE-4A4F-C0B7-8160-F2D2AC1208D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14620" y="2176254"/>
              <a:ext cx="731520" cy="731520"/>
            </a:xfrm>
            <a:prstGeom prst="rect">
              <a:avLst/>
            </a:prstGeom>
          </p:spPr>
        </p:pic>
        <p:pic>
          <p:nvPicPr>
            <p:cNvPr id="36" name="Graphic 35">
              <a:extLst>
                <a:ext uri="{FF2B5EF4-FFF2-40B4-BE49-F238E27FC236}">
                  <a16:creationId xmlns:a16="http://schemas.microsoft.com/office/drawing/2014/main" id="{7BBD8BD7-BFAC-2617-48A2-4706D239099E}"/>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962591" y="2177806"/>
              <a:ext cx="731520" cy="731520"/>
            </a:xfrm>
            <a:prstGeom prst="rect">
              <a:avLst/>
            </a:prstGeom>
          </p:spPr>
        </p:pic>
      </p:grpSp>
      <p:sp>
        <p:nvSpPr>
          <p:cNvPr id="37" name="Text Placeholder 19">
            <a:extLst>
              <a:ext uri="{FF2B5EF4-FFF2-40B4-BE49-F238E27FC236}">
                <a16:creationId xmlns:a16="http://schemas.microsoft.com/office/drawing/2014/main" id="{E2FE54FE-8EAA-A375-B684-D8CB7E1B7706}"/>
              </a:ext>
            </a:extLst>
          </p:cNvPr>
          <p:cNvSpPr>
            <a:spLocks noGrp="1"/>
          </p:cNvSpPr>
          <p:nvPr/>
        </p:nvSpPr>
        <p:spPr>
          <a:xfrm>
            <a:off x="315620" y="5182945"/>
            <a:ext cx="8168067" cy="1233063"/>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Includes other Nuveen ETF’s and separate accounts. Data as of Jun. 30, 2024. Nuveen has spent the past five decades championing responsible investing and building a better world with a competitive advantage within the responsible investing (RI) space. This advantage as a RI asset manager has allowed us to evolve our investment-driven approach into an industry-leading practice. TIAA-CREF Investment Management (TCIM), LLC, is the CREF investment adviser and an affiliate of Nuveen, LLC.</a:t>
            </a:r>
          </a:p>
          <a:p>
            <a:pPr marL="137160" indent="-137160">
              <a:spcAft>
                <a:spcPts val="100"/>
              </a:spcAft>
              <a:buFont typeface="+mj-lt"/>
              <a:buAutoNum type="arabicPeriod"/>
            </a:pPr>
            <a:r>
              <a:rPr lang="en-US" sz="850" dirty="0"/>
              <a:t>Diversification is a technique to help reduce risk. It is not guaranteed to protect against loss.</a:t>
            </a:r>
          </a:p>
          <a:p>
            <a:pPr marL="137160" indent="-137160">
              <a:spcAft>
                <a:spcPts val="100"/>
              </a:spcAft>
              <a:buFont typeface="+mj-lt"/>
              <a:buAutoNum type="arabicPeriod"/>
            </a:pPr>
            <a:r>
              <a:rPr lang="en-US" sz="850" dirty="0"/>
              <a:t>Funds that invest in foreign securities are subject to special risks, including currency fluctuation and political and economic instability.</a:t>
            </a:r>
          </a:p>
          <a:p>
            <a:pPr marL="137160" indent="-137160">
              <a:spcAft>
                <a:spcPts val="100"/>
              </a:spcAft>
              <a:buFont typeface="+mj-lt"/>
              <a:buAutoNum type="arabicPeriod"/>
            </a:pPr>
            <a:r>
              <a:rPr lang="en-US" sz="850" dirty="0"/>
              <a:t>See “Performance Returns” chart on </a:t>
            </a:r>
            <a:r>
              <a:rPr lang="en-US" sz="850" dirty="0">
                <a:solidFill>
                  <a:srgbClr val="FF0000"/>
                </a:solidFill>
              </a:rPr>
              <a:t>slide 8</a:t>
            </a:r>
            <a:r>
              <a:rPr lang="en-US" sz="850" dirty="0"/>
              <a:t> for more information.</a:t>
            </a:r>
          </a:p>
          <a:p>
            <a:pPr marL="137160" indent="-137160">
              <a:spcAft>
                <a:spcPts val="100"/>
              </a:spcAft>
              <a:buFont typeface="+mj-lt"/>
              <a:buAutoNum type="arabicPeriod"/>
            </a:pPr>
            <a:r>
              <a:rPr lang="en-US" sz="850" dirty="0">
                <a:latin typeface="+mn-lt"/>
              </a:rPr>
              <a:t>Any guarantees under annuities issued by TIAA are subject to TIAA’s claims-paying ability. Payments from the variable accounts will rise or fall based on investment performance.</a:t>
            </a:r>
          </a:p>
        </p:txBody>
      </p:sp>
      <p:sp>
        <p:nvSpPr>
          <p:cNvPr id="3" name="Text Placeholder 2">
            <a:extLst>
              <a:ext uri="{FF2B5EF4-FFF2-40B4-BE49-F238E27FC236}">
                <a16:creationId xmlns:a16="http://schemas.microsoft.com/office/drawing/2014/main" id="{41DED2A1-FF2D-FE40-A58E-55D1A2AB8BE4}"/>
              </a:ext>
            </a:extLst>
          </p:cNvPr>
          <p:cNvSpPr>
            <a:spLocks noGrp="1"/>
          </p:cNvSpPr>
          <p:nvPr/>
        </p:nvSpPr>
        <p:spPr>
          <a:xfrm>
            <a:off x="292100" y="1327132"/>
            <a:ext cx="7378703" cy="29900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Structured to expand the opportunity for excess return while reducing volatility</a:t>
            </a:r>
          </a:p>
        </p:txBody>
      </p:sp>
      <p:pic>
        <p:nvPicPr>
          <p:cNvPr id="4" name="Picture 3">
            <a:extLst>
              <a:ext uri="{FF2B5EF4-FFF2-40B4-BE49-F238E27FC236}">
                <a16:creationId xmlns:a16="http://schemas.microsoft.com/office/drawing/2014/main" id="{4202E0D1-A551-A4FB-7237-7A79ED45DB2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871710" y="190222"/>
            <a:ext cx="3084091" cy="2908456"/>
          </a:xfrm>
          <a:prstGeom prst="rect">
            <a:avLst/>
          </a:prstGeom>
        </p:spPr>
      </p:pic>
    </p:spTree>
    <p:extLst>
      <p:ext uri="{BB962C8B-B14F-4D97-AF65-F5344CB8AC3E}">
        <p14:creationId xmlns:p14="http://schemas.microsoft.com/office/powerpoint/2010/main" val="35985812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75135F-F454-2792-FEBB-472C479FCCD0}"/>
              </a:ext>
            </a:extLst>
          </p:cNvPr>
          <p:cNvSpPr/>
          <p:nvPr/>
        </p:nvSpPr>
        <p:spPr>
          <a:xfrm>
            <a:off x="0" y="1686203"/>
            <a:ext cx="6945745" cy="758880"/>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 name="Rectangle 4">
            <a:extLst>
              <a:ext uri="{FF2B5EF4-FFF2-40B4-BE49-F238E27FC236}">
                <a16:creationId xmlns:a16="http://schemas.microsoft.com/office/drawing/2014/main" id="{8B522EF5-AD69-844B-A646-245568201FC4}"/>
              </a:ext>
            </a:extLst>
          </p:cNvPr>
          <p:cNvSpPr/>
          <p:nvPr/>
        </p:nvSpPr>
        <p:spPr>
          <a:xfrm>
            <a:off x="6980580" y="1686203"/>
            <a:ext cx="2587758" cy="758880"/>
          </a:xfrm>
          <a:prstGeom prst="rect">
            <a:avLst/>
          </a:prstGeom>
          <a:solidFill>
            <a:schemeClr val="tx2">
              <a:lumMod val="75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8" name="Rectangle 67">
            <a:extLst>
              <a:ext uri="{FF2B5EF4-FFF2-40B4-BE49-F238E27FC236}">
                <a16:creationId xmlns:a16="http://schemas.microsoft.com/office/drawing/2014/main" id="{081E6CE0-87CF-3A15-F86C-3F363394C16D}"/>
              </a:ext>
            </a:extLst>
          </p:cNvPr>
          <p:cNvSpPr/>
          <p:nvPr/>
        </p:nvSpPr>
        <p:spPr>
          <a:xfrm>
            <a:off x="9603173" y="1686203"/>
            <a:ext cx="2566474" cy="758880"/>
          </a:xfrm>
          <a:prstGeom prst="rect">
            <a:avLst/>
          </a:prstGeom>
          <a:solidFill>
            <a:schemeClr val="tx2">
              <a:lumMod val="50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 name="Title 2">
            <a:extLst>
              <a:ext uri="{FF2B5EF4-FFF2-40B4-BE49-F238E27FC236}">
                <a16:creationId xmlns:a16="http://schemas.microsoft.com/office/drawing/2014/main" id="{73CE797E-7E39-639F-37CE-D8D7962DDBA7}"/>
              </a:ext>
            </a:extLst>
          </p:cNvPr>
          <p:cNvSpPr>
            <a:spLocks noGrp="1"/>
          </p:cNvSpPr>
          <p:nvPr>
            <p:ph type="title"/>
          </p:nvPr>
        </p:nvSpPr>
        <p:spPr/>
        <p:txBody>
          <a:bodyPr/>
          <a:lstStyle/>
          <a:p>
            <a:r>
              <a:rPr lang="en-US" dirty="0"/>
              <a:t>Senior equity and fixed income investment professionals lead the account.</a:t>
            </a:r>
          </a:p>
        </p:txBody>
      </p:sp>
      <p:sp>
        <p:nvSpPr>
          <p:cNvPr id="4" name="Slide Number Placeholder 3">
            <a:extLst>
              <a:ext uri="{FF2B5EF4-FFF2-40B4-BE49-F238E27FC236}">
                <a16:creationId xmlns:a16="http://schemas.microsoft.com/office/drawing/2014/main" id="{F21A3993-8022-CDB6-5F7E-BB863BEB092A}"/>
              </a:ext>
            </a:extLst>
          </p:cNvPr>
          <p:cNvSpPr>
            <a:spLocks noGrp="1"/>
          </p:cNvSpPr>
          <p:nvPr>
            <p:ph type="sldNum" sz="quarter" idx="12"/>
          </p:nvPr>
        </p:nvSpPr>
        <p:spPr/>
        <p:txBody>
          <a:bodyPr/>
          <a:lstStyle/>
          <a:p>
            <a:fld id="{E5B12101-DB11-214A-81F9-2D258DBE057F}" type="slidenum">
              <a:rPr lang="en-US" smtClean="0"/>
              <a:pPr/>
              <a:t>48</a:t>
            </a:fld>
            <a:endParaRPr lang="en-US"/>
          </a:p>
        </p:txBody>
      </p:sp>
      <p:sp>
        <p:nvSpPr>
          <p:cNvPr id="30" name="Text Placeholder 29">
            <a:extLst>
              <a:ext uri="{FF2B5EF4-FFF2-40B4-BE49-F238E27FC236}">
                <a16:creationId xmlns:a16="http://schemas.microsoft.com/office/drawing/2014/main" id="{A6788B52-8954-DF65-CE3C-4704164DDB28}"/>
              </a:ext>
            </a:extLst>
          </p:cNvPr>
          <p:cNvSpPr>
            <a:spLocks noGrp="1"/>
          </p:cNvSpPr>
          <p:nvPr>
            <p:ph type="body" sz="quarter" idx="17"/>
          </p:nvPr>
        </p:nvSpPr>
        <p:spPr/>
        <p:txBody>
          <a:bodyPr/>
          <a:lstStyle/>
          <a:p>
            <a:r>
              <a:rPr lang="en-US">
                <a:solidFill>
                  <a:schemeClr val="tx2"/>
                </a:solidFill>
              </a:rPr>
              <a:t>CREF SOCIAL CHOICE </a:t>
            </a:r>
            <a:endParaRPr lang="en-US"/>
          </a:p>
        </p:txBody>
      </p:sp>
      <p:sp>
        <p:nvSpPr>
          <p:cNvPr id="54" name="Text Placeholder 1">
            <a:extLst>
              <a:ext uri="{FF2B5EF4-FFF2-40B4-BE49-F238E27FC236}">
                <a16:creationId xmlns:a16="http://schemas.microsoft.com/office/drawing/2014/main" id="{8B420997-B1BC-865C-D2D4-A52940DD98BA}"/>
              </a:ext>
            </a:extLst>
          </p:cNvPr>
          <p:cNvSpPr>
            <a:spLocks noGrp="1"/>
          </p:cNvSpPr>
          <p:nvPr>
            <p:ph type="body" sz="quarter" idx="13"/>
          </p:nvPr>
        </p:nvSpPr>
        <p:spPr>
          <a:xfrm>
            <a:off x="10288315" y="4248995"/>
            <a:ext cx="1627573" cy="1408810"/>
          </a:xfrm>
        </p:spPr>
        <p:txBody>
          <a:bodyPr/>
          <a:lstStyle/>
          <a:p>
            <a:r>
              <a:rPr lang="en-US" sz="1700" b="1">
                <a:solidFill>
                  <a:schemeClr val="tx2"/>
                </a:solidFill>
                <a:latin typeface="Ringside Narrow" panose="02000500000000000000" pitchFamily="2" charset="0"/>
              </a:rPr>
              <a:t>Amy O’Brien</a:t>
            </a:r>
          </a:p>
          <a:p>
            <a:r>
              <a:rPr lang="en-US" sz="1300"/>
              <a:t>Nuveen Head of Responsible Investing</a:t>
            </a:r>
          </a:p>
          <a:p>
            <a:r>
              <a:rPr lang="en-US" sz="1300" b="1">
                <a:latin typeface="Ringside Narrow" panose="02000500000000000000" pitchFamily="2" charset="0"/>
              </a:rPr>
              <a:t>Experience: 27 years</a:t>
            </a:r>
          </a:p>
          <a:p>
            <a:r>
              <a:rPr lang="en-US" sz="1300"/>
              <a:t>New York</a:t>
            </a:r>
          </a:p>
          <a:p>
            <a:endParaRPr lang="en-US" sz="1300"/>
          </a:p>
        </p:txBody>
      </p:sp>
      <p:sp>
        <p:nvSpPr>
          <p:cNvPr id="55" name="Text Placeholder 6">
            <a:extLst>
              <a:ext uri="{FF2B5EF4-FFF2-40B4-BE49-F238E27FC236}">
                <a16:creationId xmlns:a16="http://schemas.microsoft.com/office/drawing/2014/main" id="{0A2E3899-CD8E-6E01-4EB8-EBCE186CF736}"/>
              </a:ext>
            </a:extLst>
          </p:cNvPr>
          <p:cNvSpPr txBox="1">
            <a:spLocks/>
          </p:cNvSpPr>
          <p:nvPr/>
        </p:nvSpPr>
        <p:spPr>
          <a:xfrm>
            <a:off x="2626702" y="4248995"/>
            <a:ext cx="1709089" cy="140881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700" b="1">
                <a:solidFill>
                  <a:schemeClr val="tx2"/>
                </a:solidFill>
                <a:latin typeface="Ringside Narrow" panose="02000500000000000000" pitchFamily="2" charset="0"/>
              </a:rPr>
              <a:t>Darren Tran, CFA</a:t>
            </a:r>
          </a:p>
          <a:p>
            <a:r>
              <a:rPr lang="en-US" sz="1300"/>
              <a:t>Portfolio Manager,</a:t>
            </a:r>
            <a:br>
              <a:rPr lang="en-US" sz="1300"/>
            </a:br>
            <a:r>
              <a:rPr lang="en-US" sz="1300"/>
              <a:t>Equity Index Strategies</a:t>
            </a:r>
          </a:p>
          <a:p>
            <a:r>
              <a:rPr lang="en-US" sz="1300" b="1">
                <a:latin typeface="Ringside Narrow" panose="02000500000000000000" pitchFamily="2" charset="0"/>
              </a:rPr>
              <a:t>Experience: 24 years</a:t>
            </a:r>
          </a:p>
          <a:p>
            <a:r>
              <a:rPr lang="en-US" sz="1300"/>
              <a:t>New York</a:t>
            </a:r>
          </a:p>
          <a:p>
            <a:endParaRPr lang="en-US" sz="1300"/>
          </a:p>
        </p:txBody>
      </p:sp>
      <p:sp>
        <p:nvSpPr>
          <p:cNvPr id="59" name="Text Placeholder 5">
            <a:extLst>
              <a:ext uri="{FF2B5EF4-FFF2-40B4-BE49-F238E27FC236}">
                <a16:creationId xmlns:a16="http://schemas.microsoft.com/office/drawing/2014/main" id="{C275072F-ECD1-EB73-6455-30D6ADACBB8F}"/>
              </a:ext>
            </a:extLst>
          </p:cNvPr>
          <p:cNvSpPr txBox="1">
            <a:spLocks/>
          </p:cNvSpPr>
          <p:nvPr/>
        </p:nvSpPr>
        <p:spPr>
          <a:xfrm>
            <a:off x="276112" y="4248995"/>
            <a:ext cx="2000384" cy="140881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700" b="1">
                <a:solidFill>
                  <a:schemeClr val="tx2"/>
                </a:solidFill>
                <a:latin typeface="Ringside Narrow" panose="02000500000000000000" pitchFamily="2" charset="0"/>
              </a:rPr>
              <a:t>Jim Campagna, CFA</a:t>
            </a:r>
          </a:p>
          <a:p>
            <a:r>
              <a:rPr lang="en-US" sz="1300"/>
              <a:t>Nuveen Head of Equity </a:t>
            </a:r>
            <a:br>
              <a:rPr lang="en-US" sz="1300"/>
            </a:br>
            <a:r>
              <a:rPr lang="en-US" sz="1300"/>
              <a:t>Index Strategies</a:t>
            </a:r>
          </a:p>
          <a:p>
            <a:r>
              <a:rPr lang="en-US" sz="1300" b="1">
                <a:latin typeface="Ringside Narrow" panose="02000500000000000000" pitchFamily="2" charset="0"/>
              </a:rPr>
              <a:t>Experience: 33 years</a:t>
            </a:r>
          </a:p>
          <a:p>
            <a:r>
              <a:rPr lang="en-US" sz="1300"/>
              <a:t>New York</a:t>
            </a:r>
          </a:p>
        </p:txBody>
      </p:sp>
      <p:sp>
        <p:nvSpPr>
          <p:cNvPr id="60" name="Text Placeholder 6">
            <a:extLst>
              <a:ext uri="{FF2B5EF4-FFF2-40B4-BE49-F238E27FC236}">
                <a16:creationId xmlns:a16="http://schemas.microsoft.com/office/drawing/2014/main" id="{61C41465-4720-3B34-6B4D-4AF71C3D04CB}"/>
              </a:ext>
            </a:extLst>
          </p:cNvPr>
          <p:cNvSpPr txBox="1">
            <a:spLocks/>
          </p:cNvSpPr>
          <p:nvPr/>
        </p:nvSpPr>
        <p:spPr>
          <a:xfrm>
            <a:off x="4967909" y="4248995"/>
            <a:ext cx="2207387" cy="140881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700" b="1" err="1">
                <a:solidFill>
                  <a:schemeClr val="tx2"/>
                </a:solidFill>
                <a:latin typeface="Ringside Narrow" panose="02000500000000000000" pitchFamily="2" charset="0"/>
              </a:rPr>
              <a:t>Nazar</a:t>
            </a:r>
            <a:r>
              <a:rPr lang="en-US" sz="1700" b="1">
                <a:solidFill>
                  <a:schemeClr val="tx2"/>
                </a:solidFill>
                <a:latin typeface="Ringside Narrow" panose="02000500000000000000" pitchFamily="2" charset="0"/>
              </a:rPr>
              <a:t> </a:t>
            </a:r>
            <a:r>
              <a:rPr lang="en-US" sz="1700" b="1" err="1">
                <a:solidFill>
                  <a:schemeClr val="tx2"/>
                </a:solidFill>
                <a:latin typeface="Ringside Narrow" panose="02000500000000000000" pitchFamily="2" charset="0"/>
              </a:rPr>
              <a:t>Romanyak</a:t>
            </a:r>
            <a:r>
              <a:rPr lang="en-US" sz="1700" b="1">
                <a:solidFill>
                  <a:schemeClr val="tx2"/>
                </a:solidFill>
                <a:latin typeface="Ringside Narrow" panose="02000500000000000000" pitchFamily="2" charset="0"/>
              </a:rPr>
              <a:t>, CFA</a:t>
            </a:r>
          </a:p>
          <a:p>
            <a:r>
              <a:rPr lang="en-US" sz="1300"/>
              <a:t>Portfolio Manager,</a:t>
            </a:r>
            <a:br>
              <a:rPr lang="en-US" sz="1300"/>
            </a:br>
            <a:r>
              <a:rPr lang="en-US" sz="1300"/>
              <a:t>Equity Index Strategies</a:t>
            </a:r>
          </a:p>
          <a:p>
            <a:r>
              <a:rPr lang="en-US" sz="1300" b="1">
                <a:latin typeface="Ringside Narrow" panose="02000500000000000000" pitchFamily="2" charset="0"/>
              </a:rPr>
              <a:t>Experience: 12 years</a:t>
            </a:r>
          </a:p>
          <a:p>
            <a:r>
              <a:rPr lang="en-US" sz="1300"/>
              <a:t>New York</a:t>
            </a:r>
          </a:p>
          <a:p>
            <a:endParaRPr lang="en-US" sz="1300"/>
          </a:p>
        </p:txBody>
      </p:sp>
      <p:sp>
        <p:nvSpPr>
          <p:cNvPr id="62" name="Text Placeholder 5">
            <a:extLst>
              <a:ext uri="{FF2B5EF4-FFF2-40B4-BE49-F238E27FC236}">
                <a16:creationId xmlns:a16="http://schemas.microsoft.com/office/drawing/2014/main" id="{CEECD055-6878-400D-97B8-CC11EEECEB49}"/>
              </a:ext>
            </a:extLst>
          </p:cNvPr>
          <p:cNvSpPr txBox="1">
            <a:spLocks/>
          </p:cNvSpPr>
          <p:nvPr/>
        </p:nvSpPr>
        <p:spPr>
          <a:xfrm>
            <a:off x="7451814" y="4248995"/>
            <a:ext cx="2516556" cy="128192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700" b="1">
                <a:solidFill>
                  <a:schemeClr val="tx2"/>
                </a:solidFill>
                <a:latin typeface="Ringside Narrow" panose="02000500000000000000" pitchFamily="2" charset="0"/>
              </a:rPr>
              <a:t>Stephen Liberatore, CFA</a:t>
            </a:r>
          </a:p>
          <a:p>
            <a:r>
              <a:rPr lang="en-US" sz="1300"/>
              <a:t>Nuveen </a:t>
            </a:r>
            <a:r>
              <a:rPr lang="en-US" sz="1300">
                <a:solidFill>
                  <a:schemeClr val="tx1"/>
                </a:solidFill>
                <a:latin typeface="+mn-lt"/>
                <a:cs typeface="Arial"/>
              </a:rPr>
              <a:t>Head of ESG/</a:t>
            </a:r>
            <a:br>
              <a:rPr lang="en-US" sz="1300">
                <a:solidFill>
                  <a:srgbClr val="003765"/>
                </a:solidFill>
                <a:latin typeface="+mn-lt"/>
                <a:cs typeface="Arial"/>
              </a:rPr>
            </a:br>
            <a:r>
              <a:rPr lang="en-US" sz="1300">
                <a:solidFill>
                  <a:schemeClr val="tx1"/>
                </a:solidFill>
                <a:latin typeface="+mn-lt"/>
                <a:cs typeface="Arial"/>
              </a:rPr>
              <a:t>Impact Fixed Income</a:t>
            </a:r>
            <a:endParaRPr lang="en-US" sz="1300"/>
          </a:p>
          <a:p>
            <a:r>
              <a:rPr lang="en-US" sz="1300" b="1">
                <a:latin typeface="Ringside Narrow" panose="02000500000000000000" pitchFamily="2" charset="0"/>
              </a:rPr>
              <a:t>Experience: 30 years</a:t>
            </a:r>
          </a:p>
          <a:p>
            <a:r>
              <a:rPr lang="en-US" sz="1300"/>
              <a:t>Charlotte</a:t>
            </a:r>
          </a:p>
        </p:txBody>
      </p:sp>
      <p:sp>
        <p:nvSpPr>
          <p:cNvPr id="64" name="TextBox 63">
            <a:extLst>
              <a:ext uri="{FF2B5EF4-FFF2-40B4-BE49-F238E27FC236}">
                <a16:creationId xmlns:a16="http://schemas.microsoft.com/office/drawing/2014/main" id="{03A81472-41B7-3125-C661-5753C9A1C16F}"/>
              </a:ext>
            </a:extLst>
          </p:cNvPr>
          <p:cNvSpPr txBox="1"/>
          <p:nvPr/>
        </p:nvSpPr>
        <p:spPr>
          <a:xfrm>
            <a:off x="22353" y="1905154"/>
            <a:ext cx="6568947" cy="338554"/>
          </a:xfrm>
          <a:prstGeom prst="rect">
            <a:avLst/>
          </a:prstGeom>
          <a:noFill/>
        </p:spPr>
        <p:txBody>
          <a:bodyPr wrap="square">
            <a:spAutoFit/>
          </a:bodyPr>
          <a:lstStyle/>
          <a:p>
            <a:pPr algn="ctr"/>
            <a:r>
              <a:rPr lang="en-US" sz="1600" b="1">
                <a:solidFill>
                  <a:schemeClr val="bg1"/>
                </a:solidFill>
                <a:latin typeface="Ringside Narrow" panose="02000500000000000000" pitchFamily="2" charset="0"/>
              </a:rPr>
              <a:t>EQUITIES</a:t>
            </a:r>
          </a:p>
        </p:txBody>
      </p:sp>
      <p:sp>
        <p:nvSpPr>
          <p:cNvPr id="65" name="TextBox 64">
            <a:extLst>
              <a:ext uri="{FF2B5EF4-FFF2-40B4-BE49-F238E27FC236}">
                <a16:creationId xmlns:a16="http://schemas.microsoft.com/office/drawing/2014/main" id="{46BED9A1-734A-FBF6-DA63-F8A205572A6F}"/>
              </a:ext>
            </a:extLst>
          </p:cNvPr>
          <p:cNvSpPr txBox="1"/>
          <p:nvPr/>
        </p:nvSpPr>
        <p:spPr>
          <a:xfrm>
            <a:off x="6980581" y="1877988"/>
            <a:ext cx="2622592" cy="338554"/>
          </a:xfrm>
          <a:prstGeom prst="rect">
            <a:avLst/>
          </a:prstGeom>
          <a:noFill/>
        </p:spPr>
        <p:txBody>
          <a:bodyPr wrap="square">
            <a:spAutoFit/>
          </a:bodyPr>
          <a:lstStyle/>
          <a:p>
            <a:pPr algn="ctr"/>
            <a:r>
              <a:rPr lang="en-US" sz="1600" b="1">
                <a:solidFill>
                  <a:schemeClr val="bg1"/>
                </a:solidFill>
                <a:latin typeface="Ringside Narrow" panose="02000500000000000000" pitchFamily="2" charset="0"/>
              </a:rPr>
              <a:t>FIXED INCOME</a:t>
            </a:r>
          </a:p>
        </p:txBody>
      </p:sp>
      <p:sp>
        <p:nvSpPr>
          <p:cNvPr id="66" name="TextBox 65">
            <a:extLst>
              <a:ext uri="{FF2B5EF4-FFF2-40B4-BE49-F238E27FC236}">
                <a16:creationId xmlns:a16="http://schemas.microsoft.com/office/drawing/2014/main" id="{E24BD3EA-AABD-3EE4-F988-1399CA5F689F}"/>
              </a:ext>
            </a:extLst>
          </p:cNvPr>
          <p:cNvSpPr txBox="1"/>
          <p:nvPr/>
        </p:nvSpPr>
        <p:spPr>
          <a:xfrm>
            <a:off x="9603173" y="1768158"/>
            <a:ext cx="2566474" cy="584775"/>
          </a:xfrm>
          <a:prstGeom prst="rect">
            <a:avLst/>
          </a:prstGeom>
          <a:noFill/>
        </p:spPr>
        <p:txBody>
          <a:bodyPr wrap="square">
            <a:spAutoFit/>
          </a:bodyPr>
          <a:lstStyle/>
          <a:p>
            <a:pPr algn="ctr"/>
            <a:r>
              <a:rPr lang="en-US" sz="1600" b="1">
                <a:solidFill>
                  <a:schemeClr val="bg1"/>
                </a:solidFill>
                <a:latin typeface="Ringside Narrow" panose="02000500000000000000" pitchFamily="2" charset="0"/>
              </a:rPr>
              <a:t>RESPONSIBLE</a:t>
            </a:r>
            <a:br>
              <a:rPr lang="en-US" sz="1600" b="1">
                <a:solidFill>
                  <a:schemeClr val="bg1"/>
                </a:solidFill>
                <a:latin typeface="Ringside Narrow" panose="02000500000000000000" pitchFamily="2" charset="0"/>
              </a:rPr>
            </a:br>
            <a:r>
              <a:rPr lang="en-US" sz="1600" b="1">
                <a:solidFill>
                  <a:schemeClr val="bg1"/>
                </a:solidFill>
                <a:latin typeface="Ringside Narrow" panose="02000500000000000000" pitchFamily="2" charset="0"/>
              </a:rPr>
              <a:t> INVESTING</a:t>
            </a:r>
          </a:p>
        </p:txBody>
      </p:sp>
      <p:sp>
        <p:nvSpPr>
          <p:cNvPr id="67" name="Text Placeholder 2">
            <a:extLst>
              <a:ext uri="{FF2B5EF4-FFF2-40B4-BE49-F238E27FC236}">
                <a16:creationId xmlns:a16="http://schemas.microsoft.com/office/drawing/2014/main" id="{3C2B2641-1933-A4D6-2468-C4C617E39010}"/>
              </a:ext>
            </a:extLst>
          </p:cNvPr>
          <p:cNvSpPr>
            <a:spLocks noGrp="1"/>
          </p:cNvSpPr>
          <p:nvPr/>
        </p:nvSpPr>
        <p:spPr>
          <a:xfrm>
            <a:off x="292100" y="1133559"/>
            <a:ext cx="11176000" cy="57022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Responsible investing, equity and fixed income teams collaborate to integrate ESG and impact approaches in the investment process.</a:t>
            </a:r>
          </a:p>
          <a:p>
            <a:endParaRPr lang="en-US" sz="1600">
              <a:solidFill>
                <a:schemeClr val="tx1"/>
              </a:solidFill>
            </a:endParaRPr>
          </a:p>
        </p:txBody>
      </p:sp>
      <p:pic>
        <p:nvPicPr>
          <p:cNvPr id="6" name="Picture 5">
            <a:extLst>
              <a:ext uri="{FF2B5EF4-FFF2-40B4-BE49-F238E27FC236}">
                <a16:creationId xmlns:a16="http://schemas.microsoft.com/office/drawing/2014/main" id="{534578C9-EDE1-BC93-AB20-734E9CDC95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6112" y="2623421"/>
            <a:ext cx="1447235" cy="1447235"/>
          </a:xfrm>
          <a:prstGeom prst="rect">
            <a:avLst/>
          </a:prstGeom>
        </p:spPr>
      </p:pic>
      <p:pic>
        <p:nvPicPr>
          <p:cNvPr id="7" name="Picture 6">
            <a:extLst>
              <a:ext uri="{FF2B5EF4-FFF2-40B4-BE49-F238E27FC236}">
                <a16:creationId xmlns:a16="http://schemas.microsoft.com/office/drawing/2014/main" id="{9654CD80-744C-4EC8-E34C-F5206D35286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67909" y="2609004"/>
            <a:ext cx="1447235" cy="1447235"/>
          </a:xfrm>
          <a:prstGeom prst="rect">
            <a:avLst/>
          </a:prstGeom>
        </p:spPr>
      </p:pic>
      <p:pic>
        <p:nvPicPr>
          <p:cNvPr id="8" name="Picture 7">
            <a:extLst>
              <a:ext uri="{FF2B5EF4-FFF2-40B4-BE49-F238E27FC236}">
                <a16:creationId xmlns:a16="http://schemas.microsoft.com/office/drawing/2014/main" id="{D4E67241-EFD3-FDBE-DFE9-E42E7B76F4F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92186" y="2609005"/>
            <a:ext cx="1447235" cy="1447235"/>
          </a:xfrm>
          <a:prstGeom prst="rect">
            <a:avLst/>
          </a:prstGeom>
        </p:spPr>
      </p:pic>
      <p:pic>
        <p:nvPicPr>
          <p:cNvPr id="9" name="Picture 8">
            <a:extLst>
              <a:ext uri="{FF2B5EF4-FFF2-40B4-BE49-F238E27FC236}">
                <a16:creationId xmlns:a16="http://schemas.microsoft.com/office/drawing/2014/main" id="{BF52D60D-95F5-4928-D9A3-576691187BF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450188" y="2623421"/>
            <a:ext cx="1447235" cy="1447235"/>
          </a:xfrm>
          <a:prstGeom prst="rect">
            <a:avLst/>
          </a:prstGeom>
        </p:spPr>
      </p:pic>
      <p:pic>
        <p:nvPicPr>
          <p:cNvPr id="10" name="Picture 9">
            <a:extLst>
              <a:ext uri="{FF2B5EF4-FFF2-40B4-BE49-F238E27FC236}">
                <a16:creationId xmlns:a16="http://schemas.microsoft.com/office/drawing/2014/main" id="{55E4C1D2-65D0-F4B9-89BC-E128BD036D4B}"/>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259201" y="2623421"/>
            <a:ext cx="1447235" cy="1447235"/>
          </a:xfrm>
          <a:prstGeom prst="rect">
            <a:avLst/>
          </a:prstGeom>
        </p:spPr>
      </p:pic>
    </p:spTree>
    <p:extLst>
      <p:ext uri="{BB962C8B-B14F-4D97-AF65-F5344CB8AC3E}">
        <p14:creationId xmlns:p14="http://schemas.microsoft.com/office/powerpoint/2010/main" val="34169123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22A6F0D-E26F-7F42-C59A-B0C323A3DFCB}"/>
              </a:ext>
            </a:extLst>
          </p:cNvPr>
          <p:cNvSpPr>
            <a:spLocks noGrp="1"/>
          </p:cNvSpPr>
          <p:nvPr>
            <p:ph type="title"/>
          </p:nvPr>
        </p:nvSpPr>
        <p:spPr>
          <a:xfrm>
            <a:off x="292099" y="612648"/>
            <a:ext cx="6581312" cy="1495091"/>
          </a:xfrm>
        </p:spPr>
        <p:txBody>
          <a:bodyPr/>
          <a:lstStyle/>
          <a:p>
            <a:pPr>
              <a:tabLst>
                <a:tab pos="3943350" algn="l"/>
              </a:tabLst>
            </a:pPr>
            <a:r>
              <a:rPr lang="en-US"/>
              <a:t>Broadly diversified portfolio drives performance.</a:t>
            </a:r>
          </a:p>
        </p:txBody>
      </p:sp>
      <p:sp>
        <p:nvSpPr>
          <p:cNvPr id="4" name="Slide Number Placeholder 3">
            <a:extLst>
              <a:ext uri="{FF2B5EF4-FFF2-40B4-BE49-F238E27FC236}">
                <a16:creationId xmlns:a16="http://schemas.microsoft.com/office/drawing/2014/main" id="{10BE4EC9-4808-D796-B11D-4C3341C13469}"/>
              </a:ext>
            </a:extLst>
          </p:cNvPr>
          <p:cNvSpPr>
            <a:spLocks noGrp="1"/>
          </p:cNvSpPr>
          <p:nvPr>
            <p:ph type="sldNum" sz="quarter" idx="12"/>
          </p:nvPr>
        </p:nvSpPr>
        <p:spPr>
          <a:xfrm>
            <a:off x="11704320" y="6484937"/>
            <a:ext cx="361527" cy="161925"/>
          </a:xfrm>
        </p:spPr>
        <p:txBody>
          <a:bodyPr/>
          <a:lstStyle/>
          <a:p>
            <a:fld id="{E5B12101-DB11-214A-81F9-2D258DBE057F}" type="slidenum">
              <a:rPr lang="en-US" smtClean="0"/>
              <a:pPr/>
              <a:t>49</a:t>
            </a:fld>
            <a:endParaRPr lang="en-US"/>
          </a:p>
        </p:txBody>
      </p:sp>
      <p:sp>
        <p:nvSpPr>
          <p:cNvPr id="12" name="Text Placeholder 11">
            <a:extLst>
              <a:ext uri="{FF2B5EF4-FFF2-40B4-BE49-F238E27FC236}">
                <a16:creationId xmlns:a16="http://schemas.microsoft.com/office/drawing/2014/main" id="{3B080D2A-BD9A-6E75-7E46-4228A401651C}"/>
              </a:ext>
            </a:extLst>
          </p:cNvPr>
          <p:cNvSpPr>
            <a:spLocks noGrp="1"/>
          </p:cNvSpPr>
          <p:nvPr>
            <p:ph type="body" sz="quarter" idx="15"/>
          </p:nvPr>
        </p:nvSpPr>
        <p:spPr/>
        <p:txBody>
          <a:bodyPr/>
          <a:lstStyle/>
          <a:p>
            <a:r>
              <a:rPr lang="en-US">
                <a:solidFill>
                  <a:schemeClr val="tx2"/>
                </a:solidFill>
              </a:rPr>
              <a:t>CREF SOCIAL CHOICE</a:t>
            </a:r>
            <a:endParaRPr lang="en-US"/>
          </a:p>
        </p:txBody>
      </p:sp>
      <p:sp>
        <p:nvSpPr>
          <p:cNvPr id="13" name="Text Placeholder 12">
            <a:extLst>
              <a:ext uri="{FF2B5EF4-FFF2-40B4-BE49-F238E27FC236}">
                <a16:creationId xmlns:a16="http://schemas.microsoft.com/office/drawing/2014/main" id="{1FCDD175-F361-2D38-9AC3-EEBF72B6FE0A}"/>
              </a:ext>
            </a:extLst>
          </p:cNvPr>
          <p:cNvSpPr>
            <a:spLocks noGrp="1"/>
          </p:cNvSpPr>
          <p:nvPr>
            <p:ph type="body" sz="quarter" idx="16"/>
          </p:nvPr>
        </p:nvSpPr>
        <p:spPr>
          <a:xfrm>
            <a:off x="5399159" y="1589327"/>
            <a:ext cx="2724139" cy="4263592"/>
          </a:xfrm>
          <a:noFill/>
        </p:spPr>
        <p:txBody>
          <a:bodyPr lIns="0" tIns="0"/>
          <a:lstStyle/>
          <a:p>
            <a:r>
              <a:rPr lang="en-US">
                <a:latin typeface="Ringside Narrow" panose="02000500000000000000" pitchFamily="2" charset="0"/>
              </a:rPr>
              <a:t>Strategic allocation</a:t>
            </a: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r>
              <a:rPr lang="en-US" sz="1300" b="0">
                <a:solidFill>
                  <a:srgbClr val="041459"/>
                </a:solidFill>
                <a:latin typeface="Ringside Narrow Book" panose="02000500000000000000" pitchFamily="2" charset="0"/>
              </a:rPr>
              <a:t>The balanced allocation including equity and fixed income is designed to be a one-stop core holding with further diversification across:</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a:solidFill>
                  <a:srgbClr val="041459"/>
                </a:solidFill>
                <a:latin typeface="Ringside Narrow Book" panose="02000500000000000000" pitchFamily="2" charset="0"/>
              </a:rPr>
              <a:t>Geography</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a:solidFill>
                  <a:srgbClr val="041459"/>
                </a:solidFill>
                <a:latin typeface="Ringside Narrow Book" panose="02000500000000000000" pitchFamily="2" charset="0"/>
              </a:rPr>
              <a:t>Market capitalization</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a:solidFill>
                  <a:srgbClr val="041459"/>
                </a:solidFill>
                <a:latin typeface="Ringside Narrow Book" panose="02000500000000000000" pitchFamily="2" charset="0"/>
              </a:rPr>
              <a:t>Investment style</a:t>
            </a:r>
            <a:br>
              <a:rPr lang="en-US" sz="1300" b="0">
                <a:solidFill>
                  <a:srgbClr val="041459"/>
                </a:solidFill>
                <a:latin typeface="+mn-lt"/>
              </a:rPr>
            </a:br>
            <a:endParaRPr lang="en-US" sz="1300" b="0">
              <a:solidFill>
                <a:srgbClr val="041459"/>
              </a:solidFill>
              <a:latin typeface="+mn-lt"/>
            </a:endParaRP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endParaRPr lang="en-US" sz="1300" b="0">
              <a:solidFill>
                <a:srgbClr val="041459"/>
              </a:solidFill>
              <a:latin typeface="+mn-lt"/>
            </a:endParaRP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endParaRPr lang="en-US"/>
          </a:p>
        </p:txBody>
      </p:sp>
      <p:sp>
        <p:nvSpPr>
          <p:cNvPr id="37" name="Text Placeholder 19">
            <a:extLst>
              <a:ext uri="{FF2B5EF4-FFF2-40B4-BE49-F238E27FC236}">
                <a16:creationId xmlns:a16="http://schemas.microsoft.com/office/drawing/2014/main" id="{673FDF27-59EA-4B9C-03BC-D69F6F01A82A}"/>
              </a:ext>
            </a:extLst>
          </p:cNvPr>
          <p:cNvSpPr>
            <a:spLocks noGrp="1"/>
          </p:cNvSpPr>
          <p:nvPr/>
        </p:nvSpPr>
        <p:spPr>
          <a:xfrm>
            <a:off x="301752" y="6099048"/>
            <a:ext cx="11215058" cy="307937"/>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defTabSz="749137">
              <a:spcAft>
                <a:spcPts val="100"/>
              </a:spcAft>
              <a:buClr>
                <a:srgbClr val="8C8E8E"/>
              </a:buClr>
              <a:defRPr/>
            </a:pPr>
            <a:r>
              <a:rPr lang="en-US" sz="850" spc="-9" dirty="0">
                <a:cs typeface="Arial"/>
              </a:rPr>
              <a:t>Source: iHub. As of Jun. 30, 2024.</a:t>
            </a:r>
          </a:p>
          <a:p>
            <a:pPr defTabSz="749137">
              <a:spcAft>
                <a:spcPts val="100"/>
              </a:spcAft>
              <a:buClr>
                <a:srgbClr val="8C8E8E"/>
              </a:buClr>
              <a:defRPr/>
            </a:pPr>
            <a:r>
              <a:rPr lang="en-US" sz="850" dirty="0"/>
              <a:t>Diversification is a technique to help reduce risk. It is not guaranteed to protect against loss</a:t>
            </a:r>
            <a:r>
              <a:rPr lang="en-US" sz="850" spc="-9" dirty="0">
                <a:cs typeface="Arial"/>
              </a:rPr>
              <a:t>.</a:t>
            </a:r>
          </a:p>
        </p:txBody>
      </p:sp>
      <p:pic>
        <p:nvPicPr>
          <p:cNvPr id="2" name="Graphic 1">
            <a:extLst>
              <a:ext uri="{FF2B5EF4-FFF2-40B4-BE49-F238E27FC236}">
                <a16:creationId xmlns:a16="http://schemas.microsoft.com/office/drawing/2014/main" id="{0D8199BA-7188-2B9D-8364-8E5FB578308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4506278" y="1586127"/>
            <a:ext cx="594360" cy="594360"/>
          </a:xfrm>
          <a:prstGeom prst="rect">
            <a:avLst/>
          </a:prstGeom>
        </p:spPr>
      </p:pic>
      <p:pic>
        <p:nvPicPr>
          <p:cNvPr id="9" name="Graphic 8">
            <a:extLst>
              <a:ext uri="{FF2B5EF4-FFF2-40B4-BE49-F238E27FC236}">
                <a16:creationId xmlns:a16="http://schemas.microsoft.com/office/drawing/2014/main" id="{0F1626B5-A165-32A1-316C-EF841A35FB8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8150081" y="3926683"/>
            <a:ext cx="594360" cy="594360"/>
          </a:xfrm>
          <a:prstGeom prst="rect">
            <a:avLst/>
          </a:prstGeom>
        </p:spPr>
      </p:pic>
      <p:grpSp>
        <p:nvGrpSpPr>
          <p:cNvPr id="33" name="Group 32">
            <a:extLst>
              <a:ext uri="{FF2B5EF4-FFF2-40B4-BE49-F238E27FC236}">
                <a16:creationId xmlns:a16="http://schemas.microsoft.com/office/drawing/2014/main" id="{05C1E5F2-EB74-C306-A2FC-6E5915AF40D9}"/>
              </a:ext>
            </a:extLst>
          </p:cNvPr>
          <p:cNvGrpSpPr/>
          <p:nvPr/>
        </p:nvGrpSpPr>
        <p:grpSpPr>
          <a:xfrm>
            <a:off x="-359454" y="1032061"/>
            <a:ext cx="5267006" cy="4820858"/>
            <a:chOff x="7135494" y="1097963"/>
            <a:chExt cx="5316637" cy="4866285"/>
          </a:xfrm>
        </p:grpSpPr>
        <p:graphicFrame>
          <p:nvGraphicFramePr>
            <p:cNvPr id="25" name="Picture Placeholder 12">
              <a:extLst>
                <a:ext uri="{FF2B5EF4-FFF2-40B4-BE49-F238E27FC236}">
                  <a16:creationId xmlns:a16="http://schemas.microsoft.com/office/drawing/2014/main" id="{07AEB5F7-597E-1EE9-3CED-96B7D2B1FEB5}"/>
                </a:ext>
              </a:extLst>
            </p:cNvPr>
            <p:cNvGraphicFramePr>
              <a:graphicFrameLocks/>
            </p:cNvGraphicFramePr>
            <p:nvPr>
              <p:extLst>
                <p:ext uri="{D42A27DB-BD31-4B8C-83A1-F6EECF244321}">
                  <p14:modId xmlns:p14="http://schemas.microsoft.com/office/powerpoint/2010/main" val="823808626"/>
                </p:ext>
              </p:extLst>
            </p:nvPr>
          </p:nvGraphicFramePr>
          <p:xfrm>
            <a:off x="7135494" y="1097963"/>
            <a:ext cx="5316637" cy="4866285"/>
          </p:xfrm>
          <a:graphic>
            <a:graphicData uri="http://schemas.openxmlformats.org/drawingml/2006/chart">
              <c:chart xmlns:c="http://schemas.openxmlformats.org/drawingml/2006/chart" xmlns:r="http://schemas.openxmlformats.org/officeDocument/2006/relationships" r:id="rId6"/>
            </a:graphicData>
          </a:graphic>
        </p:graphicFrame>
        <p:grpSp>
          <p:nvGrpSpPr>
            <p:cNvPr id="32" name="Group 31">
              <a:extLst>
                <a:ext uri="{FF2B5EF4-FFF2-40B4-BE49-F238E27FC236}">
                  <a16:creationId xmlns:a16="http://schemas.microsoft.com/office/drawing/2014/main" id="{14C298F7-AC8C-C605-F0CE-50CF7826DA8C}"/>
                </a:ext>
              </a:extLst>
            </p:cNvPr>
            <p:cNvGrpSpPr/>
            <p:nvPr/>
          </p:nvGrpSpPr>
          <p:grpSpPr>
            <a:xfrm>
              <a:off x="8681013" y="2506860"/>
              <a:ext cx="2223206" cy="1761548"/>
              <a:chOff x="8829845" y="922112"/>
              <a:chExt cx="2223206" cy="1761548"/>
            </a:xfrm>
          </p:grpSpPr>
          <p:sp>
            <p:nvSpPr>
              <p:cNvPr id="26" name="Text Placeholder 14">
                <a:extLst>
                  <a:ext uri="{FF2B5EF4-FFF2-40B4-BE49-F238E27FC236}">
                    <a16:creationId xmlns:a16="http://schemas.microsoft.com/office/drawing/2014/main" id="{8FE6AEB9-D4FA-2757-9520-5BA4ACA80A32}"/>
                  </a:ext>
                </a:extLst>
              </p:cNvPr>
              <p:cNvSpPr txBox="1">
                <a:spLocks/>
              </p:cNvSpPr>
              <p:nvPr/>
            </p:nvSpPr>
            <p:spPr>
              <a:xfrm>
                <a:off x="8829845" y="1831851"/>
                <a:ext cx="2223206" cy="851809"/>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tabLst>
                    <a:tab pos="1543050" algn="l"/>
                  </a:tabLst>
                </a:pPr>
                <a:r>
                  <a:rPr lang="en-US" sz="1600" dirty="0">
                    <a:latin typeface="+mj-lt"/>
                  </a:rPr>
                  <a:t>assets under</a:t>
                </a:r>
                <a:br>
                  <a:rPr lang="en-US" sz="1600" dirty="0">
                    <a:latin typeface="+mj-lt"/>
                  </a:rPr>
                </a:br>
                <a:r>
                  <a:rPr lang="en-US" sz="1600" dirty="0">
                    <a:latin typeface="+mj-lt"/>
                  </a:rPr>
                  <a:t>management</a:t>
                </a:r>
                <a:endParaRPr lang="en-US" dirty="0">
                  <a:latin typeface="+mj-lt"/>
                </a:endParaRPr>
              </a:p>
              <a:p>
                <a:pPr algn="ctr"/>
                <a:r>
                  <a:rPr lang="en-US" sz="1000" dirty="0">
                    <a:latin typeface="+mn-lt"/>
                  </a:rPr>
                  <a:t>as of Jun. 30, 2024</a:t>
                </a:r>
              </a:p>
            </p:txBody>
          </p:sp>
          <p:sp>
            <p:nvSpPr>
              <p:cNvPr id="27" name="TextBox 26">
                <a:extLst>
                  <a:ext uri="{FF2B5EF4-FFF2-40B4-BE49-F238E27FC236}">
                    <a16:creationId xmlns:a16="http://schemas.microsoft.com/office/drawing/2014/main" id="{543F5FB6-982E-9747-08F3-AF83B8CBD4FA}"/>
                  </a:ext>
                </a:extLst>
              </p:cNvPr>
              <p:cNvSpPr txBox="1"/>
              <p:nvPr/>
            </p:nvSpPr>
            <p:spPr>
              <a:xfrm>
                <a:off x="9171493" y="922112"/>
                <a:ext cx="1451442" cy="973130"/>
              </a:xfrm>
              <a:prstGeom prst="rect">
                <a:avLst/>
              </a:prstGeom>
              <a:noFill/>
            </p:spPr>
            <p:txBody>
              <a:bodyPr wrap="none" lIns="0" tIns="0" rIns="0" bIns="0" rtlCol="0">
                <a:spAutoFit/>
              </a:bodyPr>
              <a:lstStyle/>
              <a:p>
                <a:pPr algn="ctr">
                  <a:lnSpc>
                    <a:spcPts val="8000"/>
                  </a:lnSpc>
                </a:pPr>
                <a:r>
                  <a:rPr lang="en-US" sz="5400">
                    <a:solidFill>
                      <a:schemeClr val="accent4"/>
                    </a:solidFill>
                    <a:latin typeface="TIAA Challenger Black" pitchFamily="50" charset="0"/>
                  </a:rPr>
                  <a:t>$21B</a:t>
                </a:r>
                <a:endParaRPr lang="en-US" sz="5400">
                  <a:solidFill>
                    <a:schemeClr val="accent4"/>
                  </a:solidFill>
                  <a:latin typeface="Ringside Narrow Book" panose="02000500000000000000" pitchFamily="2" charset="0"/>
                </a:endParaRPr>
              </a:p>
            </p:txBody>
          </p:sp>
        </p:grpSp>
      </p:grpSp>
      <p:grpSp>
        <p:nvGrpSpPr>
          <p:cNvPr id="8" name="Group 7">
            <a:extLst>
              <a:ext uri="{FF2B5EF4-FFF2-40B4-BE49-F238E27FC236}">
                <a16:creationId xmlns:a16="http://schemas.microsoft.com/office/drawing/2014/main" id="{0C19EA49-655E-F3B6-8BC4-5EA7B14205C2}"/>
              </a:ext>
            </a:extLst>
          </p:cNvPr>
          <p:cNvGrpSpPr/>
          <p:nvPr/>
        </p:nvGrpSpPr>
        <p:grpSpPr>
          <a:xfrm>
            <a:off x="4606862" y="3926683"/>
            <a:ext cx="3383208" cy="1495091"/>
            <a:chOff x="8101735" y="1551186"/>
            <a:chExt cx="3383208" cy="1495091"/>
          </a:xfrm>
        </p:grpSpPr>
        <p:pic>
          <p:nvPicPr>
            <p:cNvPr id="24" name="Graphic 23">
              <a:extLst>
                <a:ext uri="{FF2B5EF4-FFF2-40B4-BE49-F238E27FC236}">
                  <a16:creationId xmlns:a16="http://schemas.microsoft.com/office/drawing/2014/main" id="{A769B037-C0D8-5492-1E01-DB3B2FBF2FC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8101735" y="1551186"/>
              <a:ext cx="594360" cy="594360"/>
            </a:xfrm>
            <a:prstGeom prst="rect">
              <a:avLst/>
            </a:prstGeom>
          </p:spPr>
        </p:pic>
        <p:sp>
          <p:nvSpPr>
            <p:cNvPr id="5" name="Text Placeholder 12">
              <a:extLst>
                <a:ext uri="{FF2B5EF4-FFF2-40B4-BE49-F238E27FC236}">
                  <a16:creationId xmlns:a16="http://schemas.microsoft.com/office/drawing/2014/main" id="{8A15B7E5-96B4-5175-37CD-406DEC60BC7E}"/>
                </a:ext>
              </a:extLst>
            </p:cNvPr>
            <p:cNvSpPr txBox="1">
              <a:spLocks/>
            </p:cNvSpPr>
            <p:nvPr/>
          </p:nvSpPr>
          <p:spPr>
            <a:xfrm>
              <a:off x="8904620" y="1551186"/>
              <a:ext cx="2580323" cy="1495091"/>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a:solidFill>
                    <a:srgbClr val="041459"/>
                  </a:solidFill>
                  <a:latin typeface="Ringside Narrow" panose="02000500000000000000" pitchFamily="2" charset="0"/>
                </a:rPr>
                <a:t>Responsible investing</a:t>
              </a:r>
            </a:p>
            <a:p>
              <a:pPr>
                <a:buClr>
                  <a:srgbClr val="041459"/>
                </a:buClr>
                <a:defRPr/>
              </a:pPr>
              <a:r>
                <a:rPr lang="en-US" sz="1300" b="0">
                  <a:solidFill>
                    <a:srgbClr val="041459"/>
                  </a:solidFill>
                  <a:latin typeface="Ringside Narrow Book" panose="02000500000000000000" pitchFamily="2" charset="0"/>
                </a:rPr>
                <a:t>Rigorous processes incorporate ESG factors while ensuring a portion of investments also drive positive societal and environment outcomes.</a:t>
              </a:r>
              <a:endParaRPr lang="en-US" sz="1300" b="0">
                <a:solidFill>
                  <a:srgbClr val="041459"/>
                </a:solidFill>
                <a:latin typeface="+mn-lt"/>
              </a:endParaRPr>
            </a:p>
            <a:p>
              <a:pPr marL="173038" indent="-173038">
                <a:spcAft>
                  <a:spcPts val="300"/>
                </a:spcAft>
                <a:buClr>
                  <a:srgbClr val="041459"/>
                </a:buClr>
                <a:buFont typeface="Arial" panose="020B0604020202020204" pitchFamily="34" charset="0"/>
                <a:buChar char="•"/>
                <a:defRPr/>
              </a:pPr>
              <a:endParaRPr lang="en-US" sz="1300" b="0">
                <a:solidFill>
                  <a:srgbClr val="041459"/>
                </a:solidFill>
                <a:latin typeface="+mn-lt"/>
              </a:endParaRPr>
            </a:p>
            <a:p>
              <a:pPr marL="173038" indent="-173038">
                <a:buClr>
                  <a:srgbClr val="041459"/>
                </a:buClr>
                <a:defRPr/>
              </a:pPr>
              <a:endParaRPr lang="en-US"/>
            </a:p>
          </p:txBody>
        </p:sp>
      </p:grpSp>
      <p:sp>
        <p:nvSpPr>
          <p:cNvPr id="6" name="Text Placeholder 12">
            <a:extLst>
              <a:ext uri="{FF2B5EF4-FFF2-40B4-BE49-F238E27FC236}">
                <a16:creationId xmlns:a16="http://schemas.microsoft.com/office/drawing/2014/main" id="{8F83D2C2-90B3-8B61-16B6-1D4287B0EA47}"/>
              </a:ext>
            </a:extLst>
          </p:cNvPr>
          <p:cNvSpPr txBox="1">
            <a:spLocks/>
          </p:cNvSpPr>
          <p:nvPr/>
        </p:nvSpPr>
        <p:spPr>
          <a:xfrm>
            <a:off x="8980731" y="3926683"/>
            <a:ext cx="2580323" cy="1916174"/>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r>
              <a:rPr lang="en-US" dirty="0">
                <a:latin typeface="Ringside Narrow" panose="02000500000000000000" pitchFamily="2" charset="0"/>
              </a:rPr>
              <a:t>Risk management</a:t>
            </a:r>
          </a:p>
          <a:p>
            <a:pPr marL="9525"/>
            <a:r>
              <a:rPr lang="en-US" sz="1300" b="0" dirty="0">
                <a:solidFill>
                  <a:srgbClr val="041459"/>
                </a:solidFill>
                <a:latin typeface="Ringside Narrow Book" panose="02000500000000000000" pitchFamily="2" charset="0"/>
              </a:rPr>
              <a:t>Enforces controls while allowing for managers’ individual investment convictions.</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Top-down portfolio monitoring</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Bottom-up strategy oversight</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Independent oversight</a:t>
            </a:r>
          </a:p>
          <a:p>
            <a:pPr marL="173038" indent="-173038">
              <a:spcAft>
                <a:spcPts val="300"/>
              </a:spcAft>
              <a:buFont typeface="Arial" panose="020B0604020202020204" pitchFamily="34" charset="0"/>
              <a:buChar char="•"/>
            </a:pPr>
            <a:endParaRPr lang="en-US" sz="1300" b="0" dirty="0">
              <a:solidFill>
                <a:srgbClr val="041459"/>
              </a:solidFill>
              <a:latin typeface="+mn-lt"/>
            </a:endParaRPr>
          </a:p>
          <a:p>
            <a:pPr marL="173038" indent="-173038">
              <a:spcAft>
                <a:spcPts val="300"/>
              </a:spcAft>
              <a:buClr>
                <a:srgbClr val="041459"/>
              </a:buClr>
              <a:buFont typeface="Arial" panose="020B0604020202020204" pitchFamily="34" charset="0"/>
              <a:buChar char="•"/>
              <a:defRPr/>
            </a:pPr>
            <a:endParaRPr lang="en-US" sz="1300" b="0" dirty="0">
              <a:solidFill>
                <a:srgbClr val="041459"/>
              </a:solidFill>
              <a:latin typeface="+mn-lt"/>
            </a:endParaRPr>
          </a:p>
          <a:p>
            <a:pPr marL="173038" indent="-173038">
              <a:buClr>
                <a:srgbClr val="041459"/>
              </a:buClr>
              <a:defRPr/>
            </a:pPr>
            <a:endParaRPr lang="en-US" dirty="0"/>
          </a:p>
        </p:txBody>
      </p:sp>
      <p:grpSp>
        <p:nvGrpSpPr>
          <p:cNvPr id="10" name="Group 9">
            <a:extLst>
              <a:ext uri="{FF2B5EF4-FFF2-40B4-BE49-F238E27FC236}">
                <a16:creationId xmlns:a16="http://schemas.microsoft.com/office/drawing/2014/main" id="{972F09E9-9127-67F2-6844-E8F889FFCDBD}"/>
              </a:ext>
            </a:extLst>
          </p:cNvPr>
          <p:cNvGrpSpPr/>
          <p:nvPr/>
        </p:nvGrpSpPr>
        <p:grpSpPr>
          <a:xfrm>
            <a:off x="8123298" y="1554170"/>
            <a:ext cx="3763902" cy="1829329"/>
            <a:chOff x="4541201" y="3898639"/>
            <a:chExt cx="3763902" cy="1829329"/>
          </a:xfrm>
        </p:grpSpPr>
        <p:pic>
          <p:nvPicPr>
            <p:cNvPr id="20" name="Graphic 19">
              <a:extLst>
                <a:ext uri="{FF2B5EF4-FFF2-40B4-BE49-F238E27FC236}">
                  <a16:creationId xmlns:a16="http://schemas.microsoft.com/office/drawing/2014/main" id="{2E341C55-B581-B8A9-DF61-37AD6F035249}"/>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4541201" y="3898639"/>
              <a:ext cx="594360" cy="594360"/>
            </a:xfrm>
            <a:prstGeom prst="rect">
              <a:avLst/>
            </a:prstGeom>
          </p:spPr>
        </p:pic>
        <p:sp>
          <p:nvSpPr>
            <p:cNvPr id="7" name="Text Placeholder 12">
              <a:extLst>
                <a:ext uri="{FF2B5EF4-FFF2-40B4-BE49-F238E27FC236}">
                  <a16:creationId xmlns:a16="http://schemas.microsoft.com/office/drawing/2014/main" id="{DC3125F8-4643-4DFB-E376-A05FD4D0E080}"/>
                </a:ext>
              </a:extLst>
            </p:cNvPr>
            <p:cNvSpPr txBox="1">
              <a:spLocks/>
            </p:cNvSpPr>
            <p:nvPr/>
          </p:nvSpPr>
          <p:spPr>
            <a:xfrm>
              <a:off x="5395894" y="3926683"/>
              <a:ext cx="2909209" cy="1801285"/>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Ringside Narrow" panose="02000500000000000000" pitchFamily="2" charset="0"/>
                </a:rPr>
                <a:t>Multi-discipline approach</a:t>
              </a:r>
            </a:p>
            <a:p>
              <a:r>
                <a:rPr lang="en-US" sz="1300" b="0">
                  <a:solidFill>
                    <a:srgbClr val="041459"/>
                  </a:solidFill>
                  <a:latin typeface="Ringside Narrow Book" panose="02000500000000000000" pitchFamily="2" charset="0"/>
                </a:rPr>
                <a:t>Multiple disciplines combine to expand opportunities for returns within eligible ESG universe.</a:t>
              </a:r>
            </a:p>
            <a:p>
              <a:pPr marL="171450" indent="-171450">
                <a:spcAft>
                  <a:spcPts val="300"/>
                </a:spcAft>
                <a:buFont typeface="Arial" panose="020B0604020202020204" pitchFamily="34" charset="0"/>
                <a:buChar char="•"/>
              </a:pPr>
              <a:r>
                <a:rPr lang="en-US" sz="1300" b="0">
                  <a:solidFill>
                    <a:srgbClr val="041459"/>
                  </a:solidFill>
                  <a:latin typeface="Ringside Narrow Book" panose="02000500000000000000" pitchFamily="2" charset="0"/>
                </a:rPr>
                <a:t>Quantitative</a:t>
              </a:r>
            </a:p>
            <a:p>
              <a:pPr marL="171450" indent="-171450">
                <a:spcAft>
                  <a:spcPts val="300"/>
                </a:spcAft>
                <a:buFont typeface="Arial" panose="020B0604020202020204" pitchFamily="34" charset="0"/>
                <a:buChar char="•"/>
              </a:pPr>
              <a:r>
                <a:rPr lang="en-US" sz="1300" b="0">
                  <a:solidFill>
                    <a:srgbClr val="041459"/>
                  </a:solidFill>
                  <a:latin typeface="Ringside Narrow Book" panose="02000500000000000000" pitchFamily="2" charset="0"/>
                </a:rPr>
                <a:t>Relative value</a:t>
              </a:r>
              <a:br>
                <a:rPr lang="en-US" sz="1300" b="0">
                  <a:solidFill>
                    <a:srgbClr val="041459"/>
                  </a:solidFill>
                  <a:latin typeface="+mn-lt"/>
                </a:rPr>
              </a:br>
              <a:endParaRPr lang="en-US" sz="1300" b="0">
                <a:solidFill>
                  <a:srgbClr val="041459"/>
                </a:solidFill>
                <a:latin typeface="+mn-lt"/>
              </a:endParaRPr>
            </a:p>
            <a:p>
              <a:pPr marL="171450" indent="-171450">
                <a:spcAft>
                  <a:spcPts val="300"/>
                </a:spcAft>
                <a:buClr>
                  <a:srgbClr val="041459"/>
                </a:buClr>
                <a:buFont typeface="Arial" panose="020B0604020202020204" pitchFamily="34" charset="0"/>
                <a:buChar char="•"/>
                <a:defRPr/>
              </a:pPr>
              <a:endParaRPr lang="en-US" sz="1300" b="0">
                <a:solidFill>
                  <a:srgbClr val="041459"/>
                </a:solidFill>
                <a:latin typeface="+mn-lt"/>
              </a:endParaRPr>
            </a:p>
            <a:p>
              <a:pPr>
                <a:buClr>
                  <a:srgbClr val="041459"/>
                </a:buClr>
                <a:defRPr/>
              </a:pPr>
              <a:endParaRPr lang="en-US"/>
            </a:p>
          </p:txBody>
        </p:sp>
      </p:grpSp>
      <p:sp>
        <p:nvSpPr>
          <p:cNvPr id="3" name="Footer Placeholder 4">
            <a:extLst>
              <a:ext uri="{FF2B5EF4-FFF2-40B4-BE49-F238E27FC236}">
                <a16:creationId xmlns:a16="http://schemas.microsoft.com/office/drawing/2014/main" id="{B5A85D52-87F1-0EEC-6547-B8D487F5E90A}"/>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571831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C63D754-1264-62B6-7B90-34BE720BEB83}"/>
              </a:ext>
            </a:extLst>
          </p:cNvPr>
          <p:cNvSpPr/>
          <p:nvPr/>
        </p:nvSpPr>
        <p:spPr>
          <a:xfrm>
            <a:off x="0" y="3300"/>
            <a:ext cx="12192000" cy="68547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1"/>
              </a:solidFill>
            </a:endParaRPr>
          </a:p>
        </p:txBody>
      </p:sp>
      <p:sp>
        <p:nvSpPr>
          <p:cNvPr id="3" name="Slide Number Placeholder 2">
            <a:extLst>
              <a:ext uri="{FF2B5EF4-FFF2-40B4-BE49-F238E27FC236}">
                <a16:creationId xmlns:a16="http://schemas.microsoft.com/office/drawing/2014/main" id="{22F90A3E-A7C3-9BAF-CC23-01015876E8D9}"/>
              </a:ext>
            </a:extLst>
          </p:cNvPr>
          <p:cNvSpPr>
            <a:spLocks noGrp="1"/>
          </p:cNvSpPr>
          <p:nvPr>
            <p:ph type="sldNum" sz="quarter" idx="12"/>
          </p:nvPr>
        </p:nvSpPr>
        <p:spPr/>
        <p:txBody>
          <a:bodyPr/>
          <a:lstStyle/>
          <a:p>
            <a:fld id="{6ADC283A-E609-844B-BB16-3439C132A3B0}" type="slidenum">
              <a:rPr lang="en-US" smtClean="0"/>
              <a:t>5</a:t>
            </a:fld>
            <a:endParaRPr lang="en-US"/>
          </a:p>
        </p:txBody>
      </p:sp>
      <p:sp>
        <p:nvSpPr>
          <p:cNvPr id="5" name="Rectangle 4">
            <a:extLst>
              <a:ext uri="{FF2B5EF4-FFF2-40B4-BE49-F238E27FC236}">
                <a16:creationId xmlns:a16="http://schemas.microsoft.com/office/drawing/2014/main" id="{49B47526-57E2-7055-05AC-BFD46CF03B96}"/>
              </a:ext>
            </a:extLst>
          </p:cNvPr>
          <p:cNvSpPr/>
          <p:nvPr/>
        </p:nvSpPr>
        <p:spPr>
          <a:xfrm rot="16200000">
            <a:off x="1599843" y="-127425"/>
            <a:ext cx="666307" cy="3865993"/>
          </a:xfrm>
          <a:prstGeom prst="rect">
            <a:avLst/>
          </a:prstGeom>
          <a:solidFill>
            <a:schemeClr val="accent4"/>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accent4"/>
              </a:solidFill>
            </a:endParaRPr>
          </a:p>
        </p:txBody>
      </p:sp>
      <p:sp>
        <p:nvSpPr>
          <p:cNvPr id="6" name="Title 2">
            <a:extLst>
              <a:ext uri="{FF2B5EF4-FFF2-40B4-BE49-F238E27FC236}">
                <a16:creationId xmlns:a16="http://schemas.microsoft.com/office/drawing/2014/main" id="{EB996757-8D3A-F311-E551-9CD6113FAB71}"/>
              </a:ext>
            </a:extLst>
          </p:cNvPr>
          <p:cNvSpPr>
            <a:spLocks noGrp="1"/>
          </p:cNvSpPr>
          <p:nvPr/>
        </p:nvSpPr>
        <p:spPr>
          <a:xfrm>
            <a:off x="297146" y="612649"/>
            <a:ext cx="10947623" cy="453620"/>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a:t>CREF is created for the long haul—with benefits throughout life. </a:t>
            </a:r>
          </a:p>
        </p:txBody>
      </p:sp>
      <p:sp>
        <p:nvSpPr>
          <p:cNvPr id="7" name="Text Placeholder 1">
            <a:extLst>
              <a:ext uri="{FF2B5EF4-FFF2-40B4-BE49-F238E27FC236}">
                <a16:creationId xmlns:a16="http://schemas.microsoft.com/office/drawing/2014/main" id="{9305651E-F1D4-18A1-637F-1AD8966D459E}"/>
              </a:ext>
            </a:extLst>
          </p:cNvPr>
          <p:cNvSpPr>
            <a:spLocks noGrp="1"/>
          </p:cNvSpPr>
          <p:nvPr/>
        </p:nvSpPr>
        <p:spPr>
          <a:xfrm>
            <a:off x="635289" y="2446539"/>
            <a:ext cx="8241082" cy="247446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lvl="1">
              <a:spcAft>
                <a:spcPts val="900"/>
              </a:spcAft>
            </a:pPr>
            <a:r>
              <a:rPr lang="en-US" dirty="0"/>
              <a:t>Serve as core investments during the accumulation phase with growth opportunity and competitive returns at a low cost</a:t>
            </a:r>
            <a:r>
              <a:rPr lang="en-US" baseline="30000" dirty="0"/>
              <a:t>1</a:t>
            </a:r>
          </a:p>
          <a:p>
            <a:pPr marL="137160" lvl="1">
              <a:spcAft>
                <a:spcPts val="900"/>
              </a:spcAft>
            </a:pPr>
            <a:r>
              <a:rPr lang="en-US" dirty="0"/>
              <a:t>Choice of eight accounts to meet diverse investment goals and risk tolerances</a:t>
            </a:r>
          </a:p>
          <a:p>
            <a:pPr marL="137160" lvl="1">
              <a:spcAft>
                <a:spcPts val="900"/>
              </a:spcAft>
            </a:pPr>
            <a:r>
              <a:rPr lang="en-US" dirty="0"/>
              <a:t>Offers a broad investment suite which allows for transfers and diversification as participant goals and preferences</a:t>
            </a:r>
          </a:p>
          <a:p>
            <a:pPr marL="137160" lvl="1">
              <a:spcAft>
                <a:spcPts val="900"/>
              </a:spcAft>
            </a:pPr>
            <a:r>
              <a:rPr lang="en-US" dirty="0"/>
              <a:t>Continuous innovation through CREF R4 share class to meet current plan and employee needs</a:t>
            </a:r>
            <a:r>
              <a:rPr lang="en-US" baseline="30000" dirty="0"/>
              <a:t>2</a:t>
            </a:r>
          </a:p>
          <a:p>
            <a:pPr marL="137160" lvl="1">
              <a:spcAft>
                <a:spcPts val="900"/>
              </a:spcAft>
            </a:pPr>
            <a:r>
              <a:rPr lang="en-US" dirty="0"/>
              <a:t>Help employees build savings that can be turned into lifetime income upon retirement</a:t>
            </a:r>
            <a:r>
              <a:rPr lang="en-US" baseline="30000" dirty="0"/>
              <a:t>3</a:t>
            </a:r>
          </a:p>
          <a:p>
            <a:pPr marL="137160" lvl="1">
              <a:spcAft>
                <a:spcPts val="900"/>
              </a:spcAft>
            </a:pPr>
            <a:endParaRPr lang="en-US" dirty="0"/>
          </a:p>
        </p:txBody>
      </p:sp>
      <p:sp>
        <p:nvSpPr>
          <p:cNvPr id="23" name="Text Placeholder 19">
            <a:extLst>
              <a:ext uri="{FF2B5EF4-FFF2-40B4-BE49-F238E27FC236}">
                <a16:creationId xmlns:a16="http://schemas.microsoft.com/office/drawing/2014/main" id="{F9EBB5E6-6B45-5E5F-21E7-DDE36C62F7BD}"/>
              </a:ext>
            </a:extLst>
          </p:cNvPr>
          <p:cNvSpPr>
            <a:spLocks noGrp="1"/>
          </p:cNvSpPr>
          <p:nvPr/>
        </p:nvSpPr>
        <p:spPr>
          <a:xfrm>
            <a:off x="304914" y="5179083"/>
            <a:ext cx="8002745" cy="1221717"/>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Applies to CREF Variable Annuities’ net expense ratios average 0.27%, less than half the average industry cost (0.94%) for an institutional annuity. Morningstar as of Jul. 15, 2024, </a:t>
            </a:r>
            <a:br>
              <a:rPr lang="en-US" sz="850" dirty="0"/>
            </a:br>
            <a:r>
              <a:rPr lang="en-US" sz="850" dirty="0">
                <a:latin typeface="+mn-lt"/>
              </a:rPr>
              <a:t>based on fund level net expense ratios from 11,384 variable annuities evaluated.</a:t>
            </a:r>
          </a:p>
          <a:p>
            <a:pPr marL="137160" indent="-137160">
              <a:spcAft>
                <a:spcPts val="100"/>
              </a:spcAft>
              <a:buFont typeface="+mj-lt"/>
              <a:buAutoNum type="arabicPeriod"/>
            </a:pPr>
            <a:r>
              <a:rPr lang="en-US" sz="850" dirty="0">
                <a:latin typeface="+mn-lt"/>
                <a:ea typeface="Franklin Gothic Book" panose="020B0503020102020204" pitchFamily="34" charset="0"/>
                <a:cs typeface="Franklin Gothic Book" panose="020B0503020102020204" pitchFamily="34" charset="0"/>
              </a:rPr>
              <a:t>Unlike CREF R1, R2 and R3 which are fully bundled, in R4 a</a:t>
            </a:r>
            <a:r>
              <a:rPr lang="en-US" sz="850" dirty="0">
                <a:effectLst/>
                <a:latin typeface="+mn-lt"/>
                <a:ea typeface="Franklin Gothic Book" panose="020B0503020102020204" pitchFamily="34" charset="0"/>
                <a:cs typeface="Franklin Gothic Book" panose="020B0503020102020204" pitchFamily="34" charset="0"/>
              </a:rPr>
              <a:t>ll recordkeeping and plan service expenses are removed from the Administrative &amp; Distribution (A&amp;D) portion of the expense ratio for this class. Recordkeeping related to CREF R4 is paid separately via recordkeeping services agreements that</a:t>
            </a:r>
            <a:r>
              <a:rPr lang="en-US" sz="850" spc="-20"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TIAA</a:t>
            </a:r>
            <a:r>
              <a:rPr lang="en-US" sz="850" spc="-15"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has</a:t>
            </a:r>
            <a:r>
              <a:rPr lang="en-US" sz="850" spc="-10"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with</a:t>
            </a:r>
            <a:r>
              <a:rPr lang="en-US" sz="850" spc="-15"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plan</a:t>
            </a:r>
            <a:r>
              <a:rPr lang="en-US" sz="850" spc="-20"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clients</a:t>
            </a:r>
            <a:r>
              <a:rPr lang="en-US" sz="850" spc="-15"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as</a:t>
            </a:r>
            <a:r>
              <a:rPr lang="en-US" sz="850" spc="-15"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it</a:t>
            </a:r>
            <a:r>
              <a:rPr lang="en-US" sz="850" spc="-20"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is</a:t>
            </a:r>
            <a:r>
              <a:rPr lang="en-US" sz="850" spc="-10"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handled</a:t>
            </a:r>
            <a:r>
              <a:rPr lang="en-US" sz="850" spc="-15"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for</a:t>
            </a:r>
            <a:r>
              <a:rPr lang="en-US" sz="850" spc="-10"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mutual</a:t>
            </a:r>
            <a:r>
              <a:rPr lang="en-US" sz="850" spc="-15"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funds.</a:t>
            </a:r>
            <a:r>
              <a:rPr lang="en-US" sz="850" spc="-10"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Investment</a:t>
            </a:r>
            <a:r>
              <a:rPr lang="en-US" sz="850" spc="-20"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Advisory</a:t>
            </a:r>
            <a:r>
              <a:rPr lang="en-US" sz="850" spc="-15"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expenses</a:t>
            </a:r>
            <a:r>
              <a:rPr lang="en-US" sz="850" spc="-15" dirty="0">
                <a:effectLst/>
                <a:latin typeface="+mn-lt"/>
                <a:ea typeface="Franklin Gothic Book" panose="020B0503020102020204" pitchFamily="34" charset="0"/>
                <a:cs typeface="Franklin Gothic Book" panose="020B0503020102020204" pitchFamily="34" charset="0"/>
              </a:rPr>
              <a:t> </a:t>
            </a:r>
            <a:r>
              <a:rPr lang="en-US" sz="850" dirty="0">
                <a:effectLst/>
                <a:latin typeface="+mn-lt"/>
                <a:ea typeface="Franklin Gothic Book" panose="020B0503020102020204" pitchFamily="34" charset="0"/>
                <a:cs typeface="Franklin Gothic Book" panose="020B0503020102020204" pitchFamily="34" charset="0"/>
              </a:rPr>
              <a:t>and the M&amp;E risk charge remain consistent across all classes.</a:t>
            </a:r>
          </a:p>
          <a:p>
            <a:pPr marL="137160" indent="-137160">
              <a:spcAft>
                <a:spcPts val="100"/>
              </a:spcAft>
              <a:buFont typeface="+mj-lt"/>
              <a:buAutoNum type="arabicPeriod"/>
            </a:pPr>
            <a:r>
              <a:rPr lang="en-US" sz="850" dirty="0">
                <a:solidFill>
                  <a:srgbClr val="041459"/>
                </a:solidFill>
                <a:effectLst/>
              </a:rPr>
              <a:t>Converting some or all  savings to income benefits (referred to as “annuitization”) is a permanent decision. Once income benefit payments have begun, you’re unable to change to another option.</a:t>
            </a:r>
          </a:p>
        </p:txBody>
      </p:sp>
      <p:pic>
        <p:nvPicPr>
          <p:cNvPr id="10" name="Picture 9">
            <a:extLst>
              <a:ext uri="{FF2B5EF4-FFF2-40B4-BE49-F238E27FC236}">
                <a16:creationId xmlns:a16="http://schemas.microsoft.com/office/drawing/2014/main" id="{67974DEB-E1E8-853C-EB95-40BC9BB5CD0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975557" y="295275"/>
            <a:ext cx="2759243" cy="6242051"/>
          </a:xfrm>
          <a:prstGeom prst="rect">
            <a:avLst/>
          </a:prstGeom>
        </p:spPr>
      </p:pic>
      <p:sp>
        <p:nvSpPr>
          <p:cNvPr id="17" name="Text Placeholder 28">
            <a:extLst>
              <a:ext uri="{FF2B5EF4-FFF2-40B4-BE49-F238E27FC236}">
                <a16:creationId xmlns:a16="http://schemas.microsoft.com/office/drawing/2014/main" id="{AF0EE17A-2CBE-D3EB-2D13-2821936C3D5D}"/>
              </a:ext>
            </a:extLst>
          </p:cNvPr>
          <p:cNvSpPr>
            <a:spLocks noGrp="1"/>
          </p:cNvSpPr>
          <p:nvPr/>
        </p:nvSpPr>
        <p:spPr>
          <a:xfrm>
            <a:off x="635288" y="1652327"/>
            <a:ext cx="3511289" cy="48283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bg2"/>
              </a:buClr>
              <a:buFont typeface="Arial" panose="020B0604020202020204" pitchFamily="34" charset="0"/>
              <a:buNone/>
              <a:defRPr sz="2000" b="1" i="0" kern="1200">
                <a:solidFill>
                  <a:schemeClr val="tx2"/>
                </a:solidFill>
                <a:latin typeface="TIAA Challenger Semibold" pitchFamily="2" charset="77"/>
                <a:ea typeface="+mn-ea"/>
                <a:cs typeface="+mn-cs"/>
              </a:defRPr>
            </a:lvl1pPr>
            <a:lvl2pPr marL="338328"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1100" b="1" i="0" kern="1200">
                <a:solidFill>
                  <a:schemeClr val="accent5"/>
                </a:solidFill>
                <a:latin typeface="TIAA Challenger Semibold" pitchFamily="2" charset="77"/>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spc="20" dirty="0">
                <a:solidFill>
                  <a:schemeClr val="bg1"/>
                </a:solidFill>
              </a:rPr>
              <a:t>WHILE SAVING</a:t>
            </a:r>
          </a:p>
        </p:txBody>
      </p:sp>
      <p:sp>
        <p:nvSpPr>
          <p:cNvPr id="11" name="Footer Placeholder 4">
            <a:extLst>
              <a:ext uri="{FF2B5EF4-FFF2-40B4-BE49-F238E27FC236}">
                <a16:creationId xmlns:a16="http://schemas.microsoft.com/office/drawing/2014/main" id="{73B89469-F108-67C8-3240-001E543C26AD}"/>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1651757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a:extLst>
              <a:ext uri="{FF2B5EF4-FFF2-40B4-BE49-F238E27FC236}">
                <a16:creationId xmlns:a16="http://schemas.microsoft.com/office/drawing/2014/main" id="{73BE044C-C0C4-58C0-7B10-B193CF4ADB4B}"/>
              </a:ext>
            </a:extLst>
          </p:cNvPr>
          <p:cNvGrpSpPr/>
          <p:nvPr/>
        </p:nvGrpSpPr>
        <p:grpSpPr>
          <a:xfrm>
            <a:off x="0" y="1778603"/>
            <a:ext cx="11799410" cy="4536895"/>
            <a:chOff x="-83025" y="1801368"/>
            <a:chExt cx="11799410" cy="4536895"/>
          </a:xfrm>
        </p:grpSpPr>
        <p:sp>
          <p:nvSpPr>
            <p:cNvPr id="8" name="Rectangle 7">
              <a:extLst>
                <a:ext uri="{FF2B5EF4-FFF2-40B4-BE49-F238E27FC236}">
                  <a16:creationId xmlns:a16="http://schemas.microsoft.com/office/drawing/2014/main" id="{C9F449C6-0E84-B908-8111-00D972F20849}"/>
                </a:ext>
              </a:extLst>
            </p:cNvPr>
            <p:cNvSpPr/>
            <p:nvPr/>
          </p:nvSpPr>
          <p:spPr>
            <a:xfrm>
              <a:off x="3987307" y="5210054"/>
              <a:ext cx="7729078" cy="1119050"/>
            </a:xfrm>
            <a:prstGeom prst="rect">
              <a:avLst/>
            </a:prstGeom>
            <a:solidFill>
              <a:schemeClr val="accent1">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6" name="Rectangle 5">
              <a:extLst>
                <a:ext uri="{FF2B5EF4-FFF2-40B4-BE49-F238E27FC236}">
                  <a16:creationId xmlns:a16="http://schemas.microsoft.com/office/drawing/2014/main" id="{5979879E-FF4C-2A7D-E218-07F1031AE7F1}"/>
                </a:ext>
              </a:extLst>
            </p:cNvPr>
            <p:cNvSpPr/>
            <p:nvPr/>
          </p:nvSpPr>
          <p:spPr>
            <a:xfrm>
              <a:off x="3987307" y="3320883"/>
              <a:ext cx="7729078" cy="1877239"/>
            </a:xfrm>
            <a:prstGeom prst="rect">
              <a:avLst/>
            </a:prstGeom>
            <a:solidFill>
              <a:schemeClr val="accent2">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5" name="Rectangle 4">
              <a:extLst>
                <a:ext uri="{FF2B5EF4-FFF2-40B4-BE49-F238E27FC236}">
                  <a16:creationId xmlns:a16="http://schemas.microsoft.com/office/drawing/2014/main" id="{64D985E9-D1F1-1D28-89AA-D94160BCB13D}"/>
                </a:ext>
              </a:extLst>
            </p:cNvPr>
            <p:cNvSpPr/>
            <p:nvPr/>
          </p:nvSpPr>
          <p:spPr>
            <a:xfrm>
              <a:off x="3987307" y="1805055"/>
              <a:ext cx="7729078" cy="1502887"/>
            </a:xfrm>
            <a:prstGeom prst="rect">
              <a:avLst/>
            </a:prstGeom>
            <a:solidFill>
              <a:schemeClr val="accent6">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59" name="Rectangle 58">
              <a:extLst>
                <a:ext uri="{FF2B5EF4-FFF2-40B4-BE49-F238E27FC236}">
                  <a16:creationId xmlns:a16="http://schemas.microsoft.com/office/drawing/2014/main" id="{4E1451C0-16A2-0A16-A0FE-2166178EA22A}"/>
                </a:ext>
              </a:extLst>
            </p:cNvPr>
            <p:cNvSpPr/>
            <p:nvPr/>
          </p:nvSpPr>
          <p:spPr>
            <a:xfrm>
              <a:off x="-83025" y="1801368"/>
              <a:ext cx="4106071" cy="452773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cxnSp>
          <p:nvCxnSpPr>
            <p:cNvPr id="46" name="Straight Connector 45">
              <a:extLst>
                <a:ext uri="{FF2B5EF4-FFF2-40B4-BE49-F238E27FC236}">
                  <a16:creationId xmlns:a16="http://schemas.microsoft.com/office/drawing/2014/main" id="{1A7EA2D3-D679-B57D-AE10-1A326B9BAC2A}"/>
                </a:ext>
              </a:extLst>
            </p:cNvPr>
            <p:cNvCxnSpPr>
              <a:cxnSpLocks/>
            </p:cNvCxnSpPr>
            <p:nvPr/>
          </p:nvCxnSpPr>
          <p:spPr>
            <a:xfrm>
              <a:off x="3987307" y="5202269"/>
              <a:ext cx="7729078" cy="0"/>
            </a:xfrm>
            <a:prstGeom prst="line">
              <a:avLst/>
            </a:prstGeom>
            <a:ln w="317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CB6F22A-E953-2DE2-8708-1E796D474061}"/>
                </a:ext>
              </a:extLst>
            </p:cNvPr>
            <p:cNvCxnSpPr>
              <a:cxnSpLocks/>
            </p:cNvCxnSpPr>
            <p:nvPr/>
          </p:nvCxnSpPr>
          <p:spPr>
            <a:xfrm>
              <a:off x="3987307" y="3319577"/>
              <a:ext cx="7729078" cy="0"/>
            </a:xfrm>
            <a:prstGeom prst="line">
              <a:avLst/>
            </a:prstGeom>
            <a:ln w="317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0D7B1C6-9EDC-B5B0-98DC-2424663D4DF1}"/>
                </a:ext>
              </a:extLst>
            </p:cNvPr>
            <p:cNvCxnSpPr>
              <a:cxnSpLocks/>
            </p:cNvCxnSpPr>
            <p:nvPr/>
          </p:nvCxnSpPr>
          <p:spPr>
            <a:xfrm flipV="1">
              <a:off x="5542458" y="1805055"/>
              <a:ext cx="31230" cy="4533208"/>
            </a:xfrm>
            <a:prstGeom prst="line">
              <a:avLst/>
            </a:prstGeom>
            <a:ln w="31750">
              <a:solidFill>
                <a:schemeClr val="bg2"/>
              </a:solidFill>
              <a:miter lim="800000"/>
            </a:ln>
          </p:spPr>
          <p:style>
            <a:lnRef idx="1">
              <a:schemeClr val="accent1"/>
            </a:lnRef>
            <a:fillRef idx="0">
              <a:schemeClr val="accent1"/>
            </a:fillRef>
            <a:effectRef idx="0">
              <a:schemeClr val="accent1"/>
            </a:effectRef>
            <a:fontRef idx="minor">
              <a:schemeClr val="tx1"/>
            </a:fontRef>
          </p:style>
        </p:cxnSp>
      </p:grpSp>
      <p:sp>
        <p:nvSpPr>
          <p:cNvPr id="22" name="Text Placeholder 21">
            <a:extLst>
              <a:ext uri="{FF2B5EF4-FFF2-40B4-BE49-F238E27FC236}">
                <a16:creationId xmlns:a16="http://schemas.microsoft.com/office/drawing/2014/main" id="{88EAEA5B-1736-A58B-9A40-9918BB3D4B2F}"/>
              </a:ext>
            </a:extLst>
          </p:cNvPr>
          <p:cNvSpPr>
            <a:spLocks noGrp="1"/>
          </p:cNvSpPr>
          <p:nvPr>
            <p:ph type="body" sz="quarter" idx="13"/>
          </p:nvPr>
        </p:nvSpPr>
        <p:spPr>
          <a:xfrm>
            <a:off x="301668" y="2249503"/>
            <a:ext cx="3348397" cy="2936975"/>
          </a:xfrm>
        </p:spPr>
        <p:txBody>
          <a:bodyPr/>
          <a:lstStyle/>
          <a:p>
            <a:pPr>
              <a:spcAft>
                <a:spcPts val="1200"/>
              </a:spcAft>
            </a:pPr>
            <a:r>
              <a:rPr lang="en-US" b="1">
                <a:latin typeface="Ringside Narrow" panose="02000500000000000000" pitchFamily="2" charset="0"/>
              </a:rPr>
              <a:t>Assess</a:t>
            </a:r>
            <a:r>
              <a:rPr lang="en-US"/>
              <a:t> ESG performance</a:t>
            </a:r>
          </a:p>
          <a:p>
            <a:pPr>
              <a:spcAft>
                <a:spcPts val="1200"/>
              </a:spcAft>
            </a:pPr>
            <a:r>
              <a:rPr lang="en-US" b="1">
                <a:latin typeface="Ringside Narrow" panose="02000500000000000000" pitchFamily="2" charset="0"/>
              </a:rPr>
              <a:t>Balance</a:t>
            </a:r>
            <a:r>
              <a:rPr lang="en-US"/>
              <a:t> considerations of strengths and weaknesses</a:t>
            </a:r>
          </a:p>
          <a:p>
            <a:pPr>
              <a:spcAft>
                <a:spcPts val="1200"/>
              </a:spcAft>
            </a:pPr>
            <a:r>
              <a:rPr lang="en-US" b="1">
                <a:latin typeface="Ringside Narrow" panose="02000500000000000000" pitchFamily="2" charset="0"/>
              </a:rPr>
              <a:t>Incorporate </a:t>
            </a:r>
            <a:r>
              <a:rPr lang="en-US"/>
              <a:t>exposure to controversial business activity</a:t>
            </a:r>
          </a:p>
          <a:p>
            <a:pPr>
              <a:spcAft>
                <a:spcPts val="1200"/>
              </a:spcAft>
            </a:pPr>
            <a:r>
              <a:rPr lang="en-US" b="1">
                <a:latin typeface="Ringside Narrow" panose="02000500000000000000" pitchFamily="2" charset="0"/>
              </a:rPr>
              <a:t>Leverage</a:t>
            </a:r>
            <a:r>
              <a:rPr lang="en-US"/>
              <a:t> research built upon diverse sources and stakeholders</a:t>
            </a:r>
          </a:p>
          <a:p>
            <a:pPr>
              <a:spcAft>
                <a:spcPts val="1200"/>
              </a:spcAft>
            </a:pPr>
            <a:r>
              <a:rPr lang="en-US" b="1"/>
              <a:t>Include</a:t>
            </a:r>
            <a:r>
              <a:rPr lang="en-US"/>
              <a:t> climate change-related criteria including carbon reduction goals</a:t>
            </a:r>
          </a:p>
          <a:p>
            <a:pPr>
              <a:spcAft>
                <a:spcPts val="1200"/>
              </a:spcAft>
            </a:pPr>
            <a:endParaRPr lang="en-US"/>
          </a:p>
          <a:p>
            <a:pPr>
              <a:spcAft>
                <a:spcPts val="1200"/>
              </a:spcAft>
            </a:pPr>
            <a:endParaRPr lang="en-US"/>
          </a:p>
        </p:txBody>
      </p:sp>
      <p:sp>
        <p:nvSpPr>
          <p:cNvPr id="21" name="Title 20">
            <a:extLst>
              <a:ext uri="{FF2B5EF4-FFF2-40B4-BE49-F238E27FC236}">
                <a16:creationId xmlns:a16="http://schemas.microsoft.com/office/drawing/2014/main" id="{E0D66388-8008-14C0-9928-B5362F4ACF12}"/>
              </a:ext>
            </a:extLst>
          </p:cNvPr>
          <p:cNvSpPr>
            <a:spLocks noGrp="1"/>
          </p:cNvSpPr>
          <p:nvPr>
            <p:ph type="title"/>
          </p:nvPr>
        </p:nvSpPr>
        <p:spPr>
          <a:xfrm>
            <a:off x="292609" y="612649"/>
            <a:ext cx="11297218" cy="452850"/>
          </a:xfrm>
        </p:spPr>
        <p:txBody>
          <a:bodyPr/>
          <a:lstStyle/>
          <a:p>
            <a:r>
              <a:rPr lang="en-US"/>
              <a:t>Robust selection process for public equities yields high ESG performance quality.</a:t>
            </a:r>
          </a:p>
        </p:txBody>
      </p:sp>
      <p:sp>
        <p:nvSpPr>
          <p:cNvPr id="3" name="Slide Number Placeholder 2">
            <a:extLst>
              <a:ext uri="{FF2B5EF4-FFF2-40B4-BE49-F238E27FC236}">
                <a16:creationId xmlns:a16="http://schemas.microsoft.com/office/drawing/2014/main" id="{D922B5A2-8351-5AFF-C4D7-45336A4B8038}"/>
              </a:ext>
            </a:extLst>
          </p:cNvPr>
          <p:cNvSpPr>
            <a:spLocks noGrp="1"/>
          </p:cNvSpPr>
          <p:nvPr>
            <p:ph type="sldNum" sz="quarter" idx="12"/>
          </p:nvPr>
        </p:nvSpPr>
        <p:spPr/>
        <p:txBody>
          <a:bodyPr/>
          <a:lstStyle/>
          <a:p>
            <a:fld id="{E5B12101-DB11-214A-81F9-2D258DBE057F}" type="slidenum">
              <a:rPr lang="en-US" smtClean="0"/>
              <a:pPr/>
              <a:t>50</a:t>
            </a:fld>
            <a:endParaRPr lang="en-US"/>
          </a:p>
        </p:txBody>
      </p:sp>
      <p:sp>
        <p:nvSpPr>
          <p:cNvPr id="24" name="Text Placeholder 23">
            <a:extLst>
              <a:ext uri="{FF2B5EF4-FFF2-40B4-BE49-F238E27FC236}">
                <a16:creationId xmlns:a16="http://schemas.microsoft.com/office/drawing/2014/main" id="{233875D1-CDD6-9D98-E7CE-091ED1558759}"/>
              </a:ext>
            </a:extLst>
          </p:cNvPr>
          <p:cNvSpPr>
            <a:spLocks noGrp="1"/>
          </p:cNvSpPr>
          <p:nvPr>
            <p:ph type="body" sz="quarter" idx="15"/>
          </p:nvPr>
        </p:nvSpPr>
        <p:spPr/>
        <p:txBody>
          <a:bodyPr/>
          <a:lstStyle/>
          <a:p>
            <a:r>
              <a:rPr lang="en-US">
                <a:solidFill>
                  <a:schemeClr val="tx2"/>
                </a:solidFill>
              </a:rPr>
              <a:t>CREF SOCIAL CHOICE</a:t>
            </a:r>
            <a:endParaRPr lang="en-US"/>
          </a:p>
          <a:p>
            <a:endParaRPr lang="en-US"/>
          </a:p>
        </p:txBody>
      </p:sp>
      <p:sp>
        <p:nvSpPr>
          <p:cNvPr id="37" name="Rectangle 36">
            <a:extLst>
              <a:ext uri="{FF2B5EF4-FFF2-40B4-BE49-F238E27FC236}">
                <a16:creationId xmlns:a16="http://schemas.microsoft.com/office/drawing/2014/main" id="{32D531C8-48B7-2880-99C9-C83238B0AF42}"/>
              </a:ext>
            </a:extLst>
          </p:cNvPr>
          <p:cNvSpPr/>
          <p:nvPr/>
        </p:nvSpPr>
        <p:spPr>
          <a:xfrm>
            <a:off x="6698505" y="2808358"/>
            <a:ext cx="5017880" cy="1507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7" name="Rectangle 46">
            <a:extLst>
              <a:ext uri="{FF2B5EF4-FFF2-40B4-BE49-F238E27FC236}">
                <a16:creationId xmlns:a16="http://schemas.microsoft.com/office/drawing/2014/main" id="{21FD6A82-5605-7D03-51A6-8046683E65E4}"/>
              </a:ext>
            </a:extLst>
          </p:cNvPr>
          <p:cNvSpPr/>
          <p:nvPr/>
        </p:nvSpPr>
        <p:spPr>
          <a:xfrm>
            <a:off x="8066532" y="5640447"/>
            <a:ext cx="372475" cy="153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49" name="Rectangle 48">
            <a:extLst>
              <a:ext uri="{FF2B5EF4-FFF2-40B4-BE49-F238E27FC236}">
                <a16:creationId xmlns:a16="http://schemas.microsoft.com/office/drawing/2014/main" id="{430517DF-2801-B7A2-296A-A05560BCA5FF}"/>
              </a:ext>
            </a:extLst>
          </p:cNvPr>
          <p:cNvSpPr/>
          <p:nvPr/>
        </p:nvSpPr>
        <p:spPr>
          <a:xfrm rot="16200000" flipH="1">
            <a:off x="8166790" y="5502975"/>
            <a:ext cx="171959" cy="4284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 name="Text Placeholder 2">
            <a:extLst>
              <a:ext uri="{FF2B5EF4-FFF2-40B4-BE49-F238E27FC236}">
                <a16:creationId xmlns:a16="http://schemas.microsoft.com/office/drawing/2014/main" id="{D223F0CA-99A3-B75B-0A1E-2D4AE201F31B}"/>
              </a:ext>
            </a:extLst>
          </p:cNvPr>
          <p:cNvSpPr>
            <a:spLocks noGrp="1"/>
          </p:cNvSpPr>
          <p:nvPr/>
        </p:nvSpPr>
        <p:spPr>
          <a:xfrm>
            <a:off x="285467" y="1144315"/>
            <a:ext cx="11297216" cy="55249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Proprietary data analytics and models developed by a team of more than 30 RI professionals enhance the investment process, ensuring a robust and informed approach. </a:t>
            </a:r>
          </a:p>
        </p:txBody>
      </p:sp>
      <p:sp>
        <p:nvSpPr>
          <p:cNvPr id="17" name="TextBox 7">
            <a:extLst>
              <a:ext uri="{FF2B5EF4-FFF2-40B4-BE49-F238E27FC236}">
                <a16:creationId xmlns:a16="http://schemas.microsoft.com/office/drawing/2014/main" id="{53442E3A-8A4E-9C72-8145-7F4ED64813D5}"/>
              </a:ext>
            </a:extLst>
          </p:cNvPr>
          <p:cNvSpPr txBox="1"/>
          <p:nvPr/>
        </p:nvSpPr>
        <p:spPr>
          <a:xfrm>
            <a:off x="304915" y="1984050"/>
            <a:ext cx="5119405" cy="200055"/>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spcAft>
                <a:spcPts val="300"/>
              </a:spcAft>
            </a:pPr>
            <a:r>
              <a:rPr lang="en-US" sz="1300" b="1" spc="30" dirty="0">
                <a:solidFill>
                  <a:schemeClr val="accent4"/>
                </a:solidFill>
                <a:latin typeface="Ringside Narrow" panose="02000500000000000000" pitchFamily="2" charset="0"/>
              </a:rPr>
              <a:t>ESG INVESTMENT SELECTION PROCESS</a:t>
            </a:r>
          </a:p>
        </p:txBody>
      </p:sp>
      <p:cxnSp>
        <p:nvCxnSpPr>
          <p:cNvPr id="60" name="Straight Connector 59">
            <a:extLst>
              <a:ext uri="{FF2B5EF4-FFF2-40B4-BE49-F238E27FC236}">
                <a16:creationId xmlns:a16="http://schemas.microsoft.com/office/drawing/2014/main" id="{ECA0CFE0-B773-C5E1-702B-BA600C43D548}"/>
              </a:ext>
            </a:extLst>
          </p:cNvPr>
          <p:cNvCxnSpPr>
            <a:cxnSpLocks/>
          </p:cNvCxnSpPr>
          <p:nvPr/>
        </p:nvCxnSpPr>
        <p:spPr>
          <a:xfrm>
            <a:off x="275307" y="5240240"/>
            <a:ext cx="3168933" cy="0"/>
          </a:xfrm>
          <a:prstGeom prst="line">
            <a:avLst/>
          </a:prstGeom>
          <a:ln w="63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63" name="Text Placeholder 21">
            <a:extLst>
              <a:ext uri="{FF2B5EF4-FFF2-40B4-BE49-F238E27FC236}">
                <a16:creationId xmlns:a16="http://schemas.microsoft.com/office/drawing/2014/main" id="{3B2A5216-A61E-7352-354D-E04C2C331775}"/>
              </a:ext>
            </a:extLst>
          </p:cNvPr>
          <p:cNvSpPr txBox="1">
            <a:spLocks/>
          </p:cNvSpPr>
          <p:nvPr/>
        </p:nvSpPr>
        <p:spPr>
          <a:xfrm>
            <a:off x="294649" y="5374578"/>
            <a:ext cx="3305842" cy="86355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a:t>Results in a universe with significantly higher ESG performance  than the conventional benchmark</a:t>
            </a:r>
          </a:p>
        </p:txBody>
      </p:sp>
      <p:sp>
        <p:nvSpPr>
          <p:cNvPr id="36" name="Rectangle 5">
            <a:extLst>
              <a:ext uri="{FF2B5EF4-FFF2-40B4-BE49-F238E27FC236}">
                <a16:creationId xmlns:a16="http://schemas.microsoft.com/office/drawing/2014/main" id="{F82ADCCA-E333-758A-0BDD-930973C141E3}"/>
              </a:ext>
            </a:extLst>
          </p:cNvPr>
          <p:cNvSpPr>
            <a:spLocks noChangeArrowheads="1"/>
          </p:cNvSpPr>
          <p:nvPr/>
        </p:nvSpPr>
        <p:spPr bwMode="gray">
          <a:xfrm>
            <a:off x="5542458" y="5510025"/>
            <a:ext cx="6173927" cy="378565"/>
          </a:xfrm>
          <a:prstGeom prst="rect">
            <a:avLst/>
          </a:prstGeom>
          <a:noFill/>
          <a:ln w="6350" algn="ctr">
            <a:noFill/>
            <a:miter lim="800000"/>
            <a:headEnd/>
            <a:tailEnd/>
          </a:ln>
        </p:spPr>
        <p:txBody>
          <a:bodyPr wrap="square" lIns="91440" tIns="91440" rIns="91440" bIns="91440" anchor="ctr" anchorCtr="0">
            <a:spAutoFit/>
          </a:bodyPr>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524852" rtl="0" eaLnBrk="1" fontAlgn="auto" latinLnBrk="0" hangingPunct="1">
              <a:lnSpc>
                <a:spcPct val="90000"/>
              </a:lnSpc>
              <a:spcBef>
                <a:spcPts val="0"/>
              </a:spcBef>
              <a:spcAft>
                <a:spcPts val="0"/>
              </a:spcAft>
              <a:buClrTx/>
              <a:buSzTx/>
              <a:buFontTx/>
              <a:buNone/>
              <a:tabLst/>
              <a:defRPr/>
            </a:pPr>
            <a:r>
              <a:rPr lang="en-US" altLang="en-US" sz="1400" b="1">
                <a:latin typeface="Ringside Narrow" panose="02000500000000000000" pitchFamily="2" charset="0"/>
                <a:ea typeface="+mn-ea"/>
              </a:rPr>
              <a:t>ESG-eligible</a:t>
            </a:r>
            <a:r>
              <a:rPr kumimoji="0" lang="en-US" altLang="en-US" sz="1400" b="1" u="none" strike="noStrike" kern="1200" cap="none" spc="0" normalizeH="0" baseline="0" noProof="0">
                <a:ln>
                  <a:noFill/>
                </a:ln>
                <a:effectLst/>
                <a:uLnTx/>
                <a:uFillTx/>
                <a:latin typeface="Ringside Narrow" panose="02000500000000000000" pitchFamily="2" charset="0"/>
              </a:rPr>
              <a:t> </a:t>
            </a:r>
            <a:r>
              <a:rPr lang="en-US" altLang="en-US" sz="1400" b="1">
                <a:latin typeface="Ringside Narrow" panose="02000500000000000000" pitchFamily="2" charset="0"/>
                <a:ea typeface="+mn-ea"/>
              </a:rPr>
              <a:t>universe</a:t>
            </a:r>
          </a:p>
        </p:txBody>
      </p:sp>
      <p:grpSp>
        <p:nvGrpSpPr>
          <p:cNvPr id="50" name="Group 49">
            <a:extLst>
              <a:ext uri="{FF2B5EF4-FFF2-40B4-BE49-F238E27FC236}">
                <a16:creationId xmlns:a16="http://schemas.microsoft.com/office/drawing/2014/main" id="{06D4B1BB-CC04-F087-7993-41A25C4A761D}"/>
              </a:ext>
            </a:extLst>
          </p:cNvPr>
          <p:cNvGrpSpPr/>
          <p:nvPr/>
        </p:nvGrpSpPr>
        <p:grpSpPr>
          <a:xfrm>
            <a:off x="4116130" y="3749715"/>
            <a:ext cx="1539305" cy="948383"/>
            <a:chOff x="4017605" y="3718765"/>
            <a:chExt cx="1539305" cy="948383"/>
          </a:xfrm>
        </p:grpSpPr>
        <p:sp>
          <p:nvSpPr>
            <p:cNvPr id="57" name="Rectangle 5">
              <a:extLst>
                <a:ext uri="{FF2B5EF4-FFF2-40B4-BE49-F238E27FC236}">
                  <a16:creationId xmlns:a16="http://schemas.microsoft.com/office/drawing/2014/main" id="{5134FC73-2B0F-3359-9E8D-2AF9BCD611C0}"/>
                </a:ext>
              </a:extLst>
            </p:cNvPr>
            <p:cNvSpPr>
              <a:spLocks noChangeArrowheads="1"/>
            </p:cNvSpPr>
            <p:nvPr/>
          </p:nvSpPr>
          <p:spPr bwMode="gray">
            <a:xfrm>
              <a:off x="4017605" y="4255945"/>
              <a:ext cx="1539305" cy="411203"/>
            </a:xfrm>
            <a:prstGeom prst="rect">
              <a:avLst/>
            </a:prstGeom>
            <a:noFill/>
            <a:ln w="6350" algn="ctr">
              <a:noFill/>
              <a:miter lim="800000"/>
              <a:headEnd/>
              <a:tailEnd/>
            </a:ln>
          </p:spPr>
          <p:txBody>
            <a:bodyPr wrap="square" lIns="91440" tIns="91440" rIns="91440" bIns="91440" anchor="ctr" anchorCtr="0">
              <a:spAutoFit/>
            </a:bodyPr>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524852" rtl="0" eaLnBrk="1" fontAlgn="auto" latinLnBrk="0" hangingPunct="1">
                <a:lnSpc>
                  <a:spcPct val="90000"/>
                </a:lnSpc>
                <a:spcBef>
                  <a:spcPts val="0"/>
                </a:spcBef>
                <a:spcAft>
                  <a:spcPts val="0"/>
                </a:spcAft>
                <a:buClrTx/>
                <a:buSzTx/>
                <a:buFontTx/>
                <a:buNone/>
                <a:tabLst/>
                <a:defRPr/>
              </a:pPr>
              <a:r>
                <a:rPr lang="en-US" altLang="en-US" sz="1600">
                  <a:latin typeface="+mj-lt"/>
                  <a:ea typeface="+mn-ea"/>
                </a:rPr>
                <a:t>Controversies</a:t>
              </a:r>
            </a:p>
          </p:txBody>
        </p:sp>
        <p:pic>
          <p:nvPicPr>
            <p:cNvPr id="62" name="Graphic 61">
              <a:extLst>
                <a:ext uri="{FF2B5EF4-FFF2-40B4-BE49-F238E27FC236}">
                  <a16:creationId xmlns:a16="http://schemas.microsoft.com/office/drawing/2014/main" id="{0110EB9D-FC0C-F51B-C673-20B9BA3B447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4464250" y="3718765"/>
              <a:ext cx="548640" cy="548640"/>
            </a:xfrm>
            <a:prstGeom prst="rect">
              <a:avLst/>
            </a:prstGeom>
          </p:spPr>
        </p:pic>
      </p:grpSp>
      <p:sp>
        <p:nvSpPr>
          <p:cNvPr id="26" name="Rectangle 25">
            <a:extLst>
              <a:ext uri="{FF2B5EF4-FFF2-40B4-BE49-F238E27FC236}">
                <a16:creationId xmlns:a16="http://schemas.microsoft.com/office/drawing/2014/main" id="{31ABFA87-3041-85D9-8749-2F69986DC2F2}"/>
              </a:ext>
            </a:extLst>
          </p:cNvPr>
          <p:cNvSpPr/>
          <p:nvPr/>
        </p:nvSpPr>
        <p:spPr>
          <a:xfrm>
            <a:off x="8105726" y="1792870"/>
            <a:ext cx="1671236" cy="1407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91440" rIns="0" bIns="91440" rtlCol="0" anchor="t"/>
          <a:lstStyle/>
          <a:p>
            <a:pPr marR="0" lvl="0" indent="0" fontAlgn="auto">
              <a:spcAft>
                <a:spcPts val="600"/>
              </a:spcAft>
              <a:buClrTx/>
              <a:buSzTx/>
              <a:buFontTx/>
              <a:buNone/>
              <a:tabLst/>
              <a:defRPr/>
            </a:pPr>
            <a:r>
              <a:rPr lang="en-US" altLang="en-US" sz="1400" b="1">
                <a:solidFill>
                  <a:schemeClr val="tx1"/>
                </a:solidFill>
                <a:latin typeface="Ringside Narrow" panose="02000500000000000000" pitchFamily="2" charset="0"/>
              </a:rPr>
              <a:t>Social</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a:ln>
                  <a:noFill/>
                </a:ln>
                <a:solidFill>
                  <a:schemeClr val="tx1"/>
                </a:solidFill>
                <a:effectLst/>
                <a:uLnTx/>
                <a:uFillTx/>
                <a:ea typeface="ＭＳ Ｐゴシック" pitchFamily="34" charset="-128"/>
              </a:rPr>
              <a:t>Human capital </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a:ln>
                  <a:noFill/>
                </a:ln>
                <a:solidFill>
                  <a:schemeClr val="tx1"/>
                </a:solidFill>
                <a:effectLst/>
                <a:uLnTx/>
                <a:uFillTx/>
                <a:ea typeface="ＭＳ Ｐゴシック" pitchFamily="34" charset="-128"/>
              </a:rPr>
              <a:t>Product safety</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a:ln>
                  <a:noFill/>
                </a:ln>
                <a:solidFill>
                  <a:schemeClr val="tx1"/>
                </a:solidFill>
                <a:effectLst/>
                <a:uLnTx/>
                <a:uFillTx/>
                <a:ea typeface="ＭＳ Ｐゴシック" pitchFamily="34" charset="-128"/>
              </a:rPr>
              <a:t>Stakeholder opposition</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a:ln>
                  <a:noFill/>
                </a:ln>
                <a:solidFill>
                  <a:schemeClr val="tx1"/>
                </a:solidFill>
                <a:effectLst/>
                <a:uLnTx/>
                <a:uFillTx/>
                <a:ea typeface="ＭＳ Ｐゴシック" pitchFamily="34" charset="-128"/>
              </a:rPr>
              <a:t>Social opportunities</a:t>
            </a:r>
          </a:p>
        </p:txBody>
      </p:sp>
      <p:sp>
        <p:nvSpPr>
          <p:cNvPr id="27" name="Rectangle 26">
            <a:extLst>
              <a:ext uri="{FF2B5EF4-FFF2-40B4-BE49-F238E27FC236}">
                <a16:creationId xmlns:a16="http://schemas.microsoft.com/office/drawing/2014/main" id="{9DC99731-C7C2-87BE-8B55-9952EC594809}"/>
              </a:ext>
            </a:extLst>
          </p:cNvPr>
          <p:cNvSpPr/>
          <p:nvPr/>
        </p:nvSpPr>
        <p:spPr>
          <a:xfrm>
            <a:off x="6116939" y="1792870"/>
            <a:ext cx="1707531" cy="1407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91440" rIns="0" bIns="91440" rtlCol="0" anchor="t"/>
          <a:lstStyle/>
          <a:p>
            <a:pPr>
              <a:spcAft>
                <a:spcPts val="600"/>
              </a:spcAft>
            </a:pPr>
            <a:r>
              <a:rPr kumimoji="0" lang="en-US" altLang="en-US" sz="1400" b="1" u="none" strike="noStrike" kern="1200" cap="none" spc="0" normalizeH="0" baseline="0" noProof="0" dirty="0">
                <a:ln>
                  <a:noFill/>
                </a:ln>
                <a:solidFill>
                  <a:schemeClr val="tx1"/>
                </a:solidFill>
                <a:effectLst/>
                <a:uLnTx/>
                <a:uFillTx/>
                <a:latin typeface="Ringside Narrow"/>
              </a:rPr>
              <a:t>Environment</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a:rPr>
              <a:t>Climate change</a:t>
            </a:r>
            <a:endParaRPr lang="en-US" altLang="en-US" sz="1200" b="0" i="0" u="none" strike="noStrike" kern="1200" cap="none" spc="0" normalizeH="0" baseline="0" noProof="0" dirty="0">
              <a:ln>
                <a:noFill/>
              </a:ln>
              <a:solidFill>
                <a:schemeClr val="tx1"/>
              </a:solidFill>
              <a:effectLst/>
              <a:uLnTx/>
              <a:uFillTx/>
              <a:ea typeface="ＭＳ Ｐゴシック"/>
            </a:endParaRP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a:rPr>
              <a:t>Natural capital</a:t>
            </a:r>
            <a:endParaRPr lang="en-US" altLang="en-US" sz="1200" b="0" i="0" u="none" strike="noStrike" kern="1200" cap="none" spc="0" normalizeH="0" baseline="0" noProof="0" dirty="0">
              <a:ln>
                <a:noFill/>
              </a:ln>
              <a:solidFill>
                <a:schemeClr val="tx1"/>
              </a:solidFill>
              <a:effectLst/>
              <a:uLnTx/>
              <a:uFillTx/>
              <a:ea typeface="ＭＳ Ｐゴシック"/>
            </a:endParaRP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a:rPr>
              <a:t>Pollution and waste</a:t>
            </a:r>
            <a:endParaRPr lang="en-US" altLang="en-US" sz="1200" b="0" i="0" u="none" strike="noStrike" kern="1200" cap="none" spc="0" normalizeH="0" baseline="0" noProof="0" dirty="0">
              <a:ln>
                <a:noFill/>
              </a:ln>
              <a:solidFill>
                <a:schemeClr val="tx1"/>
              </a:solidFill>
              <a:effectLst/>
              <a:uLnTx/>
              <a:uFillTx/>
              <a:ea typeface="ＭＳ Ｐゴシック" pitchFamily="34" charset="-128"/>
            </a:endParaRP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a:rPr>
              <a:t>Environmental </a:t>
            </a:r>
            <a:br>
              <a:rPr lang="en-US" altLang="en-US" sz="1200" b="0" i="0" u="none" strike="noStrike" kern="1200" cap="none" spc="0" normalizeH="0" baseline="0" noProof="0" dirty="0">
                <a:ln>
                  <a:noFill/>
                </a:ln>
                <a:effectLst/>
                <a:uLnTx/>
                <a:uFillTx/>
                <a:ea typeface="ＭＳ Ｐゴシック" pitchFamily="34" charset="-128"/>
              </a:rPr>
            </a:br>
            <a:r>
              <a:rPr kumimoji="0" lang="en-US" altLang="en-US" sz="1200" b="0" i="0" u="none" strike="noStrike" kern="1200" cap="none" spc="0" normalizeH="0" baseline="0" noProof="0" dirty="0">
                <a:ln>
                  <a:noFill/>
                </a:ln>
                <a:solidFill>
                  <a:schemeClr val="tx1"/>
                </a:solidFill>
                <a:effectLst/>
                <a:uLnTx/>
                <a:uFillTx/>
                <a:ea typeface="ＭＳ Ｐゴシック"/>
              </a:rPr>
              <a:t>opportunities</a:t>
            </a:r>
            <a:endParaRPr lang="en-US" altLang="en-US" sz="1200" b="0" i="0" u="none" strike="noStrike" kern="1200" cap="none" spc="0" normalizeH="0" baseline="0" noProof="0" dirty="0">
              <a:ln>
                <a:noFill/>
              </a:ln>
              <a:solidFill>
                <a:schemeClr val="tx1"/>
              </a:solidFill>
              <a:effectLst/>
              <a:uLnTx/>
              <a:uFillTx/>
              <a:ea typeface="ＭＳ Ｐゴシック"/>
            </a:endParaRPr>
          </a:p>
          <a:p>
            <a:pPr algn="ctr">
              <a:spcAft>
                <a:spcPts val="300"/>
              </a:spcAft>
            </a:pPr>
            <a:endParaRPr lang="en-US" sz="1200" dirty="0">
              <a:solidFill>
                <a:schemeClr val="tx1"/>
              </a:solidFill>
            </a:endParaRPr>
          </a:p>
        </p:txBody>
      </p:sp>
      <p:sp>
        <p:nvSpPr>
          <p:cNvPr id="43" name="Rectangle 42">
            <a:extLst>
              <a:ext uri="{FF2B5EF4-FFF2-40B4-BE49-F238E27FC236}">
                <a16:creationId xmlns:a16="http://schemas.microsoft.com/office/drawing/2014/main" id="{30C295F5-456B-9FE0-D80A-956603055B1D}"/>
              </a:ext>
            </a:extLst>
          </p:cNvPr>
          <p:cNvSpPr/>
          <p:nvPr/>
        </p:nvSpPr>
        <p:spPr>
          <a:xfrm>
            <a:off x="10058218" y="1792870"/>
            <a:ext cx="1135963" cy="1319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91440" rIns="0" bIns="91440" rtlCol="0" anchor="t"/>
          <a:lstStyle/>
          <a:p>
            <a:pPr marR="0" lvl="0" indent="0" fontAlgn="auto">
              <a:spcAft>
                <a:spcPts val="600"/>
              </a:spcAft>
              <a:buClrTx/>
              <a:buSzTx/>
              <a:buFontTx/>
              <a:buNone/>
              <a:tabLst/>
              <a:defRPr/>
            </a:pPr>
            <a:r>
              <a:rPr lang="en-US" altLang="en-US" sz="1400" b="1">
                <a:solidFill>
                  <a:schemeClr val="tx1"/>
                </a:solidFill>
                <a:latin typeface="Ringside Narrow" panose="02000500000000000000" pitchFamily="2" charset="0"/>
              </a:rPr>
              <a:t>Governance</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a:ln>
                  <a:noFill/>
                </a:ln>
                <a:solidFill>
                  <a:schemeClr val="tx1"/>
                </a:solidFill>
                <a:effectLst/>
                <a:uLnTx/>
                <a:uFillTx/>
                <a:ea typeface="ＭＳ Ｐゴシック" pitchFamily="34" charset="-128"/>
              </a:rPr>
              <a:t>Corporate governance</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a:ln>
                  <a:noFill/>
                </a:ln>
                <a:solidFill>
                  <a:schemeClr val="tx1"/>
                </a:solidFill>
                <a:effectLst/>
                <a:uLnTx/>
                <a:uFillTx/>
                <a:ea typeface="ＭＳ Ｐゴシック" pitchFamily="34" charset="-128"/>
              </a:rPr>
              <a:t>Corporate behavior</a:t>
            </a:r>
          </a:p>
        </p:txBody>
      </p:sp>
      <p:grpSp>
        <p:nvGrpSpPr>
          <p:cNvPr id="48" name="Group 47">
            <a:extLst>
              <a:ext uri="{FF2B5EF4-FFF2-40B4-BE49-F238E27FC236}">
                <a16:creationId xmlns:a16="http://schemas.microsoft.com/office/drawing/2014/main" id="{A53F4F00-4D95-6415-B963-13DCD6FBFB55}"/>
              </a:ext>
            </a:extLst>
          </p:cNvPr>
          <p:cNvGrpSpPr/>
          <p:nvPr/>
        </p:nvGrpSpPr>
        <p:grpSpPr>
          <a:xfrm>
            <a:off x="4105396" y="2042605"/>
            <a:ext cx="1545227" cy="918436"/>
            <a:chOff x="4023046" y="2124420"/>
            <a:chExt cx="1545227" cy="918436"/>
          </a:xfrm>
        </p:grpSpPr>
        <p:sp>
          <p:nvSpPr>
            <p:cNvPr id="58" name="Rectangle 5">
              <a:extLst>
                <a:ext uri="{FF2B5EF4-FFF2-40B4-BE49-F238E27FC236}">
                  <a16:creationId xmlns:a16="http://schemas.microsoft.com/office/drawing/2014/main" id="{A0E069FD-EC90-44F6-E76B-9E5A1AD93888}"/>
                </a:ext>
              </a:extLst>
            </p:cNvPr>
            <p:cNvSpPr>
              <a:spLocks noChangeArrowheads="1"/>
            </p:cNvSpPr>
            <p:nvPr/>
          </p:nvSpPr>
          <p:spPr bwMode="gray">
            <a:xfrm>
              <a:off x="4023046" y="2631653"/>
              <a:ext cx="1545227" cy="411203"/>
            </a:xfrm>
            <a:prstGeom prst="rect">
              <a:avLst/>
            </a:prstGeom>
            <a:noFill/>
            <a:ln w="6350" algn="ctr">
              <a:noFill/>
              <a:miter lim="800000"/>
              <a:headEnd/>
              <a:tailEnd/>
            </a:ln>
          </p:spPr>
          <p:txBody>
            <a:bodyPr wrap="square" lIns="91440" tIns="91440" rIns="91440" bIns="91440" anchor="ctr" anchorCtr="0">
              <a:spAutoFit/>
            </a:bodyPr>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524852" rtl="0" eaLnBrk="1" fontAlgn="auto" latinLnBrk="0" hangingPunct="1">
                <a:lnSpc>
                  <a:spcPct val="90000"/>
                </a:lnSpc>
                <a:spcBef>
                  <a:spcPts val="0"/>
                </a:spcBef>
                <a:spcAft>
                  <a:spcPts val="0"/>
                </a:spcAft>
                <a:buClrTx/>
                <a:buSzTx/>
                <a:buFontTx/>
                <a:buNone/>
                <a:tabLst/>
                <a:defRPr/>
              </a:pPr>
              <a:r>
                <a:rPr lang="en-US" altLang="en-US" sz="1600">
                  <a:latin typeface="+mj-lt"/>
                  <a:ea typeface="+mn-ea"/>
                </a:rPr>
                <a:t>Universe</a:t>
              </a:r>
            </a:p>
          </p:txBody>
        </p:sp>
        <p:pic>
          <p:nvPicPr>
            <p:cNvPr id="65" name="Graphic 64">
              <a:extLst>
                <a:ext uri="{FF2B5EF4-FFF2-40B4-BE49-F238E27FC236}">
                  <a16:creationId xmlns:a16="http://schemas.microsoft.com/office/drawing/2014/main" id="{8B8A7AA3-6E4A-1CD3-9BEA-C0E04E464E5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4531126" y="2124420"/>
              <a:ext cx="502920" cy="502920"/>
            </a:xfrm>
            <a:prstGeom prst="rect">
              <a:avLst/>
            </a:prstGeom>
          </p:spPr>
        </p:pic>
      </p:grpSp>
      <p:grpSp>
        <p:nvGrpSpPr>
          <p:cNvPr id="53" name="Group 52">
            <a:extLst>
              <a:ext uri="{FF2B5EF4-FFF2-40B4-BE49-F238E27FC236}">
                <a16:creationId xmlns:a16="http://schemas.microsoft.com/office/drawing/2014/main" id="{554D84A2-EE0B-B0E3-65E5-04534FA2AAC0}"/>
              </a:ext>
            </a:extLst>
          </p:cNvPr>
          <p:cNvGrpSpPr/>
          <p:nvPr/>
        </p:nvGrpSpPr>
        <p:grpSpPr>
          <a:xfrm>
            <a:off x="4099246" y="5367240"/>
            <a:ext cx="1530235" cy="890714"/>
            <a:chOff x="4023046" y="5406147"/>
            <a:chExt cx="1530235" cy="890714"/>
          </a:xfrm>
        </p:grpSpPr>
        <p:sp>
          <p:nvSpPr>
            <p:cNvPr id="72" name="Rectangle 5">
              <a:extLst>
                <a:ext uri="{FF2B5EF4-FFF2-40B4-BE49-F238E27FC236}">
                  <a16:creationId xmlns:a16="http://schemas.microsoft.com/office/drawing/2014/main" id="{4CA52878-0D8B-948E-5787-CA00B837B5BD}"/>
                </a:ext>
              </a:extLst>
            </p:cNvPr>
            <p:cNvSpPr>
              <a:spLocks noChangeArrowheads="1"/>
            </p:cNvSpPr>
            <p:nvPr/>
          </p:nvSpPr>
          <p:spPr bwMode="gray">
            <a:xfrm>
              <a:off x="4023046" y="5885658"/>
              <a:ext cx="1530235" cy="411203"/>
            </a:xfrm>
            <a:prstGeom prst="rect">
              <a:avLst/>
            </a:prstGeom>
            <a:noFill/>
            <a:ln w="6350" algn="ctr">
              <a:noFill/>
              <a:miter lim="800000"/>
              <a:headEnd/>
              <a:tailEnd/>
            </a:ln>
          </p:spPr>
          <p:txBody>
            <a:bodyPr wrap="square" lIns="91440" tIns="91440" rIns="91440" bIns="91440" anchor="ctr" anchorCtr="0">
              <a:spAutoFit/>
            </a:bodyPr>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524852" rtl="0" eaLnBrk="1" fontAlgn="auto" latinLnBrk="0" hangingPunct="1">
                <a:lnSpc>
                  <a:spcPct val="90000"/>
                </a:lnSpc>
                <a:spcBef>
                  <a:spcPts val="0"/>
                </a:spcBef>
                <a:spcAft>
                  <a:spcPts val="0"/>
                </a:spcAft>
                <a:buClrTx/>
                <a:buSzTx/>
                <a:buFontTx/>
                <a:buNone/>
                <a:tabLst/>
                <a:defRPr/>
              </a:pPr>
              <a:r>
                <a:rPr lang="en-US" altLang="en-US" sz="1600">
                  <a:latin typeface="+mj-lt"/>
                  <a:ea typeface="+mn-ea"/>
                </a:rPr>
                <a:t>Selection</a:t>
              </a:r>
            </a:p>
          </p:txBody>
        </p:sp>
        <p:pic>
          <p:nvPicPr>
            <p:cNvPr id="52" name="Graphic 51">
              <a:extLst>
                <a:ext uri="{FF2B5EF4-FFF2-40B4-BE49-F238E27FC236}">
                  <a16:creationId xmlns:a16="http://schemas.microsoft.com/office/drawing/2014/main" id="{281B5D3D-AA98-9D8C-A862-C41514E20448}"/>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4528826" y="5406147"/>
              <a:ext cx="502920" cy="502920"/>
            </a:xfrm>
            <a:prstGeom prst="rect">
              <a:avLst/>
            </a:prstGeom>
          </p:spPr>
        </p:pic>
      </p:grpSp>
      <p:sp>
        <p:nvSpPr>
          <p:cNvPr id="54" name="Triangle 53">
            <a:extLst>
              <a:ext uri="{FF2B5EF4-FFF2-40B4-BE49-F238E27FC236}">
                <a16:creationId xmlns:a16="http://schemas.microsoft.com/office/drawing/2014/main" id="{82293D56-68A7-BE2A-8298-67C31E207911}"/>
              </a:ext>
            </a:extLst>
          </p:cNvPr>
          <p:cNvSpPr/>
          <p:nvPr/>
        </p:nvSpPr>
        <p:spPr>
          <a:xfrm rot="10800000">
            <a:off x="8383167" y="4167601"/>
            <a:ext cx="266512" cy="115293"/>
          </a:xfrm>
          <a:prstGeom prst="triangle">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nvGrpSpPr>
          <p:cNvPr id="68" name="Group 67">
            <a:extLst>
              <a:ext uri="{FF2B5EF4-FFF2-40B4-BE49-F238E27FC236}">
                <a16:creationId xmlns:a16="http://schemas.microsoft.com/office/drawing/2014/main" id="{1980B4AB-049D-3EB8-16F7-B78BCA38B6E8}"/>
              </a:ext>
            </a:extLst>
          </p:cNvPr>
          <p:cNvGrpSpPr/>
          <p:nvPr/>
        </p:nvGrpSpPr>
        <p:grpSpPr>
          <a:xfrm>
            <a:off x="5783968" y="3317005"/>
            <a:ext cx="5805859" cy="1695531"/>
            <a:chOff x="5783968" y="3350695"/>
            <a:chExt cx="5805859" cy="1695531"/>
          </a:xfrm>
        </p:grpSpPr>
        <p:sp>
          <p:nvSpPr>
            <p:cNvPr id="38" name="Rectangle 5">
              <a:extLst>
                <a:ext uri="{FF2B5EF4-FFF2-40B4-BE49-F238E27FC236}">
                  <a16:creationId xmlns:a16="http://schemas.microsoft.com/office/drawing/2014/main" id="{9DDE89E8-5A2D-2AE3-16E2-F38EC72B8AB4}"/>
                </a:ext>
              </a:extLst>
            </p:cNvPr>
            <p:cNvSpPr>
              <a:spLocks noChangeArrowheads="1"/>
            </p:cNvSpPr>
            <p:nvPr/>
          </p:nvSpPr>
          <p:spPr bwMode="gray">
            <a:xfrm>
              <a:off x="8778231" y="3774264"/>
              <a:ext cx="1476111" cy="414957"/>
            </a:xfrm>
            <a:prstGeom prst="rect">
              <a:avLst/>
            </a:prstGeom>
            <a:noFill/>
            <a:ln w="6350" algn="ctr">
              <a:noFill/>
              <a:miter lim="800000"/>
              <a:headEnd/>
              <a:tailEnd/>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R="0" lvl="0" indent="0" algn="ctr" eaLnBrk="1" fontAlgn="auto" hangingPunct="1">
                <a:lnSpc>
                  <a:spcPct val="90000"/>
                </a:lnSpc>
                <a:spcAft>
                  <a:spcPts val="200"/>
                </a:spcAft>
                <a:buClrTx/>
                <a:buSzTx/>
                <a:buFontTx/>
                <a:buNone/>
                <a:tabLst/>
                <a:defRPr/>
              </a:pPr>
              <a:r>
                <a:rPr lang="en-US" altLang="en-US" sz="1400" b="1">
                  <a:latin typeface="+mn-lt"/>
                  <a:ea typeface="+mn-ea"/>
                </a:rPr>
                <a:t>Human rights and community</a:t>
              </a:r>
            </a:p>
          </p:txBody>
        </p:sp>
        <p:sp>
          <p:nvSpPr>
            <p:cNvPr id="39" name="Rectangle 5">
              <a:extLst>
                <a:ext uri="{FF2B5EF4-FFF2-40B4-BE49-F238E27FC236}">
                  <a16:creationId xmlns:a16="http://schemas.microsoft.com/office/drawing/2014/main" id="{D596C137-DE06-DC00-45CC-6A45299A4FF8}"/>
                </a:ext>
              </a:extLst>
            </p:cNvPr>
            <p:cNvSpPr>
              <a:spLocks noChangeArrowheads="1"/>
            </p:cNvSpPr>
            <p:nvPr/>
          </p:nvSpPr>
          <p:spPr bwMode="gray">
            <a:xfrm>
              <a:off x="6915972" y="3781834"/>
              <a:ext cx="1334408" cy="409891"/>
            </a:xfrm>
            <a:prstGeom prst="rect">
              <a:avLst/>
            </a:prstGeom>
            <a:noFill/>
            <a:ln w="6350" algn="ctr">
              <a:noFill/>
              <a:miter lim="800000"/>
              <a:headEnd/>
              <a:tailEnd/>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1" indent="0" algn="ctr" eaLnBrk="1" fontAlgn="auto" hangingPunct="1">
                <a:lnSpc>
                  <a:spcPct val="90000"/>
                </a:lnSpc>
                <a:spcBef>
                  <a:spcPts val="0"/>
                </a:spcBef>
                <a:spcAft>
                  <a:spcPts val="200"/>
                </a:spcAft>
                <a:buClrTx/>
                <a:buSzTx/>
                <a:buFont typeface="Arial" charset="0"/>
                <a:buNone/>
                <a:tabLst/>
                <a:defRPr/>
              </a:pPr>
              <a:r>
                <a:rPr lang="en-US" altLang="en-US" sz="1400" b="1">
                  <a:latin typeface="+mn-lt"/>
                  <a:ea typeface="+mn-ea"/>
                </a:rPr>
                <a:t>Labor rights and supply chain</a:t>
              </a:r>
            </a:p>
          </p:txBody>
        </p:sp>
        <p:sp>
          <p:nvSpPr>
            <p:cNvPr id="40" name="Rectangle 5">
              <a:extLst>
                <a:ext uri="{FF2B5EF4-FFF2-40B4-BE49-F238E27FC236}">
                  <a16:creationId xmlns:a16="http://schemas.microsoft.com/office/drawing/2014/main" id="{3242D418-18FC-270F-9539-A614C75656D1}"/>
                </a:ext>
              </a:extLst>
            </p:cNvPr>
            <p:cNvSpPr>
              <a:spLocks noChangeArrowheads="1"/>
            </p:cNvSpPr>
            <p:nvPr/>
          </p:nvSpPr>
          <p:spPr bwMode="gray">
            <a:xfrm>
              <a:off x="6103256" y="3350695"/>
              <a:ext cx="1630089" cy="365760"/>
            </a:xfrm>
            <a:prstGeom prst="rect">
              <a:avLst/>
            </a:prstGeom>
            <a:noFill/>
            <a:ln w="6350" algn="ctr">
              <a:noFill/>
              <a:miter lim="800000"/>
              <a:headEnd/>
              <a:tailEnd/>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R="0" lvl="0" indent="0" eaLnBrk="1" fontAlgn="auto" hangingPunct="1">
                <a:lnSpc>
                  <a:spcPct val="90000"/>
                </a:lnSpc>
                <a:spcAft>
                  <a:spcPts val="200"/>
                </a:spcAft>
                <a:buClrTx/>
                <a:buSzTx/>
                <a:buFontTx/>
                <a:buNone/>
                <a:tabLst/>
                <a:defRPr/>
              </a:pPr>
              <a:r>
                <a:rPr lang="en-US" altLang="en-US" sz="1400" b="1">
                  <a:latin typeface="Ringside Narrow" panose="02000500000000000000" pitchFamily="2" charset="0"/>
                  <a:ea typeface="+mn-ea"/>
                </a:rPr>
                <a:t>Environment</a:t>
              </a:r>
            </a:p>
          </p:txBody>
        </p:sp>
        <p:sp>
          <p:nvSpPr>
            <p:cNvPr id="41" name="Rectangle 5">
              <a:extLst>
                <a:ext uri="{FF2B5EF4-FFF2-40B4-BE49-F238E27FC236}">
                  <a16:creationId xmlns:a16="http://schemas.microsoft.com/office/drawing/2014/main" id="{567DA704-8F1F-829F-B60A-4D979C6495B7}"/>
                </a:ext>
              </a:extLst>
            </p:cNvPr>
            <p:cNvSpPr>
              <a:spLocks noChangeArrowheads="1"/>
            </p:cNvSpPr>
            <p:nvPr/>
          </p:nvSpPr>
          <p:spPr bwMode="gray">
            <a:xfrm>
              <a:off x="8122202" y="3350695"/>
              <a:ext cx="1085700" cy="365760"/>
            </a:xfrm>
            <a:prstGeom prst="rect">
              <a:avLst/>
            </a:prstGeom>
            <a:noFill/>
            <a:ln w="6350" algn="ctr">
              <a:noFill/>
              <a:miter lim="800000"/>
              <a:headEnd/>
              <a:tailEnd/>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R="0" lvl="0" indent="0" eaLnBrk="1" fontAlgn="auto" hangingPunct="1">
                <a:lnSpc>
                  <a:spcPct val="90000"/>
                </a:lnSpc>
                <a:spcAft>
                  <a:spcPts val="200"/>
                </a:spcAft>
                <a:buClrTx/>
                <a:buSzTx/>
                <a:buFontTx/>
                <a:buNone/>
                <a:tabLst/>
                <a:defRPr/>
              </a:pPr>
              <a:r>
                <a:rPr lang="en-US" altLang="en-US" sz="1400" b="1">
                  <a:latin typeface="Ringside Narrow" panose="02000500000000000000" pitchFamily="2" charset="0"/>
                  <a:ea typeface="+mn-ea"/>
                </a:rPr>
                <a:t>Customers</a:t>
              </a:r>
            </a:p>
          </p:txBody>
        </p:sp>
        <p:sp>
          <p:nvSpPr>
            <p:cNvPr id="42" name="Rectangle 5">
              <a:extLst>
                <a:ext uri="{FF2B5EF4-FFF2-40B4-BE49-F238E27FC236}">
                  <a16:creationId xmlns:a16="http://schemas.microsoft.com/office/drawing/2014/main" id="{E7E1A26C-BCE7-8317-14E6-EF19C8D9C544}"/>
                </a:ext>
              </a:extLst>
            </p:cNvPr>
            <p:cNvSpPr>
              <a:spLocks noChangeArrowheads="1"/>
            </p:cNvSpPr>
            <p:nvPr/>
          </p:nvSpPr>
          <p:spPr bwMode="gray">
            <a:xfrm>
              <a:off x="10078301" y="3350695"/>
              <a:ext cx="1322909" cy="365760"/>
            </a:xfrm>
            <a:prstGeom prst="rect">
              <a:avLst/>
            </a:prstGeom>
            <a:noFill/>
            <a:ln w="6350" algn="ctr">
              <a:noFill/>
              <a:miter lim="800000"/>
              <a:headEnd/>
              <a:tailEnd/>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1" indent="0" eaLnBrk="1" fontAlgn="auto" hangingPunct="1">
                <a:lnSpc>
                  <a:spcPct val="90000"/>
                </a:lnSpc>
                <a:spcBef>
                  <a:spcPts val="0"/>
                </a:spcBef>
                <a:spcAft>
                  <a:spcPts val="200"/>
                </a:spcAft>
                <a:buClrTx/>
                <a:buSzTx/>
                <a:buFont typeface="Arial" charset="0"/>
                <a:buNone/>
                <a:tabLst/>
                <a:defRPr/>
              </a:pPr>
              <a:r>
                <a:rPr lang="en-US" altLang="en-US" sz="1400" b="1">
                  <a:latin typeface="Ringside Narrow" panose="02000500000000000000" pitchFamily="2" charset="0"/>
                  <a:ea typeface="+mn-ea"/>
                </a:rPr>
                <a:t>Governance</a:t>
              </a:r>
            </a:p>
          </p:txBody>
        </p:sp>
        <p:cxnSp>
          <p:nvCxnSpPr>
            <p:cNvPr id="66" name="Straight Connector 65">
              <a:extLst>
                <a:ext uri="{FF2B5EF4-FFF2-40B4-BE49-F238E27FC236}">
                  <a16:creationId xmlns:a16="http://schemas.microsoft.com/office/drawing/2014/main" id="{2BEB9239-BD50-7074-8D8A-0450542D3F9B}"/>
                </a:ext>
              </a:extLst>
            </p:cNvPr>
            <p:cNvCxnSpPr>
              <a:cxnSpLocks/>
            </p:cNvCxnSpPr>
            <p:nvPr/>
          </p:nvCxnSpPr>
          <p:spPr>
            <a:xfrm>
              <a:off x="6121401" y="4201291"/>
              <a:ext cx="4937760"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2F19927F-8E8E-1342-6C29-515018757D2E}"/>
                </a:ext>
              </a:extLst>
            </p:cNvPr>
            <p:cNvGrpSpPr/>
            <p:nvPr/>
          </p:nvGrpSpPr>
          <p:grpSpPr>
            <a:xfrm>
              <a:off x="5783968" y="4268287"/>
              <a:ext cx="5805859" cy="777939"/>
              <a:chOff x="6781879" y="4328551"/>
              <a:chExt cx="5805859" cy="777939"/>
            </a:xfrm>
          </p:grpSpPr>
          <p:sp>
            <p:nvSpPr>
              <p:cNvPr id="28" name="Rectangle 5">
                <a:extLst>
                  <a:ext uri="{FF2B5EF4-FFF2-40B4-BE49-F238E27FC236}">
                    <a16:creationId xmlns:a16="http://schemas.microsoft.com/office/drawing/2014/main" id="{50F9FEB1-885C-F36E-ACC0-C04D8D69ECC3}"/>
                  </a:ext>
                </a:extLst>
              </p:cNvPr>
              <p:cNvSpPr>
                <a:spLocks noChangeArrowheads="1"/>
              </p:cNvSpPr>
              <p:nvPr/>
            </p:nvSpPr>
            <p:spPr bwMode="gray">
              <a:xfrm>
                <a:off x="7300580" y="4328551"/>
                <a:ext cx="4444614" cy="400110"/>
              </a:xfrm>
              <a:prstGeom prst="rect">
                <a:avLst/>
              </a:prstGeom>
              <a:noFill/>
              <a:ln w="6350" algn="ctr">
                <a:noFill/>
                <a:miter lim="800000"/>
                <a:headEnd/>
                <a:tailEnd/>
              </a:ln>
            </p:spPr>
            <p:txBody>
              <a:bodyPr wrap="square" lIns="91440" tIns="91440" rIns="91440" bIns="91440" anchor="ctr" anchorCtr="0">
                <a:spAutoFit/>
              </a:bodyPr>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524852" rtl="0" eaLnBrk="1" fontAlgn="auto" latinLnBrk="0" hangingPunct="1">
                  <a:lnSpc>
                    <a:spcPct val="100000"/>
                  </a:lnSpc>
                  <a:spcBef>
                    <a:spcPts val="0"/>
                  </a:spcBef>
                  <a:spcAft>
                    <a:spcPts val="0"/>
                  </a:spcAft>
                  <a:buClrTx/>
                  <a:buSzTx/>
                  <a:buFontTx/>
                  <a:buNone/>
                  <a:tabLst/>
                  <a:defRPr/>
                </a:pPr>
                <a:r>
                  <a:rPr lang="en-US" altLang="en-US" sz="1400" b="1">
                    <a:latin typeface="Ringside Narrow" panose="02000500000000000000" pitchFamily="2" charset="0"/>
                    <a:ea typeface="+mn-ea"/>
                  </a:rPr>
                  <a:t>Controversial</a:t>
                </a:r>
                <a:r>
                  <a:rPr kumimoji="0" lang="en-US" altLang="en-US" sz="1400" b="1" u="none" strike="noStrike" kern="1200" cap="none" spc="0" normalizeH="0" baseline="0" noProof="0">
                    <a:ln>
                      <a:noFill/>
                    </a:ln>
                    <a:effectLst/>
                    <a:uLnTx/>
                    <a:uFillTx/>
                    <a:latin typeface="Ringside Narrow" panose="02000500000000000000" pitchFamily="2" charset="0"/>
                  </a:rPr>
                  <a:t> </a:t>
                </a:r>
                <a:r>
                  <a:rPr lang="en-US" altLang="en-US" sz="1400" b="1">
                    <a:latin typeface="Ringside Narrow" panose="02000500000000000000" pitchFamily="2" charset="0"/>
                    <a:ea typeface="+mn-ea"/>
                  </a:rPr>
                  <a:t>business</a:t>
                </a:r>
                <a:r>
                  <a:rPr kumimoji="0" lang="en-US" altLang="en-US" sz="1400" b="1" u="none" strike="noStrike" kern="1200" cap="none" spc="0" normalizeH="0" baseline="0" noProof="0">
                    <a:ln>
                      <a:noFill/>
                    </a:ln>
                    <a:effectLst/>
                    <a:uLnTx/>
                    <a:uFillTx/>
                    <a:latin typeface="Ringside Narrow" panose="02000500000000000000" pitchFamily="2" charset="0"/>
                  </a:rPr>
                  <a:t> </a:t>
                </a:r>
                <a:r>
                  <a:rPr lang="en-US" altLang="en-US" sz="1400" b="1">
                    <a:latin typeface="Ringside Narrow" panose="02000500000000000000" pitchFamily="2" charset="0"/>
                    <a:ea typeface="+mn-ea"/>
                  </a:rPr>
                  <a:t>involvement</a:t>
                </a:r>
              </a:p>
            </p:txBody>
          </p:sp>
          <p:sp>
            <p:nvSpPr>
              <p:cNvPr id="29" name="Rectangle 8">
                <a:extLst>
                  <a:ext uri="{FF2B5EF4-FFF2-40B4-BE49-F238E27FC236}">
                    <a16:creationId xmlns:a16="http://schemas.microsoft.com/office/drawing/2014/main" id="{1CB9ADC8-5A8D-EE96-C477-70230C3069D2}"/>
                  </a:ext>
                </a:extLst>
              </p:cNvPr>
              <p:cNvSpPr>
                <a:spLocks noChangeArrowheads="1"/>
              </p:cNvSpPr>
              <p:nvPr/>
            </p:nvSpPr>
            <p:spPr bwMode="gray">
              <a:xfrm>
                <a:off x="8942248" y="4728739"/>
                <a:ext cx="638575" cy="365760"/>
              </a:xfrm>
              <a:prstGeom prst="rect">
                <a:avLst/>
              </a:prstGeom>
              <a:noFill/>
              <a:ln>
                <a:noFill/>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1200" b="0" i="0" u="none" strike="noStrike" kern="1200" cap="none" spc="0" normalizeH="0" baseline="0" noProof="0">
                    <a:ln>
                      <a:noFill/>
                    </a:ln>
                    <a:effectLst/>
                    <a:uLnTx/>
                    <a:uFillTx/>
                    <a:latin typeface="+mn-lt"/>
                  </a:rPr>
                  <a:t>Nuclear power</a:t>
                </a:r>
              </a:p>
            </p:txBody>
          </p:sp>
          <p:sp>
            <p:nvSpPr>
              <p:cNvPr id="30" name="Rectangle 8">
                <a:extLst>
                  <a:ext uri="{FF2B5EF4-FFF2-40B4-BE49-F238E27FC236}">
                    <a16:creationId xmlns:a16="http://schemas.microsoft.com/office/drawing/2014/main" id="{4D47EEEA-51E5-A093-B4B1-2E1F39DFE1DE}"/>
                  </a:ext>
                </a:extLst>
              </p:cNvPr>
              <p:cNvSpPr>
                <a:spLocks noChangeArrowheads="1"/>
              </p:cNvSpPr>
              <p:nvPr/>
            </p:nvSpPr>
            <p:spPr bwMode="gray">
              <a:xfrm>
                <a:off x="9587921" y="4740730"/>
                <a:ext cx="638575" cy="365760"/>
              </a:xfrm>
              <a:prstGeom prst="rect">
                <a:avLst/>
              </a:prstGeom>
              <a:noFill/>
              <a:ln>
                <a:noFill/>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1200" b="0" i="0" u="none" strike="noStrike" kern="1200" cap="none" spc="0" normalizeH="0" baseline="0" noProof="0">
                    <a:ln>
                      <a:noFill/>
                    </a:ln>
                    <a:effectLst/>
                    <a:uLnTx/>
                    <a:uFillTx/>
                    <a:latin typeface="+mn-lt"/>
                  </a:rPr>
                  <a:t>Thermal coal</a:t>
                </a:r>
              </a:p>
            </p:txBody>
          </p:sp>
          <p:sp>
            <p:nvSpPr>
              <p:cNvPr id="31" name="Rectangle 8">
                <a:extLst>
                  <a:ext uri="{FF2B5EF4-FFF2-40B4-BE49-F238E27FC236}">
                    <a16:creationId xmlns:a16="http://schemas.microsoft.com/office/drawing/2014/main" id="{93F5F345-751D-E33F-DF0C-C2CFB2B3ACBF}"/>
                  </a:ext>
                </a:extLst>
              </p:cNvPr>
              <p:cNvSpPr>
                <a:spLocks noChangeArrowheads="1"/>
              </p:cNvSpPr>
              <p:nvPr/>
            </p:nvSpPr>
            <p:spPr bwMode="gray">
              <a:xfrm>
                <a:off x="10309420" y="4738727"/>
                <a:ext cx="638575" cy="365760"/>
              </a:xfrm>
              <a:prstGeom prst="rect">
                <a:avLst/>
              </a:prstGeom>
              <a:noFill/>
              <a:ln>
                <a:noFill/>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1200" b="0" i="0" u="none" strike="noStrike" kern="1200" cap="none" spc="0" normalizeH="0" baseline="0" noProof="0">
                    <a:ln>
                      <a:noFill/>
                    </a:ln>
                    <a:effectLst/>
                    <a:uLnTx/>
                    <a:uFillTx/>
                    <a:latin typeface="+mn-lt"/>
                  </a:rPr>
                  <a:t>Military weapons</a:t>
                </a:r>
              </a:p>
            </p:txBody>
          </p:sp>
          <p:sp>
            <p:nvSpPr>
              <p:cNvPr id="32" name="Rectangle 8">
                <a:extLst>
                  <a:ext uri="{FF2B5EF4-FFF2-40B4-BE49-F238E27FC236}">
                    <a16:creationId xmlns:a16="http://schemas.microsoft.com/office/drawing/2014/main" id="{9E4AA71C-F553-2183-9488-13404BE8A3F0}"/>
                  </a:ext>
                </a:extLst>
              </p:cNvPr>
              <p:cNvSpPr>
                <a:spLocks noChangeArrowheads="1"/>
              </p:cNvSpPr>
              <p:nvPr/>
            </p:nvSpPr>
            <p:spPr bwMode="gray">
              <a:xfrm>
                <a:off x="11949163" y="4728739"/>
                <a:ext cx="638575" cy="365760"/>
              </a:xfrm>
              <a:prstGeom prst="rect">
                <a:avLst/>
              </a:prstGeom>
              <a:noFill/>
              <a:ln>
                <a:noFill/>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1200" b="0" i="0" u="none" strike="noStrike" kern="1200" cap="none" spc="0" normalizeH="0" baseline="0" noProof="0">
                    <a:ln>
                      <a:noFill/>
                    </a:ln>
                    <a:effectLst/>
                    <a:uLnTx/>
                    <a:uFillTx/>
                    <a:latin typeface="+mn-lt"/>
                  </a:rPr>
                  <a:t>Civilian firearms</a:t>
                </a:r>
              </a:p>
            </p:txBody>
          </p:sp>
          <p:sp>
            <p:nvSpPr>
              <p:cNvPr id="33" name="Rectangle 8">
                <a:extLst>
                  <a:ext uri="{FF2B5EF4-FFF2-40B4-BE49-F238E27FC236}">
                    <a16:creationId xmlns:a16="http://schemas.microsoft.com/office/drawing/2014/main" id="{DBBD5A57-2145-1703-7EE6-5CDFC7335706}"/>
                  </a:ext>
                </a:extLst>
              </p:cNvPr>
              <p:cNvSpPr>
                <a:spLocks noChangeArrowheads="1"/>
              </p:cNvSpPr>
              <p:nvPr/>
            </p:nvSpPr>
            <p:spPr bwMode="gray">
              <a:xfrm>
                <a:off x="8234683" y="4677398"/>
                <a:ext cx="638575" cy="365760"/>
              </a:xfrm>
              <a:prstGeom prst="rect">
                <a:avLst/>
              </a:prstGeom>
              <a:noFill/>
              <a:ln>
                <a:noFill/>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1200" b="0" i="0" u="none" strike="noStrike" kern="1200" cap="none" spc="0" normalizeH="0" baseline="0" noProof="0">
                    <a:ln>
                      <a:noFill/>
                    </a:ln>
                    <a:effectLst/>
                    <a:uLnTx/>
                    <a:uFillTx/>
                    <a:latin typeface="+mn-lt"/>
                  </a:rPr>
                  <a:t>Gambling</a:t>
                </a:r>
              </a:p>
            </p:txBody>
          </p:sp>
          <p:sp>
            <p:nvSpPr>
              <p:cNvPr id="34" name="Rectangle 8">
                <a:extLst>
                  <a:ext uri="{FF2B5EF4-FFF2-40B4-BE49-F238E27FC236}">
                    <a16:creationId xmlns:a16="http://schemas.microsoft.com/office/drawing/2014/main" id="{84BE5D93-4926-0DA3-4315-41B68C7F31BB}"/>
                  </a:ext>
                </a:extLst>
              </p:cNvPr>
              <p:cNvSpPr>
                <a:spLocks noChangeArrowheads="1"/>
              </p:cNvSpPr>
              <p:nvPr/>
            </p:nvSpPr>
            <p:spPr bwMode="gray">
              <a:xfrm>
                <a:off x="7511177" y="4685813"/>
                <a:ext cx="638575" cy="365760"/>
              </a:xfrm>
              <a:prstGeom prst="rect">
                <a:avLst/>
              </a:prstGeom>
              <a:noFill/>
              <a:ln>
                <a:noFill/>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1200" b="0" i="0" u="none" strike="noStrike" kern="1200" cap="none" spc="0" normalizeH="0" baseline="0" noProof="0">
                    <a:ln>
                      <a:noFill/>
                    </a:ln>
                    <a:effectLst/>
                    <a:uLnTx/>
                    <a:uFillTx/>
                    <a:latin typeface="+mn-lt"/>
                  </a:rPr>
                  <a:t>Tobacco</a:t>
                </a:r>
              </a:p>
            </p:txBody>
          </p:sp>
          <p:sp>
            <p:nvSpPr>
              <p:cNvPr id="35" name="Rectangle 8">
                <a:extLst>
                  <a:ext uri="{FF2B5EF4-FFF2-40B4-BE49-F238E27FC236}">
                    <a16:creationId xmlns:a16="http://schemas.microsoft.com/office/drawing/2014/main" id="{1E9E85DC-506E-4586-374D-B3CD78F99077}"/>
                  </a:ext>
                </a:extLst>
              </p:cNvPr>
              <p:cNvSpPr>
                <a:spLocks noChangeArrowheads="1"/>
              </p:cNvSpPr>
              <p:nvPr/>
            </p:nvSpPr>
            <p:spPr bwMode="gray">
              <a:xfrm>
                <a:off x="6781879" y="4677398"/>
                <a:ext cx="638575" cy="365760"/>
              </a:xfrm>
              <a:prstGeom prst="rect">
                <a:avLst/>
              </a:prstGeom>
              <a:noFill/>
              <a:ln>
                <a:noFill/>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1200" b="0" i="0" u="none" strike="noStrike" kern="1200" cap="none" spc="0" normalizeH="0" baseline="0" noProof="0">
                    <a:ln>
                      <a:noFill/>
                    </a:ln>
                    <a:effectLst/>
                    <a:uLnTx/>
                    <a:uFillTx/>
                    <a:latin typeface="+mn-lt"/>
                  </a:rPr>
                  <a:t>Alcohol</a:t>
                </a:r>
              </a:p>
            </p:txBody>
          </p:sp>
        </p:grpSp>
        <p:cxnSp>
          <p:nvCxnSpPr>
            <p:cNvPr id="67" name="Straight Connector 66">
              <a:extLst>
                <a:ext uri="{FF2B5EF4-FFF2-40B4-BE49-F238E27FC236}">
                  <a16:creationId xmlns:a16="http://schemas.microsoft.com/office/drawing/2014/main" id="{96DB33CB-B08A-693D-7DB1-1A2FB8A5E5E6}"/>
                </a:ext>
              </a:extLst>
            </p:cNvPr>
            <p:cNvCxnSpPr>
              <a:cxnSpLocks/>
            </p:cNvCxnSpPr>
            <p:nvPr/>
          </p:nvCxnSpPr>
          <p:spPr>
            <a:xfrm>
              <a:off x="6116940" y="3728479"/>
              <a:ext cx="4937760"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9" name="Rectangle 8">
            <a:extLst>
              <a:ext uri="{FF2B5EF4-FFF2-40B4-BE49-F238E27FC236}">
                <a16:creationId xmlns:a16="http://schemas.microsoft.com/office/drawing/2014/main" id="{5022E3FF-3984-7C84-7612-9A92CD1D3681}"/>
              </a:ext>
            </a:extLst>
          </p:cNvPr>
          <p:cNvSpPr>
            <a:spLocks noChangeArrowheads="1"/>
          </p:cNvSpPr>
          <p:nvPr/>
        </p:nvSpPr>
        <p:spPr bwMode="gray">
          <a:xfrm>
            <a:off x="9950085" y="4627289"/>
            <a:ext cx="920452" cy="383244"/>
          </a:xfrm>
          <a:prstGeom prst="rect">
            <a:avLst/>
          </a:prstGeom>
          <a:noFill/>
          <a:ln>
            <a:noFill/>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altLang="en-US" sz="1200" b="0" i="0" u="none" strike="noStrike" kern="1200" cap="none" spc="0" normalizeH="0" baseline="0" noProof="0">
                <a:ln>
                  <a:noFill/>
                </a:ln>
                <a:effectLst/>
                <a:uLnTx/>
                <a:uFillTx/>
                <a:latin typeface="+mn-lt"/>
              </a:rPr>
              <a:t>Controversial weapons</a:t>
            </a:r>
          </a:p>
        </p:txBody>
      </p:sp>
    </p:spTree>
    <p:extLst>
      <p:ext uri="{BB962C8B-B14F-4D97-AF65-F5344CB8AC3E}">
        <p14:creationId xmlns:p14="http://schemas.microsoft.com/office/powerpoint/2010/main" val="3934550997"/>
      </p:ext>
    </p:extLst>
  </p:cSld>
  <p:clrMapOvr>
    <a:masterClrMapping/>
  </p:clrMapOvr>
  <p:extLst>
    <p:ext uri="{6950BFC3-D8DA-4A85-94F7-54DA5524770B}">
      <p188:commentRel xmlns:p188="http://schemas.microsoft.com/office/powerpoint/2018/8/main" r:id="rId3"/>
    </p:ext>
  </p:extLs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0">
            <a:extLst>
              <a:ext uri="{FF2B5EF4-FFF2-40B4-BE49-F238E27FC236}">
                <a16:creationId xmlns:a16="http://schemas.microsoft.com/office/drawing/2014/main" id="{FEC6F5B5-5CF5-CC24-C1AD-E2C79ACDC58D}"/>
              </a:ext>
            </a:extLst>
          </p:cNvPr>
          <p:cNvSpPr txBox="1">
            <a:spLocks/>
          </p:cNvSpPr>
          <p:nvPr/>
        </p:nvSpPr>
        <p:spPr>
          <a:xfrm>
            <a:off x="292609" y="612649"/>
            <a:ext cx="11297218" cy="452850"/>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t>Companies are evaluated based on comprehensive ESG and low carbon criteria.</a:t>
            </a:r>
          </a:p>
        </p:txBody>
      </p:sp>
      <p:sp>
        <p:nvSpPr>
          <p:cNvPr id="6" name="Text Placeholder 23">
            <a:extLst>
              <a:ext uri="{FF2B5EF4-FFF2-40B4-BE49-F238E27FC236}">
                <a16:creationId xmlns:a16="http://schemas.microsoft.com/office/drawing/2014/main" id="{233875D1-CDD6-9D98-E7CE-091ED1558759}"/>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2"/>
                </a:solidFill>
              </a:rPr>
              <a:t>CREF SOCIAL CHOICE</a:t>
            </a:r>
            <a:endParaRPr lang="en-US" dirty="0"/>
          </a:p>
          <a:p>
            <a:endParaRPr lang="en-US" dirty="0"/>
          </a:p>
        </p:txBody>
      </p:sp>
      <p:sp>
        <p:nvSpPr>
          <p:cNvPr id="8" name="Rectangle 7">
            <a:extLst>
              <a:ext uri="{FF2B5EF4-FFF2-40B4-BE49-F238E27FC236}">
                <a16:creationId xmlns:a16="http://schemas.microsoft.com/office/drawing/2014/main" id="{8D1DAA79-0971-0BEF-4FDF-9402CD40BE7E}"/>
              </a:ext>
            </a:extLst>
          </p:cNvPr>
          <p:cNvSpPr/>
          <p:nvPr/>
        </p:nvSpPr>
        <p:spPr>
          <a:xfrm>
            <a:off x="316259" y="1561815"/>
            <a:ext cx="3486168" cy="4067548"/>
          </a:xfrm>
          <a:prstGeom prst="rect">
            <a:avLst/>
          </a:prstGeom>
          <a:solidFill>
            <a:schemeClr val="accent6">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1" name="Rectangle 10">
            <a:extLst>
              <a:ext uri="{FF2B5EF4-FFF2-40B4-BE49-F238E27FC236}">
                <a16:creationId xmlns:a16="http://schemas.microsoft.com/office/drawing/2014/main" id="{577B07A6-19EF-1094-417B-9149E1B8BC44}"/>
              </a:ext>
            </a:extLst>
          </p:cNvPr>
          <p:cNvSpPr/>
          <p:nvPr/>
        </p:nvSpPr>
        <p:spPr>
          <a:xfrm>
            <a:off x="4005754" y="1562107"/>
            <a:ext cx="3486168" cy="4067256"/>
          </a:xfrm>
          <a:prstGeom prst="rect">
            <a:avLst/>
          </a:prstGeom>
          <a:solidFill>
            <a:schemeClr val="accent2">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4" name="Rectangle 13">
            <a:extLst>
              <a:ext uri="{FF2B5EF4-FFF2-40B4-BE49-F238E27FC236}">
                <a16:creationId xmlns:a16="http://schemas.microsoft.com/office/drawing/2014/main" id="{2BC41AB5-8703-55BE-24E5-61F0AB66E327}"/>
              </a:ext>
            </a:extLst>
          </p:cNvPr>
          <p:cNvSpPr/>
          <p:nvPr/>
        </p:nvSpPr>
        <p:spPr>
          <a:xfrm>
            <a:off x="7691658" y="1561870"/>
            <a:ext cx="3486168" cy="4067256"/>
          </a:xfrm>
          <a:prstGeom prst="rect">
            <a:avLst/>
          </a:prstGeom>
          <a:solidFill>
            <a:schemeClr val="accent1">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6" name="Text Placeholder 12">
            <a:extLst>
              <a:ext uri="{FF2B5EF4-FFF2-40B4-BE49-F238E27FC236}">
                <a16:creationId xmlns:a16="http://schemas.microsoft.com/office/drawing/2014/main" id="{1FCDD175-F361-2D38-9AC3-EEBF72B6FE0A}"/>
              </a:ext>
            </a:extLst>
          </p:cNvPr>
          <p:cNvSpPr>
            <a:spLocks noGrp="1"/>
          </p:cNvSpPr>
          <p:nvPr/>
        </p:nvSpPr>
        <p:spPr>
          <a:xfrm>
            <a:off x="554180" y="2595199"/>
            <a:ext cx="3021909" cy="1480508"/>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dirty="0">
                <a:latin typeface="Ringside Narrow" panose="02000500000000000000" pitchFamily="2" charset="0"/>
              </a:rPr>
              <a:t>Comprehensive baseline</a:t>
            </a:r>
            <a:br>
              <a:rPr lang="en-US" dirty="0">
                <a:latin typeface="Ringside Narrow" panose="02000500000000000000" pitchFamily="2" charset="0"/>
              </a:rPr>
            </a:br>
            <a:r>
              <a:rPr lang="en-US" dirty="0">
                <a:latin typeface="Ringside Narrow" panose="02000500000000000000" pitchFamily="2" charset="0"/>
              </a:rPr>
              <a:t>ESG criteria</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Evaluate companies using comprehensive ESG criteria </a:t>
            </a:r>
          </a:p>
          <a:p>
            <a:pPr marL="171450" marR="0" lvl="0" indent="-171450" algn="l" defTabSz="914400" rtl="0" eaLnBrk="1" fontAlgn="auto" latinLnBrk="0" hangingPunct="1">
              <a:lnSpc>
                <a:spcPct val="100000"/>
              </a:lnSpc>
              <a:spcBef>
                <a:spcPts val="0"/>
              </a:spcBef>
              <a:spcAft>
                <a:spcPts val="3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Seek leaders within their respective sectors on ESG performance</a:t>
            </a:r>
            <a:endParaRPr lang="en-US" sz="1300" b="0" dirty="0">
              <a:solidFill>
                <a:srgbClr val="041459"/>
              </a:solidFill>
              <a:latin typeface="+mn-lt"/>
            </a:endParaRP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endParaRPr lang="en-US" sz="1300" b="0" dirty="0">
              <a:solidFill>
                <a:srgbClr val="041459"/>
              </a:solidFill>
              <a:latin typeface="+mn-lt"/>
            </a:endParaRP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endParaRPr lang="en-US" dirty="0"/>
          </a:p>
        </p:txBody>
      </p:sp>
      <p:grpSp>
        <p:nvGrpSpPr>
          <p:cNvPr id="31" name="Group 30">
            <a:extLst>
              <a:ext uri="{FF2B5EF4-FFF2-40B4-BE49-F238E27FC236}">
                <a16:creationId xmlns:a16="http://schemas.microsoft.com/office/drawing/2014/main" id="{CF8B7901-E264-DD54-AA03-9856F237FFDF}"/>
              </a:ext>
            </a:extLst>
          </p:cNvPr>
          <p:cNvGrpSpPr/>
          <p:nvPr/>
        </p:nvGrpSpPr>
        <p:grpSpPr>
          <a:xfrm>
            <a:off x="554180" y="4256532"/>
            <a:ext cx="3016117" cy="115293"/>
            <a:chOff x="554180" y="3429000"/>
            <a:chExt cx="3016117" cy="115293"/>
          </a:xfrm>
        </p:grpSpPr>
        <p:sp>
          <p:nvSpPr>
            <p:cNvPr id="17" name="Triangle 16">
              <a:extLst>
                <a:ext uri="{FF2B5EF4-FFF2-40B4-BE49-F238E27FC236}">
                  <a16:creationId xmlns:a16="http://schemas.microsoft.com/office/drawing/2014/main" id="{BD24CEC2-6D66-CBAA-43AB-9F731869321E}"/>
                </a:ext>
              </a:extLst>
            </p:cNvPr>
            <p:cNvSpPr/>
            <p:nvPr/>
          </p:nvSpPr>
          <p:spPr>
            <a:xfrm rot="10800000">
              <a:off x="1965960" y="3429000"/>
              <a:ext cx="266512" cy="115293"/>
            </a:xfrm>
            <a:prstGeom prst="triangle">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cxnSp>
          <p:nvCxnSpPr>
            <p:cNvPr id="18" name="Straight Connector 17">
              <a:extLst>
                <a:ext uri="{FF2B5EF4-FFF2-40B4-BE49-F238E27FC236}">
                  <a16:creationId xmlns:a16="http://schemas.microsoft.com/office/drawing/2014/main" id="{FA8AA4B3-1F3B-14DC-D545-D146CFD43D12}"/>
                </a:ext>
              </a:extLst>
            </p:cNvPr>
            <p:cNvCxnSpPr>
              <a:cxnSpLocks/>
            </p:cNvCxnSpPr>
            <p:nvPr/>
          </p:nvCxnSpPr>
          <p:spPr>
            <a:xfrm>
              <a:off x="554180" y="3429000"/>
              <a:ext cx="3016117"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3" name="Text Placeholder 12">
            <a:extLst>
              <a:ext uri="{FF2B5EF4-FFF2-40B4-BE49-F238E27FC236}">
                <a16:creationId xmlns:a16="http://schemas.microsoft.com/office/drawing/2014/main" id="{EF75E176-8E86-FFED-3BAB-D792EB592BAB}"/>
              </a:ext>
            </a:extLst>
          </p:cNvPr>
          <p:cNvSpPr>
            <a:spLocks noGrp="1"/>
          </p:cNvSpPr>
          <p:nvPr/>
        </p:nvSpPr>
        <p:spPr>
          <a:xfrm>
            <a:off x="971511" y="4640580"/>
            <a:ext cx="2283712" cy="685521"/>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Aft>
                <a:spcPts val="300"/>
              </a:spcAft>
              <a:buClr>
                <a:srgbClr val="041459"/>
              </a:buClr>
              <a:defRPr/>
            </a:pPr>
            <a:r>
              <a:rPr lang="en-US" sz="1500" b="0">
                <a:solidFill>
                  <a:srgbClr val="041459"/>
                </a:solidFill>
                <a:latin typeface="Ringside Narrow Book" panose="02000500000000000000" pitchFamily="2" charset="0"/>
              </a:rPr>
              <a:t>Significantly higher ESG performance quality than the benchmark</a:t>
            </a:r>
            <a:endParaRPr lang="en-US" sz="1500"/>
          </a:p>
        </p:txBody>
      </p:sp>
      <p:sp>
        <p:nvSpPr>
          <p:cNvPr id="25" name="Text Placeholder 12">
            <a:extLst>
              <a:ext uri="{FF2B5EF4-FFF2-40B4-BE49-F238E27FC236}">
                <a16:creationId xmlns:a16="http://schemas.microsoft.com/office/drawing/2014/main" id="{3242F6B8-BE63-CEDF-32E0-DC286B122100}"/>
              </a:ext>
            </a:extLst>
          </p:cNvPr>
          <p:cNvSpPr>
            <a:spLocks noGrp="1"/>
          </p:cNvSpPr>
          <p:nvPr/>
        </p:nvSpPr>
        <p:spPr>
          <a:xfrm>
            <a:off x="4327581" y="4642291"/>
            <a:ext cx="3016118" cy="663596"/>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Aft>
                <a:spcPts val="300"/>
              </a:spcAft>
              <a:buClr>
                <a:srgbClr val="041459"/>
              </a:buClr>
              <a:defRPr/>
            </a:pPr>
            <a:r>
              <a:rPr lang="en-US" sz="1500" b="0">
                <a:solidFill>
                  <a:srgbClr val="041459"/>
                </a:solidFill>
                <a:latin typeface="Ringside Narrow Book" panose="02000500000000000000" pitchFamily="2" charset="0"/>
              </a:rPr>
              <a:t>Significantly lower carbon footprint than the benchmark</a:t>
            </a:r>
          </a:p>
        </p:txBody>
      </p:sp>
      <p:sp>
        <p:nvSpPr>
          <p:cNvPr id="26" name="Text Placeholder 12">
            <a:extLst>
              <a:ext uri="{FF2B5EF4-FFF2-40B4-BE49-F238E27FC236}">
                <a16:creationId xmlns:a16="http://schemas.microsoft.com/office/drawing/2014/main" id="{7FCD4B22-D385-3072-D1A9-6831148CFDBF}"/>
              </a:ext>
            </a:extLst>
          </p:cNvPr>
          <p:cNvSpPr>
            <a:spLocks noGrp="1"/>
          </p:cNvSpPr>
          <p:nvPr/>
        </p:nvSpPr>
        <p:spPr>
          <a:xfrm>
            <a:off x="8240072" y="4642291"/>
            <a:ext cx="2490940" cy="626984"/>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Aft>
                <a:spcPts val="300"/>
              </a:spcAft>
              <a:buClr>
                <a:srgbClr val="041459"/>
              </a:buClr>
              <a:defRPr/>
            </a:pPr>
            <a:r>
              <a:rPr lang="en-US" sz="1500" b="0">
                <a:solidFill>
                  <a:srgbClr val="041459"/>
                </a:solidFill>
                <a:latin typeface="Ringside Narrow Book" panose="02000500000000000000" pitchFamily="2" charset="0"/>
              </a:rPr>
              <a:t>Excludes companies that display evidence of owning fossil fuel reserves</a:t>
            </a:r>
          </a:p>
        </p:txBody>
      </p:sp>
      <p:sp>
        <p:nvSpPr>
          <p:cNvPr id="27" name="Text Placeholder 12">
            <a:extLst>
              <a:ext uri="{FF2B5EF4-FFF2-40B4-BE49-F238E27FC236}">
                <a16:creationId xmlns:a16="http://schemas.microsoft.com/office/drawing/2014/main" id="{F42862FF-62C1-2051-F08C-89F277D79F78}"/>
              </a:ext>
            </a:extLst>
          </p:cNvPr>
          <p:cNvSpPr>
            <a:spLocks noGrp="1"/>
          </p:cNvSpPr>
          <p:nvPr/>
        </p:nvSpPr>
        <p:spPr>
          <a:xfrm>
            <a:off x="4236088" y="2595199"/>
            <a:ext cx="3021909" cy="1480508"/>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dirty="0">
                <a:latin typeface="Ringside Narrow" panose="02000500000000000000" pitchFamily="2" charset="0"/>
              </a:rPr>
              <a:t>Current CO</a:t>
            </a:r>
            <a:r>
              <a:rPr lang="en-US" baseline="-15000" dirty="0">
                <a:latin typeface="Ringside Narrow" panose="02000500000000000000" pitchFamily="2" charset="0"/>
              </a:rPr>
              <a:t>2</a:t>
            </a:r>
            <a:r>
              <a:rPr lang="en-US" dirty="0">
                <a:latin typeface="Ringside Narrow" panose="02000500000000000000" pitchFamily="2" charset="0"/>
              </a:rPr>
              <a:t> emissions</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Analyze absolute carbon emissions and carbon intensity per dollar of sales</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Favor companies that are limited in their exposure to current carbon emissions</a:t>
            </a:r>
            <a:br>
              <a:rPr lang="en-US" sz="1300" b="0" dirty="0">
                <a:solidFill>
                  <a:srgbClr val="041459"/>
                </a:solidFill>
                <a:latin typeface="+mn-lt"/>
              </a:rPr>
            </a:br>
            <a:endParaRPr lang="en-US" sz="1300" b="0" dirty="0">
              <a:solidFill>
                <a:srgbClr val="041459"/>
              </a:solidFill>
              <a:latin typeface="+mn-lt"/>
            </a:endParaRP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endParaRPr lang="en-US" sz="1300" b="0" dirty="0">
              <a:solidFill>
                <a:srgbClr val="041459"/>
              </a:solidFill>
              <a:latin typeface="+mn-lt"/>
            </a:endParaRP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endParaRPr lang="en-US" dirty="0"/>
          </a:p>
        </p:txBody>
      </p:sp>
      <p:sp>
        <p:nvSpPr>
          <p:cNvPr id="28" name="Text Placeholder 12">
            <a:extLst>
              <a:ext uri="{FF2B5EF4-FFF2-40B4-BE49-F238E27FC236}">
                <a16:creationId xmlns:a16="http://schemas.microsoft.com/office/drawing/2014/main" id="{9D2271C1-12EB-0EBC-A9CC-3E9DB776CE54}"/>
              </a:ext>
            </a:extLst>
          </p:cNvPr>
          <p:cNvSpPr>
            <a:spLocks noGrp="1"/>
          </p:cNvSpPr>
          <p:nvPr/>
        </p:nvSpPr>
        <p:spPr>
          <a:xfrm>
            <a:off x="7923787" y="2595198"/>
            <a:ext cx="3125213" cy="1458615"/>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dirty="0">
                <a:latin typeface="Ringside Narrow" panose="02000500000000000000" pitchFamily="2" charset="0"/>
              </a:rPr>
              <a:t>Future CO</a:t>
            </a:r>
            <a:r>
              <a:rPr lang="en-US" baseline="-15000" dirty="0">
                <a:latin typeface="Ringside Narrow" panose="02000500000000000000" pitchFamily="2" charset="0"/>
              </a:rPr>
              <a:t>2</a:t>
            </a:r>
            <a:r>
              <a:rPr lang="en-US" dirty="0">
                <a:latin typeface="Ringside Narrow" panose="02000500000000000000" pitchFamily="2" charset="0"/>
              </a:rPr>
              <a:t> emissions</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Assess companies for future carbon emissions potential</a:t>
            </a: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r>
              <a:rPr lang="en-US" sz="1300" b="0" dirty="0">
                <a:solidFill>
                  <a:srgbClr val="041459"/>
                </a:solidFill>
                <a:latin typeface="Ringside Narrow Book" panose="02000500000000000000" pitchFamily="2" charset="0"/>
              </a:rPr>
              <a:t>Favor companies that do not have exposure to fossil fuel reserves (i.e., coal, oil or natural gas)</a:t>
            </a:r>
          </a:p>
        </p:txBody>
      </p:sp>
      <p:grpSp>
        <p:nvGrpSpPr>
          <p:cNvPr id="32" name="Group 31">
            <a:extLst>
              <a:ext uri="{FF2B5EF4-FFF2-40B4-BE49-F238E27FC236}">
                <a16:creationId xmlns:a16="http://schemas.microsoft.com/office/drawing/2014/main" id="{89ED9F2C-10A3-C12B-C095-04517668C671}"/>
              </a:ext>
            </a:extLst>
          </p:cNvPr>
          <p:cNvGrpSpPr/>
          <p:nvPr/>
        </p:nvGrpSpPr>
        <p:grpSpPr>
          <a:xfrm>
            <a:off x="4262580" y="4254500"/>
            <a:ext cx="3016117" cy="115293"/>
            <a:chOff x="554180" y="3429000"/>
            <a:chExt cx="3016117" cy="115293"/>
          </a:xfrm>
        </p:grpSpPr>
        <p:sp>
          <p:nvSpPr>
            <p:cNvPr id="33" name="Triangle 32">
              <a:extLst>
                <a:ext uri="{FF2B5EF4-FFF2-40B4-BE49-F238E27FC236}">
                  <a16:creationId xmlns:a16="http://schemas.microsoft.com/office/drawing/2014/main" id="{63DEDE68-A0AE-292C-93CF-D9767FB1BAF8}"/>
                </a:ext>
              </a:extLst>
            </p:cNvPr>
            <p:cNvSpPr/>
            <p:nvPr/>
          </p:nvSpPr>
          <p:spPr>
            <a:xfrm rot="10800000">
              <a:off x="1960880" y="3429000"/>
              <a:ext cx="266512" cy="115293"/>
            </a:xfrm>
            <a:prstGeom prst="triangle">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cxnSp>
          <p:nvCxnSpPr>
            <p:cNvPr id="34" name="Straight Connector 33">
              <a:extLst>
                <a:ext uri="{FF2B5EF4-FFF2-40B4-BE49-F238E27FC236}">
                  <a16:creationId xmlns:a16="http://schemas.microsoft.com/office/drawing/2014/main" id="{1EA774E5-7BCF-70F1-E2CF-BA54189FDA33}"/>
                </a:ext>
              </a:extLst>
            </p:cNvPr>
            <p:cNvCxnSpPr>
              <a:cxnSpLocks/>
            </p:cNvCxnSpPr>
            <p:nvPr/>
          </p:nvCxnSpPr>
          <p:spPr>
            <a:xfrm>
              <a:off x="554180" y="3429000"/>
              <a:ext cx="3016117"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7136C428-6AC0-85F0-0177-F7245BC17DA0}"/>
              </a:ext>
            </a:extLst>
          </p:cNvPr>
          <p:cNvGrpSpPr/>
          <p:nvPr/>
        </p:nvGrpSpPr>
        <p:grpSpPr>
          <a:xfrm>
            <a:off x="7907480" y="4254500"/>
            <a:ext cx="3016117" cy="115293"/>
            <a:chOff x="554180" y="3429000"/>
            <a:chExt cx="3016117" cy="115293"/>
          </a:xfrm>
        </p:grpSpPr>
        <p:sp>
          <p:nvSpPr>
            <p:cNvPr id="36" name="Triangle 35">
              <a:extLst>
                <a:ext uri="{FF2B5EF4-FFF2-40B4-BE49-F238E27FC236}">
                  <a16:creationId xmlns:a16="http://schemas.microsoft.com/office/drawing/2014/main" id="{53285E2C-AE9E-7539-9586-E1ABE4D727A8}"/>
                </a:ext>
              </a:extLst>
            </p:cNvPr>
            <p:cNvSpPr/>
            <p:nvPr/>
          </p:nvSpPr>
          <p:spPr>
            <a:xfrm rot="10800000">
              <a:off x="1964436" y="3429000"/>
              <a:ext cx="266512" cy="115293"/>
            </a:xfrm>
            <a:prstGeom prst="triangle">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cxnSp>
          <p:nvCxnSpPr>
            <p:cNvPr id="37" name="Straight Connector 36">
              <a:extLst>
                <a:ext uri="{FF2B5EF4-FFF2-40B4-BE49-F238E27FC236}">
                  <a16:creationId xmlns:a16="http://schemas.microsoft.com/office/drawing/2014/main" id="{AA5BB63E-7F39-1199-B77C-508564B7A152}"/>
                </a:ext>
              </a:extLst>
            </p:cNvPr>
            <p:cNvCxnSpPr>
              <a:cxnSpLocks/>
            </p:cNvCxnSpPr>
            <p:nvPr/>
          </p:nvCxnSpPr>
          <p:spPr>
            <a:xfrm>
              <a:off x="554180" y="3429000"/>
              <a:ext cx="3016117"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38" name="Slide Number Placeholder 2">
            <a:extLst>
              <a:ext uri="{FF2B5EF4-FFF2-40B4-BE49-F238E27FC236}">
                <a16:creationId xmlns:a16="http://schemas.microsoft.com/office/drawing/2014/main" id="{D922B5A2-8351-5AFF-C4D7-45336A4B8038}"/>
              </a:ext>
            </a:extLst>
          </p:cNvPr>
          <p:cNvSpPr>
            <a:spLocks noGrp="1"/>
          </p:cNvSpPr>
          <p:nvPr/>
        </p:nvSpPr>
        <p:spPr>
          <a:xfrm>
            <a:off x="11704897" y="6482714"/>
            <a:ext cx="361527" cy="161925"/>
          </a:xfrm>
          <a:prstGeom prst="rect">
            <a:avLst/>
          </a:prstGeom>
        </p:spPr>
        <p:txBody>
          <a:bodyPr vert="horz" lIns="0" tIns="0" rIns="0" bIns="0" rtlCol="0" anchor="ctr">
            <a:noAutofit/>
          </a:bodyPr>
          <a:lstStyle>
            <a:defPPr>
              <a:defRPr lang="en-US"/>
            </a:defPPr>
            <a:lvl1pPr marL="0" algn="ctr" defTabSz="914400" rtl="0" eaLnBrk="1" latinLnBrk="0" hangingPunct="1">
              <a:buClr>
                <a:schemeClr val="tx1"/>
              </a:buClr>
              <a:defRPr sz="700" b="1" i="0" kern="1200">
                <a:solidFill>
                  <a:schemeClr val="tx1"/>
                </a:solidFill>
                <a:latin typeface="TIAA Challenger Semibold"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51</a:t>
            </a:r>
          </a:p>
        </p:txBody>
      </p:sp>
      <p:pic>
        <p:nvPicPr>
          <p:cNvPr id="45" name="Graphic 44">
            <a:extLst>
              <a:ext uri="{FF2B5EF4-FFF2-40B4-BE49-F238E27FC236}">
                <a16:creationId xmlns:a16="http://schemas.microsoft.com/office/drawing/2014/main" id="{7C26386C-2F8C-E3DC-10A2-D2C1DFEA46C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151394" y="1794107"/>
            <a:ext cx="685800" cy="685800"/>
          </a:xfrm>
          <a:prstGeom prst="rect">
            <a:avLst/>
          </a:prstGeom>
        </p:spPr>
      </p:pic>
      <p:pic>
        <p:nvPicPr>
          <p:cNvPr id="46" name="Graphic 45">
            <a:extLst>
              <a:ext uri="{FF2B5EF4-FFF2-40B4-BE49-F238E27FC236}">
                <a16:creationId xmlns:a16="http://schemas.microsoft.com/office/drawing/2014/main" id="{866338C0-3DF8-3FBB-8B2E-F8B16EC234E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853763" y="1764060"/>
            <a:ext cx="685800" cy="685800"/>
          </a:xfrm>
          <a:prstGeom prst="rect">
            <a:avLst/>
          </a:prstGeom>
        </p:spPr>
      </p:pic>
      <p:pic>
        <p:nvPicPr>
          <p:cNvPr id="47" name="Graphic 46">
            <a:extLst>
              <a:ext uri="{FF2B5EF4-FFF2-40B4-BE49-F238E27FC236}">
                <a16:creationId xmlns:a16="http://schemas.microsoft.com/office/drawing/2014/main" id="{B48962C8-1B11-F1A3-9FFD-8000E6D5EB35}"/>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54180" y="1775022"/>
            <a:ext cx="685800" cy="685800"/>
          </a:xfrm>
          <a:prstGeom prst="rect">
            <a:avLst/>
          </a:prstGeom>
        </p:spPr>
      </p:pic>
      <p:sp>
        <p:nvSpPr>
          <p:cNvPr id="3" name="Footer Placeholder 4">
            <a:extLst>
              <a:ext uri="{FF2B5EF4-FFF2-40B4-BE49-F238E27FC236}">
                <a16:creationId xmlns:a16="http://schemas.microsoft.com/office/drawing/2014/main" id="{125D0C1D-DF03-7663-CE7B-530EFF702440}"/>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9887059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0">
            <a:extLst>
              <a:ext uri="{FF2B5EF4-FFF2-40B4-BE49-F238E27FC236}">
                <a16:creationId xmlns:a16="http://schemas.microsoft.com/office/drawing/2014/main" id="{8E33290E-CE11-43A1-954F-832F5F5D2794}"/>
              </a:ext>
            </a:extLst>
          </p:cNvPr>
          <p:cNvSpPr txBox="1">
            <a:spLocks/>
          </p:cNvSpPr>
          <p:nvPr/>
        </p:nvSpPr>
        <p:spPr>
          <a:xfrm>
            <a:off x="292609" y="612649"/>
            <a:ext cx="11297218" cy="452850"/>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a:solidFill>
                  <a:schemeClr val="tx2"/>
                </a:solidFill>
              </a:rPr>
              <a:t>Step 1: </a:t>
            </a:r>
            <a:r>
              <a:rPr lang="en-US"/>
              <a:t>Establish the eligible investment universe.</a:t>
            </a:r>
          </a:p>
        </p:txBody>
      </p:sp>
      <p:sp>
        <p:nvSpPr>
          <p:cNvPr id="3" name="Text Placeholder 23">
            <a:extLst>
              <a:ext uri="{FF2B5EF4-FFF2-40B4-BE49-F238E27FC236}">
                <a16:creationId xmlns:a16="http://schemas.microsoft.com/office/drawing/2014/main" id="{3B752458-D78F-DF4D-D15C-FBAF8CA77ED7}"/>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rPr>
              <a:t>CREF SOCIAL CHOICE</a:t>
            </a:r>
            <a:endParaRPr lang="en-US"/>
          </a:p>
          <a:p>
            <a:endParaRPr lang="en-US"/>
          </a:p>
        </p:txBody>
      </p:sp>
      <p:sp>
        <p:nvSpPr>
          <p:cNvPr id="6" name="Slide Number Placeholder 2">
            <a:extLst>
              <a:ext uri="{FF2B5EF4-FFF2-40B4-BE49-F238E27FC236}">
                <a16:creationId xmlns:a16="http://schemas.microsoft.com/office/drawing/2014/main" id="{AED38CEC-3498-D9CC-E3F9-A39277DFDA05}"/>
              </a:ext>
            </a:extLst>
          </p:cNvPr>
          <p:cNvSpPr>
            <a:spLocks noGrp="1"/>
          </p:cNvSpPr>
          <p:nvPr/>
        </p:nvSpPr>
        <p:spPr>
          <a:xfrm>
            <a:off x="11704897" y="6482714"/>
            <a:ext cx="361527" cy="161925"/>
          </a:xfrm>
          <a:prstGeom prst="rect">
            <a:avLst/>
          </a:prstGeom>
        </p:spPr>
        <p:txBody>
          <a:bodyPr vert="horz" lIns="0" tIns="0" rIns="0" bIns="0" rtlCol="0" anchor="ctr">
            <a:noAutofit/>
          </a:bodyPr>
          <a:lstStyle>
            <a:defPPr>
              <a:defRPr lang="en-US"/>
            </a:defPPr>
            <a:lvl1pPr marL="0" algn="ctr" defTabSz="914400" rtl="0" eaLnBrk="1" latinLnBrk="0" hangingPunct="1">
              <a:buClr>
                <a:schemeClr val="tx1"/>
              </a:buClr>
              <a:defRPr sz="700" b="1" i="0" kern="1200">
                <a:solidFill>
                  <a:schemeClr val="tx1"/>
                </a:solidFill>
                <a:latin typeface="TIAA Challenger Semibold"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52</a:t>
            </a:r>
          </a:p>
        </p:txBody>
      </p:sp>
      <p:sp>
        <p:nvSpPr>
          <p:cNvPr id="10" name="Text Placeholder 19">
            <a:extLst>
              <a:ext uri="{FF2B5EF4-FFF2-40B4-BE49-F238E27FC236}">
                <a16:creationId xmlns:a16="http://schemas.microsoft.com/office/drawing/2014/main" id="{9ABAB7D3-9A27-0110-F61E-F3E08979FC71}"/>
              </a:ext>
            </a:extLst>
          </p:cNvPr>
          <p:cNvSpPr>
            <a:spLocks noGrp="1"/>
          </p:cNvSpPr>
          <p:nvPr/>
        </p:nvSpPr>
        <p:spPr>
          <a:xfrm>
            <a:off x="301752" y="6086840"/>
            <a:ext cx="11288075" cy="328359"/>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Will generally not invest in companies significantly involved in certain business activities, including the production of alcohol, tobacco, military weapons, controversial weapons, civilian firearms, nuclear power, gambling and thermal coal.</a:t>
            </a:r>
          </a:p>
          <a:p>
            <a:pPr marL="137160" indent="-137160">
              <a:spcAft>
                <a:spcPts val="100"/>
              </a:spcAft>
              <a:buFont typeface="+mj-lt"/>
              <a:buAutoNum type="arabicPeriod"/>
            </a:pPr>
            <a:r>
              <a:rPr lang="en-US" sz="850" dirty="0"/>
              <a:t>Approximately half of the companies evaluated make it to the ESG-eligible universe.</a:t>
            </a:r>
          </a:p>
        </p:txBody>
      </p:sp>
      <p:grpSp>
        <p:nvGrpSpPr>
          <p:cNvPr id="11" name="Group 10">
            <a:extLst>
              <a:ext uri="{FF2B5EF4-FFF2-40B4-BE49-F238E27FC236}">
                <a16:creationId xmlns:a16="http://schemas.microsoft.com/office/drawing/2014/main" id="{B5F76E04-5256-059A-06E1-4DB011A41C30}"/>
              </a:ext>
            </a:extLst>
          </p:cNvPr>
          <p:cNvGrpSpPr/>
          <p:nvPr/>
        </p:nvGrpSpPr>
        <p:grpSpPr>
          <a:xfrm>
            <a:off x="14194" y="1409276"/>
            <a:ext cx="11799410" cy="4315663"/>
            <a:chOff x="-83025" y="1801368"/>
            <a:chExt cx="11799410" cy="4315663"/>
          </a:xfrm>
        </p:grpSpPr>
        <p:sp>
          <p:nvSpPr>
            <p:cNvPr id="13" name="Rectangle 12">
              <a:extLst>
                <a:ext uri="{FF2B5EF4-FFF2-40B4-BE49-F238E27FC236}">
                  <a16:creationId xmlns:a16="http://schemas.microsoft.com/office/drawing/2014/main" id="{2EC3E183-90D1-0C5F-5437-722CCEA2808A}"/>
                </a:ext>
              </a:extLst>
            </p:cNvPr>
            <p:cNvSpPr/>
            <p:nvPr/>
          </p:nvSpPr>
          <p:spPr>
            <a:xfrm>
              <a:off x="3987307" y="3458723"/>
              <a:ext cx="7729078" cy="2657105"/>
            </a:xfrm>
            <a:prstGeom prst="rect">
              <a:avLst/>
            </a:prstGeom>
            <a:solidFill>
              <a:schemeClr val="accent2">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4" name="Rectangle 13">
              <a:extLst>
                <a:ext uri="{FF2B5EF4-FFF2-40B4-BE49-F238E27FC236}">
                  <a16:creationId xmlns:a16="http://schemas.microsoft.com/office/drawing/2014/main" id="{2334EB50-C4DD-5A0B-6FF5-9FCC743A0B7F}"/>
                </a:ext>
              </a:extLst>
            </p:cNvPr>
            <p:cNvSpPr/>
            <p:nvPr/>
          </p:nvSpPr>
          <p:spPr>
            <a:xfrm>
              <a:off x="3987307" y="1805055"/>
              <a:ext cx="7729078" cy="1653667"/>
            </a:xfrm>
            <a:prstGeom prst="rect">
              <a:avLst/>
            </a:prstGeom>
            <a:solidFill>
              <a:schemeClr val="accent6">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5" name="Rectangle 14">
              <a:extLst>
                <a:ext uri="{FF2B5EF4-FFF2-40B4-BE49-F238E27FC236}">
                  <a16:creationId xmlns:a16="http://schemas.microsoft.com/office/drawing/2014/main" id="{E5A3ED60-F4AE-CF31-263E-97FDEECFE9C9}"/>
                </a:ext>
              </a:extLst>
            </p:cNvPr>
            <p:cNvSpPr/>
            <p:nvPr/>
          </p:nvSpPr>
          <p:spPr>
            <a:xfrm>
              <a:off x="-83025" y="1801368"/>
              <a:ext cx="4106071" cy="431566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cxnSp>
          <p:nvCxnSpPr>
            <p:cNvPr id="17" name="Straight Connector 16">
              <a:extLst>
                <a:ext uri="{FF2B5EF4-FFF2-40B4-BE49-F238E27FC236}">
                  <a16:creationId xmlns:a16="http://schemas.microsoft.com/office/drawing/2014/main" id="{937F810E-BD1B-E70E-F7A3-D9D56CA6C5B8}"/>
                </a:ext>
              </a:extLst>
            </p:cNvPr>
            <p:cNvCxnSpPr>
              <a:cxnSpLocks/>
            </p:cNvCxnSpPr>
            <p:nvPr/>
          </p:nvCxnSpPr>
          <p:spPr>
            <a:xfrm>
              <a:off x="3987307" y="3458723"/>
              <a:ext cx="7729078" cy="0"/>
            </a:xfrm>
            <a:prstGeom prst="line">
              <a:avLst/>
            </a:prstGeom>
            <a:ln w="317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A97C917-3152-8F05-CD56-B2F6199B1DA6}"/>
                </a:ext>
              </a:extLst>
            </p:cNvPr>
            <p:cNvCxnSpPr>
              <a:cxnSpLocks/>
            </p:cNvCxnSpPr>
            <p:nvPr/>
          </p:nvCxnSpPr>
          <p:spPr>
            <a:xfrm flipV="1">
              <a:off x="5573688" y="1805055"/>
              <a:ext cx="0" cy="4310773"/>
            </a:xfrm>
            <a:prstGeom prst="line">
              <a:avLst/>
            </a:prstGeom>
            <a:ln w="31750">
              <a:solidFill>
                <a:schemeClr val="bg2"/>
              </a:solidFill>
              <a:miter lim="800000"/>
            </a:ln>
          </p:spPr>
          <p:style>
            <a:lnRef idx="1">
              <a:schemeClr val="accent1"/>
            </a:lnRef>
            <a:fillRef idx="0">
              <a:schemeClr val="accent1"/>
            </a:fillRef>
            <a:effectRef idx="0">
              <a:schemeClr val="accent1"/>
            </a:effectRef>
            <a:fontRef idx="minor">
              <a:schemeClr val="tx1"/>
            </a:fontRef>
          </p:style>
        </p:cxnSp>
      </p:grpSp>
      <p:sp>
        <p:nvSpPr>
          <p:cNvPr id="20" name="Rectangle 5">
            <a:extLst>
              <a:ext uri="{FF2B5EF4-FFF2-40B4-BE49-F238E27FC236}">
                <a16:creationId xmlns:a16="http://schemas.microsoft.com/office/drawing/2014/main" id="{E2FDF287-65EB-D8A3-514A-51819C9BBBBB}"/>
              </a:ext>
            </a:extLst>
          </p:cNvPr>
          <p:cNvSpPr>
            <a:spLocks noChangeArrowheads="1"/>
          </p:cNvSpPr>
          <p:nvPr/>
        </p:nvSpPr>
        <p:spPr bwMode="gray">
          <a:xfrm>
            <a:off x="5664817" y="5102481"/>
            <a:ext cx="6142696" cy="378565"/>
          </a:xfrm>
          <a:prstGeom prst="rect">
            <a:avLst/>
          </a:prstGeom>
          <a:noFill/>
          <a:ln w="6350" algn="ctr">
            <a:noFill/>
            <a:miter lim="800000"/>
            <a:headEnd/>
            <a:tailEnd/>
          </a:ln>
        </p:spPr>
        <p:txBody>
          <a:bodyPr wrap="square" lIns="91440" tIns="91440" rIns="91440" bIns="91440" anchor="ctr" anchorCtr="0">
            <a:spAutoFit/>
          </a:bodyPr>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524852" rtl="0" eaLnBrk="1" fontAlgn="auto" latinLnBrk="0" hangingPunct="1">
              <a:lnSpc>
                <a:spcPct val="90000"/>
              </a:lnSpc>
              <a:spcBef>
                <a:spcPts val="0"/>
              </a:spcBef>
              <a:spcAft>
                <a:spcPts val="0"/>
              </a:spcAft>
              <a:buClrTx/>
              <a:buSzTx/>
              <a:buFontTx/>
              <a:buNone/>
              <a:tabLst/>
              <a:defRPr/>
            </a:pPr>
            <a:r>
              <a:rPr lang="en-US" altLang="en-US" sz="1400" b="1" dirty="0">
                <a:latin typeface="Ringside Narrow" panose="02000500000000000000" pitchFamily="2" charset="0"/>
                <a:ea typeface="+mn-ea"/>
              </a:rPr>
              <a:t>ESG-eligible</a:t>
            </a:r>
            <a:r>
              <a:rPr kumimoji="0" lang="en-US" altLang="en-US" sz="1400" b="1" u="none" strike="noStrike" kern="1200" cap="none" spc="0" normalizeH="0" baseline="0" noProof="0" dirty="0">
                <a:ln>
                  <a:noFill/>
                </a:ln>
                <a:effectLst/>
                <a:uLnTx/>
                <a:uFillTx/>
                <a:latin typeface="Ringside Narrow" panose="02000500000000000000" pitchFamily="2" charset="0"/>
              </a:rPr>
              <a:t> </a:t>
            </a:r>
            <a:r>
              <a:rPr lang="en-US" altLang="en-US" sz="1400" b="1" dirty="0">
                <a:latin typeface="Ringside Narrow" panose="02000500000000000000" pitchFamily="2" charset="0"/>
                <a:ea typeface="+mn-ea"/>
              </a:rPr>
              <a:t>universe</a:t>
            </a:r>
            <a:r>
              <a:rPr lang="en-US" altLang="en-US" sz="1400" b="1" baseline="30000" dirty="0">
                <a:latin typeface="Ringside Narrow" panose="02000500000000000000" pitchFamily="2" charset="0"/>
                <a:ea typeface="+mn-ea"/>
              </a:rPr>
              <a:t>2</a:t>
            </a:r>
          </a:p>
        </p:txBody>
      </p:sp>
      <p:grpSp>
        <p:nvGrpSpPr>
          <p:cNvPr id="39" name="Group 38">
            <a:extLst>
              <a:ext uri="{FF2B5EF4-FFF2-40B4-BE49-F238E27FC236}">
                <a16:creationId xmlns:a16="http://schemas.microsoft.com/office/drawing/2014/main" id="{FE1D45C2-E33B-2899-984C-0D0F7DDB0B81}"/>
              </a:ext>
            </a:extLst>
          </p:cNvPr>
          <p:cNvGrpSpPr/>
          <p:nvPr/>
        </p:nvGrpSpPr>
        <p:grpSpPr>
          <a:xfrm>
            <a:off x="4130324" y="3738195"/>
            <a:ext cx="1539305" cy="948383"/>
            <a:chOff x="4017605" y="3718765"/>
            <a:chExt cx="1539305" cy="948383"/>
          </a:xfrm>
        </p:grpSpPr>
        <p:sp>
          <p:nvSpPr>
            <p:cNvPr id="40" name="Rectangle 5">
              <a:extLst>
                <a:ext uri="{FF2B5EF4-FFF2-40B4-BE49-F238E27FC236}">
                  <a16:creationId xmlns:a16="http://schemas.microsoft.com/office/drawing/2014/main" id="{07DB3348-826F-74D1-13D5-3FE3E6C6295E}"/>
                </a:ext>
              </a:extLst>
            </p:cNvPr>
            <p:cNvSpPr>
              <a:spLocks noChangeArrowheads="1"/>
            </p:cNvSpPr>
            <p:nvPr/>
          </p:nvSpPr>
          <p:spPr bwMode="gray">
            <a:xfrm>
              <a:off x="4017605" y="4255945"/>
              <a:ext cx="1539305" cy="411203"/>
            </a:xfrm>
            <a:prstGeom prst="rect">
              <a:avLst/>
            </a:prstGeom>
            <a:noFill/>
            <a:ln w="6350" algn="ctr">
              <a:noFill/>
              <a:miter lim="800000"/>
              <a:headEnd/>
              <a:tailEnd/>
            </a:ln>
          </p:spPr>
          <p:txBody>
            <a:bodyPr wrap="square" lIns="91440" tIns="91440" rIns="91440" bIns="91440" anchor="ctr" anchorCtr="0">
              <a:spAutoFit/>
            </a:bodyPr>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524852" rtl="0" eaLnBrk="1" fontAlgn="auto" latinLnBrk="0" hangingPunct="1">
                <a:lnSpc>
                  <a:spcPct val="90000"/>
                </a:lnSpc>
                <a:spcBef>
                  <a:spcPts val="0"/>
                </a:spcBef>
                <a:spcAft>
                  <a:spcPts val="0"/>
                </a:spcAft>
                <a:buClrTx/>
                <a:buSzTx/>
                <a:buFontTx/>
                <a:buNone/>
                <a:tabLst/>
                <a:defRPr/>
              </a:pPr>
              <a:r>
                <a:rPr lang="en-US" altLang="en-US" sz="1600">
                  <a:latin typeface="+mj-lt"/>
                  <a:ea typeface="+mn-ea"/>
                </a:rPr>
                <a:t>Controversies</a:t>
              </a:r>
            </a:p>
          </p:txBody>
        </p:sp>
        <p:pic>
          <p:nvPicPr>
            <p:cNvPr id="41" name="Graphic 40">
              <a:extLst>
                <a:ext uri="{FF2B5EF4-FFF2-40B4-BE49-F238E27FC236}">
                  <a16:creationId xmlns:a16="http://schemas.microsoft.com/office/drawing/2014/main" id="{B6A2BA0E-03D9-3DC9-DDF8-6CDCB538A55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464250" y="3718765"/>
              <a:ext cx="548640" cy="548640"/>
            </a:xfrm>
            <a:prstGeom prst="rect">
              <a:avLst/>
            </a:prstGeom>
          </p:spPr>
        </p:pic>
      </p:grpSp>
      <p:sp>
        <p:nvSpPr>
          <p:cNvPr id="42" name="Rectangle 41">
            <a:extLst>
              <a:ext uri="{FF2B5EF4-FFF2-40B4-BE49-F238E27FC236}">
                <a16:creationId xmlns:a16="http://schemas.microsoft.com/office/drawing/2014/main" id="{AB470604-3F32-3B7E-D96E-37B0F12B99AC}"/>
              </a:ext>
            </a:extLst>
          </p:cNvPr>
          <p:cNvSpPr/>
          <p:nvPr/>
        </p:nvSpPr>
        <p:spPr>
          <a:xfrm>
            <a:off x="8119920" y="1522933"/>
            <a:ext cx="1671236" cy="1407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91440" rIns="0" bIns="91440" rtlCol="0" anchor="t"/>
          <a:lstStyle/>
          <a:p>
            <a:pPr marR="0" lvl="0" indent="0" fontAlgn="auto">
              <a:spcAft>
                <a:spcPts val="600"/>
              </a:spcAft>
              <a:buClrTx/>
              <a:buSzTx/>
              <a:buFontTx/>
              <a:buNone/>
              <a:tabLst/>
              <a:defRPr/>
            </a:pPr>
            <a:r>
              <a:rPr lang="en-US" altLang="en-US" sz="1400" b="1" dirty="0">
                <a:solidFill>
                  <a:schemeClr val="tx1"/>
                </a:solidFill>
                <a:latin typeface="Ringside Narrow" panose="02000500000000000000" pitchFamily="2" charset="0"/>
              </a:rPr>
              <a:t>Social</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pitchFamily="34" charset="-128"/>
              </a:rPr>
              <a:t>Human capital </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pitchFamily="34" charset="-128"/>
              </a:rPr>
              <a:t>Product liability</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pitchFamily="34" charset="-128"/>
              </a:rPr>
              <a:t>Stakeholder opposition</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pitchFamily="34" charset="-128"/>
              </a:rPr>
              <a:t>Social opportunities</a:t>
            </a:r>
          </a:p>
        </p:txBody>
      </p:sp>
      <p:sp>
        <p:nvSpPr>
          <p:cNvPr id="43" name="Rectangle 42">
            <a:extLst>
              <a:ext uri="{FF2B5EF4-FFF2-40B4-BE49-F238E27FC236}">
                <a16:creationId xmlns:a16="http://schemas.microsoft.com/office/drawing/2014/main" id="{2FA3328F-4F4F-733B-5D55-275E0E08D634}"/>
              </a:ext>
            </a:extLst>
          </p:cNvPr>
          <p:cNvSpPr/>
          <p:nvPr/>
        </p:nvSpPr>
        <p:spPr>
          <a:xfrm>
            <a:off x="6131133" y="1522933"/>
            <a:ext cx="1707531" cy="1407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91440" rIns="0" bIns="91440" rtlCol="0" anchor="t"/>
          <a:lstStyle/>
          <a:p>
            <a:pPr>
              <a:spcAft>
                <a:spcPts val="600"/>
              </a:spcAft>
            </a:pPr>
            <a:r>
              <a:rPr kumimoji="0" lang="en-US" altLang="en-US" sz="1400" b="1" u="none" strike="noStrike" kern="1200" cap="none" spc="0" normalizeH="0" baseline="0" noProof="0" dirty="0">
                <a:ln>
                  <a:noFill/>
                </a:ln>
                <a:solidFill>
                  <a:schemeClr val="tx1"/>
                </a:solidFill>
                <a:effectLst/>
                <a:uLnTx/>
                <a:uFillTx/>
                <a:latin typeface="Ringside Narrow"/>
              </a:rPr>
              <a:t>Environment</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a:rPr>
              <a:t>Climate change</a:t>
            </a:r>
            <a:endParaRPr lang="en-US" altLang="en-US" sz="1200" b="0" i="0" u="none" strike="noStrike" kern="1200" cap="none" spc="0" normalizeH="0" baseline="0" noProof="0" dirty="0">
              <a:ln>
                <a:noFill/>
              </a:ln>
              <a:solidFill>
                <a:schemeClr val="tx1"/>
              </a:solidFill>
              <a:effectLst/>
              <a:uLnTx/>
              <a:uFillTx/>
              <a:ea typeface="ＭＳ Ｐゴシック"/>
            </a:endParaRP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a:rPr>
              <a:t>Natural capital</a:t>
            </a:r>
            <a:endParaRPr lang="en-US" altLang="en-US" sz="1200" b="0" i="0" u="none" strike="noStrike" kern="1200" cap="none" spc="0" normalizeH="0" baseline="0" noProof="0" dirty="0">
              <a:ln>
                <a:noFill/>
              </a:ln>
              <a:solidFill>
                <a:schemeClr val="tx1"/>
              </a:solidFill>
              <a:effectLst/>
              <a:uLnTx/>
              <a:uFillTx/>
              <a:ea typeface="ＭＳ Ｐゴシック"/>
            </a:endParaRP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a:rPr>
              <a:t>Pollution and waste</a:t>
            </a:r>
            <a:endParaRPr lang="en-US" altLang="en-US" sz="1200" b="0" i="0" u="none" strike="noStrike" kern="1200" cap="none" spc="0" normalizeH="0" baseline="0" noProof="0" dirty="0">
              <a:ln>
                <a:noFill/>
              </a:ln>
              <a:solidFill>
                <a:schemeClr val="tx1"/>
              </a:solidFill>
              <a:effectLst/>
              <a:uLnTx/>
              <a:uFillTx/>
              <a:ea typeface="ＭＳ Ｐゴシック" pitchFamily="34" charset="-128"/>
            </a:endParaRP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dirty="0">
                <a:ln>
                  <a:noFill/>
                </a:ln>
                <a:solidFill>
                  <a:schemeClr val="tx1"/>
                </a:solidFill>
                <a:effectLst/>
                <a:uLnTx/>
                <a:uFillTx/>
                <a:ea typeface="ＭＳ Ｐゴシック"/>
              </a:rPr>
              <a:t>Environmental </a:t>
            </a:r>
            <a:br>
              <a:rPr lang="en-US" altLang="en-US" sz="1200" b="0" i="0" u="none" strike="noStrike" kern="1200" cap="none" spc="0" normalizeH="0" baseline="0" noProof="0" dirty="0">
                <a:ln>
                  <a:noFill/>
                </a:ln>
                <a:effectLst/>
                <a:uLnTx/>
                <a:uFillTx/>
                <a:ea typeface="ＭＳ Ｐゴシック" pitchFamily="34" charset="-128"/>
              </a:rPr>
            </a:br>
            <a:r>
              <a:rPr kumimoji="0" lang="en-US" altLang="en-US" sz="1200" b="0" i="0" u="none" strike="noStrike" kern="1200" cap="none" spc="0" normalizeH="0" baseline="0" noProof="0" dirty="0">
                <a:ln>
                  <a:noFill/>
                </a:ln>
                <a:solidFill>
                  <a:schemeClr val="tx1"/>
                </a:solidFill>
                <a:effectLst/>
                <a:uLnTx/>
                <a:uFillTx/>
                <a:ea typeface="ＭＳ Ｐゴシック"/>
              </a:rPr>
              <a:t>opportunities</a:t>
            </a:r>
            <a:endParaRPr lang="en-US" altLang="en-US" sz="1200" b="0" i="0" u="none" strike="noStrike" kern="1200" cap="none" spc="0" normalizeH="0" baseline="0" noProof="0" dirty="0">
              <a:ln>
                <a:noFill/>
              </a:ln>
              <a:solidFill>
                <a:schemeClr val="tx1"/>
              </a:solidFill>
              <a:effectLst/>
              <a:uLnTx/>
              <a:uFillTx/>
              <a:ea typeface="ＭＳ Ｐゴシック"/>
            </a:endParaRPr>
          </a:p>
          <a:p>
            <a:pPr algn="ctr">
              <a:spcAft>
                <a:spcPts val="300"/>
              </a:spcAft>
            </a:pPr>
            <a:endParaRPr lang="en-US" sz="1200" dirty="0">
              <a:solidFill>
                <a:schemeClr val="tx1"/>
              </a:solidFill>
            </a:endParaRPr>
          </a:p>
        </p:txBody>
      </p:sp>
      <p:sp>
        <p:nvSpPr>
          <p:cNvPr id="44" name="Rectangle 43">
            <a:extLst>
              <a:ext uri="{FF2B5EF4-FFF2-40B4-BE49-F238E27FC236}">
                <a16:creationId xmlns:a16="http://schemas.microsoft.com/office/drawing/2014/main" id="{2897BBA3-7FCA-B23C-8391-A8701883C871}"/>
              </a:ext>
            </a:extLst>
          </p:cNvPr>
          <p:cNvSpPr/>
          <p:nvPr/>
        </p:nvSpPr>
        <p:spPr>
          <a:xfrm>
            <a:off x="10072412" y="1522933"/>
            <a:ext cx="1135963" cy="1319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91440" rIns="0" bIns="91440" rtlCol="0" anchor="t"/>
          <a:lstStyle/>
          <a:p>
            <a:pPr marR="0" lvl="0" indent="0" fontAlgn="auto">
              <a:spcAft>
                <a:spcPts val="600"/>
              </a:spcAft>
              <a:buClrTx/>
              <a:buSzTx/>
              <a:buFontTx/>
              <a:buNone/>
              <a:tabLst/>
              <a:defRPr/>
            </a:pPr>
            <a:r>
              <a:rPr lang="en-US" altLang="en-US" sz="1400" b="1">
                <a:solidFill>
                  <a:schemeClr val="tx1"/>
                </a:solidFill>
                <a:latin typeface="Ringside Narrow" panose="02000500000000000000" pitchFamily="2" charset="0"/>
              </a:rPr>
              <a:t>Governance</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a:ln>
                  <a:noFill/>
                </a:ln>
                <a:solidFill>
                  <a:schemeClr val="tx1"/>
                </a:solidFill>
                <a:effectLst/>
                <a:uLnTx/>
                <a:uFillTx/>
                <a:ea typeface="ＭＳ Ｐゴシック" pitchFamily="34" charset="-128"/>
              </a:rPr>
              <a:t>Corporate governance</a:t>
            </a:r>
          </a:p>
          <a:p>
            <a:pPr marL="117475" marR="0" lvl="1" indent="-117475" algn="l" defTabSz="914400" rtl="0" eaLnBrk="1" fontAlgn="auto" latinLnBrk="0" hangingPunct="1">
              <a:lnSpc>
                <a:spcPct val="90000"/>
              </a:lnSpc>
              <a:spcAft>
                <a:spcPts val="300"/>
              </a:spcAft>
              <a:buClrTx/>
              <a:buSzTx/>
              <a:buFont typeface="Arial" panose="020B0604020202020204" pitchFamily="34" charset="0"/>
              <a:buChar char="•"/>
              <a:tabLst/>
              <a:defRPr/>
            </a:pPr>
            <a:r>
              <a:rPr kumimoji="0" lang="en-US" altLang="en-US" sz="1200" b="0" i="0" u="none" strike="noStrike" kern="1200" cap="none" spc="0" normalizeH="0" baseline="0" noProof="0">
                <a:ln>
                  <a:noFill/>
                </a:ln>
                <a:solidFill>
                  <a:schemeClr val="tx1"/>
                </a:solidFill>
                <a:effectLst/>
                <a:uLnTx/>
                <a:uFillTx/>
                <a:ea typeface="ＭＳ Ｐゴシック" pitchFamily="34" charset="-128"/>
              </a:rPr>
              <a:t>Corporate behavior</a:t>
            </a:r>
          </a:p>
        </p:txBody>
      </p:sp>
      <p:grpSp>
        <p:nvGrpSpPr>
          <p:cNvPr id="45" name="Group 44">
            <a:extLst>
              <a:ext uri="{FF2B5EF4-FFF2-40B4-BE49-F238E27FC236}">
                <a16:creationId xmlns:a16="http://schemas.microsoft.com/office/drawing/2014/main" id="{9C1FAFA7-AA82-E466-9FA5-2ADE49E8FF9F}"/>
              </a:ext>
            </a:extLst>
          </p:cNvPr>
          <p:cNvGrpSpPr/>
          <p:nvPr/>
        </p:nvGrpSpPr>
        <p:grpSpPr>
          <a:xfrm>
            <a:off x="4119590" y="1722973"/>
            <a:ext cx="1545227" cy="918436"/>
            <a:chOff x="4023046" y="2124420"/>
            <a:chExt cx="1545227" cy="918436"/>
          </a:xfrm>
        </p:grpSpPr>
        <p:sp>
          <p:nvSpPr>
            <p:cNvPr id="46" name="Rectangle 5">
              <a:extLst>
                <a:ext uri="{FF2B5EF4-FFF2-40B4-BE49-F238E27FC236}">
                  <a16:creationId xmlns:a16="http://schemas.microsoft.com/office/drawing/2014/main" id="{23120FA5-04FC-9154-3F24-AD54FF1B382F}"/>
                </a:ext>
              </a:extLst>
            </p:cNvPr>
            <p:cNvSpPr>
              <a:spLocks noChangeArrowheads="1"/>
            </p:cNvSpPr>
            <p:nvPr/>
          </p:nvSpPr>
          <p:spPr bwMode="gray">
            <a:xfrm>
              <a:off x="4023046" y="2631653"/>
              <a:ext cx="1545227" cy="411203"/>
            </a:xfrm>
            <a:prstGeom prst="rect">
              <a:avLst/>
            </a:prstGeom>
            <a:noFill/>
            <a:ln w="6350" algn="ctr">
              <a:noFill/>
              <a:miter lim="800000"/>
              <a:headEnd/>
              <a:tailEnd/>
            </a:ln>
          </p:spPr>
          <p:txBody>
            <a:bodyPr wrap="square" lIns="91440" tIns="91440" rIns="91440" bIns="91440" anchor="ctr" anchorCtr="0">
              <a:spAutoFit/>
            </a:bodyPr>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524852" rtl="0" eaLnBrk="1" fontAlgn="auto" latinLnBrk="0" hangingPunct="1">
                <a:lnSpc>
                  <a:spcPct val="90000"/>
                </a:lnSpc>
                <a:spcBef>
                  <a:spcPts val="0"/>
                </a:spcBef>
                <a:spcAft>
                  <a:spcPts val="0"/>
                </a:spcAft>
                <a:buClrTx/>
                <a:buSzTx/>
                <a:buFontTx/>
                <a:buNone/>
                <a:tabLst/>
                <a:defRPr/>
              </a:pPr>
              <a:r>
                <a:rPr lang="en-US" altLang="en-US" sz="1600">
                  <a:latin typeface="+mj-lt"/>
                  <a:ea typeface="+mn-ea"/>
                </a:rPr>
                <a:t>Universe</a:t>
              </a:r>
            </a:p>
          </p:txBody>
        </p:sp>
        <p:pic>
          <p:nvPicPr>
            <p:cNvPr id="47" name="Graphic 46">
              <a:extLst>
                <a:ext uri="{FF2B5EF4-FFF2-40B4-BE49-F238E27FC236}">
                  <a16:creationId xmlns:a16="http://schemas.microsoft.com/office/drawing/2014/main" id="{9844D9F1-5B07-89E3-D120-246E9C7B76D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531126" y="2124420"/>
              <a:ext cx="502920" cy="502920"/>
            </a:xfrm>
            <a:prstGeom prst="rect">
              <a:avLst/>
            </a:prstGeom>
          </p:spPr>
        </p:pic>
      </p:grpSp>
      <p:sp>
        <p:nvSpPr>
          <p:cNvPr id="56" name="Rectangle 5">
            <a:extLst>
              <a:ext uri="{FF2B5EF4-FFF2-40B4-BE49-F238E27FC236}">
                <a16:creationId xmlns:a16="http://schemas.microsoft.com/office/drawing/2014/main" id="{970FAFCE-C9B4-7E9B-1B2D-033BB5C06A82}"/>
              </a:ext>
            </a:extLst>
          </p:cNvPr>
          <p:cNvSpPr>
            <a:spLocks noChangeArrowheads="1"/>
          </p:cNvSpPr>
          <p:nvPr/>
        </p:nvSpPr>
        <p:spPr bwMode="gray">
          <a:xfrm>
            <a:off x="8345145" y="3305200"/>
            <a:ext cx="867894" cy="566289"/>
          </a:xfrm>
          <a:prstGeom prst="rect">
            <a:avLst/>
          </a:prstGeom>
          <a:noFill/>
          <a:ln w="6350" algn="ctr">
            <a:noFill/>
            <a:miter lim="800000"/>
            <a:headEnd/>
            <a:tailEnd/>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R="0" lvl="0" indent="0" algn="ctr" eaLnBrk="1" fontAlgn="auto" hangingPunct="1">
              <a:lnSpc>
                <a:spcPct val="90000"/>
              </a:lnSpc>
              <a:spcAft>
                <a:spcPts val="200"/>
              </a:spcAft>
              <a:buClrTx/>
              <a:buSzTx/>
              <a:buFontTx/>
              <a:buNone/>
              <a:tabLst/>
              <a:defRPr/>
            </a:pPr>
            <a:r>
              <a:rPr lang="en-US" altLang="en-US" sz="1400" b="1">
                <a:latin typeface="Ringside Narrow" panose="02000500000000000000" pitchFamily="2" charset="0"/>
                <a:ea typeface="+mn-ea"/>
              </a:rPr>
              <a:t>Human rights and community</a:t>
            </a:r>
          </a:p>
        </p:txBody>
      </p:sp>
      <p:sp>
        <p:nvSpPr>
          <p:cNvPr id="57" name="Rectangle 5">
            <a:extLst>
              <a:ext uri="{FF2B5EF4-FFF2-40B4-BE49-F238E27FC236}">
                <a16:creationId xmlns:a16="http://schemas.microsoft.com/office/drawing/2014/main" id="{09BDEEA2-7CC4-67E8-074E-1D2A851DB82B}"/>
              </a:ext>
            </a:extLst>
          </p:cNvPr>
          <p:cNvSpPr>
            <a:spLocks noChangeArrowheads="1"/>
          </p:cNvSpPr>
          <p:nvPr/>
        </p:nvSpPr>
        <p:spPr bwMode="gray">
          <a:xfrm>
            <a:off x="9402501" y="3318124"/>
            <a:ext cx="985813" cy="515923"/>
          </a:xfrm>
          <a:prstGeom prst="rect">
            <a:avLst/>
          </a:prstGeom>
          <a:noFill/>
          <a:ln w="6350" algn="ctr">
            <a:noFill/>
            <a:miter lim="800000"/>
            <a:headEnd/>
            <a:tailEnd/>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1" indent="0" algn="ctr" eaLnBrk="1" fontAlgn="auto" hangingPunct="1">
              <a:lnSpc>
                <a:spcPct val="90000"/>
              </a:lnSpc>
              <a:spcBef>
                <a:spcPts val="0"/>
              </a:spcBef>
              <a:spcAft>
                <a:spcPts val="200"/>
              </a:spcAft>
              <a:buClrTx/>
              <a:buSzTx/>
              <a:buFont typeface="Arial" charset="0"/>
              <a:buNone/>
              <a:tabLst/>
              <a:defRPr/>
            </a:pPr>
            <a:r>
              <a:rPr lang="en-US" altLang="en-US" sz="1400" b="1">
                <a:latin typeface="Ringside Narrow" panose="02000500000000000000" pitchFamily="2" charset="0"/>
                <a:ea typeface="+mn-ea"/>
              </a:rPr>
              <a:t>Labor rights and supply chain</a:t>
            </a:r>
          </a:p>
        </p:txBody>
      </p:sp>
      <p:sp>
        <p:nvSpPr>
          <p:cNvPr id="58" name="Rectangle 5">
            <a:extLst>
              <a:ext uri="{FF2B5EF4-FFF2-40B4-BE49-F238E27FC236}">
                <a16:creationId xmlns:a16="http://schemas.microsoft.com/office/drawing/2014/main" id="{9D2D36BB-700B-E049-EA42-9C694113F408}"/>
              </a:ext>
            </a:extLst>
          </p:cNvPr>
          <p:cNvSpPr>
            <a:spLocks noChangeArrowheads="1"/>
          </p:cNvSpPr>
          <p:nvPr/>
        </p:nvSpPr>
        <p:spPr bwMode="gray">
          <a:xfrm>
            <a:off x="5969950" y="3395373"/>
            <a:ext cx="1102287" cy="365760"/>
          </a:xfrm>
          <a:prstGeom prst="rect">
            <a:avLst/>
          </a:prstGeom>
          <a:noFill/>
          <a:ln w="6350" algn="ctr">
            <a:noFill/>
            <a:miter lim="800000"/>
            <a:headEnd/>
            <a:tailEnd/>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R="0" lvl="0" indent="0" eaLnBrk="1" fontAlgn="auto" hangingPunct="1">
              <a:lnSpc>
                <a:spcPct val="90000"/>
              </a:lnSpc>
              <a:spcAft>
                <a:spcPts val="200"/>
              </a:spcAft>
              <a:buClrTx/>
              <a:buSzTx/>
              <a:buFontTx/>
              <a:buNone/>
              <a:tabLst/>
              <a:defRPr/>
            </a:pPr>
            <a:r>
              <a:rPr lang="en-US" altLang="en-US" sz="1400" b="1">
                <a:latin typeface="Ringside Narrow" panose="02000500000000000000" pitchFamily="2" charset="0"/>
                <a:ea typeface="+mn-ea"/>
              </a:rPr>
              <a:t>Environment</a:t>
            </a:r>
          </a:p>
        </p:txBody>
      </p:sp>
      <p:sp>
        <p:nvSpPr>
          <p:cNvPr id="59" name="Rectangle 5">
            <a:extLst>
              <a:ext uri="{FF2B5EF4-FFF2-40B4-BE49-F238E27FC236}">
                <a16:creationId xmlns:a16="http://schemas.microsoft.com/office/drawing/2014/main" id="{E38E7A0B-26DB-4643-8C66-6D1350528B38}"/>
              </a:ext>
            </a:extLst>
          </p:cNvPr>
          <p:cNvSpPr>
            <a:spLocks noChangeArrowheads="1"/>
          </p:cNvSpPr>
          <p:nvPr/>
        </p:nvSpPr>
        <p:spPr bwMode="gray">
          <a:xfrm>
            <a:off x="7261306" y="3384899"/>
            <a:ext cx="977367" cy="383401"/>
          </a:xfrm>
          <a:prstGeom prst="rect">
            <a:avLst/>
          </a:prstGeom>
          <a:noFill/>
          <a:ln w="6350" algn="ctr">
            <a:noFill/>
            <a:miter lim="800000"/>
            <a:headEnd/>
            <a:tailEnd/>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R="0" lvl="0" indent="0" eaLnBrk="1" fontAlgn="auto" hangingPunct="1">
              <a:lnSpc>
                <a:spcPct val="90000"/>
              </a:lnSpc>
              <a:spcAft>
                <a:spcPts val="200"/>
              </a:spcAft>
              <a:buClrTx/>
              <a:buSzTx/>
              <a:buFontTx/>
              <a:buNone/>
              <a:tabLst/>
              <a:defRPr/>
            </a:pPr>
            <a:r>
              <a:rPr lang="en-US" altLang="en-US" sz="1400" b="1">
                <a:latin typeface="Ringside Narrow" panose="02000500000000000000" pitchFamily="2" charset="0"/>
                <a:ea typeface="+mn-ea"/>
              </a:rPr>
              <a:t>Customers</a:t>
            </a:r>
          </a:p>
        </p:txBody>
      </p:sp>
      <p:sp>
        <p:nvSpPr>
          <p:cNvPr id="60" name="Rectangle 5">
            <a:extLst>
              <a:ext uri="{FF2B5EF4-FFF2-40B4-BE49-F238E27FC236}">
                <a16:creationId xmlns:a16="http://schemas.microsoft.com/office/drawing/2014/main" id="{B62E8FFF-A142-9099-6981-047EB404BE4E}"/>
              </a:ext>
            </a:extLst>
          </p:cNvPr>
          <p:cNvSpPr>
            <a:spLocks noChangeArrowheads="1"/>
          </p:cNvSpPr>
          <p:nvPr/>
        </p:nvSpPr>
        <p:spPr bwMode="gray">
          <a:xfrm>
            <a:off x="10563327" y="3387740"/>
            <a:ext cx="985813" cy="388163"/>
          </a:xfrm>
          <a:prstGeom prst="rect">
            <a:avLst/>
          </a:prstGeom>
          <a:noFill/>
          <a:ln w="6350" algn="ctr">
            <a:noFill/>
            <a:miter lim="800000"/>
            <a:headEnd/>
            <a:tailEnd/>
          </a:ln>
        </p:spPr>
        <p:txBody>
          <a:bodyPr lIns="0" tIns="0" rIns="0" bIns="0" anchor="ctr" anchorCtr="0"/>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1" indent="0" eaLnBrk="1" fontAlgn="auto" hangingPunct="1">
              <a:lnSpc>
                <a:spcPct val="90000"/>
              </a:lnSpc>
              <a:spcBef>
                <a:spcPts val="0"/>
              </a:spcBef>
              <a:spcAft>
                <a:spcPts val="200"/>
              </a:spcAft>
              <a:buClrTx/>
              <a:buSzTx/>
              <a:buFont typeface="Arial" charset="0"/>
              <a:buNone/>
              <a:tabLst/>
              <a:defRPr/>
            </a:pPr>
            <a:r>
              <a:rPr lang="en-US" altLang="en-US" sz="1400" b="1">
                <a:latin typeface="Ringside Narrow" panose="02000500000000000000" pitchFamily="2" charset="0"/>
                <a:ea typeface="+mn-ea"/>
              </a:rPr>
              <a:t>Governance</a:t>
            </a:r>
          </a:p>
        </p:txBody>
      </p:sp>
      <p:grpSp>
        <p:nvGrpSpPr>
          <p:cNvPr id="77" name="Group 76">
            <a:extLst>
              <a:ext uri="{FF2B5EF4-FFF2-40B4-BE49-F238E27FC236}">
                <a16:creationId xmlns:a16="http://schemas.microsoft.com/office/drawing/2014/main" id="{BBB2AC54-04C5-2D0D-0FA9-EB7EE42DD3C2}"/>
              </a:ext>
            </a:extLst>
          </p:cNvPr>
          <p:cNvGrpSpPr/>
          <p:nvPr/>
        </p:nvGrpSpPr>
        <p:grpSpPr>
          <a:xfrm>
            <a:off x="5821745" y="4056689"/>
            <a:ext cx="5782276" cy="115293"/>
            <a:chOff x="5821745" y="3679006"/>
            <a:chExt cx="5782276" cy="115293"/>
          </a:xfrm>
        </p:grpSpPr>
        <p:cxnSp>
          <p:nvCxnSpPr>
            <p:cNvPr id="61" name="Straight Connector 60">
              <a:extLst>
                <a:ext uri="{FF2B5EF4-FFF2-40B4-BE49-F238E27FC236}">
                  <a16:creationId xmlns:a16="http://schemas.microsoft.com/office/drawing/2014/main" id="{A8DD9E5E-9C4A-B974-309A-F3A6488AFCD9}"/>
                </a:ext>
              </a:extLst>
            </p:cNvPr>
            <p:cNvCxnSpPr>
              <a:cxnSpLocks/>
            </p:cNvCxnSpPr>
            <p:nvPr/>
          </p:nvCxnSpPr>
          <p:spPr>
            <a:xfrm>
              <a:off x="5821745" y="3679006"/>
              <a:ext cx="5782276"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54" name="Triangle 53">
              <a:extLst>
                <a:ext uri="{FF2B5EF4-FFF2-40B4-BE49-F238E27FC236}">
                  <a16:creationId xmlns:a16="http://schemas.microsoft.com/office/drawing/2014/main" id="{9B222E9C-2010-CF2F-81FB-E9EC0D9E45C3}"/>
                </a:ext>
              </a:extLst>
            </p:cNvPr>
            <p:cNvSpPr/>
            <p:nvPr/>
          </p:nvSpPr>
          <p:spPr>
            <a:xfrm rot="10800000">
              <a:off x="8586202" y="3679006"/>
              <a:ext cx="266512" cy="115293"/>
            </a:xfrm>
            <a:prstGeom prst="triangle">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64" name="Rectangle 5">
            <a:extLst>
              <a:ext uri="{FF2B5EF4-FFF2-40B4-BE49-F238E27FC236}">
                <a16:creationId xmlns:a16="http://schemas.microsoft.com/office/drawing/2014/main" id="{5A46183E-F492-2178-26DB-1D4B52D5561C}"/>
              </a:ext>
            </a:extLst>
          </p:cNvPr>
          <p:cNvSpPr>
            <a:spLocks noChangeArrowheads="1"/>
          </p:cNvSpPr>
          <p:nvPr/>
        </p:nvSpPr>
        <p:spPr bwMode="gray">
          <a:xfrm>
            <a:off x="5664817" y="4302316"/>
            <a:ext cx="6158845" cy="400110"/>
          </a:xfrm>
          <a:prstGeom prst="rect">
            <a:avLst/>
          </a:prstGeom>
          <a:noFill/>
          <a:ln w="6350" algn="ctr">
            <a:noFill/>
            <a:miter lim="800000"/>
            <a:headEnd/>
            <a:tailEnd/>
          </a:ln>
        </p:spPr>
        <p:txBody>
          <a:bodyPr wrap="square" lIns="91440" tIns="91440" rIns="91440" bIns="91440" anchor="ctr" anchorCtr="0">
            <a:spAutoFit/>
          </a:bodyPr>
          <a:lstStyle>
            <a:lvl1pPr eaLnBrk="0" hangingPunct="0">
              <a:defRPr>
                <a:solidFill>
                  <a:schemeClr val="tx1"/>
                </a:solidFill>
                <a:latin typeface="Arial" charset="0"/>
                <a:ea typeface="ＭＳ Ｐゴシック" pitchFamily="34" charset="-128"/>
              </a:defRPr>
            </a:lvl1pPr>
            <a:lvl2pPr marL="742950" indent="-285750" eaLnBrk="0" hangingPunct="0">
              <a:spcBef>
                <a:spcPct val="0"/>
              </a:spcBef>
              <a:buFont typeface="Arial" charset="0"/>
              <a:buChar char="•"/>
              <a:defRPr>
                <a:solidFill>
                  <a:schemeClr val="tx1"/>
                </a:solidFill>
                <a:latin typeface="Arial" charset="0"/>
                <a:ea typeface="ＭＳ Ｐゴシック" pitchFamily="34" charset="-128"/>
              </a:defRPr>
            </a:lvl2pPr>
            <a:lvl3pPr marL="1143000" indent="-228600" eaLnBrk="0" hangingPunct="0">
              <a:spcBef>
                <a:spcPct val="0"/>
              </a:spcBef>
              <a:buChar char="–"/>
              <a:defRPr sz="1600">
                <a:solidFill>
                  <a:schemeClr val="tx1"/>
                </a:solidFill>
                <a:latin typeface="Arial" charset="0"/>
                <a:ea typeface="ＭＳ Ｐゴシック" pitchFamily="34" charset="-128"/>
              </a:defRPr>
            </a:lvl3pPr>
            <a:lvl4pPr marL="1600200" indent="-228600" eaLnBrk="0" hangingPunct="0">
              <a:spcBef>
                <a:spcPct val="0"/>
              </a:spcBef>
              <a:buChar char="–"/>
              <a:defRPr sz="1400">
                <a:solidFill>
                  <a:schemeClr val="tx1"/>
                </a:solidFill>
                <a:latin typeface="Arial" charset="0"/>
                <a:ea typeface="ＭＳ Ｐゴシック" pitchFamily="34" charset="-128"/>
              </a:defRPr>
            </a:lvl4pPr>
            <a:lvl5pPr marL="2057400" indent="-228600" eaLnBrk="0" hangingPunct="0">
              <a:spcBef>
                <a:spcPct val="0"/>
              </a:spcBef>
              <a:buChar char="–"/>
              <a:defRPr sz="1200">
                <a:solidFill>
                  <a:schemeClr val="tx1"/>
                </a:solidFill>
                <a:latin typeface="Arial" charset="0"/>
                <a:ea typeface="ＭＳ Ｐゴシック" pitchFamily="34" charset="-128"/>
              </a:defRPr>
            </a:lvl5pPr>
            <a:lvl6pPr marL="25146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6pPr>
            <a:lvl7pPr marL="29718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7pPr>
            <a:lvl8pPr marL="34290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8pPr>
            <a:lvl9pPr marL="3886200" indent="-228600" eaLnBrk="0" fontAlgn="base" hangingPunct="0">
              <a:lnSpc>
                <a:spcPct val="110000"/>
              </a:lnSpc>
              <a:spcBef>
                <a:spcPct val="0"/>
              </a:spcBef>
              <a:spcAft>
                <a:spcPct val="40000"/>
              </a:spcAft>
              <a:buChar char="–"/>
              <a:defRPr sz="1200">
                <a:solidFill>
                  <a:schemeClr val="tx1"/>
                </a:solidFill>
                <a:latin typeface="Arial" charset="0"/>
                <a:ea typeface="ＭＳ Ｐゴシック" pitchFamily="34" charset="-128"/>
              </a:defRPr>
            </a:lvl9pPr>
          </a:lstStyle>
          <a:p>
            <a:pPr marL="0" marR="0" lvl="0" indent="0" algn="ctr" defTabSz="524852" rtl="0" eaLnBrk="1" fontAlgn="auto" latinLnBrk="0" hangingPunct="1">
              <a:lnSpc>
                <a:spcPct val="100000"/>
              </a:lnSpc>
              <a:spcBef>
                <a:spcPts val="0"/>
              </a:spcBef>
              <a:spcAft>
                <a:spcPts val="0"/>
              </a:spcAft>
              <a:buClrTx/>
              <a:buSzTx/>
              <a:buFontTx/>
              <a:buNone/>
              <a:tabLst/>
              <a:defRPr/>
            </a:pPr>
            <a:r>
              <a:rPr lang="en-US" altLang="en-US" sz="1400" b="1" dirty="0">
                <a:latin typeface="Ringside Narrow" panose="02000500000000000000" pitchFamily="2" charset="0"/>
                <a:ea typeface="+mn-ea"/>
              </a:rPr>
              <a:t>Controversial</a:t>
            </a:r>
            <a:r>
              <a:rPr kumimoji="0" lang="en-US" altLang="en-US" sz="1400" b="1" u="none" strike="noStrike" kern="1200" cap="none" spc="0" normalizeH="0" baseline="0" noProof="0" dirty="0">
                <a:ln>
                  <a:noFill/>
                </a:ln>
                <a:effectLst/>
                <a:uLnTx/>
                <a:uFillTx/>
                <a:latin typeface="Ringside Narrow" panose="02000500000000000000" pitchFamily="2" charset="0"/>
              </a:rPr>
              <a:t> </a:t>
            </a:r>
            <a:r>
              <a:rPr lang="en-US" altLang="en-US" sz="1400" b="1" dirty="0">
                <a:latin typeface="Ringside Narrow" panose="02000500000000000000" pitchFamily="2" charset="0"/>
                <a:ea typeface="+mn-ea"/>
              </a:rPr>
              <a:t>business</a:t>
            </a:r>
            <a:r>
              <a:rPr kumimoji="0" lang="en-US" altLang="en-US" sz="1400" b="1" u="none" strike="noStrike" kern="1200" cap="none" spc="0" normalizeH="0" baseline="0" noProof="0" dirty="0">
                <a:ln>
                  <a:noFill/>
                </a:ln>
                <a:effectLst/>
                <a:uLnTx/>
                <a:uFillTx/>
                <a:latin typeface="Ringside Narrow" panose="02000500000000000000" pitchFamily="2" charset="0"/>
              </a:rPr>
              <a:t> </a:t>
            </a:r>
            <a:r>
              <a:rPr lang="en-US" altLang="en-US" sz="1400" b="1" dirty="0">
                <a:latin typeface="Ringside Narrow" panose="02000500000000000000" pitchFamily="2" charset="0"/>
                <a:ea typeface="+mn-ea"/>
              </a:rPr>
              <a:t>involvement</a:t>
            </a:r>
            <a:r>
              <a:rPr lang="en-US" altLang="en-US" sz="1400" b="1" baseline="30000" dirty="0">
                <a:latin typeface="Ringside Narrow" panose="02000500000000000000" pitchFamily="2" charset="0"/>
                <a:ea typeface="+mn-ea"/>
              </a:rPr>
              <a:t>1</a:t>
            </a:r>
          </a:p>
        </p:txBody>
      </p:sp>
      <p:grpSp>
        <p:nvGrpSpPr>
          <p:cNvPr id="78" name="Group 77">
            <a:extLst>
              <a:ext uri="{FF2B5EF4-FFF2-40B4-BE49-F238E27FC236}">
                <a16:creationId xmlns:a16="http://schemas.microsoft.com/office/drawing/2014/main" id="{E0B85EA7-663A-51B4-038A-C66DF549402E}"/>
              </a:ext>
            </a:extLst>
          </p:cNvPr>
          <p:cNvGrpSpPr/>
          <p:nvPr/>
        </p:nvGrpSpPr>
        <p:grpSpPr>
          <a:xfrm>
            <a:off x="5821745" y="4911453"/>
            <a:ext cx="5782276" cy="115293"/>
            <a:chOff x="5821745" y="3679006"/>
            <a:chExt cx="5782276" cy="115293"/>
          </a:xfrm>
        </p:grpSpPr>
        <p:cxnSp>
          <p:nvCxnSpPr>
            <p:cNvPr id="79" name="Straight Connector 78">
              <a:extLst>
                <a:ext uri="{FF2B5EF4-FFF2-40B4-BE49-F238E27FC236}">
                  <a16:creationId xmlns:a16="http://schemas.microsoft.com/office/drawing/2014/main" id="{38D807E6-F271-E60A-24AD-63A46EBAEAF6}"/>
                </a:ext>
              </a:extLst>
            </p:cNvPr>
            <p:cNvCxnSpPr>
              <a:cxnSpLocks/>
            </p:cNvCxnSpPr>
            <p:nvPr/>
          </p:nvCxnSpPr>
          <p:spPr>
            <a:xfrm>
              <a:off x="5821745" y="3679006"/>
              <a:ext cx="5782276"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80" name="Triangle 79">
              <a:extLst>
                <a:ext uri="{FF2B5EF4-FFF2-40B4-BE49-F238E27FC236}">
                  <a16:creationId xmlns:a16="http://schemas.microsoft.com/office/drawing/2014/main" id="{281972B0-68D0-F809-6EB0-DE377348F3B8}"/>
                </a:ext>
              </a:extLst>
            </p:cNvPr>
            <p:cNvSpPr/>
            <p:nvPr/>
          </p:nvSpPr>
          <p:spPr>
            <a:xfrm rot="10800000">
              <a:off x="8576263" y="3679006"/>
              <a:ext cx="266512" cy="115293"/>
            </a:xfrm>
            <a:prstGeom prst="triangle">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7" name="Text Placeholder 6">
            <a:extLst>
              <a:ext uri="{FF2B5EF4-FFF2-40B4-BE49-F238E27FC236}">
                <a16:creationId xmlns:a16="http://schemas.microsoft.com/office/drawing/2014/main" id="{F2148273-C387-49B1-A8DD-2C78392F7AA7}"/>
              </a:ext>
            </a:extLst>
          </p:cNvPr>
          <p:cNvSpPr>
            <a:spLocks noGrp="1"/>
          </p:cNvSpPr>
          <p:nvPr>
            <p:ph type="body" sz="quarter" idx="14"/>
          </p:nvPr>
        </p:nvSpPr>
        <p:spPr>
          <a:xfrm>
            <a:off x="269602" y="1648837"/>
            <a:ext cx="3568732" cy="3731124"/>
          </a:xfrm>
          <a:noFill/>
          <a:ln>
            <a:noFill/>
          </a:ln>
        </p:spPr>
        <p:txBody>
          <a:bodyPr vert="horz" lIns="83127" tIns="83127" rIns="83127" bIns="83127" rtlCol="0">
            <a:noAutofit/>
          </a:bodyPr>
          <a:lstStyle/>
          <a:p>
            <a:pPr marL="171450" lvl="2" indent="-171450">
              <a:spcAft>
                <a:spcPts val="400"/>
              </a:spcAft>
            </a:pPr>
            <a:r>
              <a:rPr lang="en-US" sz="1300" b="1" dirty="0">
                <a:latin typeface="Ringside Narrow" panose="02000500000000000000" pitchFamily="2" charset="0"/>
              </a:rPr>
              <a:t>Comprehensively</a:t>
            </a:r>
            <a:r>
              <a:rPr lang="en-US" sz="1300" b="1" dirty="0"/>
              <a:t> </a:t>
            </a:r>
            <a:r>
              <a:rPr lang="en-US" sz="1300" dirty="0"/>
              <a:t>assesses ESG performance annually for companies in all industries</a:t>
            </a:r>
          </a:p>
          <a:p>
            <a:pPr marL="171450" lvl="2" indent="-171450">
              <a:spcAft>
                <a:spcPts val="400"/>
              </a:spcAft>
            </a:pPr>
            <a:r>
              <a:rPr lang="en-US" sz="1300" b="1" dirty="0">
                <a:latin typeface="Ringside Narrow" panose="02000500000000000000" pitchFamily="2" charset="0"/>
              </a:rPr>
              <a:t>ESG performance </a:t>
            </a:r>
            <a:r>
              <a:rPr lang="en-US" sz="1300" dirty="0"/>
              <a:t>assessment examines companies’ exposure to ESG-related risks and opportunities and focuses on those likely to have a material impact</a:t>
            </a:r>
          </a:p>
          <a:p>
            <a:pPr marL="171450" lvl="2" indent="-171450">
              <a:spcAft>
                <a:spcPts val="400"/>
              </a:spcAft>
            </a:pPr>
            <a:r>
              <a:rPr lang="en-US" sz="1300" b="1" dirty="0">
                <a:latin typeface="Ringside Narrow" panose="02000500000000000000" pitchFamily="2" charset="0"/>
              </a:rPr>
              <a:t>Incorporates</a:t>
            </a:r>
            <a:r>
              <a:rPr lang="en-US" sz="1300" b="1" dirty="0"/>
              <a:t> </a:t>
            </a:r>
            <a:r>
              <a:rPr lang="en-US" sz="1300" dirty="0"/>
              <a:t>companies’ exposure to ESG-related controversies and involvement in certain controversial business activity </a:t>
            </a:r>
          </a:p>
          <a:p>
            <a:pPr marL="171450" lvl="2" indent="-171450">
              <a:spcAft>
                <a:spcPts val="400"/>
              </a:spcAft>
            </a:pPr>
            <a:r>
              <a:rPr lang="en-US" sz="1300" b="1" dirty="0">
                <a:latin typeface="Ringside Narrow" panose="02000500000000000000" pitchFamily="2" charset="0"/>
              </a:rPr>
              <a:t>Leverages</a:t>
            </a:r>
            <a:r>
              <a:rPr lang="en-US" sz="1300" b="1" dirty="0"/>
              <a:t> </a:t>
            </a:r>
            <a:r>
              <a:rPr lang="en-US" sz="1300" dirty="0"/>
              <a:t>a research process that is built upon diverse sources and the input of multiple stakeholders</a:t>
            </a:r>
          </a:p>
          <a:p>
            <a:pPr marL="171450" lvl="2" indent="-171450">
              <a:spcAft>
                <a:spcPts val="400"/>
              </a:spcAft>
            </a:pPr>
            <a:r>
              <a:rPr lang="en-US" sz="1300" b="1" dirty="0">
                <a:latin typeface="Ringside Narrow" panose="02000500000000000000" pitchFamily="2" charset="0"/>
              </a:rPr>
              <a:t>Includes</a:t>
            </a:r>
            <a:r>
              <a:rPr lang="en-US" sz="1300" b="1" dirty="0"/>
              <a:t> </a:t>
            </a:r>
            <a:r>
              <a:rPr lang="en-US" sz="1300" dirty="0"/>
              <a:t>climate change-related criteria, such as carbon reduction goals, as part of the initial ESG evaluation process</a:t>
            </a:r>
          </a:p>
          <a:p>
            <a:pPr marL="171450" lvl="2" indent="-171450">
              <a:spcAft>
                <a:spcPts val="400"/>
              </a:spcAft>
            </a:pPr>
            <a:r>
              <a:rPr lang="en-US" sz="1300" b="1" dirty="0">
                <a:latin typeface="Ringside Narrow" panose="02000500000000000000" pitchFamily="2" charset="0"/>
              </a:rPr>
              <a:t>Results</a:t>
            </a:r>
            <a:r>
              <a:rPr lang="en-US" sz="1300" b="1" dirty="0"/>
              <a:t> </a:t>
            </a:r>
            <a:r>
              <a:rPr lang="en-US" sz="1300" dirty="0"/>
              <a:t>in a universe with significantly higher ESG performance than the benchmark</a:t>
            </a:r>
            <a:endParaRPr lang="en-US" sz="1300" dirty="0">
              <a:solidFill>
                <a:schemeClr val="tx2"/>
              </a:solidFill>
            </a:endParaRPr>
          </a:p>
        </p:txBody>
      </p:sp>
      <p:sp>
        <p:nvSpPr>
          <p:cNvPr id="4" name="Footer Placeholder 4">
            <a:extLst>
              <a:ext uri="{FF2B5EF4-FFF2-40B4-BE49-F238E27FC236}">
                <a16:creationId xmlns:a16="http://schemas.microsoft.com/office/drawing/2014/main" id="{2A8D5382-3AC9-ADA7-59CD-5B91F267DAD6}"/>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6412279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a:extLst>
              <a:ext uri="{FF2B5EF4-FFF2-40B4-BE49-F238E27FC236}">
                <a16:creationId xmlns:a16="http://schemas.microsoft.com/office/drawing/2014/main" id="{D5C29BC7-0573-259A-672D-8B4FDADF057A}"/>
              </a:ext>
            </a:extLst>
          </p:cNvPr>
          <p:cNvSpPr/>
          <p:nvPr/>
        </p:nvSpPr>
        <p:spPr>
          <a:xfrm>
            <a:off x="7657608" y="1488072"/>
            <a:ext cx="3750622" cy="363786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accent4"/>
              </a:solidFill>
            </a:endParaRPr>
          </a:p>
        </p:txBody>
      </p:sp>
      <p:sp>
        <p:nvSpPr>
          <p:cNvPr id="8" name="Rectangle 7">
            <a:extLst>
              <a:ext uri="{FF2B5EF4-FFF2-40B4-BE49-F238E27FC236}">
                <a16:creationId xmlns:a16="http://schemas.microsoft.com/office/drawing/2014/main" id="{8D1DAA79-0971-0BEF-4FDF-9402CD40BE7E}"/>
              </a:ext>
            </a:extLst>
          </p:cNvPr>
          <p:cNvSpPr/>
          <p:nvPr/>
        </p:nvSpPr>
        <p:spPr>
          <a:xfrm>
            <a:off x="304915" y="1486796"/>
            <a:ext cx="7346285" cy="916745"/>
          </a:xfrm>
          <a:prstGeom prst="rect">
            <a:avLst/>
          </a:prstGeom>
          <a:solidFill>
            <a:schemeClr val="accent6">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1" name="Rectangle 10">
            <a:extLst>
              <a:ext uri="{FF2B5EF4-FFF2-40B4-BE49-F238E27FC236}">
                <a16:creationId xmlns:a16="http://schemas.microsoft.com/office/drawing/2014/main" id="{577B07A6-19EF-1094-417B-9149E1B8BC44}"/>
              </a:ext>
            </a:extLst>
          </p:cNvPr>
          <p:cNvSpPr/>
          <p:nvPr/>
        </p:nvSpPr>
        <p:spPr>
          <a:xfrm>
            <a:off x="304915" y="2404988"/>
            <a:ext cx="7346285" cy="901942"/>
          </a:xfrm>
          <a:prstGeom prst="rect">
            <a:avLst/>
          </a:prstGeom>
          <a:solidFill>
            <a:schemeClr val="accent2">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4" name="Rectangle 13">
            <a:extLst>
              <a:ext uri="{FF2B5EF4-FFF2-40B4-BE49-F238E27FC236}">
                <a16:creationId xmlns:a16="http://schemas.microsoft.com/office/drawing/2014/main" id="{2BC41AB5-8703-55BE-24E5-61F0AB66E327}"/>
              </a:ext>
            </a:extLst>
          </p:cNvPr>
          <p:cNvSpPr/>
          <p:nvPr/>
        </p:nvSpPr>
        <p:spPr>
          <a:xfrm>
            <a:off x="304915" y="3304564"/>
            <a:ext cx="7346285" cy="913899"/>
          </a:xfrm>
          <a:prstGeom prst="rect">
            <a:avLst/>
          </a:prstGeom>
          <a:solidFill>
            <a:schemeClr val="accent1">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6" name="Text Placeholder 12">
            <a:extLst>
              <a:ext uri="{FF2B5EF4-FFF2-40B4-BE49-F238E27FC236}">
                <a16:creationId xmlns:a16="http://schemas.microsoft.com/office/drawing/2014/main" id="{1FCDD175-F361-2D38-9AC3-EEBF72B6FE0A}"/>
              </a:ext>
            </a:extLst>
          </p:cNvPr>
          <p:cNvSpPr>
            <a:spLocks noGrp="1"/>
          </p:cNvSpPr>
          <p:nvPr/>
        </p:nvSpPr>
        <p:spPr>
          <a:xfrm>
            <a:off x="1283014" y="1847981"/>
            <a:ext cx="3360285" cy="315905"/>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dirty="0">
                <a:latin typeface="Ringside Narrow" panose="02000500000000000000" pitchFamily="2" charset="0"/>
              </a:rPr>
              <a:t>ESG-eligible universe</a:t>
            </a:r>
          </a:p>
        </p:txBody>
      </p:sp>
      <p:sp>
        <p:nvSpPr>
          <p:cNvPr id="26" name="Text Placeholder 12">
            <a:extLst>
              <a:ext uri="{FF2B5EF4-FFF2-40B4-BE49-F238E27FC236}">
                <a16:creationId xmlns:a16="http://schemas.microsoft.com/office/drawing/2014/main" id="{7FCD4B22-D385-3072-D1A9-6831148CFDBF}"/>
              </a:ext>
            </a:extLst>
          </p:cNvPr>
          <p:cNvSpPr>
            <a:spLocks noGrp="1"/>
          </p:cNvSpPr>
          <p:nvPr/>
        </p:nvSpPr>
        <p:spPr>
          <a:xfrm>
            <a:off x="1295320" y="2908900"/>
            <a:ext cx="2835456" cy="257831"/>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37160">
              <a:spcAft>
                <a:spcPts val="300"/>
              </a:spcAft>
              <a:buClr>
                <a:srgbClr val="041459"/>
              </a:buClr>
              <a:buFont typeface="Arial" panose="020B0604020202020204" pitchFamily="34" charset="0"/>
              <a:buChar char="•"/>
              <a:defRPr/>
            </a:pPr>
            <a:r>
              <a:rPr lang="en-US" sz="1500" b="0">
                <a:solidFill>
                  <a:srgbClr val="041459"/>
                </a:solidFill>
                <a:latin typeface="Ringside Narrow Book" panose="02000500000000000000" pitchFamily="2" charset="0"/>
              </a:rPr>
              <a:t>Absolute carbon emissions</a:t>
            </a:r>
          </a:p>
        </p:txBody>
      </p:sp>
      <p:sp>
        <p:nvSpPr>
          <p:cNvPr id="27" name="Text Placeholder 12">
            <a:extLst>
              <a:ext uri="{FF2B5EF4-FFF2-40B4-BE49-F238E27FC236}">
                <a16:creationId xmlns:a16="http://schemas.microsoft.com/office/drawing/2014/main" id="{F42862FF-62C1-2051-F08C-89F277D79F78}"/>
              </a:ext>
            </a:extLst>
          </p:cNvPr>
          <p:cNvSpPr>
            <a:spLocks noGrp="1"/>
          </p:cNvSpPr>
          <p:nvPr/>
        </p:nvSpPr>
        <p:spPr>
          <a:xfrm>
            <a:off x="1295320" y="2596990"/>
            <a:ext cx="4308756" cy="271570"/>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dirty="0">
                <a:latin typeface="Ringside Narrow" panose="02000500000000000000" pitchFamily="2" charset="0"/>
              </a:rPr>
              <a:t>Current CO</a:t>
            </a:r>
            <a:r>
              <a:rPr lang="en-US" baseline="-15000" dirty="0">
                <a:latin typeface="Ringside Narrow" panose="02000500000000000000" pitchFamily="2" charset="0"/>
              </a:rPr>
              <a:t>2</a:t>
            </a:r>
            <a:r>
              <a:rPr lang="en-US" dirty="0">
                <a:latin typeface="Ringside Narrow" panose="02000500000000000000" pitchFamily="2" charset="0"/>
              </a:rPr>
              <a:t> emissions</a:t>
            </a:r>
            <a:endParaRPr lang="en-US" b="0" dirty="0">
              <a:solidFill>
                <a:srgbClr val="041459"/>
              </a:solidFill>
              <a:latin typeface="+mn-lt"/>
            </a:endParaRPr>
          </a:p>
        </p:txBody>
      </p:sp>
      <p:sp>
        <p:nvSpPr>
          <p:cNvPr id="28" name="Text Placeholder 12">
            <a:extLst>
              <a:ext uri="{FF2B5EF4-FFF2-40B4-BE49-F238E27FC236}">
                <a16:creationId xmlns:a16="http://schemas.microsoft.com/office/drawing/2014/main" id="{9D2271C1-12EB-0EBC-A9CC-3E9DB776CE54}"/>
              </a:ext>
            </a:extLst>
          </p:cNvPr>
          <p:cNvSpPr>
            <a:spLocks noGrp="1"/>
          </p:cNvSpPr>
          <p:nvPr/>
        </p:nvSpPr>
        <p:spPr>
          <a:xfrm>
            <a:off x="1295321" y="3559260"/>
            <a:ext cx="5063997" cy="531985"/>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dirty="0">
                <a:latin typeface="Ringside Narrow" panose="02000500000000000000" pitchFamily="2" charset="0"/>
              </a:rPr>
              <a:t>Future CO</a:t>
            </a:r>
            <a:r>
              <a:rPr lang="en-US" baseline="-15000" dirty="0">
                <a:latin typeface="Ringside Narrow" panose="02000500000000000000" pitchFamily="2" charset="0"/>
              </a:rPr>
              <a:t>2</a:t>
            </a:r>
            <a:r>
              <a:rPr lang="en-US" dirty="0">
                <a:latin typeface="Ringside Narrow" panose="02000500000000000000" pitchFamily="2" charset="0"/>
              </a:rPr>
              <a:t> emissions</a:t>
            </a:r>
          </a:p>
        </p:txBody>
      </p:sp>
      <p:sp>
        <p:nvSpPr>
          <p:cNvPr id="38" name="Slide Number Placeholder 2">
            <a:extLst>
              <a:ext uri="{FF2B5EF4-FFF2-40B4-BE49-F238E27FC236}">
                <a16:creationId xmlns:a16="http://schemas.microsoft.com/office/drawing/2014/main" id="{D922B5A2-8351-5AFF-C4D7-45336A4B8038}"/>
              </a:ext>
            </a:extLst>
          </p:cNvPr>
          <p:cNvSpPr>
            <a:spLocks noGrp="1"/>
          </p:cNvSpPr>
          <p:nvPr/>
        </p:nvSpPr>
        <p:spPr>
          <a:xfrm>
            <a:off x="11704897" y="6482714"/>
            <a:ext cx="361527" cy="161925"/>
          </a:xfrm>
          <a:prstGeom prst="rect">
            <a:avLst/>
          </a:prstGeom>
        </p:spPr>
        <p:txBody>
          <a:bodyPr vert="horz" lIns="0" tIns="0" rIns="0" bIns="0" rtlCol="0" anchor="ctr">
            <a:noAutofit/>
          </a:bodyPr>
          <a:lstStyle>
            <a:defPPr>
              <a:defRPr lang="en-US"/>
            </a:defPPr>
            <a:lvl1pPr marL="0" algn="ctr" defTabSz="914400" rtl="0" eaLnBrk="1" latinLnBrk="0" hangingPunct="1">
              <a:buClr>
                <a:schemeClr val="tx1"/>
              </a:buClr>
              <a:defRPr sz="700" b="1" i="0" kern="1200">
                <a:solidFill>
                  <a:schemeClr val="tx1"/>
                </a:solidFill>
                <a:latin typeface="TIAA Challenger Semibold"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53</a:t>
            </a:r>
          </a:p>
        </p:txBody>
      </p:sp>
      <p:pic>
        <p:nvPicPr>
          <p:cNvPr id="45" name="Graphic 44">
            <a:extLst>
              <a:ext uri="{FF2B5EF4-FFF2-40B4-BE49-F238E27FC236}">
                <a16:creationId xmlns:a16="http://schemas.microsoft.com/office/drawing/2014/main" id="{7C26386C-2F8C-E3DC-10A2-D2C1DFEA46C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63370" y="2582637"/>
            <a:ext cx="548640" cy="548640"/>
          </a:xfrm>
          <a:prstGeom prst="rect">
            <a:avLst/>
          </a:prstGeom>
        </p:spPr>
      </p:pic>
      <p:pic>
        <p:nvPicPr>
          <p:cNvPr id="46" name="Graphic 45">
            <a:extLst>
              <a:ext uri="{FF2B5EF4-FFF2-40B4-BE49-F238E27FC236}">
                <a16:creationId xmlns:a16="http://schemas.microsoft.com/office/drawing/2014/main" id="{866338C0-3DF8-3FBB-8B2E-F8B16EC234E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63371" y="3468074"/>
            <a:ext cx="548640" cy="548640"/>
          </a:xfrm>
          <a:prstGeom prst="rect">
            <a:avLst/>
          </a:prstGeom>
        </p:spPr>
      </p:pic>
      <p:sp>
        <p:nvSpPr>
          <p:cNvPr id="3" name="Title 20">
            <a:extLst>
              <a:ext uri="{FF2B5EF4-FFF2-40B4-BE49-F238E27FC236}">
                <a16:creationId xmlns:a16="http://schemas.microsoft.com/office/drawing/2014/main" id="{565A750C-555E-EA2C-E70E-BBA9CB6F7C7F}"/>
              </a:ext>
            </a:extLst>
          </p:cNvPr>
          <p:cNvSpPr txBox="1">
            <a:spLocks/>
          </p:cNvSpPr>
          <p:nvPr/>
        </p:nvSpPr>
        <p:spPr>
          <a:xfrm>
            <a:off x="292609" y="612649"/>
            <a:ext cx="11297218" cy="452850"/>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solidFill>
                  <a:schemeClr val="tx2"/>
                </a:solidFill>
              </a:rPr>
              <a:t>Step 1: </a:t>
            </a:r>
            <a:r>
              <a:rPr lang="en-US" dirty="0"/>
              <a:t>Establish the eligible investment universe (cont.).</a:t>
            </a:r>
          </a:p>
        </p:txBody>
      </p:sp>
      <p:sp>
        <p:nvSpPr>
          <p:cNvPr id="4" name="Text Placeholder 23">
            <a:extLst>
              <a:ext uri="{FF2B5EF4-FFF2-40B4-BE49-F238E27FC236}">
                <a16:creationId xmlns:a16="http://schemas.microsoft.com/office/drawing/2014/main" id="{06ACACA7-9775-618B-E385-BE8DD7E23D4D}"/>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rPr>
              <a:t>CREF SOCIAL CHOICE</a:t>
            </a:r>
            <a:endParaRPr lang="en-US"/>
          </a:p>
          <a:p>
            <a:endParaRPr lang="en-US"/>
          </a:p>
        </p:txBody>
      </p:sp>
      <p:sp>
        <p:nvSpPr>
          <p:cNvPr id="48" name="Rectangle 47">
            <a:extLst>
              <a:ext uri="{FF2B5EF4-FFF2-40B4-BE49-F238E27FC236}">
                <a16:creationId xmlns:a16="http://schemas.microsoft.com/office/drawing/2014/main" id="{AF24C796-4356-D69B-F8E3-904B1017A883}"/>
              </a:ext>
            </a:extLst>
          </p:cNvPr>
          <p:cNvSpPr/>
          <p:nvPr/>
        </p:nvSpPr>
        <p:spPr>
          <a:xfrm>
            <a:off x="304915" y="4218039"/>
            <a:ext cx="7346285" cy="907900"/>
          </a:xfrm>
          <a:prstGeom prst="rect">
            <a:avLst/>
          </a:prstGeom>
          <a:solidFill>
            <a:schemeClr val="accent6">
              <a:alpha val="6959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49" name="Text Placeholder 12">
            <a:extLst>
              <a:ext uri="{FF2B5EF4-FFF2-40B4-BE49-F238E27FC236}">
                <a16:creationId xmlns:a16="http://schemas.microsoft.com/office/drawing/2014/main" id="{BE9C45C0-6629-B80E-1628-128141E16902}"/>
              </a:ext>
            </a:extLst>
          </p:cNvPr>
          <p:cNvSpPr>
            <a:spLocks noGrp="1"/>
          </p:cNvSpPr>
          <p:nvPr/>
        </p:nvSpPr>
        <p:spPr>
          <a:xfrm>
            <a:off x="1295322" y="4562128"/>
            <a:ext cx="5495851" cy="312936"/>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dirty="0">
                <a:latin typeface="Ringside Narrow" panose="02000500000000000000" pitchFamily="2" charset="0"/>
              </a:rPr>
              <a:t>ESG/low carbon eligible investable universe</a:t>
            </a:r>
          </a:p>
        </p:txBody>
      </p:sp>
      <p:sp>
        <p:nvSpPr>
          <p:cNvPr id="54" name="Text Placeholder 12">
            <a:extLst>
              <a:ext uri="{FF2B5EF4-FFF2-40B4-BE49-F238E27FC236}">
                <a16:creationId xmlns:a16="http://schemas.microsoft.com/office/drawing/2014/main" id="{B86B8FCE-805A-7E38-BBF2-EBCE48714BD1}"/>
              </a:ext>
            </a:extLst>
          </p:cNvPr>
          <p:cNvSpPr>
            <a:spLocks noGrp="1"/>
          </p:cNvSpPr>
          <p:nvPr/>
        </p:nvSpPr>
        <p:spPr>
          <a:xfrm>
            <a:off x="3668227" y="2905428"/>
            <a:ext cx="3995279" cy="261303"/>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37160">
              <a:spcAft>
                <a:spcPts val="300"/>
              </a:spcAft>
              <a:buClr>
                <a:srgbClr val="041459"/>
              </a:buClr>
              <a:buFont typeface="Arial" panose="020B0604020202020204" pitchFamily="34" charset="0"/>
              <a:buChar char="•"/>
              <a:defRPr/>
            </a:pPr>
            <a:r>
              <a:rPr lang="en-US" sz="1500" b="0">
                <a:solidFill>
                  <a:srgbClr val="041459"/>
                </a:solidFill>
                <a:latin typeface="Ringside Narrow Book" panose="02000500000000000000" pitchFamily="2" charset="0"/>
              </a:rPr>
              <a:t>Carbon intensity (emissions relative to sales)</a:t>
            </a:r>
          </a:p>
        </p:txBody>
      </p:sp>
      <p:sp>
        <p:nvSpPr>
          <p:cNvPr id="55" name="Text Placeholder 12">
            <a:extLst>
              <a:ext uri="{FF2B5EF4-FFF2-40B4-BE49-F238E27FC236}">
                <a16:creationId xmlns:a16="http://schemas.microsoft.com/office/drawing/2014/main" id="{33F780B8-E7D6-9D7E-AB2D-250CEFE14588}"/>
              </a:ext>
            </a:extLst>
          </p:cNvPr>
          <p:cNvSpPr>
            <a:spLocks noGrp="1"/>
          </p:cNvSpPr>
          <p:nvPr/>
        </p:nvSpPr>
        <p:spPr>
          <a:xfrm>
            <a:off x="1295320" y="3839584"/>
            <a:ext cx="6489386" cy="437501"/>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137160">
              <a:spcAft>
                <a:spcPts val="300"/>
              </a:spcAft>
              <a:buClr>
                <a:srgbClr val="041459"/>
              </a:buClr>
              <a:buFont typeface="Arial" panose="020B0604020202020204" pitchFamily="34" charset="0"/>
              <a:buChar char="•"/>
              <a:defRPr/>
            </a:pPr>
            <a:r>
              <a:rPr lang="en-US" sz="1500" b="0" dirty="0">
                <a:solidFill>
                  <a:srgbClr val="041459"/>
                </a:solidFill>
                <a:latin typeface="Ringside Narrow Book" panose="02000500000000000000" pitchFamily="2" charset="0"/>
              </a:rPr>
              <a:t>Potential future carbon emissions (based on ownership of fossil fuel reserves)</a:t>
            </a:r>
          </a:p>
        </p:txBody>
      </p:sp>
      <p:sp>
        <p:nvSpPr>
          <p:cNvPr id="58" name="Triangle 57">
            <a:extLst>
              <a:ext uri="{FF2B5EF4-FFF2-40B4-BE49-F238E27FC236}">
                <a16:creationId xmlns:a16="http://schemas.microsoft.com/office/drawing/2014/main" id="{3CB0866C-A4E1-CAC5-B45C-A2979B50E3B1}"/>
              </a:ext>
            </a:extLst>
          </p:cNvPr>
          <p:cNvSpPr/>
          <p:nvPr/>
        </p:nvSpPr>
        <p:spPr>
          <a:xfrm rot="10800000">
            <a:off x="1603205" y="2404988"/>
            <a:ext cx="266512" cy="115293"/>
          </a:xfrm>
          <a:prstGeom prst="triangle">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3" name="Triangle 72">
            <a:extLst>
              <a:ext uri="{FF2B5EF4-FFF2-40B4-BE49-F238E27FC236}">
                <a16:creationId xmlns:a16="http://schemas.microsoft.com/office/drawing/2014/main" id="{C14AEE53-3024-B603-8F8F-58A3EDBB6942}"/>
              </a:ext>
            </a:extLst>
          </p:cNvPr>
          <p:cNvSpPr/>
          <p:nvPr/>
        </p:nvSpPr>
        <p:spPr>
          <a:xfrm rot="10800000">
            <a:off x="1603205" y="3308376"/>
            <a:ext cx="266512" cy="115293"/>
          </a:xfrm>
          <a:prstGeom prst="triangle">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6" name="Triangle 75">
            <a:extLst>
              <a:ext uri="{FF2B5EF4-FFF2-40B4-BE49-F238E27FC236}">
                <a16:creationId xmlns:a16="http://schemas.microsoft.com/office/drawing/2014/main" id="{7DCBE3EB-18DF-D38D-03F1-917439D49B07}"/>
              </a:ext>
            </a:extLst>
          </p:cNvPr>
          <p:cNvSpPr/>
          <p:nvPr/>
        </p:nvSpPr>
        <p:spPr>
          <a:xfrm rot="10800000">
            <a:off x="1603207" y="4214526"/>
            <a:ext cx="266512" cy="115293"/>
          </a:xfrm>
          <a:prstGeom prst="triangle">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pic>
        <p:nvPicPr>
          <p:cNvPr id="81" name="Graphic 80">
            <a:extLst>
              <a:ext uri="{FF2B5EF4-FFF2-40B4-BE49-F238E27FC236}">
                <a16:creationId xmlns:a16="http://schemas.microsoft.com/office/drawing/2014/main" id="{654E7F81-138C-A51D-8CBA-FDC67458546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451064" y="1663062"/>
            <a:ext cx="548640" cy="548640"/>
          </a:xfrm>
          <a:prstGeom prst="rect">
            <a:avLst/>
          </a:prstGeom>
        </p:spPr>
      </p:pic>
      <p:pic>
        <p:nvPicPr>
          <p:cNvPr id="82" name="Graphic 81">
            <a:extLst>
              <a:ext uri="{FF2B5EF4-FFF2-40B4-BE49-F238E27FC236}">
                <a16:creationId xmlns:a16="http://schemas.microsoft.com/office/drawing/2014/main" id="{409E39A7-99FA-A196-935E-E5ECE4CBB071}"/>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463372" y="4359082"/>
            <a:ext cx="548640" cy="548640"/>
          </a:xfrm>
          <a:prstGeom prst="rect">
            <a:avLst/>
          </a:prstGeom>
        </p:spPr>
      </p:pic>
      <p:sp>
        <p:nvSpPr>
          <p:cNvPr id="83" name="Text Placeholder 6">
            <a:extLst>
              <a:ext uri="{FF2B5EF4-FFF2-40B4-BE49-F238E27FC236}">
                <a16:creationId xmlns:a16="http://schemas.microsoft.com/office/drawing/2014/main" id="{FB2918E4-A5C9-3565-EFB5-CCA68F0D4978}"/>
              </a:ext>
            </a:extLst>
          </p:cNvPr>
          <p:cNvSpPr txBox="1">
            <a:spLocks/>
          </p:cNvSpPr>
          <p:nvPr/>
        </p:nvSpPr>
        <p:spPr>
          <a:xfrm>
            <a:off x="7947177" y="2605674"/>
            <a:ext cx="3280559" cy="1378088"/>
          </a:xfrm>
          <a:prstGeom prst="rect">
            <a:avLst/>
          </a:prstGeom>
          <a:noFill/>
          <a:ln>
            <a:noFill/>
          </a:ln>
        </p:spPr>
        <p:txBody>
          <a:bodyPr vert="horz" wrap="square" lIns="124691" tIns="124691" rIns="124691" bIns="124691" rtlCol="0">
            <a:spAutoFit/>
          </a:bodyPr>
          <a:lstStyle>
            <a:lvl1pPr marL="0" indent="0" algn="l" defTabSz="502920" rtl="0" eaLnBrk="1" latinLnBrk="0" hangingPunct="1">
              <a:lnSpc>
                <a:spcPts val="2000"/>
              </a:lnSpc>
              <a:spcBef>
                <a:spcPts val="0"/>
              </a:spcBef>
              <a:spcAft>
                <a:spcPts val="432"/>
              </a:spcAft>
              <a:buFont typeface="Arial"/>
              <a:buNone/>
              <a:tabLst>
                <a:tab pos="633889" algn="l"/>
              </a:tabLst>
              <a:defRPr sz="1500" b="0" kern="1200">
                <a:solidFill>
                  <a:schemeClr val="tx2"/>
                </a:solidFill>
                <a:latin typeface="+mn-lt"/>
                <a:ea typeface="+mn-ea"/>
                <a:cs typeface="+mn-cs"/>
              </a:defRPr>
            </a:lvl1pPr>
            <a:lvl2pPr marL="502920" indent="0" algn="l" defTabSz="502920" rtl="0" eaLnBrk="1" latinLnBrk="0" hangingPunct="1">
              <a:lnSpc>
                <a:spcPts val="1400"/>
              </a:lnSpc>
              <a:spcBef>
                <a:spcPts val="432"/>
              </a:spcBef>
              <a:spcAft>
                <a:spcPts val="432"/>
              </a:spcAft>
              <a:buFont typeface="Arial" panose="020B0604020202020204" pitchFamily="34" charset="0"/>
              <a:buNone/>
              <a:defRPr sz="1200" b="1" kern="1200">
                <a:solidFill>
                  <a:schemeClr val="tx2"/>
                </a:solidFill>
                <a:latin typeface="+mn-lt"/>
                <a:ea typeface="+mn-ea"/>
                <a:cs typeface="+mn-cs"/>
              </a:defRPr>
            </a:lvl2pPr>
            <a:lvl3pPr marL="1005840" indent="0" algn="l" defTabSz="502920" rtl="0" eaLnBrk="1" latinLnBrk="0" hangingPunct="1">
              <a:lnSpc>
                <a:spcPts val="1400"/>
              </a:lnSpc>
              <a:spcBef>
                <a:spcPts val="0"/>
              </a:spcBef>
              <a:spcAft>
                <a:spcPts val="432"/>
              </a:spcAft>
              <a:buFont typeface="Arial" panose="020B0604020202020204" pitchFamily="34" charset="0"/>
              <a:buNone/>
              <a:defRPr sz="1200" kern="1200">
                <a:solidFill>
                  <a:schemeClr val="tx2"/>
                </a:solidFill>
                <a:latin typeface="+mn-lt"/>
                <a:ea typeface="+mn-ea"/>
                <a:cs typeface="+mn-cs"/>
              </a:defRPr>
            </a:lvl3pPr>
            <a:lvl4pPr marL="1508760" indent="0" algn="l" defTabSz="502920" rtl="0" eaLnBrk="1" latinLnBrk="0" hangingPunct="1">
              <a:lnSpc>
                <a:spcPts val="1500"/>
              </a:lnSpc>
              <a:spcBef>
                <a:spcPts val="0"/>
              </a:spcBef>
              <a:spcAft>
                <a:spcPts val="0"/>
              </a:spcAft>
              <a:buFont typeface="Georgia" panose="02040502050405020303" pitchFamily="18" charset="0"/>
              <a:buNone/>
              <a:tabLst>
                <a:tab pos="342900" algn="l"/>
              </a:tabLst>
              <a:defRPr sz="1100" kern="1200">
                <a:solidFill>
                  <a:schemeClr val="tx2"/>
                </a:solidFill>
                <a:latin typeface="+mn-lt"/>
                <a:ea typeface="+mn-ea"/>
                <a:cs typeface="+mn-cs"/>
              </a:defRPr>
            </a:lvl4pPr>
            <a:lvl5pPr marL="2011680" indent="0" algn="l" defTabSz="502920" rtl="0" eaLnBrk="1" latinLnBrk="0" hangingPunct="1">
              <a:lnSpc>
                <a:spcPts val="1500"/>
              </a:lnSpc>
              <a:spcBef>
                <a:spcPts val="0"/>
              </a:spcBef>
              <a:spcAft>
                <a:spcPts val="0"/>
              </a:spcAft>
              <a:buFont typeface="Arial" panose="020B0604020202020204" pitchFamily="34" charset="0"/>
              <a:buNone/>
              <a:defRPr sz="900" kern="1200">
                <a:solidFill>
                  <a:schemeClr val="tx2"/>
                </a:solidFill>
                <a:latin typeface="+mn-lt"/>
                <a:ea typeface="+mn-ea"/>
                <a:cs typeface="+mn-cs"/>
              </a:defRPr>
            </a:lvl5pPr>
            <a:lvl6pPr marL="685800" indent="-171450" algn="l" defTabSz="502920" rtl="0" eaLnBrk="1" latinLnBrk="0" hangingPunct="1">
              <a:lnSpc>
                <a:spcPts val="1500"/>
              </a:lnSpc>
              <a:spcBef>
                <a:spcPct val="20000"/>
              </a:spcBef>
              <a:buFont typeface="Georgia" panose="02040502050405020303" pitchFamily="18" charset="0"/>
              <a:buChar char="—"/>
              <a:defRPr sz="900" kern="1200">
                <a:solidFill>
                  <a:schemeClr val="tx2"/>
                </a:solidFill>
                <a:latin typeface="+mn-lt"/>
                <a:ea typeface="+mn-ea"/>
                <a:cs typeface="+mn-cs"/>
              </a:defRPr>
            </a:lvl6pPr>
            <a:lvl7pPr marL="3268980" indent="-251460" algn="l" defTabSz="502920" rtl="0" eaLnBrk="1" latinLnBrk="0" hangingPunct="1">
              <a:spcBef>
                <a:spcPct val="20000"/>
              </a:spcBef>
              <a:buFont typeface="Arial"/>
              <a:buChar char="•"/>
              <a:defRPr sz="2200" kern="1200">
                <a:solidFill>
                  <a:schemeClr val="tx1"/>
                </a:solidFill>
                <a:latin typeface="+mn-lt"/>
                <a:ea typeface="+mn-ea"/>
                <a:cs typeface="+mn-cs"/>
              </a:defRPr>
            </a:lvl7pPr>
            <a:lvl8pPr marL="3771900" indent="-251460" algn="l" defTabSz="502920" rtl="0" eaLnBrk="1" latinLnBrk="0" hangingPunct="1">
              <a:spcBef>
                <a:spcPct val="20000"/>
              </a:spcBef>
              <a:buFont typeface="Arial"/>
              <a:buChar char="•"/>
              <a:defRPr sz="2200" kern="1200">
                <a:solidFill>
                  <a:schemeClr val="tx1"/>
                </a:solidFill>
                <a:latin typeface="+mn-lt"/>
                <a:ea typeface="+mn-ea"/>
                <a:cs typeface="+mn-cs"/>
              </a:defRPr>
            </a:lvl8pPr>
            <a:lvl9pPr marL="4274820" indent="-251460" algn="l" defTabSz="502920" rtl="0" eaLnBrk="1" latinLnBrk="0" hangingPunct="1">
              <a:spcBef>
                <a:spcPct val="20000"/>
              </a:spcBef>
              <a:buFont typeface="Arial"/>
              <a:buChar char="•"/>
              <a:defRPr sz="2200" kern="1200">
                <a:solidFill>
                  <a:schemeClr val="tx1"/>
                </a:solidFill>
                <a:latin typeface="+mn-lt"/>
                <a:ea typeface="+mn-ea"/>
                <a:cs typeface="+mn-cs"/>
              </a:defRPr>
            </a:lvl9pPr>
          </a:lstStyle>
          <a:p>
            <a:pPr marL="155865" indent="-155865">
              <a:lnSpc>
                <a:spcPct val="110000"/>
              </a:lnSpc>
              <a:spcBef>
                <a:spcPct val="25000"/>
              </a:spcBef>
              <a:spcAft>
                <a:spcPts val="0"/>
              </a:spcAft>
              <a:buFont typeface="Arial" panose="020B0604020202020204" pitchFamily="34" charset="0"/>
              <a:buChar char="•"/>
            </a:pPr>
            <a:r>
              <a:rPr lang="en-US" altLang="en-US" sz="1600" dirty="0">
                <a:solidFill>
                  <a:schemeClr val="tx1"/>
                </a:solidFill>
                <a:latin typeface="Ringside Narrow Book" panose="02000500000000000000" pitchFamily="2" charset="0"/>
              </a:rPr>
              <a:t>Results in a significantly lower carbon footprint</a:t>
            </a:r>
            <a:endParaRPr lang="en-US" sz="1600" dirty="0">
              <a:solidFill>
                <a:schemeClr val="tx1"/>
              </a:solidFill>
              <a:latin typeface="Ringside Narrow Book" panose="02000500000000000000" pitchFamily="2" charset="0"/>
            </a:endParaRPr>
          </a:p>
          <a:p>
            <a:pPr marL="155865" indent="-155865">
              <a:lnSpc>
                <a:spcPct val="110000"/>
              </a:lnSpc>
              <a:spcBef>
                <a:spcPct val="25000"/>
              </a:spcBef>
              <a:spcAft>
                <a:spcPct val="40000"/>
              </a:spcAft>
              <a:buFont typeface="Arial" panose="020B0604020202020204" pitchFamily="34" charset="0"/>
              <a:buChar char="•"/>
            </a:pPr>
            <a:r>
              <a:rPr lang="en-US" sz="1600" dirty="0">
                <a:solidFill>
                  <a:schemeClr val="tx1"/>
                </a:solidFill>
                <a:latin typeface="Ringside Narrow Book" panose="02000500000000000000" pitchFamily="2" charset="0"/>
              </a:rPr>
              <a:t>Excludes companies that display evidence of fossil fuel reserves</a:t>
            </a:r>
          </a:p>
        </p:txBody>
      </p:sp>
      <p:sp>
        <p:nvSpPr>
          <p:cNvPr id="2" name="Footer Placeholder 4">
            <a:extLst>
              <a:ext uri="{FF2B5EF4-FFF2-40B4-BE49-F238E27FC236}">
                <a16:creationId xmlns:a16="http://schemas.microsoft.com/office/drawing/2014/main" id="{CB187520-5548-CE4B-D5C2-90BE0D8C323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3606487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5435AA8-A51C-4BBA-26A3-9C1C56B396A9}"/>
              </a:ext>
            </a:extLst>
          </p:cNvPr>
          <p:cNvSpPr/>
          <p:nvPr/>
        </p:nvSpPr>
        <p:spPr>
          <a:xfrm flipH="1">
            <a:off x="1" y="0"/>
            <a:ext cx="2983042"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5" name="Title 20">
            <a:extLst>
              <a:ext uri="{FF2B5EF4-FFF2-40B4-BE49-F238E27FC236}">
                <a16:creationId xmlns:a16="http://schemas.microsoft.com/office/drawing/2014/main" id="{E57D352E-58FE-3EBC-D978-FF12B4EAEAA2}"/>
              </a:ext>
            </a:extLst>
          </p:cNvPr>
          <p:cNvSpPr txBox="1">
            <a:spLocks/>
          </p:cNvSpPr>
          <p:nvPr/>
        </p:nvSpPr>
        <p:spPr>
          <a:xfrm>
            <a:off x="292609" y="612648"/>
            <a:ext cx="2172685" cy="804979"/>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solidFill>
                  <a:schemeClr val="tx2"/>
                </a:solidFill>
              </a:rPr>
              <a:t>Step 2: </a:t>
            </a:r>
            <a:r>
              <a:rPr lang="en-US" dirty="0"/>
              <a:t>Construct the portfolio.</a:t>
            </a:r>
          </a:p>
        </p:txBody>
      </p:sp>
      <p:sp>
        <p:nvSpPr>
          <p:cNvPr id="26" name="Text Placeholder 23">
            <a:extLst>
              <a:ext uri="{FF2B5EF4-FFF2-40B4-BE49-F238E27FC236}">
                <a16:creationId xmlns:a16="http://schemas.microsoft.com/office/drawing/2014/main" id="{14541270-9696-B18F-0005-0E88A73C248C}"/>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rPr>
              <a:t>CREF SOCIAL CHOICE</a:t>
            </a:r>
            <a:endParaRPr lang="en-US"/>
          </a:p>
          <a:p>
            <a:endParaRPr lang="en-US"/>
          </a:p>
        </p:txBody>
      </p:sp>
      <p:sp>
        <p:nvSpPr>
          <p:cNvPr id="32" name="Slide Number Placeholder 2">
            <a:extLst>
              <a:ext uri="{FF2B5EF4-FFF2-40B4-BE49-F238E27FC236}">
                <a16:creationId xmlns:a16="http://schemas.microsoft.com/office/drawing/2014/main" id="{EBDA2A7A-A895-7F9C-5EDE-9B756A56A53D}"/>
              </a:ext>
            </a:extLst>
          </p:cNvPr>
          <p:cNvSpPr>
            <a:spLocks noGrp="1"/>
          </p:cNvSpPr>
          <p:nvPr/>
        </p:nvSpPr>
        <p:spPr>
          <a:xfrm>
            <a:off x="11704897" y="6482714"/>
            <a:ext cx="361527" cy="161925"/>
          </a:xfrm>
          <a:prstGeom prst="rect">
            <a:avLst/>
          </a:prstGeom>
        </p:spPr>
        <p:txBody>
          <a:bodyPr vert="horz" lIns="0" tIns="0" rIns="0" bIns="0" rtlCol="0" anchor="ctr">
            <a:noAutofit/>
          </a:bodyPr>
          <a:lstStyle>
            <a:defPPr>
              <a:defRPr lang="en-US"/>
            </a:defPPr>
            <a:lvl1pPr marL="0" algn="ctr" defTabSz="914400" rtl="0" eaLnBrk="1" latinLnBrk="0" hangingPunct="1">
              <a:buClr>
                <a:schemeClr val="tx1"/>
              </a:buClr>
              <a:defRPr sz="700" b="1" i="0" kern="1200">
                <a:solidFill>
                  <a:schemeClr val="tx1"/>
                </a:solidFill>
                <a:latin typeface="TIAA Challenger Semibold"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54</a:t>
            </a:r>
          </a:p>
        </p:txBody>
      </p:sp>
      <p:sp>
        <p:nvSpPr>
          <p:cNvPr id="34" name="Text Placeholder 2">
            <a:extLst>
              <a:ext uri="{FF2B5EF4-FFF2-40B4-BE49-F238E27FC236}">
                <a16:creationId xmlns:a16="http://schemas.microsoft.com/office/drawing/2014/main" id="{3D21A3B2-5494-CC91-4A26-B48BE414FF3D}"/>
              </a:ext>
            </a:extLst>
          </p:cNvPr>
          <p:cNvSpPr>
            <a:spLocks noGrp="1"/>
          </p:cNvSpPr>
          <p:nvPr/>
        </p:nvSpPr>
        <p:spPr>
          <a:xfrm>
            <a:off x="285467" y="1589550"/>
            <a:ext cx="2194931" cy="264444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The portfolio seeks to match the benchmark’s risk characteristics subject to constraints. Buy and sell decisions are the outcome of this optimization framework.</a:t>
            </a:r>
          </a:p>
        </p:txBody>
      </p:sp>
      <p:sp>
        <p:nvSpPr>
          <p:cNvPr id="37" name="Freeform 36">
            <a:extLst>
              <a:ext uri="{FF2B5EF4-FFF2-40B4-BE49-F238E27FC236}">
                <a16:creationId xmlns:a16="http://schemas.microsoft.com/office/drawing/2014/main" id="{B7A33697-6829-2340-22FB-999386068A8A}"/>
              </a:ext>
            </a:extLst>
          </p:cNvPr>
          <p:cNvSpPr/>
          <p:nvPr/>
        </p:nvSpPr>
        <p:spPr>
          <a:xfrm>
            <a:off x="3331805" y="2268102"/>
            <a:ext cx="1814830" cy="1017874"/>
          </a:xfrm>
          <a:custGeom>
            <a:avLst/>
            <a:gdLst>
              <a:gd name="connsiteX0" fmla="*/ 0 w 1962623"/>
              <a:gd name="connsiteY0" fmla="*/ 0 h 2916342"/>
              <a:gd name="connsiteX1" fmla="*/ 1962623 w 1962623"/>
              <a:gd name="connsiteY1" fmla="*/ 0 h 2916342"/>
              <a:gd name="connsiteX2" fmla="*/ 1962623 w 1962623"/>
              <a:gd name="connsiteY2" fmla="*/ 2916342 h 2916342"/>
              <a:gd name="connsiteX3" fmla="*/ 0 w 1962623"/>
              <a:gd name="connsiteY3" fmla="*/ 2916342 h 2916342"/>
              <a:gd name="connsiteX4" fmla="*/ 0 w 1962623"/>
              <a:gd name="connsiteY4" fmla="*/ 0 h 291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623" h="2916342">
                <a:moveTo>
                  <a:pt x="0" y="0"/>
                </a:moveTo>
                <a:lnTo>
                  <a:pt x="1962623" y="0"/>
                </a:lnTo>
                <a:lnTo>
                  <a:pt x="1962623" y="2916342"/>
                </a:lnTo>
                <a:lnTo>
                  <a:pt x="0" y="2916342"/>
                </a:lnTo>
                <a:lnTo>
                  <a:pt x="0" y="0"/>
                </a:lnTo>
                <a:close/>
              </a:path>
            </a:pathLst>
          </a:custGeom>
          <a:solidFill>
            <a:schemeClr val="accent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82880" tIns="91440" rIns="182880" bIns="91440" numCol="1" spcCol="1270" anchor="ctr" anchorCtr="0">
            <a:noAutofit/>
          </a:bodyPr>
          <a:lstStyle/>
          <a:p>
            <a:pPr marL="0" lvl="0" indent="0" algn="ctr" defTabSz="622300">
              <a:lnSpc>
                <a:spcPct val="90000"/>
              </a:lnSpc>
              <a:spcBef>
                <a:spcPct val="0"/>
              </a:spcBef>
              <a:spcAft>
                <a:spcPts val="600"/>
              </a:spcAft>
              <a:buNone/>
            </a:pPr>
            <a:r>
              <a:rPr lang="en-US" sz="1400" b="1" i="0" kern="1200">
                <a:solidFill>
                  <a:schemeClr val="tx1"/>
                </a:solidFill>
                <a:latin typeface="Ringside Narrow" panose="02000500000000000000" pitchFamily="2" charset="0"/>
              </a:rPr>
              <a:t>Eligible investment universe</a:t>
            </a:r>
          </a:p>
        </p:txBody>
      </p:sp>
      <p:sp>
        <p:nvSpPr>
          <p:cNvPr id="38" name="Freeform 37">
            <a:extLst>
              <a:ext uri="{FF2B5EF4-FFF2-40B4-BE49-F238E27FC236}">
                <a16:creationId xmlns:a16="http://schemas.microsoft.com/office/drawing/2014/main" id="{BBCB201D-0B44-EC52-2610-3EB421EC657D}"/>
              </a:ext>
            </a:extLst>
          </p:cNvPr>
          <p:cNvSpPr/>
          <p:nvPr/>
        </p:nvSpPr>
        <p:spPr>
          <a:xfrm>
            <a:off x="5492872" y="828779"/>
            <a:ext cx="1907363" cy="1074613"/>
          </a:xfrm>
          <a:custGeom>
            <a:avLst/>
            <a:gdLst>
              <a:gd name="connsiteX0" fmla="*/ 0 w 2062692"/>
              <a:gd name="connsiteY0" fmla="*/ 0 h 1162126"/>
              <a:gd name="connsiteX1" fmla="*/ 2062692 w 2062692"/>
              <a:gd name="connsiteY1" fmla="*/ 0 h 1162126"/>
              <a:gd name="connsiteX2" fmla="*/ 2062692 w 2062692"/>
              <a:gd name="connsiteY2" fmla="*/ 1162126 h 1162126"/>
              <a:gd name="connsiteX3" fmla="*/ 0 w 2062692"/>
              <a:gd name="connsiteY3" fmla="*/ 1162126 h 1162126"/>
              <a:gd name="connsiteX4" fmla="*/ 0 w 2062692"/>
              <a:gd name="connsiteY4" fmla="*/ 0 h 1162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692" h="1162126">
                <a:moveTo>
                  <a:pt x="0" y="0"/>
                </a:moveTo>
                <a:lnTo>
                  <a:pt x="2062692" y="0"/>
                </a:lnTo>
                <a:lnTo>
                  <a:pt x="2062692" y="1162126"/>
                </a:lnTo>
                <a:lnTo>
                  <a:pt x="0" y="1162126"/>
                </a:lnTo>
                <a:lnTo>
                  <a:pt x="0" y="0"/>
                </a:lnTo>
                <a:close/>
              </a:path>
            </a:pathLst>
          </a:custGeom>
          <a:solidFill>
            <a:schemeClr val="accent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82880" tIns="8890" rIns="182880" bIns="8890" numCol="1" spcCol="1270" anchor="ctr" anchorCtr="0">
            <a:noAutofit/>
          </a:bodyPr>
          <a:lstStyle/>
          <a:p>
            <a:pPr marL="0" lvl="0" indent="0" algn="ctr" defTabSz="622300">
              <a:lnSpc>
                <a:spcPct val="90000"/>
              </a:lnSpc>
              <a:spcBef>
                <a:spcPct val="0"/>
              </a:spcBef>
              <a:spcAft>
                <a:spcPct val="35000"/>
              </a:spcAft>
              <a:buNone/>
            </a:pPr>
            <a:r>
              <a:rPr lang="en-US" sz="1400" b="1" i="0" kern="1200">
                <a:solidFill>
                  <a:schemeClr val="tx1"/>
                </a:solidFill>
                <a:latin typeface="Ringside Narrow" panose="02000500000000000000" pitchFamily="2" charset="0"/>
              </a:rPr>
              <a:t>Risk model</a:t>
            </a:r>
          </a:p>
        </p:txBody>
      </p:sp>
      <p:sp>
        <p:nvSpPr>
          <p:cNvPr id="39" name="Freeform 38">
            <a:extLst>
              <a:ext uri="{FF2B5EF4-FFF2-40B4-BE49-F238E27FC236}">
                <a16:creationId xmlns:a16="http://schemas.microsoft.com/office/drawing/2014/main" id="{EB2AAF3A-7B1D-4E6B-B2EF-A2321F76951F}"/>
              </a:ext>
            </a:extLst>
          </p:cNvPr>
          <p:cNvSpPr/>
          <p:nvPr/>
        </p:nvSpPr>
        <p:spPr>
          <a:xfrm>
            <a:off x="5492872" y="2143077"/>
            <a:ext cx="1907363" cy="1142899"/>
          </a:xfrm>
          <a:custGeom>
            <a:avLst/>
            <a:gdLst>
              <a:gd name="connsiteX0" fmla="*/ 0 w 2062692"/>
              <a:gd name="connsiteY0" fmla="*/ 0 h 1235972"/>
              <a:gd name="connsiteX1" fmla="*/ 2062692 w 2062692"/>
              <a:gd name="connsiteY1" fmla="*/ 0 h 1235972"/>
              <a:gd name="connsiteX2" fmla="*/ 2062692 w 2062692"/>
              <a:gd name="connsiteY2" fmla="*/ 1235972 h 1235972"/>
              <a:gd name="connsiteX3" fmla="*/ 0 w 2062692"/>
              <a:gd name="connsiteY3" fmla="*/ 1235972 h 1235972"/>
              <a:gd name="connsiteX4" fmla="*/ 0 w 2062692"/>
              <a:gd name="connsiteY4" fmla="*/ 0 h 123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692" h="1235972">
                <a:moveTo>
                  <a:pt x="0" y="0"/>
                </a:moveTo>
                <a:lnTo>
                  <a:pt x="2062692" y="0"/>
                </a:lnTo>
                <a:lnTo>
                  <a:pt x="2062692" y="1235972"/>
                </a:lnTo>
                <a:lnTo>
                  <a:pt x="0" y="1235972"/>
                </a:lnTo>
                <a:lnTo>
                  <a:pt x="0" y="0"/>
                </a:lnTo>
                <a:close/>
              </a:path>
            </a:pathLst>
          </a:custGeom>
          <a:solidFill>
            <a:schemeClr val="tx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8890" rIns="91440" bIns="8890" numCol="1" spcCol="1270" anchor="ctr" anchorCtr="0">
            <a:noAutofit/>
          </a:bodyPr>
          <a:lstStyle/>
          <a:p>
            <a:pPr marL="0" lvl="0" indent="0" algn="ctr" defTabSz="622300">
              <a:lnSpc>
                <a:spcPct val="90000"/>
              </a:lnSpc>
              <a:spcBef>
                <a:spcPct val="0"/>
              </a:spcBef>
              <a:spcAft>
                <a:spcPct val="35000"/>
              </a:spcAft>
              <a:buNone/>
            </a:pPr>
            <a:r>
              <a:rPr lang="en-US" sz="1400" b="1" i="0" kern="1200">
                <a:solidFill>
                  <a:schemeClr val="bg1"/>
                </a:solidFill>
                <a:latin typeface="Ringside Narrow" panose="02000500000000000000" pitchFamily="2" charset="0"/>
              </a:rPr>
              <a:t>OPTIMIZATION</a:t>
            </a:r>
          </a:p>
        </p:txBody>
      </p:sp>
      <p:sp>
        <p:nvSpPr>
          <p:cNvPr id="40" name="Freeform 39">
            <a:extLst>
              <a:ext uri="{FF2B5EF4-FFF2-40B4-BE49-F238E27FC236}">
                <a16:creationId xmlns:a16="http://schemas.microsoft.com/office/drawing/2014/main" id="{2C5A4CAF-A5C8-1C0A-C9B7-E10030BD722A}"/>
              </a:ext>
            </a:extLst>
          </p:cNvPr>
          <p:cNvSpPr/>
          <p:nvPr/>
        </p:nvSpPr>
        <p:spPr>
          <a:xfrm>
            <a:off x="7730592" y="2144075"/>
            <a:ext cx="1908269" cy="1142899"/>
          </a:xfrm>
          <a:custGeom>
            <a:avLst/>
            <a:gdLst>
              <a:gd name="connsiteX0" fmla="*/ 0 w 2063671"/>
              <a:gd name="connsiteY0" fmla="*/ 0 h 1235972"/>
              <a:gd name="connsiteX1" fmla="*/ 2063671 w 2063671"/>
              <a:gd name="connsiteY1" fmla="*/ 0 h 1235972"/>
              <a:gd name="connsiteX2" fmla="*/ 2063671 w 2063671"/>
              <a:gd name="connsiteY2" fmla="*/ 1235972 h 1235972"/>
              <a:gd name="connsiteX3" fmla="*/ 0 w 2063671"/>
              <a:gd name="connsiteY3" fmla="*/ 1235972 h 1235972"/>
              <a:gd name="connsiteX4" fmla="*/ 0 w 2063671"/>
              <a:gd name="connsiteY4" fmla="*/ 0 h 123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3671" h="1235972">
                <a:moveTo>
                  <a:pt x="0" y="0"/>
                </a:moveTo>
                <a:lnTo>
                  <a:pt x="2063671" y="0"/>
                </a:lnTo>
                <a:lnTo>
                  <a:pt x="2063671" y="1235972"/>
                </a:lnTo>
                <a:lnTo>
                  <a:pt x="0" y="1235972"/>
                </a:lnTo>
                <a:lnTo>
                  <a:pt x="0" y="0"/>
                </a:lnTo>
                <a:close/>
              </a:path>
            </a:pathLst>
          </a:cu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1440" tIns="8890" rIns="91440" bIns="8890" numCol="1" spcCol="1270" anchor="ctr" anchorCtr="0">
            <a:noAutofit/>
          </a:bodyPr>
          <a:lstStyle/>
          <a:p>
            <a:pPr marL="0" lvl="0" indent="0" algn="ctr" defTabSz="622300">
              <a:lnSpc>
                <a:spcPct val="90000"/>
              </a:lnSpc>
              <a:spcBef>
                <a:spcPct val="0"/>
              </a:spcBef>
              <a:spcAft>
                <a:spcPct val="35000"/>
              </a:spcAft>
              <a:buNone/>
            </a:pPr>
            <a:r>
              <a:rPr lang="en-US" sz="1400" b="1" i="0" kern="1200">
                <a:solidFill>
                  <a:schemeClr val="tx1"/>
                </a:solidFill>
                <a:latin typeface="Ringside Narrow" panose="02000500000000000000" pitchFamily="2" charset="0"/>
              </a:rPr>
              <a:t>Portfolio management review of optimized portfolio</a:t>
            </a:r>
          </a:p>
        </p:txBody>
      </p:sp>
      <p:sp>
        <p:nvSpPr>
          <p:cNvPr id="41" name="Freeform 40">
            <a:extLst>
              <a:ext uri="{FF2B5EF4-FFF2-40B4-BE49-F238E27FC236}">
                <a16:creationId xmlns:a16="http://schemas.microsoft.com/office/drawing/2014/main" id="{2A50BF4A-E609-BA17-A888-FD501E2EE124}"/>
              </a:ext>
            </a:extLst>
          </p:cNvPr>
          <p:cNvSpPr/>
          <p:nvPr/>
        </p:nvSpPr>
        <p:spPr>
          <a:xfrm>
            <a:off x="9938882" y="2144075"/>
            <a:ext cx="1944742" cy="2920300"/>
          </a:xfrm>
          <a:custGeom>
            <a:avLst/>
            <a:gdLst>
              <a:gd name="connsiteX0" fmla="*/ 0 w 2103115"/>
              <a:gd name="connsiteY0" fmla="*/ 0 h 1235972"/>
              <a:gd name="connsiteX1" fmla="*/ 2103115 w 2103115"/>
              <a:gd name="connsiteY1" fmla="*/ 0 h 1235972"/>
              <a:gd name="connsiteX2" fmla="*/ 2103115 w 2103115"/>
              <a:gd name="connsiteY2" fmla="*/ 1235972 h 1235972"/>
              <a:gd name="connsiteX3" fmla="*/ 0 w 2103115"/>
              <a:gd name="connsiteY3" fmla="*/ 1235972 h 1235972"/>
              <a:gd name="connsiteX4" fmla="*/ 0 w 2103115"/>
              <a:gd name="connsiteY4" fmla="*/ 0 h 123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3115" h="1235972">
                <a:moveTo>
                  <a:pt x="0" y="0"/>
                </a:moveTo>
                <a:lnTo>
                  <a:pt x="2103115" y="0"/>
                </a:lnTo>
                <a:lnTo>
                  <a:pt x="2103115" y="1235972"/>
                </a:lnTo>
                <a:lnTo>
                  <a:pt x="0" y="1235972"/>
                </a:lnTo>
                <a:lnTo>
                  <a:pt x="0" y="0"/>
                </a:lnTo>
                <a:close/>
              </a:path>
            </a:pathLst>
          </a:custGeom>
          <a:solidFill>
            <a:schemeClr val="tx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82880" tIns="274320" rIns="182880" bIns="8890" numCol="1" spcCol="1270" anchor="t" anchorCtr="0">
            <a:noAutofit/>
          </a:bodyPr>
          <a:lstStyle/>
          <a:p>
            <a:pPr marL="0" lvl="0" indent="0" algn="ctr" defTabSz="622300">
              <a:lnSpc>
                <a:spcPct val="90000"/>
              </a:lnSpc>
              <a:spcBef>
                <a:spcPct val="0"/>
              </a:spcBef>
              <a:spcAft>
                <a:spcPts val="900"/>
              </a:spcAft>
              <a:buNone/>
            </a:pPr>
            <a:r>
              <a:rPr lang="en-US" sz="1400" b="1" i="0" kern="1200">
                <a:solidFill>
                  <a:schemeClr val="bg1"/>
                </a:solidFill>
                <a:latin typeface="Ringside Narrow" panose="02000500000000000000" pitchFamily="2" charset="0"/>
              </a:rPr>
              <a:t>Trade execution</a:t>
            </a:r>
          </a:p>
          <a:p>
            <a:pPr defTabSz="622300">
              <a:lnSpc>
                <a:spcPct val="90000"/>
              </a:lnSpc>
              <a:spcBef>
                <a:spcPct val="0"/>
              </a:spcBef>
              <a:spcAft>
                <a:spcPts val="400"/>
              </a:spcAft>
            </a:pPr>
            <a:r>
              <a:rPr lang="en-US" sz="1300" dirty="0">
                <a:solidFill>
                  <a:schemeClr val="bg1"/>
                </a:solidFill>
                <a:latin typeface="Ringside Narrow Book" panose="02000500000000000000" pitchFamily="2" charset="0"/>
              </a:rPr>
              <a:t>Trade execution considerations:</a:t>
            </a:r>
          </a:p>
          <a:p>
            <a:pPr indent="-137160" defTabSz="622300">
              <a:lnSpc>
                <a:spcPct val="90000"/>
              </a:lnSpc>
              <a:spcBef>
                <a:spcPct val="0"/>
              </a:spcBef>
              <a:buFont typeface="Arial" panose="020B0604020202020204" pitchFamily="34" charset="0"/>
              <a:buChar char="•"/>
            </a:pPr>
            <a:r>
              <a:rPr lang="en-US" sz="1300" dirty="0">
                <a:solidFill>
                  <a:schemeClr val="bg1"/>
                </a:solidFill>
                <a:latin typeface="Ringside Narrow Book" panose="02000500000000000000" pitchFamily="2" charset="0"/>
              </a:rPr>
              <a:t>Minimize transaction</a:t>
            </a:r>
          </a:p>
          <a:p>
            <a:pPr marL="137160" defTabSz="622300">
              <a:lnSpc>
                <a:spcPct val="90000"/>
              </a:lnSpc>
              <a:spcBef>
                <a:spcPct val="0"/>
              </a:spcBef>
              <a:spcAft>
                <a:spcPts val="400"/>
              </a:spcAft>
            </a:pPr>
            <a:r>
              <a:rPr lang="en-US" sz="1300" dirty="0">
                <a:solidFill>
                  <a:schemeClr val="bg1"/>
                </a:solidFill>
                <a:latin typeface="Ringside Narrow Book" panose="02000500000000000000" pitchFamily="2" charset="0"/>
              </a:rPr>
              <a:t>costs and market impact </a:t>
            </a:r>
          </a:p>
          <a:p>
            <a:pPr indent="-137160" defTabSz="622300">
              <a:lnSpc>
                <a:spcPct val="90000"/>
              </a:lnSpc>
              <a:spcBef>
                <a:spcPct val="0"/>
              </a:spcBef>
              <a:buFont typeface="Arial" panose="020B0604020202020204" pitchFamily="34" charset="0"/>
              <a:buChar char="•"/>
            </a:pPr>
            <a:r>
              <a:rPr lang="en-US" sz="1300" dirty="0">
                <a:solidFill>
                  <a:schemeClr val="bg1"/>
                </a:solidFill>
                <a:latin typeface="Ringside Narrow Book" panose="02000500000000000000" pitchFamily="2" charset="0"/>
              </a:rPr>
              <a:t>Scale enables lo</a:t>
            </a:r>
          </a:p>
          <a:p>
            <a:pPr marL="137160" defTabSz="622300">
              <a:lnSpc>
                <a:spcPct val="90000"/>
              </a:lnSpc>
              <a:spcBef>
                <a:spcPct val="0"/>
              </a:spcBef>
              <a:spcAft>
                <a:spcPts val="400"/>
              </a:spcAft>
            </a:pPr>
            <a:r>
              <a:rPr lang="en-US" sz="1300" dirty="0">
                <a:solidFill>
                  <a:schemeClr val="bg1"/>
                </a:solidFill>
                <a:latin typeface="Ringside Narrow Book" panose="02000500000000000000" pitchFamily="2" charset="0"/>
              </a:rPr>
              <a:t>institutional-level commissions</a:t>
            </a:r>
          </a:p>
          <a:p>
            <a:pPr indent="-137160" defTabSz="622300">
              <a:lnSpc>
                <a:spcPct val="90000"/>
              </a:lnSpc>
              <a:spcBef>
                <a:spcPct val="0"/>
              </a:spcBef>
              <a:buFont typeface="Arial" panose="020B0604020202020204" pitchFamily="34" charset="0"/>
              <a:buChar char="•"/>
            </a:pPr>
            <a:r>
              <a:rPr lang="en-US" sz="1300" dirty="0">
                <a:solidFill>
                  <a:schemeClr val="bg1"/>
                </a:solidFill>
                <a:latin typeface="Ringside Narrow Book" panose="02000500000000000000" pitchFamily="2" charset="0"/>
              </a:rPr>
              <a:t>Internal/external</a:t>
            </a:r>
          </a:p>
          <a:p>
            <a:pPr marL="137160" defTabSz="622300">
              <a:lnSpc>
                <a:spcPct val="90000"/>
              </a:lnSpc>
              <a:spcBef>
                <a:spcPct val="0"/>
              </a:spcBef>
              <a:spcAft>
                <a:spcPts val="400"/>
              </a:spcAft>
            </a:pPr>
            <a:r>
              <a:rPr lang="en-US" sz="1300" dirty="0">
                <a:solidFill>
                  <a:schemeClr val="bg1"/>
                </a:solidFill>
                <a:latin typeface="Ringside Narrow Book" panose="02000500000000000000" pitchFamily="2" charset="0"/>
              </a:rPr>
              <a:t>crossing opportunities</a:t>
            </a:r>
          </a:p>
        </p:txBody>
      </p:sp>
      <p:sp>
        <p:nvSpPr>
          <p:cNvPr id="42" name="Freeform 41">
            <a:extLst>
              <a:ext uri="{FF2B5EF4-FFF2-40B4-BE49-F238E27FC236}">
                <a16:creationId xmlns:a16="http://schemas.microsoft.com/office/drawing/2014/main" id="{7D53898A-7F06-29FA-75D4-6DB33E075125}"/>
              </a:ext>
            </a:extLst>
          </p:cNvPr>
          <p:cNvSpPr/>
          <p:nvPr/>
        </p:nvSpPr>
        <p:spPr>
          <a:xfrm>
            <a:off x="5492872" y="3546362"/>
            <a:ext cx="1904193" cy="2425255"/>
          </a:xfrm>
          <a:custGeom>
            <a:avLst/>
            <a:gdLst>
              <a:gd name="connsiteX0" fmla="*/ 0 w 2059264"/>
              <a:gd name="connsiteY0" fmla="*/ 0 h 1197308"/>
              <a:gd name="connsiteX1" fmla="*/ 2059264 w 2059264"/>
              <a:gd name="connsiteY1" fmla="*/ 0 h 1197308"/>
              <a:gd name="connsiteX2" fmla="*/ 2059264 w 2059264"/>
              <a:gd name="connsiteY2" fmla="*/ 1197308 h 1197308"/>
              <a:gd name="connsiteX3" fmla="*/ 0 w 2059264"/>
              <a:gd name="connsiteY3" fmla="*/ 1197308 h 1197308"/>
              <a:gd name="connsiteX4" fmla="*/ 0 w 2059264"/>
              <a:gd name="connsiteY4" fmla="*/ 0 h 1197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264" h="1197308">
                <a:moveTo>
                  <a:pt x="0" y="0"/>
                </a:moveTo>
                <a:lnTo>
                  <a:pt x="2059264" y="0"/>
                </a:lnTo>
                <a:lnTo>
                  <a:pt x="2059264" y="1197308"/>
                </a:lnTo>
                <a:lnTo>
                  <a:pt x="0" y="1197308"/>
                </a:lnTo>
                <a:lnTo>
                  <a:pt x="0" y="0"/>
                </a:lnTo>
                <a:close/>
              </a:path>
            </a:pathLst>
          </a:custGeom>
          <a:solidFill>
            <a:schemeClr val="accent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82880" tIns="274320" rIns="182880" bIns="8890" numCol="1" spcCol="1270" anchor="t" anchorCtr="0">
            <a:noAutofit/>
          </a:bodyPr>
          <a:lstStyle/>
          <a:p>
            <a:pPr marL="0" lvl="0" indent="0" algn="ctr" defTabSz="622300">
              <a:lnSpc>
                <a:spcPct val="90000"/>
              </a:lnSpc>
              <a:spcBef>
                <a:spcPct val="0"/>
              </a:spcBef>
              <a:spcAft>
                <a:spcPts val="900"/>
              </a:spcAft>
              <a:buNone/>
            </a:pPr>
            <a:r>
              <a:rPr lang="en-US" sz="1400" b="1" i="0" kern="1200">
                <a:solidFill>
                  <a:schemeClr val="tx1"/>
                </a:solidFill>
                <a:latin typeface="Ringside Narrow" panose="02000500000000000000" pitchFamily="2" charset="0"/>
              </a:rPr>
              <a:t>Constraints</a:t>
            </a:r>
          </a:p>
          <a:p>
            <a:pPr defTabSz="622300">
              <a:lnSpc>
                <a:spcPct val="90000"/>
              </a:lnSpc>
              <a:spcBef>
                <a:spcPct val="0"/>
              </a:spcBef>
              <a:spcAft>
                <a:spcPts val="400"/>
              </a:spcAft>
            </a:pPr>
            <a:r>
              <a:rPr lang="en-US" sz="1300" dirty="0">
                <a:solidFill>
                  <a:schemeClr val="tx1"/>
                </a:solidFill>
                <a:latin typeface="Ringside Narrow Book" panose="02000500000000000000" pitchFamily="2" charset="0"/>
              </a:rPr>
              <a:t>Constraints include:</a:t>
            </a:r>
          </a:p>
          <a:p>
            <a:pPr indent="-137160" defTabSz="622300">
              <a:lnSpc>
                <a:spcPct val="90000"/>
              </a:lnSpc>
              <a:spcBef>
                <a:spcPct val="0"/>
              </a:spcBef>
              <a:spcAft>
                <a:spcPts val="400"/>
              </a:spcAft>
              <a:buFont typeface="Arial" panose="020B0604020202020204" pitchFamily="34" charset="0"/>
              <a:buChar char="•"/>
            </a:pPr>
            <a:r>
              <a:rPr lang="en-US" sz="1300" dirty="0">
                <a:solidFill>
                  <a:schemeClr val="tx1"/>
                </a:solidFill>
                <a:latin typeface="Ringside Narrow Book" panose="02000500000000000000" pitchFamily="2" charset="0"/>
              </a:rPr>
              <a:t>Active positions</a:t>
            </a:r>
          </a:p>
          <a:p>
            <a:pPr indent="-137160" defTabSz="622300">
              <a:lnSpc>
                <a:spcPct val="90000"/>
              </a:lnSpc>
              <a:spcBef>
                <a:spcPct val="0"/>
              </a:spcBef>
              <a:buFont typeface="Arial" panose="020B0604020202020204" pitchFamily="34" charset="0"/>
              <a:buChar char="•"/>
            </a:pPr>
            <a:r>
              <a:rPr lang="en-US" sz="1300" dirty="0">
                <a:solidFill>
                  <a:schemeClr val="tx1"/>
                </a:solidFill>
                <a:latin typeface="Ringside Narrow Book" panose="02000500000000000000" pitchFamily="2" charset="0"/>
              </a:rPr>
              <a:t>Industry and</a:t>
            </a:r>
          </a:p>
          <a:p>
            <a:pPr marL="137160" defTabSz="622300">
              <a:lnSpc>
                <a:spcPct val="90000"/>
              </a:lnSpc>
              <a:spcBef>
                <a:spcPct val="0"/>
              </a:spcBef>
              <a:spcAft>
                <a:spcPts val="400"/>
              </a:spcAft>
            </a:pPr>
            <a:r>
              <a:rPr lang="en-US" sz="1300" dirty="0">
                <a:solidFill>
                  <a:schemeClr val="tx1"/>
                </a:solidFill>
                <a:latin typeface="Ringside Narrow Book" panose="02000500000000000000" pitchFamily="2" charset="0"/>
              </a:rPr>
              <a:t>sector bounds</a:t>
            </a:r>
          </a:p>
          <a:p>
            <a:pPr indent="-137160" defTabSz="622300">
              <a:lnSpc>
                <a:spcPct val="90000"/>
              </a:lnSpc>
              <a:spcBef>
                <a:spcPct val="0"/>
              </a:spcBef>
              <a:spcAft>
                <a:spcPts val="400"/>
              </a:spcAft>
              <a:buFont typeface="Arial" panose="020B0604020202020204" pitchFamily="34" charset="0"/>
              <a:buChar char="•"/>
            </a:pPr>
            <a:r>
              <a:rPr lang="en-US" sz="1300" dirty="0">
                <a:solidFill>
                  <a:schemeClr val="tx1"/>
                </a:solidFill>
                <a:latin typeface="Ringside Narrow Book" panose="02000500000000000000" pitchFamily="2" charset="0"/>
              </a:rPr>
              <a:t>Turnover</a:t>
            </a:r>
          </a:p>
          <a:p>
            <a:pPr indent="-137160" defTabSz="622300">
              <a:lnSpc>
                <a:spcPct val="90000"/>
              </a:lnSpc>
              <a:spcBef>
                <a:spcPct val="0"/>
              </a:spcBef>
              <a:buFont typeface="Arial" panose="020B0604020202020204" pitchFamily="34" charset="0"/>
              <a:buChar char="•"/>
            </a:pPr>
            <a:r>
              <a:rPr lang="en-US" sz="1300" dirty="0">
                <a:solidFill>
                  <a:schemeClr val="tx1"/>
                </a:solidFill>
                <a:latin typeface="Ringside Narrow Book" panose="02000500000000000000" pitchFamily="2" charset="0"/>
              </a:rPr>
              <a:t>Risk factor</a:t>
            </a:r>
          </a:p>
          <a:p>
            <a:pPr marL="137160" defTabSz="622300">
              <a:lnSpc>
                <a:spcPct val="90000"/>
              </a:lnSpc>
              <a:spcBef>
                <a:spcPct val="0"/>
              </a:spcBef>
              <a:spcAft>
                <a:spcPct val="35000"/>
              </a:spcAft>
            </a:pPr>
            <a:r>
              <a:rPr lang="en-US" sz="1300" dirty="0">
                <a:solidFill>
                  <a:schemeClr val="tx1"/>
                </a:solidFill>
                <a:latin typeface="Ringside Narrow Book" panose="02000500000000000000" pitchFamily="2" charset="0"/>
              </a:rPr>
              <a:t>exposures</a:t>
            </a:r>
          </a:p>
          <a:p>
            <a:pPr indent="-137160" defTabSz="622300">
              <a:lnSpc>
                <a:spcPct val="90000"/>
              </a:lnSpc>
              <a:spcBef>
                <a:spcPct val="0"/>
              </a:spcBef>
              <a:spcAft>
                <a:spcPct val="35000"/>
              </a:spcAft>
              <a:buFont typeface="Arial" panose="020B0604020202020204" pitchFamily="34" charset="0"/>
              <a:buChar char="•"/>
            </a:pPr>
            <a:r>
              <a:rPr lang="en-US" sz="1300" dirty="0">
                <a:solidFill>
                  <a:schemeClr val="tx1"/>
                </a:solidFill>
                <a:latin typeface="Ringside Narrow Book" panose="02000500000000000000" pitchFamily="2" charset="0"/>
              </a:rPr>
              <a:t>Liquidity</a:t>
            </a:r>
          </a:p>
        </p:txBody>
      </p:sp>
      <p:sp>
        <p:nvSpPr>
          <p:cNvPr id="43" name="Freeform 230">
            <a:extLst>
              <a:ext uri="{FF2B5EF4-FFF2-40B4-BE49-F238E27FC236}">
                <a16:creationId xmlns:a16="http://schemas.microsoft.com/office/drawing/2014/main" id="{80DD84F5-9762-A210-C2F7-AF4F3DA301EE}"/>
              </a:ext>
            </a:extLst>
          </p:cNvPr>
          <p:cNvSpPr>
            <a:spLocks noChangeAspect="1"/>
          </p:cNvSpPr>
          <p:nvPr/>
        </p:nvSpPr>
        <p:spPr bwMode="auto">
          <a:xfrm rot="16200000" flipH="1">
            <a:off x="5243021" y="2664746"/>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44" name="Freeform 230">
            <a:extLst>
              <a:ext uri="{FF2B5EF4-FFF2-40B4-BE49-F238E27FC236}">
                <a16:creationId xmlns:a16="http://schemas.microsoft.com/office/drawing/2014/main" id="{2C761801-5B1C-BBC1-215D-9263AF0DBF37}"/>
              </a:ext>
            </a:extLst>
          </p:cNvPr>
          <p:cNvSpPr>
            <a:spLocks noChangeAspect="1"/>
          </p:cNvSpPr>
          <p:nvPr/>
        </p:nvSpPr>
        <p:spPr bwMode="auto">
          <a:xfrm rot="16200000" flipH="1">
            <a:off x="7473001" y="2661267"/>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45" name="Freeform 230">
            <a:extLst>
              <a:ext uri="{FF2B5EF4-FFF2-40B4-BE49-F238E27FC236}">
                <a16:creationId xmlns:a16="http://schemas.microsoft.com/office/drawing/2014/main" id="{A1D02169-EEEC-1A30-C151-552B7329C511}"/>
              </a:ext>
            </a:extLst>
          </p:cNvPr>
          <p:cNvSpPr>
            <a:spLocks noChangeAspect="1"/>
          </p:cNvSpPr>
          <p:nvPr/>
        </p:nvSpPr>
        <p:spPr bwMode="auto">
          <a:xfrm rot="16200000" flipH="1">
            <a:off x="9687324" y="2661267"/>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46" name="Freeform 230">
            <a:extLst>
              <a:ext uri="{FF2B5EF4-FFF2-40B4-BE49-F238E27FC236}">
                <a16:creationId xmlns:a16="http://schemas.microsoft.com/office/drawing/2014/main" id="{7E95FE73-3E00-C830-398D-C280EBA45BF9}"/>
              </a:ext>
            </a:extLst>
          </p:cNvPr>
          <p:cNvSpPr>
            <a:spLocks noChangeAspect="1"/>
          </p:cNvSpPr>
          <p:nvPr/>
        </p:nvSpPr>
        <p:spPr bwMode="auto">
          <a:xfrm flipH="1">
            <a:off x="6331319" y="1971868"/>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47" name="Freeform 230">
            <a:extLst>
              <a:ext uri="{FF2B5EF4-FFF2-40B4-BE49-F238E27FC236}">
                <a16:creationId xmlns:a16="http://schemas.microsoft.com/office/drawing/2014/main" id="{8D9F2155-12ED-2A24-0F96-7810E8451A53}"/>
              </a:ext>
            </a:extLst>
          </p:cNvPr>
          <p:cNvSpPr>
            <a:spLocks noChangeAspect="1"/>
          </p:cNvSpPr>
          <p:nvPr/>
        </p:nvSpPr>
        <p:spPr bwMode="auto">
          <a:xfrm rot="10800000" flipH="1">
            <a:off x="6334224" y="3372401"/>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2" name="Footer Placeholder 4">
            <a:extLst>
              <a:ext uri="{FF2B5EF4-FFF2-40B4-BE49-F238E27FC236}">
                <a16:creationId xmlns:a16="http://schemas.microsoft.com/office/drawing/2014/main" id="{28F0692B-4142-A51A-A5E2-4B07CE67E231}"/>
              </a:ext>
            </a:extLst>
          </p:cNvPr>
          <p:cNvSpPr txBox="1">
            <a:spLocks/>
          </p:cNvSpPr>
          <p:nvPr/>
        </p:nvSpPr>
        <p:spPr>
          <a:xfrm>
            <a:off x="3401568"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7876897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0F8E7D9-1AA0-E2DF-350F-4DC329860736}"/>
              </a:ext>
            </a:extLst>
          </p:cNvPr>
          <p:cNvSpPr/>
          <p:nvPr/>
        </p:nvSpPr>
        <p:spPr>
          <a:xfrm>
            <a:off x="0" y="1"/>
            <a:ext cx="12191999" cy="6857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6" name="Slide Number Placeholder 2">
            <a:extLst>
              <a:ext uri="{FF2B5EF4-FFF2-40B4-BE49-F238E27FC236}">
                <a16:creationId xmlns:a16="http://schemas.microsoft.com/office/drawing/2014/main" id="{EF3A2955-32A7-B6E6-6636-E151B949C2EF}"/>
              </a:ext>
            </a:extLst>
          </p:cNvPr>
          <p:cNvSpPr>
            <a:spLocks noGrp="1"/>
          </p:cNvSpPr>
          <p:nvPr/>
        </p:nvSpPr>
        <p:spPr>
          <a:xfrm>
            <a:off x="11704897" y="6482714"/>
            <a:ext cx="361527" cy="161925"/>
          </a:xfrm>
          <a:prstGeom prst="rect">
            <a:avLst/>
          </a:prstGeom>
        </p:spPr>
        <p:txBody>
          <a:bodyPr vert="horz" lIns="0" tIns="0" rIns="0" bIns="0" rtlCol="0" anchor="ctr">
            <a:noAutofit/>
          </a:bodyPr>
          <a:lstStyle>
            <a:defPPr>
              <a:defRPr lang="en-US"/>
            </a:defPPr>
            <a:lvl1pPr marL="0" algn="ctr" defTabSz="914400" rtl="0" eaLnBrk="1" latinLnBrk="0" hangingPunct="1">
              <a:buClr>
                <a:schemeClr val="tx1"/>
              </a:buClr>
              <a:defRPr sz="700" b="1" i="0" kern="1200">
                <a:solidFill>
                  <a:schemeClr val="tx1"/>
                </a:solidFill>
                <a:latin typeface="TIAA Challenger Semibold"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55</a:t>
            </a:r>
          </a:p>
        </p:txBody>
      </p:sp>
      <p:sp>
        <p:nvSpPr>
          <p:cNvPr id="8" name="Title 20">
            <a:extLst>
              <a:ext uri="{FF2B5EF4-FFF2-40B4-BE49-F238E27FC236}">
                <a16:creationId xmlns:a16="http://schemas.microsoft.com/office/drawing/2014/main" id="{6B665B7D-31D9-5635-FA3C-9015B025D9F4}"/>
              </a:ext>
            </a:extLst>
          </p:cNvPr>
          <p:cNvSpPr txBox="1">
            <a:spLocks/>
          </p:cNvSpPr>
          <p:nvPr/>
        </p:nvSpPr>
        <p:spPr>
          <a:xfrm>
            <a:off x="292609" y="612649"/>
            <a:ext cx="11297218" cy="452850"/>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t>Risk model review</a:t>
            </a:r>
          </a:p>
        </p:txBody>
      </p:sp>
      <p:sp>
        <p:nvSpPr>
          <p:cNvPr id="9" name="Text Placeholder 23">
            <a:extLst>
              <a:ext uri="{FF2B5EF4-FFF2-40B4-BE49-F238E27FC236}">
                <a16:creationId xmlns:a16="http://schemas.microsoft.com/office/drawing/2014/main" id="{EC5B59C1-E047-C8DE-A17A-D98BFFF36454}"/>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rPr>
              <a:t>CREF SOCIAL CHOICE</a:t>
            </a:r>
            <a:endParaRPr lang="en-US"/>
          </a:p>
        </p:txBody>
      </p:sp>
      <p:sp>
        <p:nvSpPr>
          <p:cNvPr id="10" name="Text Placeholder 2">
            <a:extLst>
              <a:ext uri="{FF2B5EF4-FFF2-40B4-BE49-F238E27FC236}">
                <a16:creationId xmlns:a16="http://schemas.microsoft.com/office/drawing/2014/main" id="{EA144FB2-DCAE-E37E-C541-4A9CF601AFA4}"/>
              </a:ext>
            </a:extLst>
          </p:cNvPr>
          <p:cNvSpPr>
            <a:spLocks noGrp="1"/>
          </p:cNvSpPr>
          <p:nvPr/>
        </p:nvSpPr>
        <p:spPr>
          <a:xfrm>
            <a:off x="285467" y="1144315"/>
            <a:ext cx="5542310" cy="64429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Barra’s risk model, which utilizes covariance factors, is used to match the portfolio’s risk characteristics to the S&amp;P 500 Index.</a:t>
            </a:r>
          </a:p>
        </p:txBody>
      </p:sp>
      <p:pic>
        <p:nvPicPr>
          <p:cNvPr id="14" name="Picture 13">
            <a:extLst>
              <a:ext uri="{FF2B5EF4-FFF2-40B4-BE49-F238E27FC236}">
                <a16:creationId xmlns:a16="http://schemas.microsoft.com/office/drawing/2014/main" id="{871A0E5C-CA86-72C6-D762-310E824AB92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64225" y="327786"/>
            <a:ext cx="5370576" cy="6207410"/>
          </a:xfrm>
          <a:prstGeom prst="rect">
            <a:avLst/>
          </a:prstGeom>
        </p:spPr>
      </p:pic>
      <p:sp>
        <p:nvSpPr>
          <p:cNvPr id="11" name="Text Placeholder 12">
            <a:extLst>
              <a:ext uri="{FF2B5EF4-FFF2-40B4-BE49-F238E27FC236}">
                <a16:creationId xmlns:a16="http://schemas.microsoft.com/office/drawing/2014/main" id="{1B20A4F0-B132-494C-FFA3-B0C3AF50D798}"/>
              </a:ext>
            </a:extLst>
          </p:cNvPr>
          <p:cNvSpPr txBox="1">
            <a:spLocks/>
          </p:cNvSpPr>
          <p:nvPr/>
        </p:nvSpPr>
        <p:spPr>
          <a:xfrm>
            <a:off x="681978" y="2228902"/>
            <a:ext cx="4572000" cy="2624452"/>
          </a:xfrm>
          <a:prstGeom prst="rect">
            <a:avLst/>
          </a:prstGeom>
          <a:noFill/>
        </p:spPr>
        <p:txBody>
          <a:bodyPr lIns="0" t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latin typeface="Ringside Narrow" panose="02000500000000000000" pitchFamily="2" charset="0"/>
              </a:rPr>
              <a:t>The risk model includes:</a:t>
            </a:r>
          </a:p>
          <a:p>
            <a:pPr marL="137160" indent="-137160">
              <a:buClr>
                <a:srgbClr val="041459"/>
              </a:buClr>
              <a:buFont typeface="Arial" panose="020B0604020202020204" pitchFamily="34" charset="0"/>
              <a:buChar char="•"/>
              <a:defRPr/>
            </a:pPr>
            <a:r>
              <a:rPr lang="en-US" dirty="0">
                <a:solidFill>
                  <a:srgbClr val="041459"/>
                </a:solidFill>
              </a:rPr>
              <a:t>12 fundamental factors, including:</a:t>
            </a:r>
          </a:p>
          <a:p>
            <a:pPr marL="274320" indent="-137160">
              <a:spcAft>
                <a:spcPts val="400"/>
              </a:spcAft>
              <a:buClr>
                <a:srgbClr val="041459"/>
              </a:buClr>
              <a:buFont typeface="Arial" panose="020B0604020202020204" pitchFamily="34" charset="0"/>
              <a:buChar char="•"/>
              <a:defRPr/>
            </a:pPr>
            <a:r>
              <a:rPr lang="en-US" dirty="0">
                <a:solidFill>
                  <a:srgbClr val="041459"/>
                </a:solidFill>
              </a:rPr>
              <a:t>Book to price</a:t>
            </a:r>
          </a:p>
          <a:p>
            <a:pPr marL="274320" indent="-137160">
              <a:spcAft>
                <a:spcPts val="400"/>
              </a:spcAft>
              <a:buClr>
                <a:srgbClr val="041459"/>
              </a:buClr>
              <a:buFont typeface="Arial" panose="020B0604020202020204" pitchFamily="34" charset="0"/>
              <a:buChar char="•"/>
              <a:defRPr/>
            </a:pPr>
            <a:r>
              <a:rPr lang="en-US" dirty="0">
                <a:solidFill>
                  <a:srgbClr val="041459"/>
                </a:solidFill>
              </a:rPr>
              <a:t>Momentum</a:t>
            </a:r>
          </a:p>
          <a:p>
            <a:pPr marL="274320" indent="-137160">
              <a:spcAft>
                <a:spcPts val="400"/>
              </a:spcAft>
              <a:buClr>
                <a:srgbClr val="041459"/>
              </a:buClr>
              <a:buFont typeface="Arial" panose="020B0604020202020204" pitchFamily="34" charset="0"/>
              <a:buChar char="•"/>
              <a:defRPr/>
            </a:pPr>
            <a:r>
              <a:rPr lang="en-US" dirty="0">
                <a:solidFill>
                  <a:srgbClr val="041459"/>
                </a:solidFill>
              </a:rPr>
              <a:t>Size</a:t>
            </a:r>
          </a:p>
          <a:p>
            <a:pPr marL="274320" indent="-137160">
              <a:spcAft>
                <a:spcPts val="400"/>
              </a:spcAft>
              <a:buClr>
                <a:srgbClr val="041459"/>
              </a:buClr>
              <a:buFont typeface="Arial" panose="020B0604020202020204" pitchFamily="34" charset="0"/>
              <a:buChar char="•"/>
              <a:defRPr/>
            </a:pPr>
            <a:r>
              <a:rPr lang="en-US" dirty="0">
                <a:solidFill>
                  <a:srgbClr val="041459"/>
                </a:solidFill>
              </a:rPr>
              <a:t>Dividend yield</a:t>
            </a:r>
          </a:p>
          <a:p>
            <a:pPr marL="274320" indent="-137160">
              <a:buClr>
                <a:srgbClr val="041459"/>
              </a:buClr>
              <a:buFont typeface="Arial" panose="020B0604020202020204" pitchFamily="34" charset="0"/>
              <a:buChar char="•"/>
              <a:defRPr/>
            </a:pPr>
            <a:r>
              <a:rPr lang="en-US" dirty="0">
                <a:solidFill>
                  <a:srgbClr val="041459"/>
                </a:solidFill>
              </a:rPr>
              <a:t>Leverage</a:t>
            </a:r>
          </a:p>
          <a:p>
            <a:pPr marL="137160" indent="-137160">
              <a:spcAft>
                <a:spcPts val="300"/>
              </a:spcAft>
              <a:buClr>
                <a:srgbClr val="041459"/>
              </a:buClr>
              <a:buFont typeface="Arial" panose="020B0604020202020204" pitchFamily="34" charset="0"/>
              <a:buChar char="•"/>
              <a:defRPr/>
            </a:pPr>
            <a:r>
              <a:rPr lang="en-US" dirty="0">
                <a:solidFill>
                  <a:srgbClr val="041459"/>
                </a:solidFill>
              </a:rPr>
              <a:t>60 industry group factors</a:t>
            </a:r>
            <a:endParaRPr lang="en-US" dirty="0">
              <a:solidFill>
                <a:srgbClr val="041459"/>
              </a:solidFill>
              <a:latin typeface="+mn-lt"/>
            </a:endParaRPr>
          </a:p>
          <a:p>
            <a:pPr marL="171450" indent="-171450">
              <a:spcAft>
                <a:spcPts val="300"/>
              </a:spcAft>
              <a:buClr>
                <a:srgbClr val="041459"/>
              </a:buClr>
              <a:buFont typeface="Arial" panose="020B0604020202020204" pitchFamily="34" charset="0"/>
              <a:buChar char="•"/>
              <a:defRPr/>
            </a:pPr>
            <a:endParaRPr lang="en-US" sz="1300" dirty="0">
              <a:solidFill>
                <a:srgbClr val="041459"/>
              </a:solidFill>
              <a:latin typeface="+mn-lt"/>
            </a:endParaRPr>
          </a:p>
          <a:p>
            <a:pPr>
              <a:buClr>
                <a:srgbClr val="041459"/>
              </a:buClr>
              <a:defRPr/>
            </a:pPr>
            <a:endParaRPr lang="en-US" dirty="0"/>
          </a:p>
        </p:txBody>
      </p:sp>
      <p:sp>
        <p:nvSpPr>
          <p:cNvPr id="2" name="Footer Placeholder 4">
            <a:extLst>
              <a:ext uri="{FF2B5EF4-FFF2-40B4-BE49-F238E27FC236}">
                <a16:creationId xmlns:a16="http://schemas.microsoft.com/office/drawing/2014/main" id="{3CCA8A58-8A0A-D2E4-7A43-E877F9AE1C5F}"/>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5290170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DAEF5B65-4824-485E-A6C8-CC95E6ACE100}"/>
              </a:ext>
            </a:extLst>
          </p:cNvPr>
          <p:cNvSpPr txBox="1">
            <a:spLocks/>
          </p:cNvSpPr>
          <p:nvPr/>
        </p:nvSpPr>
        <p:spPr>
          <a:xfrm>
            <a:off x="2031870" y="1470067"/>
            <a:ext cx="7819981" cy="771241"/>
          </a:xfrm>
          <a:prstGeom prst="rect">
            <a:avLst/>
          </a:prstGeom>
        </p:spPr>
        <p:txBody>
          <a:bodyPr/>
          <a:lstStyle>
            <a:lvl1pPr marL="0" indent="0" algn="l" defTabSz="502920" rtl="0" eaLnBrk="1" latinLnBrk="0" hangingPunct="1">
              <a:lnSpc>
                <a:spcPts val="2000"/>
              </a:lnSpc>
              <a:spcBef>
                <a:spcPts val="0"/>
              </a:spcBef>
              <a:spcAft>
                <a:spcPts val="432"/>
              </a:spcAft>
              <a:buFont typeface="Arial"/>
              <a:buNone/>
              <a:defRPr sz="1800" kern="1200">
                <a:solidFill>
                  <a:schemeClr val="bg2"/>
                </a:solidFill>
                <a:latin typeface="+mn-lt"/>
                <a:ea typeface="+mn-ea"/>
                <a:cs typeface="+mn-cs"/>
              </a:defRPr>
            </a:lvl1pPr>
            <a:lvl2pPr marL="0" indent="0" algn="l" defTabSz="502920" rtl="0" eaLnBrk="1" latinLnBrk="0" hangingPunct="1">
              <a:lnSpc>
                <a:spcPts val="1400"/>
              </a:lnSpc>
              <a:spcBef>
                <a:spcPts val="432"/>
              </a:spcBef>
              <a:spcAft>
                <a:spcPts val="432"/>
              </a:spcAft>
              <a:buFont typeface="Arial" panose="020B0604020202020204" pitchFamily="34" charset="0"/>
              <a:buNone/>
              <a:defRPr sz="1200" b="1" kern="1200">
                <a:solidFill>
                  <a:schemeClr val="tx2"/>
                </a:solidFill>
                <a:latin typeface="+mn-lt"/>
                <a:ea typeface="+mn-ea"/>
                <a:cs typeface="+mn-cs"/>
              </a:defRPr>
            </a:lvl2pPr>
            <a:lvl3pPr marL="114300" indent="-114300" algn="l" defTabSz="502920" rtl="0" eaLnBrk="1" latinLnBrk="0" hangingPunct="1">
              <a:lnSpc>
                <a:spcPts val="1400"/>
              </a:lnSpc>
              <a:spcBef>
                <a:spcPts val="0"/>
              </a:spcBef>
              <a:spcAft>
                <a:spcPts val="432"/>
              </a:spcAft>
              <a:buFont typeface="Arial" panose="020B0604020202020204" pitchFamily="34" charset="0"/>
              <a:buChar char="•"/>
              <a:defRPr sz="1200" kern="1200">
                <a:solidFill>
                  <a:schemeClr val="tx2"/>
                </a:solidFill>
                <a:latin typeface="+mn-lt"/>
                <a:ea typeface="+mn-ea"/>
                <a:cs typeface="+mn-cs"/>
              </a:defRPr>
            </a:lvl3pPr>
            <a:lvl4pPr marL="342900" indent="-171450" algn="l" defTabSz="502920" rtl="0" eaLnBrk="1" latinLnBrk="0" hangingPunct="1">
              <a:lnSpc>
                <a:spcPts val="1500"/>
              </a:lnSpc>
              <a:spcBef>
                <a:spcPts val="0"/>
              </a:spcBef>
              <a:spcAft>
                <a:spcPts val="0"/>
              </a:spcAft>
              <a:buFont typeface="Georgia" panose="02040502050405020303" pitchFamily="18" charset="0"/>
              <a:buChar char="—"/>
              <a:tabLst>
                <a:tab pos="342900" algn="l"/>
              </a:tabLst>
              <a:defRPr sz="1100" kern="1200">
                <a:solidFill>
                  <a:schemeClr val="tx2"/>
                </a:solidFill>
                <a:latin typeface="+mn-lt"/>
                <a:ea typeface="+mn-ea"/>
                <a:cs typeface="+mn-cs"/>
              </a:defRPr>
            </a:lvl4pPr>
            <a:lvl5pPr marL="514350" indent="-171450" algn="l" defTabSz="502920" rtl="0" eaLnBrk="1" latinLnBrk="0" hangingPunct="1">
              <a:lnSpc>
                <a:spcPts val="1500"/>
              </a:lnSpc>
              <a:spcBef>
                <a:spcPts val="0"/>
              </a:spcBef>
              <a:spcAft>
                <a:spcPts val="0"/>
              </a:spcAft>
              <a:buFont typeface="Arial" panose="020B0604020202020204" pitchFamily="34" charset="0"/>
              <a:buChar char="•"/>
              <a:defRPr sz="900" kern="1200">
                <a:solidFill>
                  <a:schemeClr val="tx2"/>
                </a:solidFill>
                <a:latin typeface="+mn-lt"/>
                <a:ea typeface="+mn-ea"/>
                <a:cs typeface="+mn-cs"/>
              </a:defRPr>
            </a:lvl5pPr>
            <a:lvl6pPr marL="685800" indent="-171450" algn="l" defTabSz="502920" rtl="0" eaLnBrk="1" latinLnBrk="0" hangingPunct="1">
              <a:lnSpc>
                <a:spcPts val="1500"/>
              </a:lnSpc>
              <a:spcBef>
                <a:spcPct val="20000"/>
              </a:spcBef>
              <a:buFont typeface="Georgia" panose="02040502050405020303" pitchFamily="18" charset="0"/>
              <a:buChar char="—"/>
              <a:defRPr sz="900" kern="1200">
                <a:solidFill>
                  <a:schemeClr val="tx2"/>
                </a:solidFill>
                <a:latin typeface="+mn-lt"/>
                <a:ea typeface="+mn-ea"/>
                <a:cs typeface="+mn-cs"/>
              </a:defRPr>
            </a:lvl6pPr>
            <a:lvl7pPr marL="3268980" indent="-251460" algn="l" defTabSz="502920" rtl="0" eaLnBrk="1" latinLnBrk="0" hangingPunct="1">
              <a:spcBef>
                <a:spcPct val="20000"/>
              </a:spcBef>
              <a:buFont typeface="Arial"/>
              <a:buChar char="•"/>
              <a:defRPr sz="2200" kern="1200">
                <a:solidFill>
                  <a:schemeClr val="tx1"/>
                </a:solidFill>
                <a:latin typeface="+mn-lt"/>
                <a:ea typeface="+mn-ea"/>
                <a:cs typeface="+mn-cs"/>
              </a:defRPr>
            </a:lvl7pPr>
            <a:lvl8pPr marL="3771900" indent="-251460" algn="l" defTabSz="502920" rtl="0" eaLnBrk="1" latinLnBrk="0" hangingPunct="1">
              <a:spcBef>
                <a:spcPct val="20000"/>
              </a:spcBef>
              <a:buFont typeface="Arial"/>
              <a:buChar char="•"/>
              <a:defRPr sz="2200" kern="1200">
                <a:solidFill>
                  <a:schemeClr val="tx1"/>
                </a:solidFill>
                <a:latin typeface="+mn-lt"/>
                <a:ea typeface="+mn-ea"/>
                <a:cs typeface="+mn-cs"/>
              </a:defRPr>
            </a:lvl8pPr>
            <a:lvl9pPr marL="4274820" indent="-251460" algn="l" defTabSz="502920" rtl="0" eaLnBrk="1" latinLnBrk="0" hangingPunct="1">
              <a:spcBef>
                <a:spcPct val="20000"/>
              </a:spcBef>
              <a:buFont typeface="Arial"/>
              <a:buChar char="•"/>
              <a:defRPr sz="2200" kern="1200">
                <a:solidFill>
                  <a:schemeClr val="tx1"/>
                </a:solidFill>
                <a:latin typeface="+mn-lt"/>
                <a:ea typeface="+mn-ea"/>
                <a:cs typeface="+mn-cs"/>
              </a:defRPr>
            </a:lvl9pPr>
          </a:lstStyle>
          <a:p>
            <a:pPr>
              <a:spcAft>
                <a:spcPts val="1059"/>
              </a:spcAft>
            </a:pPr>
            <a:endParaRPr lang="en-US" sz="1588" dirty="0"/>
          </a:p>
        </p:txBody>
      </p:sp>
      <p:graphicFrame>
        <p:nvGraphicFramePr>
          <p:cNvPr id="23" name="Content Placeholder 1">
            <a:extLst>
              <a:ext uri="{FF2B5EF4-FFF2-40B4-BE49-F238E27FC236}">
                <a16:creationId xmlns:a16="http://schemas.microsoft.com/office/drawing/2014/main" id="{B7417D56-E96A-49D7-818B-F1DE067E51B7}"/>
              </a:ext>
            </a:extLst>
          </p:cNvPr>
          <p:cNvGraphicFramePr>
            <a:graphicFrameLocks/>
          </p:cNvGraphicFramePr>
          <p:nvPr>
            <p:extLst>
              <p:ext uri="{D42A27DB-BD31-4B8C-83A1-F6EECF244321}">
                <p14:modId xmlns:p14="http://schemas.microsoft.com/office/powerpoint/2010/main" val="2552700751"/>
              </p:ext>
            </p:extLst>
          </p:nvPr>
        </p:nvGraphicFramePr>
        <p:xfrm>
          <a:off x="559815" y="2484700"/>
          <a:ext cx="11297218" cy="476922"/>
        </p:xfrm>
        <a:graphic>
          <a:graphicData uri="http://schemas.openxmlformats.org/drawingml/2006/table">
            <a:tbl>
              <a:tblPr firstRow="1" bandRow="1">
                <a:tableStyleId>{5C22544A-7EE6-4342-B048-85BDC9FD1C3A}</a:tableStyleId>
              </a:tblPr>
              <a:tblGrid>
                <a:gridCol w="237267">
                  <a:extLst>
                    <a:ext uri="{9D8B030D-6E8A-4147-A177-3AD203B41FA5}">
                      <a16:colId xmlns:a16="http://schemas.microsoft.com/office/drawing/2014/main" val="1128343111"/>
                    </a:ext>
                  </a:extLst>
                </a:gridCol>
                <a:gridCol w="5008394">
                  <a:extLst>
                    <a:ext uri="{9D8B030D-6E8A-4147-A177-3AD203B41FA5}">
                      <a16:colId xmlns:a16="http://schemas.microsoft.com/office/drawing/2014/main" val="3796494241"/>
                    </a:ext>
                  </a:extLst>
                </a:gridCol>
                <a:gridCol w="213326">
                  <a:extLst>
                    <a:ext uri="{9D8B030D-6E8A-4147-A177-3AD203B41FA5}">
                      <a16:colId xmlns:a16="http://schemas.microsoft.com/office/drawing/2014/main" val="884674173"/>
                    </a:ext>
                  </a:extLst>
                </a:gridCol>
                <a:gridCol w="379244">
                  <a:extLst>
                    <a:ext uri="{9D8B030D-6E8A-4147-A177-3AD203B41FA5}">
                      <a16:colId xmlns:a16="http://schemas.microsoft.com/office/drawing/2014/main" val="1432138015"/>
                    </a:ext>
                  </a:extLst>
                </a:gridCol>
                <a:gridCol w="237267">
                  <a:extLst>
                    <a:ext uri="{9D8B030D-6E8A-4147-A177-3AD203B41FA5}">
                      <a16:colId xmlns:a16="http://schemas.microsoft.com/office/drawing/2014/main" val="954194882"/>
                    </a:ext>
                  </a:extLst>
                </a:gridCol>
                <a:gridCol w="5008394">
                  <a:extLst>
                    <a:ext uri="{9D8B030D-6E8A-4147-A177-3AD203B41FA5}">
                      <a16:colId xmlns:a16="http://schemas.microsoft.com/office/drawing/2014/main" val="1140207000"/>
                    </a:ext>
                  </a:extLst>
                </a:gridCol>
                <a:gridCol w="213326">
                  <a:extLst>
                    <a:ext uri="{9D8B030D-6E8A-4147-A177-3AD203B41FA5}">
                      <a16:colId xmlns:a16="http://schemas.microsoft.com/office/drawing/2014/main" val="2238138686"/>
                    </a:ext>
                  </a:extLst>
                </a:gridCol>
              </a:tblGrid>
              <a:tr h="468609">
                <a:tc>
                  <a:txBody>
                    <a:bodyPr/>
                    <a:lstStyle/>
                    <a:p>
                      <a:endParaRPr lang="en-US" sz="700" dirty="0"/>
                    </a:p>
                  </a:txBody>
                  <a:tcPr marL="0" marR="0" marT="40341" marB="40341"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300" b="1" i="0" dirty="0">
                          <a:solidFill>
                            <a:schemeClr val="tx1"/>
                          </a:solidFill>
                          <a:latin typeface="Ringside Narrow" panose="02000500000000000000" pitchFamily="2" charset="0"/>
                        </a:rPr>
                        <a:t>BENCHMARK-RELATIVE STYLE EXPOSURES</a:t>
                      </a:r>
                      <a:br>
                        <a:rPr lang="en-US" sz="1300" b="1" i="0" dirty="0">
                          <a:solidFill>
                            <a:schemeClr val="tx1"/>
                          </a:solidFill>
                          <a:latin typeface="Ringside Narrow" panose="02000500000000000000" pitchFamily="2" charset="0"/>
                        </a:rPr>
                      </a:br>
                      <a:r>
                        <a:rPr lang="en-US" sz="1300" b="1" i="0" dirty="0">
                          <a:solidFill>
                            <a:schemeClr val="tx1"/>
                          </a:solidFill>
                          <a:latin typeface="Ringside Narrow" panose="02000500000000000000" pitchFamily="2" charset="0"/>
                        </a:rPr>
                        <a:t>(Z-SCORES)</a:t>
                      </a:r>
                    </a:p>
                  </a:txBody>
                  <a:tcPr marL="0" marR="0" marT="40341" marB="40341" anchor="ctr">
                    <a:lnL w="12700" cmpd="sng">
                      <a:noFill/>
                    </a:lnL>
                    <a:lnR w="12700" cmpd="sng">
                      <a:noFill/>
                    </a:lnR>
                    <a:lnT w="127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dirty="0"/>
                    </a:p>
                  </a:txBody>
                  <a:tcPr marL="0" marR="0" marT="40341" marB="40341"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sz="700" dirty="0"/>
                    </a:p>
                  </a:txBody>
                  <a:tcPr marL="0" marR="0" marT="40341" marB="40341"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algn="l" defTabSz="502920" rtl="0" eaLnBrk="1" latinLnBrk="0" hangingPunct="1"/>
                      <a:endParaRPr lang="en-US" sz="700" b="1" kern="1200" dirty="0">
                        <a:solidFill>
                          <a:schemeClr val="lt1"/>
                        </a:solidFill>
                        <a:latin typeface="+mn-lt"/>
                        <a:ea typeface="+mn-ea"/>
                        <a:cs typeface="+mn-cs"/>
                      </a:endParaRPr>
                    </a:p>
                  </a:txBody>
                  <a:tcPr marL="0" marR="0" marT="40341" marB="40341"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300" b="1" i="0" dirty="0">
                          <a:solidFill>
                            <a:schemeClr val="tx1"/>
                          </a:solidFill>
                          <a:latin typeface="Ringside Narrow" panose="02000500000000000000" pitchFamily="2" charset="0"/>
                        </a:rPr>
                        <a:t>BENCHMARK-RELATIVE INDUSTRY EXPOSURES</a:t>
                      </a:r>
                    </a:p>
                  </a:txBody>
                  <a:tcPr marL="0" marR="0" marT="40341" marB="40341" anchor="ctr">
                    <a:lnL w="12700" cmpd="sng">
                      <a:noFill/>
                    </a:lnL>
                    <a:lnR w="12700" cmpd="sng">
                      <a:noFill/>
                    </a:lnR>
                    <a:lnT w="127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700" dirty="0"/>
                    </a:p>
                  </a:txBody>
                  <a:tcPr marL="0" marR="0" marT="40341" marB="40341"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16770984"/>
                  </a:ext>
                </a:extLst>
              </a:tr>
            </a:tbl>
          </a:graphicData>
        </a:graphic>
      </p:graphicFrame>
      <p:graphicFrame>
        <p:nvGraphicFramePr>
          <p:cNvPr id="6" name="Chart 5"/>
          <p:cNvGraphicFramePr/>
          <p:nvPr>
            <p:extLst>
              <p:ext uri="{D42A27DB-BD31-4B8C-83A1-F6EECF244321}">
                <p14:modId xmlns:p14="http://schemas.microsoft.com/office/powerpoint/2010/main" val="379085024"/>
              </p:ext>
            </p:extLst>
          </p:nvPr>
        </p:nvGraphicFramePr>
        <p:xfrm>
          <a:off x="482320" y="3025166"/>
          <a:ext cx="5245240" cy="29645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extLst>
              <p:ext uri="{D42A27DB-BD31-4B8C-83A1-F6EECF244321}">
                <p14:modId xmlns:p14="http://schemas.microsoft.com/office/powerpoint/2010/main" val="1002024703"/>
              </p:ext>
            </p:extLst>
          </p:nvPr>
        </p:nvGraphicFramePr>
        <p:xfrm>
          <a:off x="6096000" y="3096817"/>
          <a:ext cx="5251991" cy="289527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Table 4">
            <a:extLst>
              <a:ext uri="{FF2B5EF4-FFF2-40B4-BE49-F238E27FC236}">
                <a16:creationId xmlns:a16="http://schemas.microsoft.com/office/drawing/2014/main" id="{0006842E-7C7F-2ADC-D65E-E463EB1E7039}"/>
              </a:ext>
            </a:extLst>
          </p:cNvPr>
          <p:cNvGraphicFramePr>
            <a:graphicFrameLocks noGrp="1"/>
          </p:cNvGraphicFramePr>
          <p:nvPr>
            <p:extLst>
              <p:ext uri="{D42A27DB-BD31-4B8C-83A1-F6EECF244321}">
                <p14:modId xmlns:p14="http://schemas.microsoft.com/office/powerpoint/2010/main" val="4218691967"/>
              </p:ext>
            </p:extLst>
          </p:nvPr>
        </p:nvGraphicFramePr>
        <p:xfrm>
          <a:off x="6535582" y="925917"/>
          <a:ext cx="5054245" cy="930670"/>
        </p:xfrm>
        <a:graphic>
          <a:graphicData uri="http://schemas.openxmlformats.org/drawingml/2006/table">
            <a:tbl>
              <a:tblPr firstRow="1" bandRow="1">
                <a:tableStyleId>{5C22544A-7EE6-4342-B048-85BDC9FD1C3A}</a:tableStyleId>
              </a:tblPr>
              <a:tblGrid>
                <a:gridCol w="2138335">
                  <a:extLst>
                    <a:ext uri="{9D8B030D-6E8A-4147-A177-3AD203B41FA5}">
                      <a16:colId xmlns:a16="http://schemas.microsoft.com/office/drawing/2014/main" val="1655209788"/>
                    </a:ext>
                  </a:extLst>
                </a:gridCol>
                <a:gridCol w="1457955">
                  <a:extLst>
                    <a:ext uri="{9D8B030D-6E8A-4147-A177-3AD203B41FA5}">
                      <a16:colId xmlns:a16="http://schemas.microsoft.com/office/drawing/2014/main" val="690830114"/>
                    </a:ext>
                  </a:extLst>
                </a:gridCol>
                <a:gridCol w="1457955">
                  <a:extLst>
                    <a:ext uri="{9D8B030D-6E8A-4147-A177-3AD203B41FA5}">
                      <a16:colId xmlns:a16="http://schemas.microsoft.com/office/drawing/2014/main" val="2433959353"/>
                    </a:ext>
                  </a:extLst>
                </a:gridCol>
              </a:tblGrid>
              <a:tr h="416862">
                <a:tc>
                  <a:txBody>
                    <a:bodyPr/>
                    <a:lstStyle/>
                    <a:p>
                      <a:endParaRPr lang="en-US" sz="900" b="1" i="0" dirty="0">
                        <a:solidFill>
                          <a:schemeClr val="tx1"/>
                        </a:solidFill>
                        <a:latin typeface="Ringside Narrow" panose="02000500000000000000" pitchFamily="2" charset="0"/>
                        <a:cs typeface="Arial" panose="020B0604020202020204" pitchFamily="34" charset="0"/>
                      </a:endParaRPr>
                    </a:p>
                  </a:txBody>
                  <a:tcPr marL="83127" marR="83127" marT="41564" marB="41564">
                    <a:lnB w="12700" cap="flat" cmpd="sng" algn="ctr">
                      <a:solidFill>
                        <a:schemeClr val="bg1"/>
                      </a:solidFill>
                      <a:prstDash val="solid"/>
                      <a:round/>
                      <a:headEnd type="none" w="med" len="med"/>
                      <a:tailEnd type="none" w="med" len="med"/>
                    </a:lnB>
                    <a:noFill/>
                  </a:tcPr>
                </a:tc>
                <a:tc>
                  <a:txBody>
                    <a:bodyPr/>
                    <a:lstStyle/>
                    <a:p>
                      <a:pPr algn="ctr"/>
                      <a:r>
                        <a:rPr lang="en-US" sz="1000" b="1" i="0" dirty="0">
                          <a:solidFill>
                            <a:schemeClr val="bg1"/>
                          </a:solidFill>
                          <a:latin typeface="Ringside Narrow" panose="02000500000000000000" pitchFamily="2" charset="0"/>
                          <a:cs typeface="Arial" panose="020B0604020202020204" pitchFamily="34" charset="0"/>
                        </a:rPr>
                        <a:t>Universe vs. </a:t>
                      </a:r>
                      <a:br>
                        <a:rPr lang="en-US" sz="1000" b="1" i="0" dirty="0">
                          <a:solidFill>
                            <a:schemeClr val="bg1"/>
                          </a:solidFill>
                          <a:latin typeface="Ringside Narrow" panose="02000500000000000000" pitchFamily="2" charset="0"/>
                          <a:cs typeface="Arial" panose="020B0604020202020204" pitchFamily="34" charset="0"/>
                        </a:rPr>
                      </a:br>
                      <a:r>
                        <a:rPr lang="en-US" sz="1000" b="1" i="0" dirty="0">
                          <a:solidFill>
                            <a:schemeClr val="bg1"/>
                          </a:solidFill>
                          <a:latin typeface="Ringside Narrow" panose="02000500000000000000" pitchFamily="2" charset="0"/>
                          <a:cs typeface="Arial" panose="020B0604020202020204" pitchFamily="34" charset="0"/>
                        </a:rPr>
                        <a:t>S&amp;P 500</a:t>
                      </a:r>
                    </a:p>
                  </a:txBody>
                  <a:tcPr marL="83127" marR="83127" marT="41564" marB="41564"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ctr"/>
                      <a:r>
                        <a:rPr lang="en-US" sz="1000" b="1" i="0" dirty="0">
                          <a:solidFill>
                            <a:schemeClr val="bg1"/>
                          </a:solidFill>
                          <a:latin typeface="Ringside Narrow" panose="02000500000000000000" pitchFamily="2" charset="0"/>
                          <a:cs typeface="Arial" panose="020B0604020202020204" pitchFamily="34" charset="0"/>
                        </a:rPr>
                        <a:t>Optimization vs. </a:t>
                      </a:r>
                      <a:br>
                        <a:rPr lang="en-US" sz="1000" b="1" i="0" dirty="0">
                          <a:solidFill>
                            <a:schemeClr val="bg1"/>
                          </a:solidFill>
                          <a:latin typeface="Ringside Narrow" panose="02000500000000000000" pitchFamily="2" charset="0"/>
                          <a:cs typeface="Arial" panose="020B0604020202020204" pitchFamily="34" charset="0"/>
                        </a:rPr>
                      </a:br>
                      <a:r>
                        <a:rPr lang="en-US" sz="1000" b="1" i="0" dirty="0">
                          <a:solidFill>
                            <a:schemeClr val="bg1"/>
                          </a:solidFill>
                          <a:latin typeface="Ringside Narrow" panose="02000500000000000000" pitchFamily="2" charset="0"/>
                          <a:cs typeface="Arial" panose="020B0604020202020204" pitchFamily="34" charset="0"/>
                        </a:rPr>
                        <a:t>S&amp;P 500</a:t>
                      </a:r>
                    </a:p>
                  </a:txBody>
                  <a:tcPr marL="83127" marR="83127" marT="41564" marB="41564"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74709865"/>
                  </a:ext>
                </a:extLst>
              </a:tr>
              <a:tr h="256904">
                <a:tc>
                  <a:txBody>
                    <a:bodyPr/>
                    <a:lstStyle/>
                    <a:p>
                      <a:r>
                        <a:rPr lang="en-US" sz="1000" b="0" i="0" dirty="0">
                          <a:solidFill>
                            <a:schemeClr val="tx1"/>
                          </a:solidFill>
                          <a:latin typeface="Ringside Narrow Book" panose="02000500000000000000" pitchFamily="2" charset="0"/>
                          <a:cs typeface="Arial" panose="020B0604020202020204" pitchFamily="34" charset="0"/>
                        </a:rPr>
                        <a:t>Systematic risk (% of total risk)</a:t>
                      </a:r>
                    </a:p>
                  </a:txBody>
                  <a:tcPr marL="83127" marR="83127" marT="41564" marB="41564">
                    <a:lnT w="12700" cap="flat" cmpd="sng" algn="ctr">
                      <a:solidFill>
                        <a:schemeClr val="bg1"/>
                      </a:solidFill>
                      <a:prstDash val="solid"/>
                      <a:round/>
                      <a:headEnd type="none" w="med" len="med"/>
                      <a:tailEnd type="none" w="med" len="med"/>
                    </a:lnT>
                    <a:lnB w="12700" cap="flat" cmpd="sng" algn="ctr">
                      <a:solidFill>
                        <a:srgbClr val="E7E7DD"/>
                      </a:solidFill>
                      <a:prstDash val="solid"/>
                      <a:round/>
                      <a:headEnd type="none" w="med" len="med"/>
                      <a:tailEnd type="none" w="med" len="med"/>
                    </a:lnB>
                    <a:solidFill>
                      <a:schemeClr val="bg2"/>
                    </a:solidFill>
                  </a:tcPr>
                </a:tc>
                <a:tc>
                  <a:txBody>
                    <a:bodyPr/>
                    <a:lstStyle/>
                    <a:p>
                      <a:pPr algn="r"/>
                      <a:r>
                        <a:rPr lang="en-US" sz="1000" dirty="0">
                          <a:solidFill>
                            <a:schemeClr val="tx1"/>
                          </a:solidFill>
                          <a:latin typeface="Franklin Gothic Book" panose="020B0503020102020204" pitchFamily="34" charset="0"/>
                          <a:cs typeface="Arial" panose="020B0604020202020204" pitchFamily="34" charset="0"/>
                        </a:rPr>
                        <a:t>30.2</a:t>
                      </a:r>
                    </a:p>
                  </a:txBody>
                  <a:tcPr marL="83127" marR="83127" marT="41564" marB="41564">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E7E7DD"/>
                      </a:solidFill>
                      <a:prstDash val="solid"/>
                      <a:round/>
                      <a:headEnd type="none" w="med" len="med"/>
                      <a:tailEnd type="none" w="med" len="med"/>
                    </a:lnB>
                    <a:solidFill>
                      <a:schemeClr val="bg2"/>
                    </a:solidFill>
                  </a:tcPr>
                </a:tc>
                <a:tc>
                  <a:txBody>
                    <a:bodyPr/>
                    <a:lstStyle/>
                    <a:p>
                      <a:pPr algn="r"/>
                      <a:r>
                        <a:rPr lang="en-US" sz="1000" dirty="0">
                          <a:solidFill>
                            <a:schemeClr val="tx1"/>
                          </a:solidFill>
                          <a:latin typeface="Franklin Gothic Book" panose="020B0503020102020204" pitchFamily="34" charset="0"/>
                          <a:cs typeface="Arial" panose="020B0604020202020204" pitchFamily="34" charset="0"/>
                        </a:rPr>
                        <a:t>25.2</a:t>
                      </a:r>
                    </a:p>
                  </a:txBody>
                  <a:tcPr marL="83127" marR="83127" marT="41564" marB="41564">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rgbClr val="E7E7DD"/>
                      </a:solidFill>
                      <a:prstDash val="solid"/>
                      <a:round/>
                      <a:headEnd type="none" w="med" len="med"/>
                      <a:tailEnd type="none" w="med" len="med"/>
                    </a:lnB>
                    <a:solidFill>
                      <a:schemeClr val="bg2"/>
                    </a:solidFill>
                  </a:tcPr>
                </a:tc>
                <a:extLst>
                  <a:ext uri="{0D108BD9-81ED-4DB2-BD59-A6C34878D82A}">
                    <a16:rowId xmlns:a16="http://schemas.microsoft.com/office/drawing/2014/main" val="1927686942"/>
                  </a:ext>
                </a:extLst>
              </a:tr>
              <a:tr h="256904">
                <a:tc>
                  <a:txBody>
                    <a:bodyPr/>
                    <a:lstStyle/>
                    <a:p>
                      <a:r>
                        <a:rPr lang="en-US" sz="1000" b="0" i="0" dirty="0">
                          <a:solidFill>
                            <a:schemeClr val="tx1"/>
                          </a:solidFill>
                          <a:latin typeface="Ringside Narrow Book" panose="02000500000000000000" pitchFamily="2" charset="0"/>
                          <a:cs typeface="Arial" panose="020B0604020202020204" pitchFamily="34" charset="0"/>
                        </a:rPr>
                        <a:t>Forecast tracking error (bps)</a:t>
                      </a:r>
                    </a:p>
                  </a:txBody>
                  <a:tcPr marL="83127" marR="83127" marT="41564" marB="41564">
                    <a:lnT w="12700" cap="flat" cmpd="sng" algn="ctr">
                      <a:solidFill>
                        <a:srgbClr val="E7E7DD"/>
                      </a:solidFill>
                      <a:prstDash val="solid"/>
                      <a:round/>
                      <a:headEnd type="none" w="med" len="med"/>
                      <a:tailEnd type="none" w="med" len="med"/>
                    </a:lnT>
                    <a:lnB w="12700" cap="flat" cmpd="sng" algn="ctr">
                      <a:noFill/>
                      <a:prstDash val="solid"/>
                      <a:round/>
                      <a:headEnd type="none" w="med" len="med"/>
                      <a:tailEnd type="none" w="med" len="med"/>
                    </a:lnB>
                    <a:solidFill>
                      <a:srgbClr val="E7E7DD"/>
                    </a:solidFill>
                  </a:tcPr>
                </a:tc>
                <a:tc>
                  <a:txBody>
                    <a:bodyPr/>
                    <a:lstStyle/>
                    <a:p>
                      <a:pPr algn="r"/>
                      <a:r>
                        <a:rPr lang="en-US" sz="1000" dirty="0">
                          <a:solidFill>
                            <a:schemeClr val="tx1"/>
                          </a:solidFill>
                          <a:latin typeface="Franklin Gothic Book" panose="020B0503020102020204" pitchFamily="34" charset="0"/>
                          <a:cs typeface="Arial" panose="020B0604020202020204" pitchFamily="34" charset="0"/>
                        </a:rPr>
                        <a:t>340</a:t>
                      </a:r>
                    </a:p>
                  </a:txBody>
                  <a:tcPr marL="83127" marR="83127" marT="41564" marB="41564">
                    <a:lnR w="12700" cap="flat" cmpd="sng" algn="ctr">
                      <a:solidFill>
                        <a:schemeClr val="bg1"/>
                      </a:solidFill>
                      <a:prstDash val="solid"/>
                      <a:round/>
                      <a:headEnd type="none" w="med" len="med"/>
                      <a:tailEnd type="none" w="med" len="med"/>
                    </a:lnR>
                    <a:lnT w="12700" cap="flat" cmpd="sng" algn="ctr">
                      <a:solidFill>
                        <a:srgbClr val="E7E7DD"/>
                      </a:solidFill>
                      <a:prstDash val="solid"/>
                      <a:round/>
                      <a:headEnd type="none" w="med" len="med"/>
                      <a:tailEnd type="none" w="med" len="med"/>
                    </a:lnT>
                    <a:lnB w="12700" cap="flat" cmpd="sng" algn="ctr">
                      <a:noFill/>
                      <a:prstDash val="solid"/>
                      <a:round/>
                      <a:headEnd type="none" w="med" len="med"/>
                      <a:tailEnd type="none" w="med" len="med"/>
                    </a:lnB>
                    <a:solidFill>
                      <a:srgbClr val="E7E7DD"/>
                    </a:solidFill>
                  </a:tcPr>
                </a:tc>
                <a:tc>
                  <a:txBody>
                    <a:bodyPr/>
                    <a:lstStyle/>
                    <a:p>
                      <a:pPr algn="r"/>
                      <a:r>
                        <a:rPr lang="en-US" sz="1000" dirty="0">
                          <a:solidFill>
                            <a:schemeClr val="tx1"/>
                          </a:solidFill>
                          <a:latin typeface="Franklin Gothic Book" panose="020B0503020102020204" pitchFamily="34" charset="0"/>
                          <a:cs typeface="Arial" panose="020B0604020202020204" pitchFamily="34" charset="0"/>
                        </a:rPr>
                        <a:t>234</a:t>
                      </a:r>
                    </a:p>
                  </a:txBody>
                  <a:tcPr marL="83127" marR="83127" marT="41564" marB="41564">
                    <a:lnL w="12700" cap="flat" cmpd="sng" algn="ctr">
                      <a:solidFill>
                        <a:schemeClr val="bg1"/>
                      </a:solidFill>
                      <a:prstDash val="solid"/>
                      <a:round/>
                      <a:headEnd type="none" w="med" len="med"/>
                      <a:tailEnd type="none" w="med" len="med"/>
                    </a:lnL>
                    <a:lnT w="12700" cap="flat" cmpd="sng" algn="ctr">
                      <a:solidFill>
                        <a:srgbClr val="E7E7DD"/>
                      </a:solidFill>
                      <a:prstDash val="solid"/>
                      <a:round/>
                      <a:headEnd type="none" w="med" len="med"/>
                      <a:tailEnd type="none" w="med" len="med"/>
                    </a:lnT>
                    <a:lnB w="12700" cap="flat" cmpd="sng" algn="ctr">
                      <a:noFill/>
                      <a:prstDash val="solid"/>
                      <a:round/>
                      <a:headEnd type="none" w="med" len="med"/>
                      <a:tailEnd type="none" w="med" len="med"/>
                    </a:lnB>
                    <a:solidFill>
                      <a:srgbClr val="E7E7DD"/>
                    </a:solidFill>
                  </a:tcPr>
                </a:tc>
                <a:extLst>
                  <a:ext uri="{0D108BD9-81ED-4DB2-BD59-A6C34878D82A}">
                    <a16:rowId xmlns:a16="http://schemas.microsoft.com/office/drawing/2014/main" val="4095791737"/>
                  </a:ext>
                </a:extLst>
              </a:tr>
            </a:tbl>
          </a:graphicData>
        </a:graphic>
      </p:graphicFrame>
      <p:sp>
        <p:nvSpPr>
          <p:cNvPr id="5" name="Title 20">
            <a:extLst>
              <a:ext uri="{FF2B5EF4-FFF2-40B4-BE49-F238E27FC236}">
                <a16:creationId xmlns:a16="http://schemas.microsoft.com/office/drawing/2014/main" id="{F14C36CE-ED28-57E2-4D37-D95DC55A107D}"/>
              </a:ext>
            </a:extLst>
          </p:cNvPr>
          <p:cNvSpPr txBox="1">
            <a:spLocks/>
          </p:cNvSpPr>
          <p:nvPr/>
        </p:nvSpPr>
        <p:spPr>
          <a:xfrm>
            <a:off x="292609" y="612649"/>
            <a:ext cx="11297218" cy="452850"/>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t>Managing systematic risk and exposures</a:t>
            </a:r>
          </a:p>
        </p:txBody>
      </p:sp>
      <p:sp>
        <p:nvSpPr>
          <p:cNvPr id="7" name="Text Placeholder 23">
            <a:extLst>
              <a:ext uri="{FF2B5EF4-FFF2-40B4-BE49-F238E27FC236}">
                <a16:creationId xmlns:a16="http://schemas.microsoft.com/office/drawing/2014/main" id="{C1DE7E48-71D2-EE49-FB09-C87290AB7541}"/>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rPr>
              <a:t>CREF SOCIAL CHOICE</a:t>
            </a:r>
            <a:endParaRPr lang="en-US"/>
          </a:p>
        </p:txBody>
      </p:sp>
      <p:sp>
        <p:nvSpPr>
          <p:cNvPr id="8" name="Text Placeholder 2">
            <a:extLst>
              <a:ext uri="{FF2B5EF4-FFF2-40B4-BE49-F238E27FC236}">
                <a16:creationId xmlns:a16="http://schemas.microsoft.com/office/drawing/2014/main" id="{8150E2CA-3434-563F-4BA5-FB0274E36355}"/>
              </a:ext>
            </a:extLst>
          </p:cNvPr>
          <p:cNvSpPr>
            <a:spLocks noGrp="1"/>
          </p:cNvSpPr>
          <p:nvPr/>
        </p:nvSpPr>
        <p:spPr>
          <a:xfrm>
            <a:off x="285467" y="1144314"/>
            <a:ext cx="5810534" cy="80536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Our process reduces systematic risk relative to the benchmark by managing exposures to key factors. This results in lower tracking error and a portfolio whose risk profile is in line with the benchmark.</a:t>
            </a:r>
          </a:p>
        </p:txBody>
      </p:sp>
      <p:sp>
        <p:nvSpPr>
          <p:cNvPr id="12" name="Slide Number Placeholder 2">
            <a:extLst>
              <a:ext uri="{FF2B5EF4-FFF2-40B4-BE49-F238E27FC236}">
                <a16:creationId xmlns:a16="http://schemas.microsoft.com/office/drawing/2014/main" id="{FC58ED5A-E5EB-2FB1-38D3-CFEF427D5841}"/>
              </a:ext>
            </a:extLst>
          </p:cNvPr>
          <p:cNvSpPr>
            <a:spLocks noGrp="1"/>
          </p:cNvSpPr>
          <p:nvPr/>
        </p:nvSpPr>
        <p:spPr>
          <a:xfrm>
            <a:off x="11704897" y="6482714"/>
            <a:ext cx="361527" cy="161925"/>
          </a:xfrm>
          <a:prstGeom prst="rect">
            <a:avLst/>
          </a:prstGeom>
        </p:spPr>
        <p:txBody>
          <a:bodyPr vert="horz" lIns="0" tIns="0" rIns="0" bIns="0" rtlCol="0" anchor="ctr">
            <a:noAutofit/>
          </a:bodyPr>
          <a:lstStyle>
            <a:defPPr>
              <a:defRPr lang="en-US"/>
            </a:defPPr>
            <a:lvl1pPr marL="0" algn="ctr" defTabSz="914400" rtl="0" eaLnBrk="1" latinLnBrk="0" hangingPunct="1">
              <a:buClr>
                <a:schemeClr val="tx1"/>
              </a:buClr>
              <a:defRPr sz="700" b="1" i="0" kern="1200">
                <a:solidFill>
                  <a:schemeClr val="tx1"/>
                </a:solidFill>
                <a:latin typeface="TIAA Challenger Semibold"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56</a:t>
            </a:r>
          </a:p>
        </p:txBody>
      </p:sp>
      <p:sp>
        <p:nvSpPr>
          <p:cNvPr id="15" name="Text Placeholder 19">
            <a:extLst>
              <a:ext uri="{FF2B5EF4-FFF2-40B4-BE49-F238E27FC236}">
                <a16:creationId xmlns:a16="http://schemas.microsoft.com/office/drawing/2014/main" id="{10F58484-387E-FB1F-76F2-088384767645}"/>
              </a:ext>
            </a:extLst>
          </p:cNvPr>
          <p:cNvSpPr>
            <a:spLocks noGrp="1"/>
          </p:cNvSpPr>
          <p:nvPr/>
        </p:nvSpPr>
        <p:spPr>
          <a:xfrm>
            <a:off x="301752" y="5564228"/>
            <a:ext cx="8168067" cy="850971"/>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spcAft>
                <a:spcPts val="100"/>
              </a:spcAft>
            </a:pPr>
            <a:r>
              <a:rPr lang="en-US" sz="850" dirty="0"/>
              <a:t>As of Jun. 30, 2024</a:t>
            </a:r>
          </a:p>
        </p:txBody>
      </p:sp>
      <p:sp>
        <p:nvSpPr>
          <p:cNvPr id="2" name="Footer Placeholder 4">
            <a:extLst>
              <a:ext uri="{FF2B5EF4-FFF2-40B4-BE49-F238E27FC236}">
                <a16:creationId xmlns:a16="http://schemas.microsoft.com/office/drawing/2014/main" id="{D402430A-8EF6-CD72-0D33-6DAB73AC0A9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6040375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C63D754-1264-62B6-7B90-34BE720BEB83}"/>
              </a:ext>
            </a:extLst>
          </p:cNvPr>
          <p:cNvSpPr/>
          <p:nvPr/>
        </p:nvSpPr>
        <p:spPr>
          <a:xfrm>
            <a:off x="0" y="0"/>
            <a:ext cx="12192000" cy="68547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1"/>
              </a:solidFill>
            </a:endParaRPr>
          </a:p>
        </p:txBody>
      </p:sp>
      <p:sp>
        <p:nvSpPr>
          <p:cNvPr id="3" name="Slide Number Placeholder 2">
            <a:extLst>
              <a:ext uri="{FF2B5EF4-FFF2-40B4-BE49-F238E27FC236}">
                <a16:creationId xmlns:a16="http://schemas.microsoft.com/office/drawing/2014/main" id="{22F90A3E-A7C3-9BAF-CC23-01015876E8D9}"/>
              </a:ext>
            </a:extLst>
          </p:cNvPr>
          <p:cNvSpPr>
            <a:spLocks noGrp="1"/>
          </p:cNvSpPr>
          <p:nvPr>
            <p:ph type="sldNum" sz="quarter" idx="12"/>
          </p:nvPr>
        </p:nvSpPr>
        <p:spPr/>
        <p:txBody>
          <a:bodyPr/>
          <a:lstStyle/>
          <a:p>
            <a:fld id="{6ADC283A-E609-844B-BB16-3439C132A3B0}" type="slidenum">
              <a:rPr lang="en-US" smtClean="0"/>
              <a:t>57</a:t>
            </a:fld>
            <a:endParaRPr lang="en-US"/>
          </a:p>
        </p:txBody>
      </p:sp>
      <p:sp>
        <p:nvSpPr>
          <p:cNvPr id="7" name="Text Placeholder 1">
            <a:extLst>
              <a:ext uri="{FF2B5EF4-FFF2-40B4-BE49-F238E27FC236}">
                <a16:creationId xmlns:a16="http://schemas.microsoft.com/office/drawing/2014/main" id="{9305651E-F1D4-18A1-637F-1AD8966D459E}"/>
              </a:ext>
            </a:extLst>
          </p:cNvPr>
          <p:cNvSpPr>
            <a:spLocks noGrp="1"/>
          </p:cNvSpPr>
          <p:nvPr/>
        </p:nvSpPr>
        <p:spPr>
          <a:xfrm>
            <a:off x="304912" y="2186745"/>
            <a:ext cx="3887204" cy="163620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lvl="1">
              <a:spcAft>
                <a:spcPts val="900"/>
              </a:spcAft>
            </a:pPr>
            <a:r>
              <a:rPr lang="en-US"/>
              <a:t>Estimated tracking error</a:t>
            </a:r>
          </a:p>
          <a:p>
            <a:pPr marL="137160" lvl="1">
              <a:spcAft>
                <a:spcPts val="900"/>
              </a:spcAft>
            </a:pPr>
            <a:r>
              <a:rPr lang="en-US"/>
              <a:t>Factor exposures</a:t>
            </a:r>
          </a:p>
          <a:p>
            <a:pPr marL="137160" lvl="1">
              <a:spcAft>
                <a:spcPts val="900"/>
              </a:spcAft>
            </a:pPr>
            <a:r>
              <a:rPr lang="en-US"/>
              <a:t>Systematic vs. residual risk</a:t>
            </a:r>
          </a:p>
          <a:p>
            <a:pPr marL="137160" lvl="1">
              <a:spcAft>
                <a:spcPts val="900"/>
              </a:spcAft>
            </a:pPr>
            <a:r>
              <a:rPr lang="en-US"/>
              <a:t>Industry and sector exposures</a:t>
            </a:r>
          </a:p>
          <a:p>
            <a:pPr marL="137160" lvl="1">
              <a:spcAft>
                <a:spcPts val="900"/>
              </a:spcAft>
            </a:pPr>
            <a:r>
              <a:rPr lang="en-US"/>
              <a:t>Individual security exposures</a:t>
            </a:r>
          </a:p>
        </p:txBody>
      </p:sp>
      <p:sp>
        <p:nvSpPr>
          <p:cNvPr id="2" name="Title 20">
            <a:extLst>
              <a:ext uri="{FF2B5EF4-FFF2-40B4-BE49-F238E27FC236}">
                <a16:creationId xmlns:a16="http://schemas.microsoft.com/office/drawing/2014/main" id="{655082DC-72D1-F6E3-A22E-C7C3BBDAC65E}"/>
              </a:ext>
            </a:extLst>
          </p:cNvPr>
          <p:cNvSpPr txBox="1">
            <a:spLocks/>
          </p:cNvSpPr>
          <p:nvPr/>
        </p:nvSpPr>
        <p:spPr>
          <a:xfrm>
            <a:off x="292609" y="612649"/>
            <a:ext cx="8549940" cy="452850"/>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solidFill>
                  <a:schemeClr val="tx2"/>
                </a:solidFill>
              </a:rPr>
              <a:t>Step 3: </a:t>
            </a:r>
            <a:r>
              <a:rPr lang="en-US" dirty="0"/>
              <a:t>Manage risk.</a:t>
            </a:r>
          </a:p>
        </p:txBody>
      </p:sp>
      <p:sp>
        <p:nvSpPr>
          <p:cNvPr id="10" name="Text Placeholder 23">
            <a:extLst>
              <a:ext uri="{FF2B5EF4-FFF2-40B4-BE49-F238E27FC236}">
                <a16:creationId xmlns:a16="http://schemas.microsoft.com/office/drawing/2014/main" id="{80451636-F445-D1E4-C300-17CD2553AAEA}"/>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rPr>
              <a:t>CREF SOCIAL CHOICE</a:t>
            </a:r>
            <a:endParaRPr lang="en-US"/>
          </a:p>
          <a:p>
            <a:endParaRPr lang="en-US"/>
          </a:p>
        </p:txBody>
      </p:sp>
      <p:sp>
        <p:nvSpPr>
          <p:cNvPr id="11" name="Text Placeholder 2">
            <a:extLst>
              <a:ext uri="{FF2B5EF4-FFF2-40B4-BE49-F238E27FC236}">
                <a16:creationId xmlns:a16="http://schemas.microsoft.com/office/drawing/2014/main" id="{89269E94-C388-626C-FEC6-8AB914510455}"/>
              </a:ext>
            </a:extLst>
          </p:cNvPr>
          <p:cNvSpPr>
            <a:spLocks noGrp="1"/>
          </p:cNvSpPr>
          <p:nvPr/>
        </p:nvSpPr>
        <p:spPr>
          <a:xfrm>
            <a:off x="285467" y="1144315"/>
            <a:ext cx="8232890" cy="40324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The portfolio management team evaluates the portfolio’s risk profile on a daily basis.</a:t>
            </a:r>
          </a:p>
        </p:txBody>
      </p:sp>
      <p:sp>
        <p:nvSpPr>
          <p:cNvPr id="12" name="Text Placeholder 2">
            <a:extLst>
              <a:ext uri="{FF2B5EF4-FFF2-40B4-BE49-F238E27FC236}">
                <a16:creationId xmlns:a16="http://schemas.microsoft.com/office/drawing/2014/main" id="{C0CFD3DE-ED2C-6809-82EB-90BDCAE0571F}"/>
              </a:ext>
            </a:extLst>
          </p:cNvPr>
          <p:cNvSpPr>
            <a:spLocks noGrp="1"/>
          </p:cNvSpPr>
          <p:nvPr/>
        </p:nvSpPr>
        <p:spPr>
          <a:xfrm>
            <a:off x="304913" y="1740152"/>
            <a:ext cx="3887204" cy="64429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b="1">
                <a:solidFill>
                  <a:schemeClr val="tx1"/>
                </a:solidFill>
                <a:latin typeface="Ringside Narrow" panose="02000500000000000000" pitchFamily="2" charset="0"/>
              </a:rPr>
              <a:t>Several metrics are evaluated, including:</a:t>
            </a:r>
          </a:p>
        </p:txBody>
      </p:sp>
      <p:sp>
        <p:nvSpPr>
          <p:cNvPr id="16" name="Rectangle 15">
            <a:extLst>
              <a:ext uri="{FF2B5EF4-FFF2-40B4-BE49-F238E27FC236}">
                <a16:creationId xmlns:a16="http://schemas.microsoft.com/office/drawing/2014/main" id="{BEDFD8BF-4E2B-D8FE-D9FE-FDEC3929BD36}"/>
              </a:ext>
            </a:extLst>
          </p:cNvPr>
          <p:cNvSpPr/>
          <p:nvPr/>
        </p:nvSpPr>
        <p:spPr>
          <a:xfrm>
            <a:off x="285467" y="4337033"/>
            <a:ext cx="3887203" cy="1636208"/>
          </a:xfrm>
          <a:prstGeom prst="rect">
            <a:avLst/>
          </a:prstGeom>
          <a:solidFill>
            <a:schemeClr val="accent2">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pic>
        <p:nvPicPr>
          <p:cNvPr id="19" name="Graphic 18">
            <a:extLst>
              <a:ext uri="{FF2B5EF4-FFF2-40B4-BE49-F238E27FC236}">
                <a16:creationId xmlns:a16="http://schemas.microsoft.com/office/drawing/2014/main" id="{D833F03C-9CE0-C73E-2352-C64B424B4E7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59994" y="4527472"/>
            <a:ext cx="594360" cy="594360"/>
          </a:xfrm>
          <a:prstGeom prst="rect">
            <a:avLst/>
          </a:prstGeom>
        </p:spPr>
      </p:pic>
      <p:sp>
        <p:nvSpPr>
          <p:cNvPr id="21" name="Rectangle 20">
            <a:extLst>
              <a:ext uri="{FF2B5EF4-FFF2-40B4-BE49-F238E27FC236}">
                <a16:creationId xmlns:a16="http://schemas.microsoft.com/office/drawing/2014/main" id="{6DD2AD7A-10FA-EA97-5791-5FC739744226}"/>
              </a:ext>
            </a:extLst>
          </p:cNvPr>
          <p:cNvSpPr/>
          <p:nvPr/>
        </p:nvSpPr>
        <p:spPr>
          <a:xfrm>
            <a:off x="4638480" y="4337033"/>
            <a:ext cx="3887202" cy="1636208"/>
          </a:xfrm>
          <a:prstGeom prst="rect">
            <a:avLst/>
          </a:prstGeom>
          <a:solidFill>
            <a:schemeClr val="accent1">
              <a:alpha val="700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
        <p:nvSpPr>
          <p:cNvPr id="18" name="Text Placeholder 2">
            <a:extLst>
              <a:ext uri="{FF2B5EF4-FFF2-40B4-BE49-F238E27FC236}">
                <a16:creationId xmlns:a16="http://schemas.microsoft.com/office/drawing/2014/main" id="{8C785D65-41DC-F798-119A-977819C0B912}"/>
              </a:ext>
            </a:extLst>
          </p:cNvPr>
          <p:cNvSpPr>
            <a:spLocks noGrp="1"/>
          </p:cNvSpPr>
          <p:nvPr/>
        </p:nvSpPr>
        <p:spPr>
          <a:xfrm>
            <a:off x="5561844" y="4527472"/>
            <a:ext cx="2655313" cy="12732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Quarterly index rebalances are typically announced two weeks prior to the effective date, allowing for sufficient time to evaluate potential impact</a:t>
            </a:r>
          </a:p>
        </p:txBody>
      </p:sp>
      <p:pic>
        <p:nvPicPr>
          <p:cNvPr id="20" name="Graphic 19">
            <a:extLst>
              <a:ext uri="{FF2B5EF4-FFF2-40B4-BE49-F238E27FC236}">
                <a16:creationId xmlns:a16="http://schemas.microsoft.com/office/drawing/2014/main" id="{B11B988B-A0D4-77AC-5112-93E3D3630D0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07464" y="4536914"/>
            <a:ext cx="594360" cy="594360"/>
          </a:xfrm>
          <a:prstGeom prst="rect">
            <a:avLst/>
          </a:prstGeom>
        </p:spPr>
      </p:pic>
      <p:sp>
        <p:nvSpPr>
          <p:cNvPr id="13" name="Text Placeholder 2">
            <a:extLst>
              <a:ext uri="{FF2B5EF4-FFF2-40B4-BE49-F238E27FC236}">
                <a16:creationId xmlns:a16="http://schemas.microsoft.com/office/drawing/2014/main" id="{2AF5E72D-AD59-7321-F694-08D743902C7A}"/>
              </a:ext>
            </a:extLst>
          </p:cNvPr>
          <p:cNvSpPr>
            <a:spLocks noGrp="1"/>
          </p:cNvSpPr>
          <p:nvPr/>
        </p:nvSpPr>
        <p:spPr>
          <a:xfrm>
            <a:off x="1208593" y="4547093"/>
            <a:ext cx="2540093" cy="123355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We also work closely with our middle office team to assess the impact(s) associated with corporate actions or other index changes</a:t>
            </a:r>
          </a:p>
        </p:txBody>
      </p:sp>
      <p:pic>
        <p:nvPicPr>
          <p:cNvPr id="24" name="Picture 23">
            <a:extLst>
              <a:ext uri="{FF2B5EF4-FFF2-40B4-BE49-F238E27FC236}">
                <a16:creationId xmlns:a16="http://schemas.microsoft.com/office/drawing/2014/main" id="{67DD08C3-41E3-3190-52E5-15CAF5B9E47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968232" y="315370"/>
            <a:ext cx="2766568" cy="6242050"/>
          </a:xfrm>
          <a:prstGeom prst="rect">
            <a:avLst/>
          </a:prstGeom>
        </p:spPr>
      </p:pic>
      <p:sp>
        <p:nvSpPr>
          <p:cNvPr id="5" name="Footer Placeholder 4">
            <a:extLst>
              <a:ext uri="{FF2B5EF4-FFF2-40B4-BE49-F238E27FC236}">
                <a16:creationId xmlns:a16="http://schemas.microsoft.com/office/drawing/2014/main" id="{AE663FD2-D020-4F6A-BC57-13854A284CC9}"/>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6259755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D4CB1C2-22B0-7A13-24AF-8020131D6D69}"/>
              </a:ext>
            </a:extLst>
          </p:cNvPr>
          <p:cNvSpPr/>
          <p:nvPr/>
        </p:nvSpPr>
        <p:spPr>
          <a:xfrm>
            <a:off x="0" y="1915754"/>
            <a:ext cx="12192000" cy="3610403"/>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1" name="Text Placeholder 20">
            <a:extLst>
              <a:ext uri="{FF2B5EF4-FFF2-40B4-BE49-F238E27FC236}">
                <a16:creationId xmlns:a16="http://schemas.microsoft.com/office/drawing/2014/main" id="{0ABCC0DB-2D3A-93D5-6BF9-B6C976388CC1}"/>
              </a:ext>
            </a:extLst>
          </p:cNvPr>
          <p:cNvSpPr>
            <a:spLocks noGrp="1"/>
          </p:cNvSpPr>
          <p:nvPr>
            <p:ph type="body" sz="quarter" idx="14"/>
          </p:nvPr>
        </p:nvSpPr>
        <p:spPr>
          <a:xfrm>
            <a:off x="7870896" y="3650685"/>
            <a:ext cx="3377317" cy="1175657"/>
          </a:xfrm>
        </p:spPr>
        <p:txBody>
          <a:bodyPr/>
          <a:lstStyle/>
          <a:p>
            <a:r>
              <a:rPr lang="en-US" dirty="0"/>
              <a:t>The portfolio typically holds 100 to </a:t>
            </a:r>
            <a:br>
              <a:rPr lang="en-US" dirty="0"/>
            </a:br>
            <a:r>
              <a:rPr lang="en-US" dirty="0"/>
              <a:t>200 securities which is a result of our investment process.</a:t>
            </a:r>
          </a:p>
          <a:p>
            <a:endParaRPr lang="en-US" dirty="0"/>
          </a:p>
          <a:p>
            <a:endParaRPr lang="en-US" dirty="0"/>
          </a:p>
        </p:txBody>
      </p:sp>
      <p:sp>
        <p:nvSpPr>
          <p:cNvPr id="22" name="Text Placeholder 21">
            <a:extLst>
              <a:ext uri="{FF2B5EF4-FFF2-40B4-BE49-F238E27FC236}">
                <a16:creationId xmlns:a16="http://schemas.microsoft.com/office/drawing/2014/main" id="{B7C3C569-23DE-18AD-72B9-BC100E6AD67C}"/>
              </a:ext>
            </a:extLst>
          </p:cNvPr>
          <p:cNvSpPr>
            <a:spLocks noGrp="1"/>
          </p:cNvSpPr>
          <p:nvPr>
            <p:ph type="body" sz="quarter" idx="15"/>
          </p:nvPr>
        </p:nvSpPr>
        <p:spPr>
          <a:xfrm>
            <a:off x="4072027" y="3650685"/>
            <a:ext cx="3377317" cy="1175657"/>
          </a:xfrm>
        </p:spPr>
        <p:txBody>
          <a:bodyPr/>
          <a:lstStyle/>
          <a:p>
            <a:r>
              <a:rPr lang="en-US"/>
              <a:t>If a stock has been eliminated from the eligible investment universe, a sale is initiated in an orderly fashion, with minimal market impact.</a:t>
            </a:r>
          </a:p>
          <a:p>
            <a:endParaRPr lang="en-US"/>
          </a:p>
          <a:p>
            <a:endParaRPr lang="en-US"/>
          </a:p>
        </p:txBody>
      </p:sp>
      <p:sp>
        <p:nvSpPr>
          <p:cNvPr id="4" name="Title 20">
            <a:extLst>
              <a:ext uri="{FF2B5EF4-FFF2-40B4-BE49-F238E27FC236}">
                <a16:creationId xmlns:a16="http://schemas.microsoft.com/office/drawing/2014/main" id="{71654911-0B91-ED58-5886-CC49C9C47B10}"/>
              </a:ext>
            </a:extLst>
          </p:cNvPr>
          <p:cNvSpPr txBox="1">
            <a:spLocks/>
          </p:cNvSpPr>
          <p:nvPr/>
        </p:nvSpPr>
        <p:spPr>
          <a:xfrm>
            <a:off x="292609" y="612649"/>
            <a:ext cx="8549940" cy="452850"/>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t>Buy and sell decisions</a:t>
            </a:r>
          </a:p>
        </p:txBody>
      </p:sp>
      <p:sp>
        <p:nvSpPr>
          <p:cNvPr id="5" name="Text Placeholder 23">
            <a:extLst>
              <a:ext uri="{FF2B5EF4-FFF2-40B4-BE49-F238E27FC236}">
                <a16:creationId xmlns:a16="http://schemas.microsoft.com/office/drawing/2014/main" id="{30A898FA-A375-7815-FDBF-7F958585AACD}"/>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2"/>
                </a:solidFill>
              </a:rPr>
              <a:t>CREF SOCIAL CHOICE</a:t>
            </a:r>
            <a:endParaRPr lang="en-US" dirty="0"/>
          </a:p>
          <a:p>
            <a:endParaRPr lang="en-US" dirty="0"/>
          </a:p>
        </p:txBody>
      </p:sp>
      <p:sp>
        <p:nvSpPr>
          <p:cNvPr id="6" name="Slide Number Placeholder 2">
            <a:extLst>
              <a:ext uri="{FF2B5EF4-FFF2-40B4-BE49-F238E27FC236}">
                <a16:creationId xmlns:a16="http://schemas.microsoft.com/office/drawing/2014/main" id="{568F06BC-6917-C6C6-F4D6-07BE1828BD42}"/>
              </a:ext>
            </a:extLst>
          </p:cNvPr>
          <p:cNvSpPr txBox="1">
            <a:spLocks/>
          </p:cNvSpPr>
          <p:nvPr/>
        </p:nvSpPr>
        <p:spPr>
          <a:xfrm>
            <a:off x="11706436" y="6484937"/>
            <a:ext cx="361527" cy="1619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ADC283A-E609-844B-BB16-3439C132A3B0}" type="slidenum">
              <a:rPr lang="en-US" sz="700" b="1" smtClean="0">
                <a:latin typeface="TIAA Challenger Semibold" pitchFamily="2" charset="77"/>
              </a:rPr>
              <a:pPr/>
              <a:t>58</a:t>
            </a:fld>
            <a:endParaRPr lang="en-US" sz="700" b="1">
              <a:latin typeface="TIAA Challenger Semibold" pitchFamily="2" charset="77"/>
            </a:endParaRPr>
          </a:p>
        </p:txBody>
      </p:sp>
      <p:sp>
        <p:nvSpPr>
          <p:cNvPr id="9" name="Text Placeholder 2">
            <a:extLst>
              <a:ext uri="{FF2B5EF4-FFF2-40B4-BE49-F238E27FC236}">
                <a16:creationId xmlns:a16="http://schemas.microsoft.com/office/drawing/2014/main" id="{46616D6F-9307-5956-AF7A-189442FCB328}"/>
              </a:ext>
            </a:extLst>
          </p:cNvPr>
          <p:cNvSpPr>
            <a:spLocks noGrp="1"/>
          </p:cNvSpPr>
          <p:nvPr/>
        </p:nvSpPr>
        <p:spPr>
          <a:xfrm>
            <a:off x="285466" y="1144315"/>
            <a:ext cx="11511299" cy="754823"/>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The investment team utilizes a quantitative process to determine stock weights based on the portfolio’s risk exposures </a:t>
            </a:r>
            <a:br>
              <a:rPr lang="en-US" sz="1600" dirty="0">
                <a:solidFill>
                  <a:schemeClr val="tx1"/>
                </a:solidFill>
              </a:rPr>
            </a:br>
            <a:r>
              <a:rPr lang="en-US" sz="1600" dirty="0">
                <a:solidFill>
                  <a:schemeClr val="tx1"/>
                </a:solidFill>
              </a:rPr>
              <a:t>versus the benchmark.</a:t>
            </a:r>
          </a:p>
        </p:txBody>
      </p:sp>
      <p:sp>
        <p:nvSpPr>
          <p:cNvPr id="24" name="Text Placeholder 21">
            <a:extLst>
              <a:ext uri="{FF2B5EF4-FFF2-40B4-BE49-F238E27FC236}">
                <a16:creationId xmlns:a16="http://schemas.microsoft.com/office/drawing/2014/main" id="{D5D24BB0-597A-5A26-6879-1AD9DFDB9C16}"/>
              </a:ext>
            </a:extLst>
          </p:cNvPr>
          <p:cNvSpPr txBox="1">
            <a:spLocks/>
          </p:cNvSpPr>
          <p:nvPr/>
        </p:nvSpPr>
        <p:spPr>
          <a:xfrm>
            <a:off x="285466" y="3650685"/>
            <a:ext cx="3377317" cy="117565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Overweight positions have similar risk characteristics to ineligible stocks, ultimately helping to best align the risk profile of the portfolio relative to the benchmark.</a:t>
            </a:r>
          </a:p>
        </p:txBody>
      </p:sp>
      <p:pic>
        <p:nvPicPr>
          <p:cNvPr id="27" name="Graphic 26">
            <a:extLst>
              <a:ext uri="{FF2B5EF4-FFF2-40B4-BE49-F238E27FC236}">
                <a16:creationId xmlns:a16="http://schemas.microsoft.com/office/drawing/2014/main" id="{7AF5EFE7-3185-B593-60CE-09073272E4F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304915" y="2485073"/>
            <a:ext cx="914400" cy="914400"/>
          </a:xfrm>
          <a:prstGeom prst="rect">
            <a:avLst/>
          </a:prstGeom>
        </p:spPr>
      </p:pic>
      <p:pic>
        <p:nvPicPr>
          <p:cNvPr id="28" name="Graphic 27">
            <a:extLst>
              <a:ext uri="{FF2B5EF4-FFF2-40B4-BE49-F238E27FC236}">
                <a16:creationId xmlns:a16="http://schemas.microsoft.com/office/drawing/2014/main" id="{B6D84D79-3DE8-DA62-AFCA-1631BABD321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072027" y="2492609"/>
            <a:ext cx="914400" cy="914400"/>
          </a:xfrm>
          <a:prstGeom prst="rect">
            <a:avLst/>
          </a:prstGeom>
        </p:spPr>
      </p:pic>
      <p:pic>
        <p:nvPicPr>
          <p:cNvPr id="29" name="Graphic 28">
            <a:extLst>
              <a:ext uri="{FF2B5EF4-FFF2-40B4-BE49-F238E27FC236}">
                <a16:creationId xmlns:a16="http://schemas.microsoft.com/office/drawing/2014/main" id="{543B8B0E-CE35-C6D5-DAEB-F48689BFEAD5}"/>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870896" y="2382079"/>
            <a:ext cx="914400" cy="914400"/>
          </a:xfrm>
          <a:prstGeom prst="rect">
            <a:avLst/>
          </a:prstGeom>
        </p:spPr>
      </p:pic>
      <p:grpSp>
        <p:nvGrpSpPr>
          <p:cNvPr id="32" name="Group 31">
            <a:extLst>
              <a:ext uri="{FF2B5EF4-FFF2-40B4-BE49-F238E27FC236}">
                <a16:creationId xmlns:a16="http://schemas.microsoft.com/office/drawing/2014/main" id="{409ABB67-B220-AF5B-9F48-0B94331F3E44}"/>
              </a:ext>
            </a:extLst>
          </p:cNvPr>
          <p:cNvGrpSpPr/>
          <p:nvPr/>
        </p:nvGrpSpPr>
        <p:grpSpPr>
          <a:xfrm>
            <a:off x="3755810" y="2168552"/>
            <a:ext cx="3804796" cy="3125037"/>
            <a:chOff x="3755810" y="1563381"/>
            <a:chExt cx="3804796" cy="4617720"/>
          </a:xfrm>
        </p:grpSpPr>
        <p:cxnSp>
          <p:nvCxnSpPr>
            <p:cNvPr id="30" name="Straight Connector 29">
              <a:extLst>
                <a:ext uri="{FF2B5EF4-FFF2-40B4-BE49-F238E27FC236}">
                  <a16:creationId xmlns:a16="http://schemas.microsoft.com/office/drawing/2014/main" id="{76079392-99CC-E2D3-5A5F-7C0E5681CD83}"/>
                </a:ext>
              </a:extLst>
            </p:cNvPr>
            <p:cNvCxnSpPr>
              <a:cxnSpLocks/>
            </p:cNvCxnSpPr>
            <p:nvPr/>
          </p:nvCxnSpPr>
          <p:spPr>
            <a:xfrm>
              <a:off x="3755810" y="1563381"/>
              <a:ext cx="0" cy="461772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15F02A7-EB2B-B39C-71AE-3E98CBA49CA7}"/>
                </a:ext>
              </a:extLst>
            </p:cNvPr>
            <p:cNvCxnSpPr>
              <a:cxnSpLocks/>
            </p:cNvCxnSpPr>
            <p:nvPr/>
          </p:nvCxnSpPr>
          <p:spPr>
            <a:xfrm>
              <a:off x="7560606" y="1563381"/>
              <a:ext cx="0" cy="461772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sp>
        <p:nvSpPr>
          <p:cNvPr id="2" name="Footer Placeholder 4">
            <a:extLst>
              <a:ext uri="{FF2B5EF4-FFF2-40B4-BE49-F238E27FC236}">
                <a16:creationId xmlns:a16="http://schemas.microsoft.com/office/drawing/2014/main" id="{2AD8E12C-C5B5-EDCA-23D9-3D0356B0F9A0}"/>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879BBCB-BBA6-CB1B-4F6A-9927A484F892}"/>
              </a:ext>
            </a:extLst>
          </p:cNvPr>
          <p:cNvSpPr/>
          <p:nvPr/>
        </p:nvSpPr>
        <p:spPr>
          <a:xfrm>
            <a:off x="0" y="1762137"/>
            <a:ext cx="12192000" cy="4066188"/>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1" name="Title 2">
            <a:extLst>
              <a:ext uri="{FF2B5EF4-FFF2-40B4-BE49-F238E27FC236}">
                <a16:creationId xmlns:a16="http://schemas.microsoft.com/office/drawing/2014/main" id="{C045D5E8-E55E-A125-BA57-E5EB4741E8CB}"/>
              </a:ext>
            </a:extLst>
          </p:cNvPr>
          <p:cNvSpPr txBox="1">
            <a:spLocks/>
          </p:cNvSpPr>
          <p:nvPr/>
        </p:nvSpPr>
        <p:spPr>
          <a:xfrm>
            <a:off x="5240733" y="1569855"/>
            <a:ext cx="1533856" cy="2678041"/>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sz="18000" b="0">
                <a:solidFill>
                  <a:schemeClr val="accent2"/>
                </a:solidFill>
              </a:rPr>
              <a:t>2</a:t>
            </a:r>
          </a:p>
        </p:txBody>
      </p:sp>
      <p:sp>
        <p:nvSpPr>
          <p:cNvPr id="3" name="Title 2">
            <a:extLst>
              <a:ext uri="{FF2B5EF4-FFF2-40B4-BE49-F238E27FC236}">
                <a16:creationId xmlns:a16="http://schemas.microsoft.com/office/drawing/2014/main" id="{68EEE7B2-D7EC-5AC9-2090-B289B18F2DBC}"/>
              </a:ext>
            </a:extLst>
          </p:cNvPr>
          <p:cNvSpPr>
            <a:spLocks noGrp="1"/>
          </p:cNvSpPr>
          <p:nvPr>
            <p:ph type="title"/>
          </p:nvPr>
        </p:nvSpPr>
        <p:spPr>
          <a:xfrm>
            <a:off x="292608" y="612648"/>
            <a:ext cx="10947623" cy="379525"/>
          </a:xfrm>
        </p:spPr>
        <p:txBody>
          <a:bodyPr/>
          <a:lstStyle/>
          <a:p>
            <a:r>
              <a:rPr lang="en-US"/>
              <a:t>Selection process for fixed income follows stringent guidelines. </a:t>
            </a:r>
          </a:p>
        </p:txBody>
      </p:sp>
      <p:sp>
        <p:nvSpPr>
          <p:cNvPr id="4" name="Slide Number Placeholder 3">
            <a:extLst>
              <a:ext uri="{FF2B5EF4-FFF2-40B4-BE49-F238E27FC236}">
                <a16:creationId xmlns:a16="http://schemas.microsoft.com/office/drawing/2014/main" id="{1D1FDE93-D0A3-0022-8143-5BF5437DCEC1}"/>
              </a:ext>
            </a:extLst>
          </p:cNvPr>
          <p:cNvSpPr>
            <a:spLocks noGrp="1"/>
          </p:cNvSpPr>
          <p:nvPr>
            <p:ph type="sldNum" sz="quarter" idx="12"/>
          </p:nvPr>
        </p:nvSpPr>
        <p:spPr/>
        <p:txBody>
          <a:bodyPr/>
          <a:lstStyle/>
          <a:p>
            <a:fld id="{E5B12101-DB11-214A-81F9-2D258DBE057F}" type="slidenum">
              <a:rPr lang="en-US" smtClean="0"/>
              <a:pPr/>
              <a:t>59</a:t>
            </a:fld>
            <a:endParaRPr lang="en-US"/>
          </a:p>
        </p:txBody>
      </p:sp>
      <p:grpSp>
        <p:nvGrpSpPr>
          <p:cNvPr id="23" name="Group 22">
            <a:extLst>
              <a:ext uri="{FF2B5EF4-FFF2-40B4-BE49-F238E27FC236}">
                <a16:creationId xmlns:a16="http://schemas.microsoft.com/office/drawing/2014/main" id="{0D04AA91-50AB-8577-20E9-3D61697ED998}"/>
              </a:ext>
            </a:extLst>
          </p:cNvPr>
          <p:cNvGrpSpPr/>
          <p:nvPr/>
        </p:nvGrpSpPr>
        <p:grpSpPr>
          <a:xfrm>
            <a:off x="984217" y="3973956"/>
            <a:ext cx="4119128" cy="1536579"/>
            <a:chOff x="877068" y="4173719"/>
            <a:chExt cx="4119128" cy="1536579"/>
          </a:xfrm>
        </p:grpSpPr>
        <p:grpSp>
          <p:nvGrpSpPr>
            <p:cNvPr id="18" name="Group 17">
              <a:extLst>
                <a:ext uri="{FF2B5EF4-FFF2-40B4-BE49-F238E27FC236}">
                  <a16:creationId xmlns:a16="http://schemas.microsoft.com/office/drawing/2014/main" id="{6C6BC3D6-F898-BF95-A830-70957BF7A17E}"/>
                </a:ext>
              </a:extLst>
            </p:cNvPr>
            <p:cNvGrpSpPr/>
            <p:nvPr/>
          </p:nvGrpSpPr>
          <p:grpSpPr>
            <a:xfrm>
              <a:off x="877068" y="4173719"/>
              <a:ext cx="3814548" cy="486760"/>
              <a:chOff x="877068" y="4043095"/>
              <a:chExt cx="3814548" cy="486760"/>
            </a:xfrm>
          </p:grpSpPr>
          <p:sp>
            <p:nvSpPr>
              <p:cNvPr id="39" name="Rectangle 38">
                <a:extLst>
                  <a:ext uri="{FF2B5EF4-FFF2-40B4-BE49-F238E27FC236}">
                    <a16:creationId xmlns:a16="http://schemas.microsoft.com/office/drawing/2014/main" id="{E4EFA13E-8B50-4806-3425-6AECB47171E6}"/>
                  </a:ext>
                </a:extLst>
              </p:cNvPr>
              <p:cNvSpPr/>
              <p:nvPr/>
            </p:nvSpPr>
            <p:spPr>
              <a:xfrm>
                <a:off x="877068" y="4134533"/>
                <a:ext cx="1753705" cy="306744"/>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latin typeface="Ringside Narrow" panose="02000500000000000000" pitchFamily="2" charset="0"/>
                  </a:rPr>
                  <a:t>Affordable housing</a:t>
                </a:r>
              </a:p>
            </p:txBody>
          </p:sp>
          <p:sp>
            <p:nvSpPr>
              <p:cNvPr id="42" name="Rectangle 41">
                <a:extLst>
                  <a:ext uri="{FF2B5EF4-FFF2-40B4-BE49-F238E27FC236}">
                    <a16:creationId xmlns:a16="http://schemas.microsoft.com/office/drawing/2014/main" id="{57E5F266-8A4D-4958-6364-67E6E899F2DB}"/>
                  </a:ext>
                </a:extLst>
              </p:cNvPr>
              <p:cNvSpPr/>
              <p:nvPr/>
            </p:nvSpPr>
            <p:spPr>
              <a:xfrm>
                <a:off x="3090630" y="4043095"/>
                <a:ext cx="1600986" cy="486760"/>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latin typeface="Ringside Narrow" panose="02000500000000000000" pitchFamily="2" charset="0"/>
                  </a:rPr>
                  <a:t>Natural resources</a:t>
                </a:r>
              </a:p>
            </p:txBody>
          </p:sp>
        </p:grpSp>
        <p:grpSp>
          <p:nvGrpSpPr>
            <p:cNvPr id="22" name="Group 21">
              <a:extLst>
                <a:ext uri="{FF2B5EF4-FFF2-40B4-BE49-F238E27FC236}">
                  <a16:creationId xmlns:a16="http://schemas.microsoft.com/office/drawing/2014/main" id="{52349D25-34D7-A54E-7F36-4FBC76C9DA84}"/>
                </a:ext>
              </a:extLst>
            </p:cNvPr>
            <p:cNvGrpSpPr/>
            <p:nvPr/>
          </p:nvGrpSpPr>
          <p:grpSpPr>
            <a:xfrm>
              <a:off x="984443" y="5196404"/>
              <a:ext cx="4011753" cy="513894"/>
              <a:chOff x="984443" y="5146164"/>
              <a:chExt cx="4011753" cy="513894"/>
            </a:xfrm>
          </p:grpSpPr>
          <p:sp>
            <p:nvSpPr>
              <p:cNvPr id="40" name="Rectangle 39">
                <a:extLst>
                  <a:ext uri="{FF2B5EF4-FFF2-40B4-BE49-F238E27FC236}">
                    <a16:creationId xmlns:a16="http://schemas.microsoft.com/office/drawing/2014/main" id="{E67B01B6-0AF2-4A29-02CF-4728A9251297}"/>
                  </a:ext>
                </a:extLst>
              </p:cNvPr>
              <p:cNvSpPr/>
              <p:nvPr/>
            </p:nvSpPr>
            <p:spPr>
              <a:xfrm>
                <a:off x="2752032" y="5151508"/>
                <a:ext cx="2244164" cy="489749"/>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1"/>
                    </a:solidFill>
                    <a:latin typeface="Ringside Narrow" panose="02000500000000000000" pitchFamily="2" charset="0"/>
                  </a:rPr>
                  <a:t>Community and economic</a:t>
                </a:r>
                <a:br>
                  <a:rPr lang="en-US" sz="1400" b="1">
                    <a:solidFill>
                      <a:schemeClr val="tx1"/>
                    </a:solidFill>
                    <a:latin typeface="Ringside Narrow" panose="02000500000000000000" pitchFamily="2" charset="0"/>
                  </a:rPr>
                </a:br>
                <a:r>
                  <a:rPr lang="en-US" sz="1400" b="1">
                    <a:solidFill>
                      <a:schemeClr val="tx1"/>
                    </a:solidFill>
                    <a:latin typeface="Ringside Narrow" panose="02000500000000000000" pitchFamily="2" charset="0"/>
                  </a:rPr>
                  <a:t>development</a:t>
                </a:r>
              </a:p>
            </p:txBody>
          </p:sp>
          <p:sp>
            <p:nvSpPr>
              <p:cNvPr id="41" name="Rectangle 40">
                <a:extLst>
                  <a:ext uri="{FF2B5EF4-FFF2-40B4-BE49-F238E27FC236}">
                    <a16:creationId xmlns:a16="http://schemas.microsoft.com/office/drawing/2014/main" id="{1A297226-C9BE-A7BA-B481-E131DDE6D666}"/>
                  </a:ext>
                </a:extLst>
              </p:cNvPr>
              <p:cNvSpPr/>
              <p:nvPr/>
            </p:nvSpPr>
            <p:spPr>
              <a:xfrm>
                <a:off x="984443" y="5146164"/>
                <a:ext cx="1591483" cy="513894"/>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400" b="1">
                    <a:solidFill>
                      <a:schemeClr val="tx1"/>
                    </a:solidFill>
                    <a:latin typeface="Ringside Narrow" panose="02000500000000000000" pitchFamily="2" charset="0"/>
                  </a:rPr>
                  <a:t>Renewable energy</a:t>
                </a:r>
                <a:br>
                  <a:rPr lang="en-US" sz="1400" b="1">
                    <a:solidFill>
                      <a:schemeClr val="tx1"/>
                    </a:solidFill>
                    <a:latin typeface="Ringside Narrow" panose="02000500000000000000" pitchFamily="2" charset="0"/>
                  </a:rPr>
                </a:br>
                <a:r>
                  <a:rPr lang="en-US" sz="1400" b="1">
                    <a:solidFill>
                      <a:schemeClr val="tx1"/>
                    </a:solidFill>
                    <a:latin typeface="Ringside Narrow" panose="02000500000000000000" pitchFamily="2" charset="0"/>
                  </a:rPr>
                  <a:t>and climate change</a:t>
                </a:r>
              </a:p>
            </p:txBody>
          </p:sp>
        </p:grpSp>
      </p:grpSp>
      <p:sp>
        <p:nvSpPr>
          <p:cNvPr id="12" name="TextBox 11">
            <a:extLst>
              <a:ext uri="{FF2B5EF4-FFF2-40B4-BE49-F238E27FC236}">
                <a16:creationId xmlns:a16="http://schemas.microsoft.com/office/drawing/2014/main" id="{7C6AA328-BCB6-D37D-09CF-9FEA2ED50589}"/>
              </a:ext>
            </a:extLst>
          </p:cNvPr>
          <p:cNvSpPr txBox="1"/>
          <p:nvPr/>
        </p:nvSpPr>
        <p:spPr>
          <a:xfrm>
            <a:off x="304799" y="6006761"/>
            <a:ext cx="11401637" cy="484748"/>
          </a:xfrm>
          <a:prstGeom prst="rect">
            <a:avLst/>
          </a:prstGeom>
          <a:noFill/>
        </p:spPr>
        <p:txBody>
          <a:bodyPr wrap="square" lIns="0">
            <a:spAutoFit/>
          </a:bodyPr>
          <a:lstStyle/>
          <a:p>
            <a:pPr marR="0" lvl="0" defTabSz="795162" fontAlgn="auto">
              <a:spcAft>
                <a:spcPts val="100"/>
              </a:spcAft>
              <a:buClrTx/>
              <a:buSzTx/>
              <a:tabLst/>
              <a:defRPr/>
            </a:pPr>
            <a:r>
              <a:rPr lang="en-US" sz="850" dirty="0">
                <a:latin typeface="Ringside Narrow Book" panose="02000500000000000000" pitchFamily="2" charset="0"/>
              </a:rPr>
              <a:t>*In bond market sectors with comprehensive ESG ratings coverage, unrated securities are not included in the eligible universe. These include corporates, treasuries, sovereigns, </a:t>
            </a:r>
            <a:r>
              <a:rPr lang="en-US" sz="850" dirty="0" err="1">
                <a:latin typeface="Ringside Narrow Book" panose="02000500000000000000" pitchFamily="2" charset="0"/>
              </a:rPr>
              <a:t>supranationals</a:t>
            </a:r>
            <a:r>
              <a:rPr lang="en-US" sz="850" dirty="0">
                <a:latin typeface="Ringside Narrow Book" panose="02000500000000000000" pitchFamily="2" charset="0"/>
              </a:rPr>
              <a:t>, local authorities other than U.S. </a:t>
            </a:r>
            <a:r>
              <a:rPr lang="en-US" sz="850" dirty="0" err="1">
                <a:latin typeface="Ringside Narrow Book" panose="02000500000000000000" pitchFamily="2" charset="0"/>
              </a:rPr>
              <a:t>munis</a:t>
            </a:r>
            <a:r>
              <a:rPr lang="en-US" sz="850" dirty="0">
                <a:latin typeface="Ringside Narrow Book" panose="02000500000000000000" pitchFamily="2" charset="0"/>
              </a:rPr>
              <a:t>, and covered bonds. In subsectors with sparse or nonexistent ESG ratings coverage, unrated securities are eligible, though additional ESG factors are considered by the investment team. These include U.S. </a:t>
            </a:r>
            <a:r>
              <a:rPr lang="en-US" sz="850" dirty="0" err="1">
                <a:latin typeface="Ringside Narrow Book" panose="02000500000000000000" pitchFamily="2" charset="0"/>
              </a:rPr>
              <a:t>munis</a:t>
            </a:r>
            <a:r>
              <a:rPr lang="en-US" sz="850" dirty="0">
                <a:latin typeface="Ringside Narrow Book" panose="02000500000000000000" pitchFamily="2" charset="0"/>
              </a:rPr>
              <a:t> and all structured securities other than covered bonds (ABS, CMBS and RMBS).</a:t>
            </a:r>
          </a:p>
        </p:txBody>
      </p:sp>
      <p:sp>
        <p:nvSpPr>
          <p:cNvPr id="15" name="Title 2">
            <a:extLst>
              <a:ext uri="{FF2B5EF4-FFF2-40B4-BE49-F238E27FC236}">
                <a16:creationId xmlns:a16="http://schemas.microsoft.com/office/drawing/2014/main" id="{AD530241-9D49-3E38-8197-35EE41BC5DD3}"/>
              </a:ext>
            </a:extLst>
          </p:cNvPr>
          <p:cNvSpPr txBox="1">
            <a:spLocks/>
          </p:cNvSpPr>
          <p:nvPr/>
        </p:nvSpPr>
        <p:spPr>
          <a:xfrm>
            <a:off x="207172" y="1545124"/>
            <a:ext cx="1434177" cy="2403721"/>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sz="18000" b="0">
                <a:solidFill>
                  <a:schemeClr val="accent2"/>
                </a:solidFill>
              </a:rPr>
              <a:t>1</a:t>
            </a:r>
          </a:p>
        </p:txBody>
      </p:sp>
      <p:sp>
        <p:nvSpPr>
          <p:cNvPr id="19" name="Text Placeholder 1">
            <a:extLst>
              <a:ext uri="{FF2B5EF4-FFF2-40B4-BE49-F238E27FC236}">
                <a16:creationId xmlns:a16="http://schemas.microsoft.com/office/drawing/2014/main" id="{69004583-A3CA-791C-A0D0-34CC2B809065}"/>
              </a:ext>
            </a:extLst>
          </p:cNvPr>
          <p:cNvSpPr txBox="1">
            <a:spLocks/>
          </p:cNvSpPr>
          <p:nvPr/>
        </p:nvSpPr>
        <p:spPr>
          <a:xfrm>
            <a:off x="1058590" y="2469961"/>
            <a:ext cx="4107770" cy="108085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300"/>
              </a:spcAft>
              <a:buFont typeface="Arial" panose="020B0604020202020204" pitchFamily="34" charset="0"/>
              <a:buChar char="•"/>
            </a:pPr>
            <a:r>
              <a:rPr lang="en-US" sz="1400">
                <a:latin typeface="Ringside Narrow" panose="02000800000000000000" pitchFamily="50" charset="0"/>
              </a:rPr>
              <a:t>Use of proceeds m</a:t>
            </a:r>
            <a:r>
              <a:rPr lang="en-US" sz="1400">
                <a:latin typeface="+mn-lt"/>
              </a:rPr>
              <a:t>ust align with one of four</a:t>
            </a:r>
            <a:br>
              <a:rPr lang="en-US" sz="1400">
                <a:latin typeface="+mn-lt"/>
              </a:rPr>
            </a:br>
            <a:r>
              <a:rPr lang="en-US" sz="1400">
                <a:latin typeface="+mn-lt"/>
              </a:rPr>
              <a:t>impact themes</a:t>
            </a:r>
          </a:p>
          <a:p>
            <a:pPr marL="137160" indent="-137160">
              <a:buFont typeface="Arial" panose="020B0604020202020204" pitchFamily="34" charset="0"/>
              <a:buChar char="•"/>
            </a:pPr>
            <a:r>
              <a:rPr lang="en-US" sz="1400">
                <a:latin typeface="+mn-lt"/>
              </a:rPr>
              <a:t>Issuers must regularly report on impact using</a:t>
            </a:r>
            <a:br>
              <a:rPr lang="en-US" sz="1400">
                <a:latin typeface="+mn-lt"/>
              </a:rPr>
            </a:br>
            <a:r>
              <a:rPr lang="en-US" sz="1400">
                <a:latin typeface="+mn-lt"/>
              </a:rPr>
              <a:t>more stringent criteria than industry norms</a:t>
            </a:r>
          </a:p>
        </p:txBody>
      </p:sp>
      <p:sp>
        <p:nvSpPr>
          <p:cNvPr id="5" name="Text Placeholder 4">
            <a:extLst>
              <a:ext uri="{FF2B5EF4-FFF2-40B4-BE49-F238E27FC236}">
                <a16:creationId xmlns:a16="http://schemas.microsoft.com/office/drawing/2014/main" id="{BCD37649-50F7-2F76-B5B1-25D3439A1D55}"/>
              </a:ext>
            </a:extLst>
          </p:cNvPr>
          <p:cNvSpPr>
            <a:spLocks noGrp="1"/>
          </p:cNvSpPr>
          <p:nvPr>
            <p:ph type="body" sz="quarter" idx="14"/>
          </p:nvPr>
        </p:nvSpPr>
        <p:spPr>
          <a:xfrm>
            <a:off x="6483608" y="2057400"/>
            <a:ext cx="4866351" cy="374380"/>
          </a:xfrm>
        </p:spPr>
        <p:txBody>
          <a:bodyPr/>
          <a:lstStyle/>
          <a:p>
            <a:pPr>
              <a:spcAft>
                <a:spcPts val="900"/>
              </a:spcAft>
            </a:pPr>
            <a:r>
              <a:rPr lang="en-US" sz="1800" b="1" dirty="0">
                <a:latin typeface="Ringside Narrow" panose="02000500000000000000" pitchFamily="2" charset="0"/>
              </a:rPr>
              <a:t>Demonstrated ESG leadership</a:t>
            </a:r>
          </a:p>
        </p:txBody>
      </p:sp>
      <p:sp>
        <p:nvSpPr>
          <p:cNvPr id="20" name="Text Placeholder 4">
            <a:extLst>
              <a:ext uri="{FF2B5EF4-FFF2-40B4-BE49-F238E27FC236}">
                <a16:creationId xmlns:a16="http://schemas.microsoft.com/office/drawing/2014/main" id="{314CEFA7-60E9-0A55-0279-2CF41FC7E315}"/>
              </a:ext>
            </a:extLst>
          </p:cNvPr>
          <p:cNvSpPr txBox="1">
            <a:spLocks/>
          </p:cNvSpPr>
          <p:nvPr/>
        </p:nvSpPr>
        <p:spPr>
          <a:xfrm>
            <a:off x="6501083" y="2469961"/>
            <a:ext cx="4813849" cy="28913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300"/>
              </a:spcAft>
            </a:pPr>
            <a:r>
              <a:rPr lang="en-US" sz="1400" b="1" dirty="0">
                <a:latin typeface="Ringside Narrow" panose="02000800000000000000" pitchFamily="50" charset="0"/>
              </a:rPr>
              <a:t>Bond sectors</a:t>
            </a:r>
          </a:p>
          <a:p>
            <a:pPr marL="137160" indent="-137160">
              <a:spcAft>
                <a:spcPts val="300"/>
              </a:spcAft>
              <a:buFont typeface="Arial" panose="020B0604020202020204" pitchFamily="34" charset="0"/>
              <a:buChar char="•"/>
            </a:pPr>
            <a:r>
              <a:rPr lang="en-US" sz="1400" dirty="0">
                <a:latin typeface="+mn-lt"/>
              </a:rPr>
              <a:t>Must be selected for proprietary Nuveen investable universe </a:t>
            </a:r>
          </a:p>
          <a:p>
            <a:pPr marL="137160" indent="-137160">
              <a:spcAft>
                <a:spcPts val="900"/>
              </a:spcAft>
              <a:buFont typeface="Arial" panose="020B0604020202020204" pitchFamily="34" charset="0"/>
              <a:buChar char="•"/>
            </a:pPr>
            <a:r>
              <a:rPr lang="en-US" sz="1400" dirty="0">
                <a:latin typeface="+mn-lt"/>
              </a:rPr>
              <a:t>Must lead MSCI or Sustainalytics ratings, where coverage</a:t>
            </a:r>
            <a:br>
              <a:rPr lang="en-US" sz="1400" dirty="0">
                <a:latin typeface="+mn-lt"/>
              </a:rPr>
            </a:br>
            <a:r>
              <a:rPr lang="en-US" sz="1400" dirty="0">
                <a:latin typeface="+mn-lt"/>
              </a:rPr>
              <a:t>is applicable*</a:t>
            </a:r>
            <a:endParaRPr lang="en-US" sz="1400" dirty="0">
              <a:latin typeface="Ringside Narrow" panose="02000800000000000000" pitchFamily="50" charset="0"/>
            </a:endParaRPr>
          </a:p>
          <a:p>
            <a:pPr>
              <a:spcAft>
                <a:spcPts val="300"/>
              </a:spcAft>
            </a:pPr>
            <a:r>
              <a:rPr lang="en-US" sz="1400" b="1" dirty="0">
                <a:latin typeface="Ringside Narrow" panose="02000800000000000000" pitchFamily="50" charset="0"/>
              </a:rPr>
              <a:t>Corporates</a:t>
            </a:r>
          </a:p>
          <a:p>
            <a:pPr marL="137160" indent="-137160">
              <a:spcAft>
                <a:spcPts val="300"/>
              </a:spcAft>
              <a:buFont typeface="Arial" panose="020B0604020202020204" pitchFamily="34" charset="0"/>
              <a:buChar char="•"/>
            </a:pPr>
            <a:r>
              <a:rPr lang="en-US" sz="1400" dirty="0">
                <a:latin typeface="+mn-lt"/>
              </a:rPr>
              <a:t>Must use best practices based on MSCI corporate ratings related to their industry</a:t>
            </a:r>
          </a:p>
          <a:p>
            <a:pPr marL="137160" indent="-137160">
              <a:spcAft>
                <a:spcPts val="300"/>
              </a:spcAft>
              <a:buFont typeface="Arial" panose="020B0604020202020204" pitchFamily="34" charset="0"/>
              <a:buChar char="•"/>
            </a:pPr>
            <a:r>
              <a:rPr lang="en-US" sz="1400" dirty="0">
                <a:latin typeface="+mn-lt"/>
              </a:rPr>
              <a:t>Can’t be exposed to “very severe” controversies per MSCI </a:t>
            </a:r>
            <a:br>
              <a:rPr lang="en-US" sz="1400" dirty="0">
                <a:latin typeface="+mn-lt"/>
              </a:rPr>
            </a:br>
            <a:r>
              <a:rPr lang="en-US" sz="1400" dirty="0">
                <a:latin typeface="+mn-lt"/>
              </a:rPr>
              <a:t>ESG scores</a:t>
            </a:r>
          </a:p>
          <a:p>
            <a:pPr marL="137160" indent="-137160">
              <a:buFont typeface="Arial" panose="020B0604020202020204" pitchFamily="34" charset="0"/>
              <a:buChar char="•"/>
            </a:pPr>
            <a:r>
              <a:rPr lang="en-US" sz="1400" dirty="0">
                <a:latin typeface="+mn-lt"/>
              </a:rPr>
              <a:t>Generally, can’t have significant revenue associated with alcohol, tobacco, gambling, weapons, civilian firearms, nuclear power or thermal coal</a:t>
            </a:r>
          </a:p>
          <a:p>
            <a:endParaRPr lang="en-US" dirty="0">
              <a:latin typeface="+mn-lt"/>
            </a:endParaRPr>
          </a:p>
        </p:txBody>
      </p:sp>
      <p:sp>
        <p:nvSpPr>
          <p:cNvPr id="2" name="Text Placeholder 1">
            <a:extLst>
              <a:ext uri="{FF2B5EF4-FFF2-40B4-BE49-F238E27FC236}">
                <a16:creationId xmlns:a16="http://schemas.microsoft.com/office/drawing/2014/main" id="{0157D315-3CB1-589A-165A-6798BBE388B8}"/>
              </a:ext>
            </a:extLst>
          </p:cNvPr>
          <p:cNvSpPr>
            <a:spLocks noGrp="1"/>
          </p:cNvSpPr>
          <p:nvPr>
            <p:ph type="body" sz="quarter" idx="13"/>
          </p:nvPr>
        </p:nvSpPr>
        <p:spPr>
          <a:xfrm>
            <a:off x="1058590" y="2054336"/>
            <a:ext cx="4275677" cy="326995"/>
          </a:xfrm>
        </p:spPr>
        <p:txBody>
          <a:bodyPr/>
          <a:lstStyle/>
          <a:p>
            <a:pPr>
              <a:spcAft>
                <a:spcPts val="0"/>
              </a:spcAft>
            </a:pPr>
            <a:r>
              <a:rPr lang="en-US" sz="1800" b="1" dirty="0">
                <a:latin typeface="Ringside Narrow" panose="02000500000000000000" pitchFamily="2" charset="0"/>
              </a:rPr>
              <a:t>Alignment with our impact framework</a:t>
            </a:r>
          </a:p>
        </p:txBody>
      </p:sp>
      <p:sp>
        <p:nvSpPr>
          <p:cNvPr id="8" name="Text Placeholder 1">
            <a:extLst>
              <a:ext uri="{FF2B5EF4-FFF2-40B4-BE49-F238E27FC236}">
                <a16:creationId xmlns:a16="http://schemas.microsoft.com/office/drawing/2014/main" id="{44D8D21F-1CA6-BE42-00F5-09A905AC0BF7}"/>
              </a:ext>
            </a:extLst>
          </p:cNvPr>
          <p:cNvSpPr txBox="1">
            <a:spLocks/>
          </p:cNvSpPr>
          <p:nvPr/>
        </p:nvSpPr>
        <p:spPr>
          <a:xfrm>
            <a:off x="292607" y="1103911"/>
            <a:ext cx="10975056" cy="32368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mn-lt"/>
              </a:rPr>
              <a:t>Investments can qualify for the portfolio in two ways.</a:t>
            </a:r>
          </a:p>
        </p:txBody>
      </p:sp>
      <p:pic>
        <p:nvPicPr>
          <p:cNvPr id="24" name="Graphic 23">
            <a:extLst>
              <a:ext uri="{FF2B5EF4-FFF2-40B4-BE49-F238E27FC236}">
                <a16:creationId xmlns:a16="http://schemas.microsoft.com/office/drawing/2014/main" id="{60909B23-64E4-012C-8E62-407C7A82EA9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681748" y="3583100"/>
            <a:ext cx="457200" cy="457200"/>
          </a:xfrm>
          <a:prstGeom prst="rect">
            <a:avLst/>
          </a:prstGeom>
        </p:spPr>
      </p:pic>
      <p:pic>
        <p:nvPicPr>
          <p:cNvPr id="25" name="Graphic 24">
            <a:extLst>
              <a:ext uri="{FF2B5EF4-FFF2-40B4-BE49-F238E27FC236}">
                <a16:creationId xmlns:a16="http://schemas.microsoft.com/office/drawing/2014/main" id="{4A338ECC-4FE2-104A-6598-DA84CF8A7FF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703774" y="3565198"/>
            <a:ext cx="457200" cy="457200"/>
          </a:xfrm>
          <a:prstGeom prst="rect">
            <a:avLst/>
          </a:prstGeom>
        </p:spPr>
      </p:pic>
      <p:pic>
        <p:nvPicPr>
          <p:cNvPr id="26" name="Graphic 25">
            <a:extLst>
              <a:ext uri="{FF2B5EF4-FFF2-40B4-BE49-F238E27FC236}">
                <a16:creationId xmlns:a16="http://schemas.microsoft.com/office/drawing/2014/main" id="{AE477241-1333-CE43-13DC-E049849AFAB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703774" y="4530278"/>
            <a:ext cx="457200" cy="457200"/>
          </a:xfrm>
          <a:prstGeom prst="rect">
            <a:avLst/>
          </a:prstGeom>
        </p:spPr>
      </p:pic>
      <p:pic>
        <p:nvPicPr>
          <p:cNvPr id="27" name="Graphic 26">
            <a:extLst>
              <a:ext uri="{FF2B5EF4-FFF2-40B4-BE49-F238E27FC236}">
                <a16:creationId xmlns:a16="http://schemas.microsoft.com/office/drawing/2014/main" id="{0DC1C007-4525-04DB-2597-D378CC97C0E5}"/>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632469" y="4530278"/>
            <a:ext cx="457200" cy="457200"/>
          </a:xfrm>
          <a:prstGeom prst="rect">
            <a:avLst/>
          </a:prstGeom>
        </p:spPr>
      </p:pic>
      <p:sp>
        <p:nvSpPr>
          <p:cNvPr id="11" name="Text Placeholder 23">
            <a:extLst>
              <a:ext uri="{FF2B5EF4-FFF2-40B4-BE49-F238E27FC236}">
                <a16:creationId xmlns:a16="http://schemas.microsoft.com/office/drawing/2014/main" id="{5CBB0F09-6900-2D46-68AB-AD218FC81AB0}"/>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2"/>
                </a:solidFill>
              </a:rPr>
              <a:t>CREF SOCIAL CHOICE</a:t>
            </a:r>
            <a:endParaRPr lang="en-US" dirty="0"/>
          </a:p>
          <a:p>
            <a:endParaRPr lang="en-US" dirty="0"/>
          </a:p>
        </p:txBody>
      </p:sp>
    </p:spTree>
    <p:extLst>
      <p:ext uri="{BB962C8B-B14F-4D97-AF65-F5344CB8AC3E}">
        <p14:creationId xmlns:p14="http://schemas.microsoft.com/office/powerpoint/2010/main" val="2870638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C63D754-1264-62B6-7B90-34BE720BEB83}"/>
              </a:ext>
            </a:extLst>
          </p:cNvPr>
          <p:cNvSpPr/>
          <p:nvPr/>
        </p:nvSpPr>
        <p:spPr>
          <a:xfrm>
            <a:off x="0" y="0"/>
            <a:ext cx="12192000" cy="68547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1"/>
              </a:solidFill>
            </a:endParaRPr>
          </a:p>
        </p:txBody>
      </p:sp>
      <p:sp>
        <p:nvSpPr>
          <p:cNvPr id="3" name="Slide Number Placeholder 2">
            <a:extLst>
              <a:ext uri="{FF2B5EF4-FFF2-40B4-BE49-F238E27FC236}">
                <a16:creationId xmlns:a16="http://schemas.microsoft.com/office/drawing/2014/main" id="{22F90A3E-A7C3-9BAF-CC23-01015876E8D9}"/>
              </a:ext>
            </a:extLst>
          </p:cNvPr>
          <p:cNvSpPr>
            <a:spLocks noGrp="1"/>
          </p:cNvSpPr>
          <p:nvPr>
            <p:ph type="sldNum" sz="quarter" idx="12"/>
          </p:nvPr>
        </p:nvSpPr>
        <p:spPr/>
        <p:txBody>
          <a:bodyPr/>
          <a:lstStyle/>
          <a:p>
            <a:fld id="{6ADC283A-E609-844B-BB16-3439C132A3B0}" type="slidenum">
              <a:rPr lang="en-US" smtClean="0"/>
              <a:t>6</a:t>
            </a:fld>
            <a:endParaRPr lang="en-US"/>
          </a:p>
        </p:txBody>
      </p:sp>
      <p:sp>
        <p:nvSpPr>
          <p:cNvPr id="5" name="Rectangle 4">
            <a:extLst>
              <a:ext uri="{FF2B5EF4-FFF2-40B4-BE49-F238E27FC236}">
                <a16:creationId xmlns:a16="http://schemas.microsoft.com/office/drawing/2014/main" id="{49B47526-57E2-7055-05AC-BFD46CF03B96}"/>
              </a:ext>
            </a:extLst>
          </p:cNvPr>
          <p:cNvSpPr/>
          <p:nvPr/>
        </p:nvSpPr>
        <p:spPr>
          <a:xfrm rot="16200000">
            <a:off x="1599843" y="-124125"/>
            <a:ext cx="666307" cy="3865993"/>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accent4"/>
              </a:solidFill>
            </a:endParaRPr>
          </a:p>
        </p:txBody>
      </p:sp>
      <p:sp>
        <p:nvSpPr>
          <p:cNvPr id="6" name="Title 2">
            <a:extLst>
              <a:ext uri="{FF2B5EF4-FFF2-40B4-BE49-F238E27FC236}">
                <a16:creationId xmlns:a16="http://schemas.microsoft.com/office/drawing/2014/main" id="{EB996757-8D3A-F311-E551-9CD6113FAB71}"/>
              </a:ext>
            </a:extLst>
          </p:cNvPr>
          <p:cNvSpPr>
            <a:spLocks noGrp="1"/>
          </p:cNvSpPr>
          <p:nvPr/>
        </p:nvSpPr>
        <p:spPr>
          <a:xfrm>
            <a:off x="297146" y="612649"/>
            <a:ext cx="10947623" cy="453620"/>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a:t>CREF is created for the long haul—with benefits throughout life. </a:t>
            </a:r>
          </a:p>
        </p:txBody>
      </p:sp>
      <p:sp>
        <p:nvSpPr>
          <p:cNvPr id="23" name="Text Placeholder 19">
            <a:extLst>
              <a:ext uri="{FF2B5EF4-FFF2-40B4-BE49-F238E27FC236}">
                <a16:creationId xmlns:a16="http://schemas.microsoft.com/office/drawing/2014/main" id="{F9EBB5E6-6B45-5E5F-21E7-DDE36C62F7BD}"/>
              </a:ext>
            </a:extLst>
          </p:cNvPr>
          <p:cNvSpPr>
            <a:spLocks noGrp="1"/>
          </p:cNvSpPr>
          <p:nvPr/>
        </p:nvSpPr>
        <p:spPr>
          <a:xfrm>
            <a:off x="301753" y="5357953"/>
            <a:ext cx="8092948" cy="1049815"/>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endParaRPr lang="en-US" sz="850" dirty="0"/>
          </a:p>
          <a:p>
            <a:pPr marL="137160" indent="-137160">
              <a:spcAft>
                <a:spcPts val="100"/>
              </a:spcAft>
              <a:buFont typeface="+mj-lt"/>
              <a:buAutoNum type="arabicPeriod"/>
            </a:pPr>
            <a:r>
              <a:rPr lang="en-US" sz="850" dirty="0">
                <a:solidFill>
                  <a:srgbClr val="041459"/>
                </a:solidFill>
                <a:effectLst/>
              </a:rPr>
              <a:t>Converting some or all savings to income benefits (referred to as “annuitization”) is a permanent decision. Once income benefit payments have begun, you’re unable to change to another option.</a:t>
            </a:r>
          </a:p>
          <a:p>
            <a:pPr marL="137160" indent="-137160">
              <a:spcAft>
                <a:spcPts val="100"/>
              </a:spcAft>
              <a:buFont typeface="+mj-lt"/>
              <a:buAutoNum type="arabicPeriod"/>
            </a:pPr>
            <a:r>
              <a:rPr lang="en-US" sz="850" dirty="0"/>
              <a:t>The maximum guarantee period is based on your life expectancy according to Internal Revenue Service tables. Depending on who you designate as your beneficiary, some or all of the payments remaining at your death, if any, may need to be commuted to comply with federal tax law. You should consult a tax advisor before selecting an annuity guarantee period.</a:t>
            </a:r>
          </a:p>
          <a:p>
            <a:pPr marL="137160" indent="-137160">
              <a:spcAft>
                <a:spcPts val="100"/>
              </a:spcAft>
              <a:buFont typeface="+mj-lt"/>
              <a:buAutoNum type="arabicPeriod"/>
            </a:pPr>
            <a:r>
              <a:rPr lang="en-US" sz="850" dirty="0"/>
              <a:t>Variable annuities share risks by pooling our annuitants. Those in the risk pool who experience shorter lives subsidize the payments to those in the pool who experience longer lives.</a:t>
            </a:r>
          </a:p>
          <a:p>
            <a:pPr marL="137160" indent="-137160">
              <a:spcAft>
                <a:spcPts val="100"/>
              </a:spcAft>
              <a:buFont typeface="+mj-lt"/>
              <a:buAutoNum type="arabicPeriod"/>
            </a:pPr>
            <a:r>
              <a:rPr lang="en-US" sz="850" dirty="0"/>
              <a:t>Any guarantees under annuities issued by TIAA are subject to TIAA’s claims-paying ability. Payments from the variable accounts will rise or fall based on investment performance.</a:t>
            </a:r>
          </a:p>
          <a:p>
            <a:pPr marL="137160" indent="-137160">
              <a:spcAft>
                <a:spcPts val="100"/>
              </a:spcAft>
              <a:buFont typeface="+mj-lt"/>
              <a:buAutoNum type="arabicPeriod"/>
            </a:pPr>
            <a:r>
              <a:rPr lang="en-US" sz="850" dirty="0">
                <a:effectLst/>
              </a:rPr>
              <a:t>There are no fees or charges to initiate or stop this income option. However, it’s important to note that your annuity’s balance will be reduced by the income payments you receive, independent of the annuity’s performance</a:t>
            </a:r>
            <a:r>
              <a:rPr lang="en-US" sz="850" dirty="0"/>
              <a:t>.</a:t>
            </a:r>
          </a:p>
        </p:txBody>
      </p:sp>
      <p:sp>
        <p:nvSpPr>
          <p:cNvPr id="17" name="Text Placeholder 28">
            <a:extLst>
              <a:ext uri="{FF2B5EF4-FFF2-40B4-BE49-F238E27FC236}">
                <a16:creationId xmlns:a16="http://schemas.microsoft.com/office/drawing/2014/main" id="{AF0EE17A-2CBE-D3EB-2D13-2821936C3D5D}"/>
              </a:ext>
            </a:extLst>
          </p:cNvPr>
          <p:cNvSpPr>
            <a:spLocks noGrp="1"/>
          </p:cNvSpPr>
          <p:nvPr/>
        </p:nvSpPr>
        <p:spPr>
          <a:xfrm>
            <a:off x="635288" y="1655627"/>
            <a:ext cx="3511289" cy="48283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bg2"/>
              </a:buClr>
              <a:buFont typeface="Arial" panose="020B0604020202020204" pitchFamily="34" charset="0"/>
              <a:buNone/>
              <a:defRPr sz="2000" b="1" i="0" kern="1200">
                <a:solidFill>
                  <a:schemeClr val="tx2"/>
                </a:solidFill>
                <a:latin typeface="TIAA Challenger Semibold" pitchFamily="2" charset="77"/>
                <a:ea typeface="+mn-ea"/>
                <a:cs typeface="+mn-cs"/>
              </a:defRPr>
            </a:lvl1pPr>
            <a:lvl2pPr marL="338328"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1100" b="1" i="0" kern="1200">
                <a:solidFill>
                  <a:schemeClr val="accent5"/>
                </a:solidFill>
                <a:latin typeface="TIAA Challenger Semibold" pitchFamily="2" charset="77"/>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spc="20">
                <a:solidFill>
                  <a:schemeClr val="bg1"/>
                </a:solidFill>
              </a:rPr>
              <a:t>IN RETIREMENT</a:t>
            </a:r>
          </a:p>
        </p:txBody>
      </p:sp>
      <p:sp>
        <p:nvSpPr>
          <p:cNvPr id="7" name="Text Placeholder 1">
            <a:extLst>
              <a:ext uri="{FF2B5EF4-FFF2-40B4-BE49-F238E27FC236}">
                <a16:creationId xmlns:a16="http://schemas.microsoft.com/office/drawing/2014/main" id="{9305651E-F1D4-18A1-637F-1AD8966D459E}"/>
              </a:ext>
            </a:extLst>
          </p:cNvPr>
          <p:cNvSpPr>
            <a:spLocks noGrp="1"/>
          </p:cNvSpPr>
          <p:nvPr/>
        </p:nvSpPr>
        <p:spPr>
          <a:xfrm>
            <a:off x="635288" y="2449839"/>
            <a:ext cx="8092948" cy="236600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lvl="1">
              <a:spcAft>
                <a:spcPts val="900"/>
              </a:spcAft>
            </a:pPr>
            <a:r>
              <a:rPr lang="en-US" dirty="0"/>
              <a:t>Option to convert some or all CREF savings to variable lifetime income</a:t>
            </a:r>
            <a:r>
              <a:rPr lang="en-US" baseline="30000" dirty="0"/>
              <a:t>1</a:t>
            </a:r>
          </a:p>
          <a:p>
            <a:pPr marL="137160" lvl="1">
              <a:spcAft>
                <a:spcPts val="900"/>
              </a:spcAft>
            </a:pPr>
            <a:r>
              <a:rPr lang="en-US" dirty="0">
                <a:effectLst/>
                <a:latin typeface="+mn-lt"/>
              </a:rPr>
              <a:t>Creates an income stream designed to </a:t>
            </a:r>
            <a:r>
              <a:rPr lang="en-US" dirty="0">
                <a:latin typeface="+mn-lt"/>
              </a:rPr>
              <a:t>keep</a:t>
            </a:r>
            <a:r>
              <a:rPr lang="en-US" dirty="0">
                <a:effectLst/>
                <a:latin typeface="+mn-lt"/>
              </a:rPr>
              <a:t> pace with rising costs during retirement</a:t>
            </a:r>
            <a:endParaRPr lang="en-US" baseline="30000" dirty="0">
              <a:latin typeface="+mn-lt"/>
            </a:endParaRPr>
          </a:p>
          <a:p>
            <a:pPr marL="137160" lvl="1">
              <a:spcAft>
                <a:spcPts val="900"/>
              </a:spcAft>
            </a:pPr>
            <a:r>
              <a:rPr lang="en-US" dirty="0"/>
              <a:t>Lifetime income payments based on the market performance of the underlying investments for growth opportunity</a:t>
            </a:r>
          </a:p>
          <a:p>
            <a:pPr marL="137160" lvl="1">
              <a:spcAft>
                <a:spcPts val="900"/>
              </a:spcAft>
            </a:pPr>
            <a:r>
              <a:rPr lang="en-US" dirty="0"/>
              <a:t>Options to extend payments to a partner for life or other beneficiaries for a guaranteed period</a:t>
            </a:r>
            <a:r>
              <a:rPr lang="en-US" baseline="30000" dirty="0"/>
              <a:t>2</a:t>
            </a:r>
            <a:r>
              <a:rPr lang="en-US" dirty="0"/>
              <a:t>  </a:t>
            </a:r>
          </a:p>
          <a:p>
            <a:pPr marL="137160" lvl="1">
              <a:spcAft>
                <a:spcPts val="900"/>
              </a:spcAft>
            </a:pPr>
            <a:r>
              <a:rPr lang="en-US" dirty="0"/>
              <a:t>Built-in risk pooling, or longevity credits, allow payments to be guaranteed for life</a:t>
            </a:r>
            <a:r>
              <a:rPr lang="en-US" baseline="30000" dirty="0"/>
              <a:t>3,4</a:t>
            </a:r>
          </a:p>
          <a:p>
            <a:pPr marL="137160" lvl="1">
              <a:spcAft>
                <a:spcPts val="900"/>
              </a:spcAft>
            </a:pPr>
            <a:r>
              <a:rPr lang="en-US" dirty="0"/>
              <a:t>Ability to test drive lifetime income for up to two years before making a permanent decision</a:t>
            </a:r>
            <a:r>
              <a:rPr lang="en-US" baseline="30000" dirty="0"/>
              <a:t>5</a:t>
            </a:r>
          </a:p>
        </p:txBody>
      </p:sp>
      <p:pic>
        <p:nvPicPr>
          <p:cNvPr id="9" name="Picture 8">
            <a:extLst>
              <a:ext uri="{FF2B5EF4-FFF2-40B4-BE49-F238E27FC236}">
                <a16:creationId xmlns:a16="http://schemas.microsoft.com/office/drawing/2014/main" id="{CD2B0994-FD75-B36C-C4AA-DFE122C9D1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75557" y="295275"/>
            <a:ext cx="2759243" cy="6242050"/>
          </a:xfrm>
          <a:prstGeom prst="rect">
            <a:avLst/>
          </a:prstGeom>
        </p:spPr>
      </p:pic>
      <p:sp>
        <p:nvSpPr>
          <p:cNvPr id="2" name="Footer Placeholder 4">
            <a:extLst>
              <a:ext uri="{FF2B5EF4-FFF2-40B4-BE49-F238E27FC236}">
                <a16:creationId xmlns:a16="http://schemas.microsoft.com/office/drawing/2014/main" id="{C55A4746-061B-F906-BFB8-2892DB1D8BCF}"/>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0597199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4DF4ED-730D-EDA2-818B-98D223E13820}"/>
              </a:ext>
            </a:extLst>
          </p:cNvPr>
          <p:cNvSpPr txBox="1">
            <a:spLocks/>
          </p:cNvSpPr>
          <p:nvPr/>
        </p:nvSpPr>
        <p:spPr>
          <a:xfrm>
            <a:off x="292608" y="612648"/>
            <a:ext cx="10947623" cy="379525"/>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a:t>Collaborative process leverages global credit specialist team.</a:t>
            </a:r>
          </a:p>
        </p:txBody>
      </p:sp>
      <p:sp>
        <p:nvSpPr>
          <p:cNvPr id="7" name="Slide Number Placeholder 3">
            <a:extLst>
              <a:ext uri="{FF2B5EF4-FFF2-40B4-BE49-F238E27FC236}">
                <a16:creationId xmlns:a16="http://schemas.microsoft.com/office/drawing/2014/main" id="{EB932AD8-622C-AAEB-64B8-70AF8E1F59A0}"/>
              </a:ext>
            </a:extLst>
          </p:cNvPr>
          <p:cNvSpPr txBox="1">
            <a:spLocks/>
          </p:cNvSpPr>
          <p:nvPr/>
        </p:nvSpPr>
        <p:spPr>
          <a:xfrm>
            <a:off x="11706436" y="6484937"/>
            <a:ext cx="361527" cy="1619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B12101-DB11-214A-81F9-2D258DBE057F}" type="slidenum">
              <a:rPr lang="en-US" sz="700" smtClean="0">
                <a:latin typeface="+mj-lt"/>
              </a:rPr>
              <a:pPr/>
              <a:t>60</a:t>
            </a:fld>
            <a:endParaRPr lang="en-US" sz="700">
              <a:latin typeface="+mj-lt"/>
            </a:endParaRPr>
          </a:p>
        </p:txBody>
      </p:sp>
      <p:sp>
        <p:nvSpPr>
          <p:cNvPr id="12" name="Text Placeholder 5">
            <a:extLst>
              <a:ext uri="{FF2B5EF4-FFF2-40B4-BE49-F238E27FC236}">
                <a16:creationId xmlns:a16="http://schemas.microsoft.com/office/drawing/2014/main" id="{0C853345-0AD9-BDE9-A4FC-42C508854369}"/>
              </a:ext>
            </a:extLst>
          </p:cNvPr>
          <p:cNvSpPr>
            <a:spLocks noGrp="1"/>
          </p:cNvSpPr>
          <p:nvPr/>
        </p:nvSpPr>
        <p:spPr>
          <a:xfrm>
            <a:off x="304915"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rPr>
              <a:t>CREF SOCIAL CHOICE</a:t>
            </a:r>
            <a:endParaRPr lang="en-US"/>
          </a:p>
          <a:p>
            <a:endParaRPr lang="en-US"/>
          </a:p>
          <a:p>
            <a:endParaRPr lang="en-US"/>
          </a:p>
        </p:txBody>
      </p:sp>
      <p:sp>
        <p:nvSpPr>
          <p:cNvPr id="16" name="Text Placeholder 2">
            <a:extLst>
              <a:ext uri="{FF2B5EF4-FFF2-40B4-BE49-F238E27FC236}">
                <a16:creationId xmlns:a16="http://schemas.microsoft.com/office/drawing/2014/main" id="{5B3850E2-1D01-3432-9E89-A9C9712B1780}"/>
              </a:ext>
            </a:extLst>
          </p:cNvPr>
          <p:cNvSpPr>
            <a:spLocks noGrp="1"/>
          </p:cNvSpPr>
          <p:nvPr/>
        </p:nvSpPr>
        <p:spPr>
          <a:xfrm>
            <a:off x="292608" y="1144315"/>
            <a:ext cx="11413828" cy="40324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The</a:t>
            </a:r>
            <a:r>
              <a:rPr lang="en-US" sz="1600" b="1" dirty="0">
                <a:solidFill>
                  <a:schemeClr val="tx1"/>
                </a:solidFill>
                <a:latin typeface="Ringside Narrow" panose="02000500000000000000" pitchFamily="2" charset="0"/>
              </a:rPr>
              <a:t> investment committee </a:t>
            </a:r>
            <a:r>
              <a:rPr lang="en-US" sz="1600" dirty="0">
                <a:solidFill>
                  <a:schemeClr val="tx1"/>
                </a:solidFill>
              </a:rPr>
              <a:t>provides relative value perspective across sectors and discusses broad investment themes, views and outlook.</a:t>
            </a:r>
          </a:p>
        </p:txBody>
      </p:sp>
      <p:grpSp>
        <p:nvGrpSpPr>
          <p:cNvPr id="79" name="Group 78">
            <a:extLst>
              <a:ext uri="{FF2B5EF4-FFF2-40B4-BE49-F238E27FC236}">
                <a16:creationId xmlns:a16="http://schemas.microsoft.com/office/drawing/2014/main" id="{220543E0-ED15-02A1-29C7-8AD9EF5351DA}"/>
              </a:ext>
            </a:extLst>
          </p:cNvPr>
          <p:cNvGrpSpPr/>
          <p:nvPr/>
        </p:nvGrpSpPr>
        <p:grpSpPr>
          <a:xfrm>
            <a:off x="285467" y="1699698"/>
            <a:ext cx="11222186" cy="4325193"/>
            <a:chOff x="284190" y="1532372"/>
            <a:chExt cx="11222186" cy="4325193"/>
          </a:xfrm>
        </p:grpSpPr>
        <p:grpSp>
          <p:nvGrpSpPr>
            <p:cNvPr id="42" name="Group 41">
              <a:extLst>
                <a:ext uri="{FF2B5EF4-FFF2-40B4-BE49-F238E27FC236}">
                  <a16:creationId xmlns:a16="http://schemas.microsoft.com/office/drawing/2014/main" id="{822A6CA8-AC78-486F-C117-FB057F48B07B}"/>
                </a:ext>
              </a:extLst>
            </p:cNvPr>
            <p:cNvGrpSpPr/>
            <p:nvPr/>
          </p:nvGrpSpPr>
          <p:grpSpPr>
            <a:xfrm>
              <a:off x="2095322" y="1532372"/>
              <a:ext cx="7295196" cy="1825919"/>
              <a:chOff x="5492871" y="2143078"/>
              <a:chExt cx="7295196" cy="1825919"/>
            </a:xfrm>
          </p:grpSpPr>
          <p:sp>
            <p:nvSpPr>
              <p:cNvPr id="18" name="Freeform 17">
                <a:extLst>
                  <a:ext uri="{FF2B5EF4-FFF2-40B4-BE49-F238E27FC236}">
                    <a16:creationId xmlns:a16="http://schemas.microsoft.com/office/drawing/2014/main" id="{F4BEFE6D-355A-B3CB-CD6F-913AB51F844B}"/>
                  </a:ext>
                </a:extLst>
              </p:cNvPr>
              <p:cNvSpPr/>
              <p:nvPr/>
            </p:nvSpPr>
            <p:spPr>
              <a:xfrm>
                <a:off x="5492871" y="2143078"/>
                <a:ext cx="7295196" cy="1825919"/>
              </a:xfrm>
              <a:custGeom>
                <a:avLst/>
                <a:gdLst>
                  <a:gd name="connsiteX0" fmla="*/ 0 w 2062692"/>
                  <a:gd name="connsiteY0" fmla="*/ 0 h 1235972"/>
                  <a:gd name="connsiteX1" fmla="*/ 2062692 w 2062692"/>
                  <a:gd name="connsiteY1" fmla="*/ 0 h 1235972"/>
                  <a:gd name="connsiteX2" fmla="*/ 2062692 w 2062692"/>
                  <a:gd name="connsiteY2" fmla="*/ 1235972 h 1235972"/>
                  <a:gd name="connsiteX3" fmla="*/ 0 w 2062692"/>
                  <a:gd name="connsiteY3" fmla="*/ 1235972 h 1235972"/>
                  <a:gd name="connsiteX4" fmla="*/ 0 w 2062692"/>
                  <a:gd name="connsiteY4" fmla="*/ 0 h 123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692" h="1235972">
                    <a:moveTo>
                      <a:pt x="0" y="0"/>
                    </a:moveTo>
                    <a:lnTo>
                      <a:pt x="2062692" y="0"/>
                    </a:lnTo>
                    <a:lnTo>
                      <a:pt x="2062692" y="1235972"/>
                    </a:lnTo>
                    <a:lnTo>
                      <a:pt x="0" y="1235972"/>
                    </a:lnTo>
                    <a:lnTo>
                      <a:pt x="0" y="0"/>
                    </a:lnTo>
                    <a:close/>
                  </a:path>
                </a:pathLst>
              </a:custGeom>
              <a:solidFill>
                <a:schemeClr val="tx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82880" tIns="182880" rIns="182880" bIns="8890" numCol="1" spcCol="1270" anchor="t" anchorCtr="0">
                <a:noAutofit/>
              </a:bodyPr>
              <a:lstStyle/>
              <a:p>
                <a:pPr marL="0" lvl="0" indent="0" defTabSz="622300">
                  <a:lnSpc>
                    <a:spcPct val="90000"/>
                  </a:lnSpc>
                  <a:spcBef>
                    <a:spcPct val="0"/>
                  </a:spcBef>
                  <a:spcAft>
                    <a:spcPts val="2400"/>
                  </a:spcAft>
                  <a:buNone/>
                </a:pPr>
                <a:r>
                  <a:rPr lang="en-US" sz="1600" b="1" i="0" kern="1200">
                    <a:solidFill>
                      <a:schemeClr val="bg1"/>
                    </a:solidFill>
                    <a:latin typeface="Ringside Narrow" panose="02000500000000000000" pitchFamily="2" charset="0"/>
                  </a:rPr>
                  <a:t>Lead portfolio manager</a:t>
                </a:r>
              </a:p>
              <a:p>
                <a:pPr defTabSz="502920">
                  <a:spcAft>
                    <a:spcPts val="600"/>
                  </a:spcAft>
                </a:pPr>
                <a:r>
                  <a:rPr lang="en-US" sz="1300" b="1" dirty="0">
                    <a:solidFill>
                      <a:srgbClr val="FFFFFF"/>
                    </a:solidFill>
                    <a:latin typeface="Ringside Narrow" panose="02000500000000000000" pitchFamily="2" charset="0"/>
                  </a:rPr>
                  <a:t>Accountable – Collaborate </a:t>
                </a:r>
              </a:p>
              <a:p>
                <a:pPr marL="118872" indent="-118872" algn="l" defTabSz="502920" rtl="0" eaLnBrk="1" latinLnBrk="0" hangingPunct="1">
                  <a:spcAft>
                    <a:spcPts val="400"/>
                  </a:spcAft>
                  <a:buFont typeface="Arial" panose="020B0604020202020204" pitchFamily="34" charset="0"/>
                  <a:buChar char="•"/>
                </a:pPr>
                <a:r>
                  <a:rPr lang="en-US" sz="1200" dirty="0">
                    <a:solidFill>
                      <a:schemeClr val="bg1"/>
                    </a:solidFill>
                    <a:latin typeface="Ringside Narrow Book" panose="02000500000000000000" pitchFamily="2" charset="0"/>
                  </a:rPr>
                  <a:t>Accountable for risk budget, portfolio construction and performance outcomes </a:t>
                </a:r>
              </a:p>
              <a:p>
                <a:pPr marL="118872" indent="-118872" algn="l" defTabSz="502920" rtl="0" eaLnBrk="1" latinLnBrk="0" hangingPunct="1">
                  <a:spcAft>
                    <a:spcPts val="400"/>
                  </a:spcAft>
                  <a:buFont typeface="Arial" panose="020B0604020202020204" pitchFamily="34" charset="0"/>
                  <a:buChar char="•"/>
                </a:pPr>
                <a:r>
                  <a:rPr lang="en-US" sz="1200" dirty="0">
                    <a:solidFill>
                      <a:schemeClr val="bg1"/>
                    </a:solidFill>
                    <a:latin typeface="Ringside Narrow Book" panose="02000500000000000000" pitchFamily="2" charset="0"/>
                  </a:rPr>
                  <a:t>Collaborates with strategy team, sector portfolio managers, research analysts and traders to execute strategy</a:t>
                </a:r>
              </a:p>
              <a:p>
                <a:pPr marL="118872" indent="-118872" algn="l" defTabSz="502920" rtl="0" eaLnBrk="1" latinLnBrk="0" hangingPunct="1">
                  <a:spcAft>
                    <a:spcPts val="400"/>
                  </a:spcAft>
                  <a:buFont typeface="Arial" panose="020B0604020202020204" pitchFamily="34" charset="0"/>
                  <a:buChar char="•"/>
                </a:pPr>
                <a:r>
                  <a:rPr lang="en-US" sz="1200" dirty="0">
                    <a:solidFill>
                      <a:schemeClr val="bg1"/>
                    </a:solidFill>
                    <a:latin typeface="Ringside Narrow Book" panose="02000500000000000000" pitchFamily="2" charset="0"/>
                  </a:rPr>
                  <a:t>Responsible for portfolio duration and yield curve positioning</a:t>
                </a:r>
                <a:endParaRPr lang="en-US" sz="1200" kern="1200">
                  <a:solidFill>
                    <a:schemeClr val="bg1"/>
                  </a:solidFill>
                  <a:latin typeface="Ringside Narrow Book" panose="02000500000000000000" pitchFamily="2" charset="0"/>
                </a:endParaRPr>
              </a:p>
            </p:txBody>
          </p:sp>
          <p:cxnSp>
            <p:nvCxnSpPr>
              <p:cNvPr id="30" name="Straight Connector 29">
                <a:extLst>
                  <a:ext uri="{FF2B5EF4-FFF2-40B4-BE49-F238E27FC236}">
                    <a16:creationId xmlns:a16="http://schemas.microsoft.com/office/drawing/2014/main" id="{6681A08C-DD9A-EC9A-7820-CED47C548B96}"/>
                  </a:ext>
                </a:extLst>
              </p:cNvPr>
              <p:cNvCxnSpPr>
                <a:cxnSpLocks/>
              </p:cNvCxnSpPr>
              <p:nvPr/>
            </p:nvCxnSpPr>
            <p:spPr>
              <a:xfrm>
                <a:off x="5647081" y="2703006"/>
                <a:ext cx="687316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 name="Group 48">
              <a:extLst>
                <a:ext uri="{FF2B5EF4-FFF2-40B4-BE49-F238E27FC236}">
                  <a16:creationId xmlns:a16="http://schemas.microsoft.com/office/drawing/2014/main" id="{F3693904-DBAF-F0E8-21E7-C4AAEC81CFEA}"/>
                </a:ext>
              </a:extLst>
            </p:cNvPr>
            <p:cNvGrpSpPr/>
            <p:nvPr/>
          </p:nvGrpSpPr>
          <p:grpSpPr>
            <a:xfrm>
              <a:off x="284190" y="3777522"/>
              <a:ext cx="3510452" cy="2080043"/>
              <a:chOff x="5492871" y="2143078"/>
              <a:chExt cx="3510452" cy="2080043"/>
            </a:xfrm>
          </p:grpSpPr>
          <p:sp>
            <p:nvSpPr>
              <p:cNvPr id="50" name="Freeform 49">
                <a:extLst>
                  <a:ext uri="{FF2B5EF4-FFF2-40B4-BE49-F238E27FC236}">
                    <a16:creationId xmlns:a16="http://schemas.microsoft.com/office/drawing/2014/main" id="{BCB549C7-EC8A-E61A-B6B5-2147FE949920}"/>
                  </a:ext>
                </a:extLst>
              </p:cNvPr>
              <p:cNvSpPr/>
              <p:nvPr/>
            </p:nvSpPr>
            <p:spPr>
              <a:xfrm>
                <a:off x="5492871" y="2143078"/>
                <a:ext cx="3510452" cy="2080043"/>
              </a:xfrm>
              <a:custGeom>
                <a:avLst/>
                <a:gdLst>
                  <a:gd name="connsiteX0" fmla="*/ 0 w 2062692"/>
                  <a:gd name="connsiteY0" fmla="*/ 0 h 1235972"/>
                  <a:gd name="connsiteX1" fmla="*/ 2062692 w 2062692"/>
                  <a:gd name="connsiteY1" fmla="*/ 0 h 1235972"/>
                  <a:gd name="connsiteX2" fmla="*/ 2062692 w 2062692"/>
                  <a:gd name="connsiteY2" fmla="*/ 1235972 h 1235972"/>
                  <a:gd name="connsiteX3" fmla="*/ 0 w 2062692"/>
                  <a:gd name="connsiteY3" fmla="*/ 1235972 h 1235972"/>
                  <a:gd name="connsiteX4" fmla="*/ 0 w 2062692"/>
                  <a:gd name="connsiteY4" fmla="*/ 0 h 123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692" h="1235972">
                    <a:moveTo>
                      <a:pt x="0" y="0"/>
                    </a:moveTo>
                    <a:lnTo>
                      <a:pt x="2062692" y="0"/>
                    </a:lnTo>
                    <a:lnTo>
                      <a:pt x="2062692" y="1235972"/>
                    </a:lnTo>
                    <a:lnTo>
                      <a:pt x="0" y="1235972"/>
                    </a:lnTo>
                    <a:lnTo>
                      <a:pt x="0" y="0"/>
                    </a:lnTo>
                    <a:close/>
                  </a:path>
                </a:pathLst>
              </a:custGeom>
              <a:solidFill>
                <a:schemeClr val="accent1">
                  <a:alpha val="7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82880" tIns="182880" rIns="182880" bIns="8890" numCol="1" spcCol="1270" anchor="t" anchorCtr="0">
                <a:noAutofit/>
              </a:bodyPr>
              <a:lstStyle/>
              <a:p>
                <a:pPr marL="0" lvl="0" indent="0" defTabSz="622300">
                  <a:lnSpc>
                    <a:spcPct val="90000"/>
                  </a:lnSpc>
                  <a:spcBef>
                    <a:spcPct val="0"/>
                  </a:spcBef>
                  <a:spcAft>
                    <a:spcPts val="1800"/>
                  </a:spcAft>
                  <a:buNone/>
                </a:pPr>
                <a:r>
                  <a:rPr lang="en-US" sz="1600" b="1" i="0" kern="1200" dirty="0">
                    <a:solidFill>
                      <a:schemeClr val="tx1"/>
                    </a:solidFill>
                    <a:latin typeface="Ringside Narrow" panose="02000500000000000000" pitchFamily="2" charset="0"/>
                  </a:rPr>
                  <a:t>Research analysts</a:t>
                </a:r>
              </a:p>
              <a:p>
                <a:pPr defTabSz="502920">
                  <a:spcAft>
                    <a:spcPts val="600"/>
                  </a:spcAft>
                </a:pPr>
                <a:r>
                  <a:rPr lang="en-US" sz="1300" b="1" dirty="0">
                    <a:solidFill>
                      <a:schemeClr val="tx1"/>
                    </a:solidFill>
                    <a:latin typeface="Ringside Narrow" panose="02000500000000000000" pitchFamily="2" charset="0"/>
                  </a:rPr>
                  <a:t>Analyze – Recommend</a:t>
                </a:r>
              </a:p>
              <a:p>
                <a:pPr marL="118872" indent="-118872" algn="l" defTabSz="502920" rtl="0" eaLnBrk="1" latinLnBrk="0" hangingPunct="1">
                  <a:spcAft>
                    <a:spcPts val="400"/>
                  </a:spcAft>
                  <a:buFont typeface="Arial" panose="020B0604020202020204" pitchFamily="34" charset="0"/>
                  <a:buChar char="•"/>
                </a:pPr>
                <a:r>
                  <a:rPr lang="en-US" sz="1200" dirty="0">
                    <a:solidFill>
                      <a:schemeClr val="tx1"/>
                    </a:solidFill>
                    <a:latin typeface="Ringside Narrow Book" panose="02000500000000000000" pitchFamily="2" charset="0"/>
                  </a:rPr>
                  <a:t>Performs deep qualitative and quantitative analyses on sectors and issuers</a:t>
                </a:r>
              </a:p>
              <a:p>
                <a:pPr marL="118872" indent="-118872" algn="l" defTabSz="502920" rtl="0" eaLnBrk="1" latinLnBrk="0" hangingPunct="1">
                  <a:spcAft>
                    <a:spcPts val="300"/>
                  </a:spcAft>
                  <a:buFont typeface="Arial" panose="020B0604020202020204" pitchFamily="34" charset="0"/>
                  <a:buChar char="•"/>
                </a:pPr>
                <a:r>
                  <a:rPr lang="en-US" sz="1200" dirty="0">
                    <a:solidFill>
                      <a:schemeClr val="tx1"/>
                    </a:solidFill>
                    <a:latin typeface="Ringside Narrow Book" panose="02000500000000000000" pitchFamily="2" charset="0"/>
                  </a:rPr>
                  <a:t>Identifies relative value opportunities</a:t>
                </a:r>
              </a:p>
              <a:p>
                <a:pPr marL="118872" indent="-118872" algn="l" defTabSz="502920" rtl="0" eaLnBrk="1" latinLnBrk="0" hangingPunct="1">
                  <a:spcAft>
                    <a:spcPts val="400"/>
                  </a:spcAft>
                  <a:buFont typeface="Arial" panose="020B0604020202020204" pitchFamily="34" charset="0"/>
                  <a:buChar char="•"/>
                </a:pPr>
                <a:r>
                  <a:rPr lang="en-US" sz="1200" dirty="0">
                    <a:solidFill>
                      <a:schemeClr val="tx1"/>
                    </a:solidFill>
                    <a:latin typeface="Ringside Narrow Book" panose="02000500000000000000" pitchFamily="2" charset="0"/>
                  </a:rPr>
                  <a:t>Assigns proprietary ratings and conducts independent risk assessments</a:t>
                </a:r>
              </a:p>
            </p:txBody>
          </p:sp>
          <p:cxnSp>
            <p:nvCxnSpPr>
              <p:cNvPr id="51" name="Straight Connector 50">
                <a:extLst>
                  <a:ext uri="{FF2B5EF4-FFF2-40B4-BE49-F238E27FC236}">
                    <a16:creationId xmlns:a16="http://schemas.microsoft.com/office/drawing/2014/main" id="{91898B51-9A42-67FC-E57F-DE805715BBB1}"/>
                  </a:ext>
                </a:extLst>
              </p:cNvPr>
              <p:cNvCxnSpPr>
                <a:cxnSpLocks/>
              </p:cNvCxnSpPr>
              <p:nvPr/>
            </p:nvCxnSpPr>
            <p:spPr>
              <a:xfrm>
                <a:off x="5647081" y="2652766"/>
                <a:ext cx="318542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B374FEF5-0F35-4154-D548-D8717041CF9D}"/>
                </a:ext>
              </a:extLst>
            </p:cNvPr>
            <p:cNvGrpSpPr/>
            <p:nvPr/>
          </p:nvGrpSpPr>
          <p:grpSpPr>
            <a:xfrm>
              <a:off x="4140057" y="3777521"/>
              <a:ext cx="3510452" cy="2080043"/>
              <a:chOff x="5492871" y="2143078"/>
              <a:chExt cx="3510452" cy="2080043"/>
            </a:xfrm>
          </p:grpSpPr>
          <p:sp>
            <p:nvSpPr>
              <p:cNvPr id="55" name="Freeform 54">
                <a:extLst>
                  <a:ext uri="{FF2B5EF4-FFF2-40B4-BE49-F238E27FC236}">
                    <a16:creationId xmlns:a16="http://schemas.microsoft.com/office/drawing/2014/main" id="{146A79FF-CB76-AC24-FE5C-38E8C14BF22D}"/>
                  </a:ext>
                </a:extLst>
              </p:cNvPr>
              <p:cNvSpPr/>
              <p:nvPr/>
            </p:nvSpPr>
            <p:spPr>
              <a:xfrm>
                <a:off x="5492871" y="2143078"/>
                <a:ext cx="3510452" cy="2080043"/>
              </a:xfrm>
              <a:custGeom>
                <a:avLst/>
                <a:gdLst>
                  <a:gd name="connsiteX0" fmla="*/ 0 w 2062692"/>
                  <a:gd name="connsiteY0" fmla="*/ 0 h 1235972"/>
                  <a:gd name="connsiteX1" fmla="*/ 2062692 w 2062692"/>
                  <a:gd name="connsiteY1" fmla="*/ 0 h 1235972"/>
                  <a:gd name="connsiteX2" fmla="*/ 2062692 w 2062692"/>
                  <a:gd name="connsiteY2" fmla="*/ 1235972 h 1235972"/>
                  <a:gd name="connsiteX3" fmla="*/ 0 w 2062692"/>
                  <a:gd name="connsiteY3" fmla="*/ 1235972 h 1235972"/>
                  <a:gd name="connsiteX4" fmla="*/ 0 w 2062692"/>
                  <a:gd name="connsiteY4" fmla="*/ 0 h 123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692" h="1235972">
                    <a:moveTo>
                      <a:pt x="0" y="0"/>
                    </a:moveTo>
                    <a:lnTo>
                      <a:pt x="2062692" y="0"/>
                    </a:lnTo>
                    <a:lnTo>
                      <a:pt x="2062692" y="1235972"/>
                    </a:lnTo>
                    <a:lnTo>
                      <a:pt x="0" y="1235972"/>
                    </a:lnTo>
                    <a:lnTo>
                      <a:pt x="0" y="0"/>
                    </a:lnTo>
                    <a:close/>
                  </a:path>
                </a:pathLst>
              </a:custGeom>
              <a:solidFill>
                <a:schemeClr val="accent2">
                  <a:alpha val="7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82880" tIns="182880" rIns="182880" bIns="8890" numCol="1" spcCol="1270" anchor="t" anchorCtr="0">
                <a:noAutofit/>
              </a:bodyPr>
              <a:lstStyle/>
              <a:p>
                <a:pPr marL="0" lvl="0" indent="0" defTabSz="622300">
                  <a:lnSpc>
                    <a:spcPct val="90000"/>
                  </a:lnSpc>
                  <a:spcBef>
                    <a:spcPct val="0"/>
                  </a:spcBef>
                  <a:spcAft>
                    <a:spcPts val="1800"/>
                  </a:spcAft>
                  <a:buNone/>
                </a:pPr>
                <a:r>
                  <a:rPr lang="en-US" sz="1600" b="1" i="0" kern="1200">
                    <a:solidFill>
                      <a:schemeClr val="tx1"/>
                    </a:solidFill>
                    <a:latin typeface="Ringside Narrow" panose="02000500000000000000" pitchFamily="2" charset="0"/>
                  </a:rPr>
                  <a:t>Sector portfolio managers</a:t>
                </a:r>
              </a:p>
              <a:p>
                <a:pPr defTabSz="502920">
                  <a:spcAft>
                    <a:spcPts val="600"/>
                  </a:spcAft>
                </a:pPr>
                <a:r>
                  <a:rPr lang="en-US" sz="1300" b="1" dirty="0">
                    <a:solidFill>
                      <a:schemeClr val="tx1"/>
                    </a:solidFill>
                    <a:latin typeface="Ringside Narrow" panose="02000500000000000000" pitchFamily="2" charset="0"/>
                  </a:rPr>
                  <a:t>Accountable – Collaborate </a:t>
                </a:r>
              </a:p>
              <a:p>
                <a:pPr marL="118872" indent="-118872" algn="l" defTabSz="502920" rtl="0" eaLnBrk="1" latinLnBrk="0" hangingPunct="1">
                  <a:spcAft>
                    <a:spcPts val="400"/>
                  </a:spcAft>
                  <a:buFont typeface="Arial" panose="020B0604020202020204" pitchFamily="34" charset="0"/>
                  <a:buChar char="•"/>
                </a:pPr>
                <a:r>
                  <a:rPr lang="en-US" sz="1200" dirty="0">
                    <a:solidFill>
                      <a:schemeClr val="tx1"/>
                    </a:solidFill>
                    <a:latin typeface="Ringside Narrow Book" panose="02000500000000000000" pitchFamily="2" charset="0"/>
                  </a:rPr>
                  <a:t>Accountable for sector-speciﬁc portfolio construction and performance outcomes</a:t>
                </a:r>
              </a:p>
              <a:p>
                <a:pPr marL="118872" indent="-118872" algn="l" defTabSz="502920" rtl="0" eaLnBrk="1" latinLnBrk="0" hangingPunct="1">
                  <a:spcAft>
                    <a:spcPts val="400"/>
                  </a:spcAft>
                  <a:buFont typeface="Arial" panose="020B0604020202020204" pitchFamily="34" charset="0"/>
                  <a:buChar char="•"/>
                </a:pPr>
                <a:r>
                  <a:rPr lang="en-US" sz="1200" dirty="0">
                    <a:solidFill>
                      <a:schemeClr val="tx1"/>
                    </a:solidFill>
                    <a:latin typeface="Ringside Narrow Book" panose="02000500000000000000" pitchFamily="2" charset="0"/>
                  </a:rPr>
                  <a:t>Collaborates with research analysts and traders to execute strategy</a:t>
                </a:r>
              </a:p>
              <a:p>
                <a:pPr marL="118872" indent="-118872" algn="l" defTabSz="502920" rtl="0" eaLnBrk="1" latinLnBrk="0" hangingPunct="1">
                  <a:spcAft>
                    <a:spcPts val="400"/>
                  </a:spcAft>
                  <a:buFont typeface="Arial" panose="020B0604020202020204" pitchFamily="34" charset="0"/>
                  <a:buChar char="•"/>
                </a:pPr>
                <a:endParaRPr lang="en-US" sz="1200" dirty="0">
                  <a:solidFill>
                    <a:schemeClr val="tx1"/>
                  </a:solidFill>
                  <a:latin typeface="Ringside Narrow Book" panose="02000500000000000000" pitchFamily="2" charset="0"/>
                </a:endParaRPr>
              </a:p>
            </p:txBody>
          </p:sp>
          <p:cxnSp>
            <p:nvCxnSpPr>
              <p:cNvPr id="56" name="Straight Connector 55">
                <a:extLst>
                  <a:ext uri="{FF2B5EF4-FFF2-40B4-BE49-F238E27FC236}">
                    <a16:creationId xmlns:a16="http://schemas.microsoft.com/office/drawing/2014/main" id="{95B1FAFC-93D8-BDF8-8C06-9D93BB2506B3}"/>
                  </a:ext>
                </a:extLst>
              </p:cNvPr>
              <p:cNvCxnSpPr>
                <a:cxnSpLocks/>
              </p:cNvCxnSpPr>
              <p:nvPr/>
            </p:nvCxnSpPr>
            <p:spPr>
              <a:xfrm>
                <a:off x="5647081" y="2652766"/>
                <a:ext cx="318542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Group 56">
              <a:extLst>
                <a:ext uri="{FF2B5EF4-FFF2-40B4-BE49-F238E27FC236}">
                  <a16:creationId xmlns:a16="http://schemas.microsoft.com/office/drawing/2014/main" id="{6FF9255A-5299-6314-FC5D-3EFE99C31376}"/>
                </a:ext>
              </a:extLst>
            </p:cNvPr>
            <p:cNvGrpSpPr/>
            <p:nvPr/>
          </p:nvGrpSpPr>
          <p:grpSpPr>
            <a:xfrm>
              <a:off x="7995924" y="3766040"/>
              <a:ext cx="3510452" cy="2080043"/>
              <a:chOff x="5492871" y="2143078"/>
              <a:chExt cx="3510452" cy="2080043"/>
            </a:xfrm>
          </p:grpSpPr>
          <p:sp>
            <p:nvSpPr>
              <p:cNvPr id="58" name="Freeform 57">
                <a:extLst>
                  <a:ext uri="{FF2B5EF4-FFF2-40B4-BE49-F238E27FC236}">
                    <a16:creationId xmlns:a16="http://schemas.microsoft.com/office/drawing/2014/main" id="{CD87480E-ACD6-B786-59BA-15C8AE9BF569}"/>
                  </a:ext>
                </a:extLst>
              </p:cNvPr>
              <p:cNvSpPr/>
              <p:nvPr/>
            </p:nvSpPr>
            <p:spPr>
              <a:xfrm>
                <a:off x="5492871" y="2143078"/>
                <a:ext cx="3510452" cy="2080043"/>
              </a:xfrm>
              <a:custGeom>
                <a:avLst/>
                <a:gdLst>
                  <a:gd name="connsiteX0" fmla="*/ 0 w 2062692"/>
                  <a:gd name="connsiteY0" fmla="*/ 0 h 1235972"/>
                  <a:gd name="connsiteX1" fmla="*/ 2062692 w 2062692"/>
                  <a:gd name="connsiteY1" fmla="*/ 0 h 1235972"/>
                  <a:gd name="connsiteX2" fmla="*/ 2062692 w 2062692"/>
                  <a:gd name="connsiteY2" fmla="*/ 1235972 h 1235972"/>
                  <a:gd name="connsiteX3" fmla="*/ 0 w 2062692"/>
                  <a:gd name="connsiteY3" fmla="*/ 1235972 h 1235972"/>
                  <a:gd name="connsiteX4" fmla="*/ 0 w 2062692"/>
                  <a:gd name="connsiteY4" fmla="*/ 0 h 1235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2692" h="1235972">
                    <a:moveTo>
                      <a:pt x="0" y="0"/>
                    </a:moveTo>
                    <a:lnTo>
                      <a:pt x="2062692" y="0"/>
                    </a:lnTo>
                    <a:lnTo>
                      <a:pt x="2062692" y="1235972"/>
                    </a:lnTo>
                    <a:lnTo>
                      <a:pt x="0" y="1235972"/>
                    </a:lnTo>
                    <a:lnTo>
                      <a:pt x="0" y="0"/>
                    </a:lnTo>
                    <a:close/>
                  </a:path>
                </a:pathLst>
              </a:custGeom>
              <a:solidFill>
                <a:schemeClr val="accent6">
                  <a:alpha val="7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82880" tIns="182880" rIns="182880" bIns="8890" numCol="1" spcCol="1270" anchor="t" anchorCtr="0">
                <a:noAutofit/>
              </a:bodyPr>
              <a:lstStyle/>
              <a:p>
                <a:pPr marL="0" lvl="0" indent="0" defTabSz="622300">
                  <a:lnSpc>
                    <a:spcPct val="90000"/>
                  </a:lnSpc>
                  <a:spcBef>
                    <a:spcPct val="0"/>
                  </a:spcBef>
                  <a:spcAft>
                    <a:spcPts val="1800"/>
                  </a:spcAft>
                  <a:buNone/>
                </a:pPr>
                <a:r>
                  <a:rPr lang="en-US" sz="1600" b="1" i="0" kern="1200">
                    <a:solidFill>
                      <a:schemeClr val="tx1"/>
                    </a:solidFill>
                    <a:latin typeface="Ringside Narrow" panose="02000500000000000000" pitchFamily="2" charset="0"/>
                  </a:rPr>
                  <a:t>Trading team</a:t>
                </a:r>
              </a:p>
              <a:p>
                <a:pPr defTabSz="502920">
                  <a:spcAft>
                    <a:spcPts val="600"/>
                  </a:spcAft>
                </a:pPr>
                <a:r>
                  <a:rPr lang="en-US" sz="1300" b="1" dirty="0">
                    <a:solidFill>
                      <a:schemeClr val="tx1"/>
                    </a:solidFill>
                    <a:latin typeface="Ringside Narrow" panose="02000500000000000000" pitchFamily="2" charset="0"/>
                  </a:rPr>
                  <a:t>Execute – Recommend</a:t>
                </a:r>
              </a:p>
              <a:p>
                <a:pPr marL="118872" indent="-118872" algn="l" defTabSz="502920" rtl="0" eaLnBrk="1" latinLnBrk="0" hangingPunct="1">
                  <a:spcAft>
                    <a:spcPts val="400"/>
                  </a:spcAft>
                  <a:buFont typeface="Arial" panose="020B0604020202020204" pitchFamily="34" charset="0"/>
                  <a:buChar char="•"/>
                </a:pPr>
                <a:r>
                  <a:rPr lang="en-US" sz="1200" dirty="0">
                    <a:solidFill>
                      <a:schemeClr val="tx1"/>
                    </a:solidFill>
                    <a:latin typeface="Ringside Narrow Book" panose="02000500000000000000" pitchFamily="2" charset="0"/>
                  </a:rPr>
                  <a:t>Achieves best execution  </a:t>
                </a:r>
              </a:p>
              <a:p>
                <a:pPr marL="118872" indent="-118872" algn="l" defTabSz="502920" rtl="0" eaLnBrk="1" latinLnBrk="0" hangingPunct="1">
                  <a:spcAft>
                    <a:spcPts val="400"/>
                  </a:spcAft>
                  <a:buFont typeface="Arial" panose="020B0604020202020204" pitchFamily="34" charset="0"/>
                  <a:buChar char="•"/>
                </a:pPr>
                <a:r>
                  <a:rPr lang="en-US" sz="1200" dirty="0">
                    <a:solidFill>
                      <a:schemeClr val="tx1"/>
                    </a:solidFill>
                    <a:latin typeface="Ringside Narrow Book" panose="02000500000000000000" pitchFamily="2" charset="0"/>
                  </a:rPr>
                  <a:t>Serves as the frontline for market intelligence</a:t>
                </a:r>
              </a:p>
              <a:p>
                <a:pPr marL="118872" indent="-118872" algn="l" defTabSz="502920" rtl="0" eaLnBrk="1" latinLnBrk="0" hangingPunct="1">
                  <a:spcAft>
                    <a:spcPts val="400"/>
                  </a:spcAft>
                  <a:buFont typeface="Arial" panose="020B0604020202020204" pitchFamily="34" charset="0"/>
                  <a:buChar char="•"/>
                </a:pPr>
                <a:r>
                  <a:rPr lang="en-US" sz="1200" dirty="0">
                    <a:solidFill>
                      <a:schemeClr val="tx1"/>
                    </a:solidFill>
                    <a:latin typeface="Ringside Narrow Book" panose="02000500000000000000" pitchFamily="2" charset="0"/>
                  </a:rPr>
                  <a:t>Identifies relative value opportunities</a:t>
                </a:r>
              </a:p>
            </p:txBody>
          </p:sp>
          <p:cxnSp>
            <p:nvCxnSpPr>
              <p:cNvPr id="59" name="Straight Connector 58">
                <a:extLst>
                  <a:ext uri="{FF2B5EF4-FFF2-40B4-BE49-F238E27FC236}">
                    <a16:creationId xmlns:a16="http://schemas.microsoft.com/office/drawing/2014/main" id="{01A4E439-0848-CAC7-EA26-54CE9C476563}"/>
                  </a:ext>
                </a:extLst>
              </p:cNvPr>
              <p:cNvCxnSpPr>
                <a:cxnSpLocks/>
              </p:cNvCxnSpPr>
              <p:nvPr/>
            </p:nvCxnSpPr>
            <p:spPr>
              <a:xfrm>
                <a:off x="5647081" y="2652766"/>
                <a:ext cx="318542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F8E20AA7-BEB5-A574-CED8-D8C9533A67FF}"/>
                </a:ext>
              </a:extLst>
            </p:cNvPr>
            <p:cNvGrpSpPr/>
            <p:nvPr/>
          </p:nvGrpSpPr>
          <p:grpSpPr>
            <a:xfrm>
              <a:off x="9018683" y="3443383"/>
              <a:ext cx="187664" cy="253799"/>
              <a:chOff x="9018683" y="3443383"/>
              <a:chExt cx="187664" cy="253799"/>
            </a:xfrm>
          </p:grpSpPr>
          <p:sp>
            <p:nvSpPr>
              <p:cNvPr id="61" name="Freeform 230">
                <a:extLst>
                  <a:ext uri="{FF2B5EF4-FFF2-40B4-BE49-F238E27FC236}">
                    <a16:creationId xmlns:a16="http://schemas.microsoft.com/office/drawing/2014/main" id="{3935177E-770E-5FA3-6E98-83E840333AC4}"/>
                  </a:ext>
                </a:extLst>
              </p:cNvPr>
              <p:cNvSpPr>
                <a:spLocks noChangeAspect="1"/>
              </p:cNvSpPr>
              <p:nvPr/>
            </p:nvSpPr>
            <p:spPr bwMode="auto">
              <a:xfrm flipH="1">
                <a:off x="9018683" y="3604172"/>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64" name="Freeform 230">
                <a:extLst>
                  <a:ext uri="{FF2B5EF4-FFF2-40B4-BE49-F238E27FC236}">
                    <a16:creationId xmlns:a16="http://schemas.microsoft.com/office/drawing/2014/main" id="{A7F0BA2B-4470-6095-70E8-563C464FFBEE}"/>
                  </a:ext>
                </a:extLst>
              </p:cNvPr>
              <p:cNvSpPr>
                <a:spLocks noChangeAspect="1"/>
              </p:cNvSpPr>
              <p:nvPr/>
            </p:nvSpPr>
            <p:spPr bwMode="auto">
              <a:xfrm rot="10800000" flipH="1">
                <a:off x="9018683" y="3443383"/>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grpSp>
        <p:grpSp>
          <p:nvGrpSpPr>
            <p:cNvPr id="67" name="Group 66">
              <a:extLst>
                <a:ext uri="{FF2B5EF4-FFF2-40B4-BE49-F238E27FC236}">
                  <a16:creationId xmlns:a16="http://schemas.microsoft.com/office/drawing/2014/main" id="{0DB63D92-51A6-03F6-54B8-B9BEAA0CE6CF}"/>
                </a:ext>
              </a:extLst>
            </p:cNvPr>
            <p:cNvGrpSpPr/>
            <p:nvPr/>
          </p:nvGrpSpPr>
          <p:grpSpPr>
            <a:xfrm>
              <a:off x="5803211" y="3453430"/>
              <a:ext cx="187664" cy="253799"/>
              <a:chOff x="9018683" y="3443383"/>
              <a:chExt cx="187664" cy="253799"/>
            </a:xfrm>
          </p:grpSpPr>
          <p:sp>
            <p:nvSpPr>
              <p:cNvPr id="68" name="Freeform 230">
                <a:extLst>
                  <a:ext uri="{FF2B5EF4-FFF2-40B4-BE49-F238E27FC236}">
                    <a16:creationId xmlns:a16="http://schemas.microsoft.com/office/drawing/2014/main" id="{8989809D-D6D7-36A7-CA95-6C2BEFBF73BE}"/>
                  </a:ext>
                </a:extLst>
              </p:cNvPr>
              <p:cNvSpPr>
                <a:spLocks noChangeAspect="1"/>
              </p:cNvSpPr>
              <p:nvPr/>
            </p:nvSpPr>
            <p:spPr bwMode="auto">
              <a:xfrm flipH="1">
                <a:off x="9018683" y="3604172"/>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69" name="Freeform 230">
                <a:extLst>
                  <a:ext uri="{FF2B5EF4-FFF2-40B4-BE49-F238E27FC236}">
                    <a16:creationId xmlns:a16="http://schemas.microsoft.com/office/drawing/2014/main" id="{A6069C84-DE34-128D-E340-953A0562299A}"/>
                  </a:ext>
                </a:extLst>
              </p:cNvPr>
              <p:cNvSpPr>
                <a:spLocks noChangeAspect="1"/>
              </p:cNvSpPr>
              <p:nvPr/>
            </p:nvSpPr>
            <p:spPr bwMode="auto">
              <a:xfrm rot="10800000" flipH="1">
                <a:off x="9018683" y="3443383"/>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grpSp>
        <p:grpSp>
          <p:nvGrpSpPr>
            <p:cNvPr id="70" name="Group 69">
              <a:extLst>
                <a:ext uri="{FF2B5EF4-FFF2-40B4-BE49-F238E27FC236}">
                  <a16:creationId xmlns:a16="http://schemas.microsoft.com/office/drawing/2014/main" id="{0184C5D8-9D5E-61F5-8779-B46DFC3C6FC9}"/>
                </a:ext>
              </a:extLst>
            </p:cNvPr>
            <p:cNvGrpSpPr/>
            <p:nvPr/>
          </p:nvGrpSpPr>
          <p:grpSpPr>
            <a:xfrm>
              <a:off x="2406868" y="3453430"/>
              <a:ext cx="187664" cy="253799"/>
              <a:chOff x="9018683" y="3443383"/>
              <a:chExt cx="187664" cy="253799"/>
            </a:xfrm>
          </p:grpSpPr>
          <p:sp>
            <p:nvSpPr>
              <p:cNvPr id="71" name="Freeform 230">
                <a:extLst>
                  <a:ext uri="{FF2B5EF4-FFF2-40B4-BE49-F238E27FC236}">
                    <a16:creationId xmlns:a16="http://schemas.microsoft.com/office/drawing/2014/main" id="{FE0DAF74-87AC-9BD1-0D37-00C2EBD59EF9}"/>
                  </a:ext>
                </a:extLst>
              </p:cNvPr>
              <p:cNvSpPr>
                <a:spLocks noChangeAspect="1"/>
              </p:cNvSpPr>
              <p:nvPr/>
            </p:nvSpPr>
            <p:spPr bwMode="auto">
              <a:xfrm flipH="1">
                <a:off x="9018683" y="3604172"/>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72" name="Freeform 230">
                <a:extLst>
                  <a:ext uri="{FF2B5EF4-FFF2-40B4-BE49-F238E27FC236}">
                    <a16:creationId xmlns:a16="http://schemas.microsoft.com/office/drawing/2014/main" id="{9860A347-19C9-89E7-FE5D-FCCCA68B45E8}"/>
                  </a:ext>
                </a:extLst>
              </p:cNvPr>
              <p:cNvSpPr>
                <a:spLocks noChangeAspect="1"/>
              </p:cNvSpPr>
              <p:nvPr/>
            </p:nvSpPr>
            <p:spPr bwMode="auto">
              <a:xfrm rot="10800000" flipH="1">
                <a:off x="9018683" y="3443383"/>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grpSp>
        <p:grpSp>
          <p:nvGrpSpPr>
            <p:cNvPr id="73" name="Group 72">
              <a:extLst>
                <a:ext uri="{FF2B5EF4-FFF2-40B4-BE49-F238E27FC236}">
                  <a16:creationId xmlns:a16="http://schemas.microsoft.com/office/drawing/2014/main" id="{784CBAC2-DB93-F68D-42AF-45C18C279910}"/>
                </a:ext>
              </a:extLst>
            </p:cNvPr>
            <p:cNvGrpSpPr/>
            <p:nvPr/>
          </p:nvGrpSpPr>
          <p:grpSpPr>
            <a:xfrm rot="16200000">
              <a:off x="3873518" y="4754880"/>
              <a:ext cx="187664" cy="253799"/>
              <a:chOff x="9018683" y="3443383"/>
              <a:chExt cx="187664" cy="253799"/>
            </a:xfrm>
          </p:grpSpPr>
          <p:sp>
            <p:nvSpPr>
              <p:cNvPr id="74" name="Freeform 230">
                <a:extLst>
                  <a:ext uri="{FF2B5EF4-FFF2-40B4-BE49-F238E27FC236}">
                    <a16:creationId xmlns:a16="http://schemas.microsoft.com/office/drawing/2014/main" id="{A49E050B-F7C6-4831-78B0-A949CE71A7B4}"/>
                  </a:ext>
                </a:extLst>
              </p:cNvPr>
              <p:cNvSpPr>
                <a:spLocks noChangeAspect="1"/>
              </p:cNvSpPr>
              <p:nvPr/>
            </p:nvSpPr>
            <p:spPr bwMode="auto">
              <a:xfrm flipH="1">
                <a:off x="9018683" y="3604172"/>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75" name="Freeform 230">
                <a:extLst>
                  <a:ext uri="{FF2B5EF4-FFF2-40B4-BE49-F238E27FC236}">
                    <a16:creationId xmlns:a16="http://schemas.microsoft.com/office/drawing/2014/main" id="{6E3D2EE1-0301-054B-258C-8A8F71F3BCA2}"/>
                  </a:ext>
                </a:extLst>
              </p:cNvPr>
              <p:cNvSpPr>
                <a:spLocks noChangeAspect="1"/>
              </p:cNvSpPr>
              <p:nvPr/>
            </p:nvSpPr>
            <p:spPr bwMode="auto">
              <a:xfrm rot="10800000" flipH="1">
                <a:off x="9018683" y="3443383"/>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grpSp>
        <p:grpSp>
          <p:nvGrpSpPr>
            <p:cNvPr id="76" name="Group 75">
              <a:extLst>
                <a:ext uri="{FF2B5EF4-FFF2-40B4-BE49-F238E27FC236}">
                  <a16:creationId xmlns:a16="http://schemas.microsoft.com/office/drawing/2014/main" id="{F069C199-E8CA-F99B-61F7-FBB5968E4C74}"/>
                </a:ext>
              </a:extLst>
            </p:cNvPr>
            <p:cNvGrpSpPr/>
            <p:nvPr/>
          </p:nvGrpSpPr>
          <p:grpSpPr>
            <a:xfrm rot="16200000">
              <a:off x="7722038" y="4724741"/>
              <a:ext cx="187664" cy="253799"/>
              <a:chOff x="9018683" y="3443383"/>
              <a:chExt cx="187664" cy="253799"/>
            </a:xfrm>
          </p:grpSpPr>
          <p:sp>
            <p:nvSpPr>
              <p:cNvPr id="77" name="Freeform 230">
                <a:extLst>
                  <a:ext uri="{FF2B5EF4-FFF2-40B4-BE49-F238E27FC236}">
                    <a16:creationId xmlns:a16="http://schemas.microsoft.com/office/drawing/2014/main" id="{93974333-2CDA-21F2-4C72-457900A2CC9D}"/>
                  </a:ext>
                </a:extLst>
              </p:cNvPr>
              <p:cNvSpPr>
                <a:spLocks noChangeAspect="1"/>
              </p:cNvSpPr>
              <p:nvPr/>
            </p:nvSpPr>
            <p:spPr bwMode="auto">
              <a:xfrm flipH="1">
                <a:off x="9018683" y="3604172"/>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sp>
            <p:nvSpPr>
              <p:cNvPr id="78" name="Freeform 230">
                <a:extLst>
                  <a:ext uri="{FF2B5EF4-FFF2-40B4-BE49-F238E27FC236}">
                    <a16:creationId xmlns:a16="http://schemas.microsoft.com/office/drawing/2014/main" id="{28280440-B463-01CA-EE4A-5FA64BA0BF20}"/>
                  </a:ext>
                </a:extLst>
              </p:cNvPr>
              <p:cNvSpPr>
                <a:spLocks noChangeAspect="1"/>
              </p:cNvSpPr>
              <p:nvPr/>
            </p:nvSpPr>
            <p:spPr bwMode="auto">
              <a:xfrm rot="10800000" flipH="1">
                <a:off x="9018683" y="3443383"/>
                <a:ext cx="187664" cy="93010"/>
              </a:xfrm>
              <a:custGeom>
                <a:avLst/>
                <a:gdLst>
                  <a:gd name="T0" fmla="*/ 29 w 57"/>
                  <a:gd name="T1" fmla="*/ 35 h 35"/>
                  <a:gd name="T2" fmla="*/ 1 w 57"/>
                  <a:gd name="T3" fmla="*/ 7 h 35"/>
                  <a:gd name="T4" fmla="*/ 1 w 57"/>
                  <a:gd name="T5" fmla="*/ 2 h 35"/>
                  <a:gd name="T6" fmla="*/ 7 w 57"/>
                  <a:gd name="T7" fmla="*/ 2 h 35"/>
                  <a:gd name="T8" fmla="*/ 29 w 57"/>
                  <a:gd name="T9" fmla="*/ 23 h 35"/>
                  <a:gd name="T10" fmla="*/ 50 w 57"/>
                  <a:gd name="T11" fmla="*/ 2 h 35"/>
                  <a:gd name="T12" fmla="*/ 56 w 57"/>
                  <a:gd name="T13" fmla="*/ 2 h 35"/>
                  <a:gd name="T14" fmla="*/ 56 w 57"/>
                  <a:gd name="T15" fmla="*/ 7 h 35"/>
                  <a:gd name="T16" fmla="*/ 29 w 57"/>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5">
                    <a:moveTo>
                      <a:pt x="29" y="35"/>
                    </a:moveTo>
                    <a:cubicBezTo>
                      <a:pt x="1" y="7"/>
                      <a:pt x="1" y="7"/>
                      <a:pt x="1" y="7"/>
                    </a:cubicBezTo>
                    <a:cubicBezTo>
                      <a:pt x="0" y="6"/>
                      <a:pt x="0" y="3"/>
                      <a:pt x="1" y="2"/>
                    </a:cubicBezTo>
                    <a:cubicBezTo>
                      <a:pt x="3" y="0"/>
                      <a:pt x="5" y="0"/>
                      <a:pt x="7" y="2"/>
                    </a:cubicBezTo>
                    <a:cubicBezTo>
                      <a:pt x="29" y="23"/>
                      <a:pt x="29" y="23"/>
                      <a:pt x="29" y="23"/>
                    </a:cubicBezTo>
                    <a:cubicBezTo>
                      <a:pt x="50" y="2"/>
                      <a:pt x="50" y="2"/>
                      <a:pt x="50" y="2"/>
                    </a:cubicBezTo>
                    <a:cubicBezTo>
                      <a:pt x="52" y="0"/>
                      <a:pt x="54" y="0"/>
                      <a:pt x="56" y="2"/>
                    </a:cubicBezTo>
                    <a:cubicBezTo>
                      <a:pt x="57" y="3"/>
                      <a:pt x="57" y="6"/>
                      <a:pt x="56" y="7"/>
                    </a:cubicBezTo>
                    <a:lnTo>
                      <a:pt x="29" y="35"/>
                    </a:lnTo>
                    <a:close/>
                  </a:path>
                </a:pathLst>
              </a:custGeom>
              <a:solidFill>
                <a:schemeClr val="tx1"/>
              </a:solidFill>
              <a:ln>
                <a:noFill/>
              </a:ln>
            </p:spPr>
            <p:txBody>
              <a:bodyPr vert="horz" wrap="square" lIns="0" tIns="0" rIns="0" bIns="0" numCol="1" anchor="t" anchorCtr="0" compatLnSpc="1">
                <a:prstTxWarp prst="textNoShape">
                  <a:avLst/>
                </a:prstTxWarp>
              </a:bodyPr>
              <a:lstStyle/>
              <a:p>
                <a:endParaRPr lang="en-US"/>
              </a:p>
            </p:txBody>
          </p:sp>
        </p:grpSp>
      </p:grpSp>
      <p:sp>
        <p:nvSpPr>
          <p:cNvPr id="2" name="Footer Placeholder 4">
            <a:extLst>
              <a:ext uri="{FF2B5EF4-FFF2-40B4-BE49-F238E27FC236}">
                <a16:creationId xmlns:a16="http://schemas.microsoft.com/office/drawing/2014/main" id="{AAD9BF46-EE30-C4EA-0982-EC36370FE3E3}"/>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8367459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974111A7-50FE-ADE2-07C5-C4774B1E0A9F}"/>
              </a:ext>
            </a:extLst>
          </p:cNvPr>
          <p:cNvSpPr txBox="1">
            <a:spLocks/>
          </p:cNvSpPr>
          <p:nvPr/>
        </p:nvSpPr>
        <p:spPr>
          <a:xfrm>
            <a:off x="292608" y="612648"/>
            <a:ext cx="10947623" cy="379525"/>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a:t>We direct capital to impact investments and ESG leaders.</a:t>
            </a:r>
          </a:p>
        </p:txBody>
      </p:sp>
      <p:sp>
        <p:nvSpPr>
          <p:cNvPr id="5" name="Slide Number Placeholder 3">
            <a:extLst>
              <a:ext uri="{FF2B5EF4-FFF2-40B4-BE49-F238E27FC236}">
                <a16:creationId xmlns:a16="http://schemas.microsoft.com/office/drawing/2014/main" id="{7E326674-D4FE-4736-83A6-06D4C51BDF18}"/>
              </a:ext>
            </a:extLst>
          </p:cNvPr>
          <p:cNvSpPr txBox="1">
            <a:spLocks/>
          </p:cNvSpPr>
          <p:nvPr/>
        </p:nvSpPr>
        <p:spPr>
          <a:xfrm>
            <a:off x="11706436" y="6484937"/>
            <a:ext cx="361527" cy="1619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B12101-DB11-214A-81F9-2D258DBE057F}" type="slidenum">
              <a:rPr lang="en-US" sz="700" smtClean="0">
                <a:latin typeface="+mj-lt"/>
              </a:rPr>
              <a:pPr/>
              <a:t>61</a:t>
            </a:fld>
            <a:endParaRPr lang="en-US" sz="700">
              <a:latin typeface="+mj-lt"/>
            </a:endParaRPr>
          </a:p>
        </p:txBody>
      </p:sp>
      <p:sp>
        <p:nvSpPr>
          <p:cNvPr id="12" name="Text Placeholder 5">
            <a:extLst>
              <a:ext uri="{FF2B5EF4-FFF2-40B4-BE49-F238E27FC236}">
                <a16:creationId xmlns:a16="http://schemas.microsoft.com/office/drawing/2014/main" id="{E9D2DF90-82A1-C07C-2FDB-49F2F5FCC4FC}"/>
              </a:ext>
            </a:extLst>
          </p:cNvPr>
          <p:cNvSpPr>
            <a:spLocks noGrp="1"/>
          </p:cNvSpPr>
          <p:nvPr/>
        </p:nvSpPr>
        <p:spPr>
          <a:xfrm>
            <a:off x="304915"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rPr>
              <a:t>CREF SOCIAL CHOICE</a:t>
            </a:r>
            <a:endParaRPr lang="en-US"/>
          </a:p>
          <a:p>
            <a:endParaRPr lang="en-US"/>
          </a:p>
          <a:p>
            <a:endParaRPr lang="en-US"/>
          </a:p>
        </p:txBody>
      </p:sp>
      <p:sp>
        <p:nvSpPr>
          <p:cNvPr id="15" name="TextBox 14">
            <a:extLst>
              <a:ext uri="{FF2B5EF4-FFF2-40B4-BE49-F238E27FC236}">
                <a16:creationId xmlns:a16="http://schemas.microsoft.com/office/drawing/2014/main" id="{3B871E1D-E5BA-63E3-EB5E-FE5B5DA34E8C}"/>
              </a:ext>
            </a:extLst>
          </p:cNvPr>
          <p:cNvSpPr txBox="1"/>
          <p:nvPr/>
        </p:nvSpPr>
        <p:spPr>
          <a:xfrm>
            <a:off x="292606" y="5809160"/>
            <a:ext cx="11413829" cy="582211"/>
          </a:xfrm>
          <a:prstGeom prst="rect">
            <a:avLst/>
          </a:prstGeom>
          <a:noFill/>
        </p:spPr>
        <p:txBody>
          <a:bodyPr wrap="square" lIns="0" bIns="0" anchor="b" anchorCtr="0">
            <a:spAutoFit/>
          </a:bodyPr>
          <a:lstStyle/>
          <a:p>
            <a:pPr marL="137160" marR="0" lvl="0" indent="-137160" defTabSz="795162" fontAlgn="auto">
              <a:spcAft>
                <a:spcPts val="100"/>
              </a:spcAft>
              <a:buClrTx/>
              <a:buSzTx/>
              <a:buFont typeface="+mj-lt"/>
              <a:buAutoNum type="arabicPeriod"/>
              <a:tabLst/>
              <a:defRPr/>
            </a:pPr>
            <a:r>
              <a:rPr lang="en-US" sz="850">
                <a:latin typeface="Ringside Narrow Book" panose="02000500000000000000" pitchFamily="2" charset="0"/>
              </a:rPr>
              <a:t>In bond market sectors with comprehensive ESG ratings coverage, unrated securities are not included in the eligible universe. These include corporates, treasuries, sovereigns, supranationals, local authorities other than U.S. munis, and covered bonds. In subsectors with sparse or nonexistent ESG ratings coverage, unrated securities are eligible, though additional ESG factors are considered by the investment team.  These include U.S. munis and all structured securities other than covered bonds (ABS, CMBS, and RMBS).</a:t>
            </a:r>
          </a:p>
          <a:p>
            <a:pPr marL="137160" marR="0" lvl="0" indent="-137160" defTabSz="795162" fontAlgn="auto">
              <a:spcAft>
                <a:spcPts val="100"/>
              </a:spcAft>
              <a:buClrTx/>
              <a:buSzTx/>
              <a:buFont typeface="+mj-lt"/>
              <a:buAutoNum type="arabicPeriod"/>
              <a:tabLst/>
              <a:defRPr/>
            </a:pPr>
            <a:r>
              <a:rPr lang="en-US" sz="850">
                <a:latin typeface="Ringside Narrow Book" panose="02000500000000000000" pitchFamily="2" charset="0"/>
              </a:rPr>
              <a:t>Nuveen’s internal ESG ratings are assigned by the credit research team, tightly embedding ESG views with credit views. The ratings are on a leader, neutral, laggard scale.</a:t>
            </a:r>
          </a:p>
        </p:txBody>
      </p:sp>
      <p:sp>
        <p:nvSpPr>
          <p:cNvPr id="18" name="Text Placeholder 1">
            <a:extLst>
              <a:ext uri="{FF2B5EF4-FFF2-40B4-BE49-F238E27FC236}">
                <a16:creationId xmlns:a16="http://schemas.microsoft.com/office/drawing/2014/main" id="{E897F2B2-1089-6814-DE60-9F95F2BFAAF0}"/>
              </a:ext>
            </a:extLst>
          </p:cNvPr>
          <p:cNvSpPr txBox="1">
            <a:spLocks/>
          </p:cNvSpPr>
          <p:nvPr/>
        </p:nvSpPr>
        <p:spPr>
          <a:xfrm>
            <a:off x="292607" y="1103911"/>
            <a:ext cx="10975056" cy="32368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mn-lt"/>
              </a:rPr>
              <a:t>Securities are eligible for the portfolio </a:t>
            </a:r>
            <a:r>
              <a:rPr lang="en-US" i="1"/>
              <a:t>only</a:t>
            </a:r>
            <a:r>
              <a:rPr lang="en-US">
                <a:latin typeface="+mn-lt"/>
              </a:rPr>
              <a:t> if they qualify in one of two categories:</a:t>
            </a:r>
          </a:p>
        </p:txBody>
      </p:sp>
      <p:graphicFrame>
        <p:nvGraphicFramePr>
          <p:cNvPr id="19" name="Table 18">
            <a:extLst>
              <a:ext uri="{FF2B5EF4-FFF2-40B4-BE49-F238E27FC236}">
                <a16:creationId xmlns:a16="http://schemas.microsoft.com/office/drawing/2014/main" id="{51FC7036-37BB-29E0-C9BC-5AB9972548AD}"/>
              </a:ext>
            </a:extLst>
          </p:cNvPr>
          <p:cNvGraphicFramePr>
            <a:graphicFrameLocks noGrp="1"/>
          </p:cNvGraphicFramePr>
          <p:nvPr>
            <p:extLst>
              <p:ext uri="{D42A27DB-BD31-4B8C-83A1-F6EECF244321}">
                <p14:modId xmlns:p14="http://schemas.microsoft.com/office/powerpoint/2010/main" val="1723287306"/>
              </p:ext>
            </p:extLst>
          </p:nvPr>
        </p:nvGraphicFramePr>
        <p:xfrm>
          <a:off x="296210" y="1531028"/>
          <a:ext cx="11127164" cy="4139222"/>
        </p:xfrm>
        <a:graphic>
          <a:graphicData uri="http://schemas.openxmlformats.org/drawingml/2006/table">
            <a:tbl>
              <a:tblPr firstRow="1" bandRow="1">
                <a:tableStyleId>{5C22544A-7EE6-4342-B048-85BDC9FD1C3A}</a:tableStyleId>
              </a:tblPr>
              <a:tblGrid>
                <a:gridCol w="6170851">
                  <a:extLst>
                    <a:ext uri="{9D8B030D-6E8A-4147-A177-3AD203B41FA5}">
                      <a16:colId xmlns:a16="http://schemas.microsoft.com/office/drawing/2014/main" val="1647371829"/>
                    </a:ext>
                  </a:extLst>
                </a:gridCol>
                <a:gridCol w="4956313">
                  <a:extLst>
                    <a:ext uri="{9D8B030D-6E8A-4147-A177-3AD203B41FA5}">
                      <a16:colId xmlns:a16="http://schemas.microsoft.com/office/drawing/2014/main" val="2280421171"/>
                    </a:ext>
                  </a:extLst>
                </a:gridCol>
              </a:tblGrid>
              <a:tr h="359702">
                <a:tc>
                  <a:txBody>
                    <a:bodyPr/>
                    <a:lstStyle/>
                    <a:p>
                      <a:pPr algn="ctr"/>
                      <a:r>
                        <a:rPr lang="en-US" sz="1400" b="1" i="0" cap="none" baseline="0">
                          <a:solidFill>
                            <a:schemeClr val="bg1"/>
                          </a:solidFill>
                          <a:latin typeface="Ringside Narrow" panose="02000500000000000000" pitchFamily="2" charset="0"/>
                          <a:cs typeface="Arial" panose="020B0604020202020204" pitchFamily="34" charset="0"/>
                        </a:rPr>
                        <a:t>Impact investment</a:t>
                      </a:r>
                      <a:endParaRPr lang="en-US" sz="1400" b="1" i="0" kern="1200" cap="none" baseline="30000">
                        <a:solidFill>
                          <a:schemeClr val="bg1"/>
                        </a:solidFill>
                        <a:latin typeface="Ringside Narrow" panose="02000500000000000000" pitchFamily="2" charset="0"/>
                        <a:ea typeface="+mn-ea"/>
                        <a:cs typeface="Arial" panose="020B0604020202020204" pitchFamily="34" charset="0"/>
                      </a:endParaRPr>
                    </a:p>
                  </a:txBody>
                  <a:tcPr marL="82394" marR="82394"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400" b="1" i="0" cap="none" baseline="0">
                          <a:solidFill>
                            <a:schemeClr val="bg1"/>
                          </a:solidFill>
                          <a:latin typeface="Ringside Narrow" panose="02000500000000000000" pitchFamily="2" charset="0"/>
                          <a:cs typeface="Arial" panose="020B0604020202020204" pitchFamily="34" charset="0"/>
                        </a:rPr>
                        <a:t>ESG leaders</a:t>
                      </a:r>
                      <a:endParaRPr lang="en-US" sz="1400" b="1" i="0" kern="1200" cap="none" baseline="30000">
                        <a:solidFill>
                          <a:schemeClr val="bg1"/>
                        </a:solidFill>
                        <a:latin typeface="Ringside Narrow" panose="02000500000000000000" pitchFamily="2" charset="0"/>
                        <a:ea typeface="+mn-ea"/>
                        <a:cs typeface="Arial" panose="020B0604020202020204" pitchFamily="34" charset="0"/>
                      </a:endParaRPr>
                    </a:p>
                  </a:txBody>
                  <a:tcPr marL="82394" marR="82394"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07084906"/>
                  </a:ext>
                </a:extLst>
              </a:tr>
              <a:tr h="1716482">
                <a:tc>
                  <a:txBody>
                    <a:bodyPr/>
                    <a:lstStyle/>
                    <a:p>
                      <a:pPr marL="137160" indent="-137160" algn="l">
                        <a:spcAft>
                          <a:spcPts val="1000"/>
                        </a:spcAft>
                        <a:buFont typeface="Arial" panose="020B0604020202020204" pitchFamily="34" charset="0"/>
                        <a:buChar cha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Thematic framework launched in 2007, focused on the use of proceeds and targeted social and/or environmental outcomes</a:t>
                      </a:r>
                    </a:p>
                    <a:p>
                      <a:pPr marL="0" indent="0" algn="l">
                        <a:spcAft>
                          <a:spcPts val="400"/>
                        </a:spcAft>
                        <a:buFont typeface="Arial" panose="020B0604020202020204" pitchFamily="34" charset="0"/>
                        <a:buNone/>
                      </a:pPr>
                      <a:r>
                        <a:rPr lang="en-US" sz="1200" b="1" i="0" kern="1200" cap="none" baseline="0" dirty="0">
                          <a:solidFill>
                            <a:schemeClr val="tx1"/>
                          </a:solidFill>
                          <a:latin typeface="Ringside Narrow" panose="02000500000000000000" pitchFamily="2" charset="0"/>
                          <a:ea typeface="+mn-ea"/>
                          <a:cs typeface="Arial" panose="020B0604020202020204" pitchFamily="34" charset="0"/>
                        </a:rPr>
                        <a:t>Direct: </a:t>
                      </a:r>
                    </a:p>
                    <a:p>
                      <a:pPr marL="274320" indent="-137160" algn="l">
                        <a:spcAft>
                          <a:spcPts val="400"/>
                        </a:spcAft>
                        <a:buFont typeface="Arial" panose="020B0604020202020204" pitchFamily="34" charset="0"/>
                        <a:buChar cha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Use of proceeds must clearly align with at least one of the four impact themes below </a:t>
                      </a:r>
                    </a:p>
                    <a:p>
                      <a:pPr marL="274320" indent="-137160" algn="l">
                        <a:spcAft>
                          <a:spcPts val="1000"/>
                        </a:spcAft>
                        <a:buFont typeface="Arial" panose="020B0604020202020204" pitchFamily="34" charset="0"/>
                        <a:buChar cha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Enables investor to direct capital at specific projects and outcomes  </a:t>
                      </a:r>
                    </a:p>
                    <a:p>
                      <a:pPr marL="0" indent="0" algn="l">
                        <a:spcAft>
                          <a:spcPts val="400"/>
                        </a:spcAft>
                        <a:buFont typeface="Arial" panose="020B0604020202020204" pitchFamily="34" charset="0"/>
                        <a:buNone/>
                      </a:pPr>
                      <a:r>
                        <a:rPr lang="en-US" sz="1200" b="1" i="0" kern="1200" cap="none" baseline="0" dirty="0">
                          <a:solidFill>
                            <a:schemeClr val="tx1"/>
                          </a:solidFill>
                          <a:latin typeface="Ringside Narrow" panose="02000500000000000000" pitchFamily="2" charset="0"/>
                          <a:ea typeface="+mn-ea"/>
                          <a:cs typeface="Arial" panose="020B0604020202020204" pitchFamily="34" charset="0"/>
                        </a:rPr>
                        <a:t>Measurable: </a:t>
                      </a:r>
                    </a:p>
                    <a:p>
                      <a:pPr marL="274320" indent="-137160" algn="l">
                        <a:spcAft>
                          <a:spcPts val="400"/>
                        </a:spcAft>
                        <a:buFont typeface="Arial" panose="020B0604020202020204" pitchFamily="34" charset="0"/>
                        <a:buChar cha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Impact reporting based on relevant KPIs</a:t>
                      </a:r>
                    </a:p>
                    <a:p>
                      <a:pPr marL="274320" indent="-137160" algn="l">
                        <a:spcAft>
                          <a:spcPts val="400"/>
                        </a:spcAft>
                        <a:buFont typeface="Arial" panose="020B0604020202020204" pitchFamily="34" charset="0"/>
                        <a:buChar cha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We advocate for increasingly stringent and transparent impact measurement and reporting standards as part of our issuer and industry group engagements</a:t>
                      </a:r>
                    </a:p>
                  </a:txBody>
                  <a:tcPr marL="137160" marR="137160" marT="182880" marB="18288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137160" marR="0" lvl="0" indent="-13716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Multistep process focused on the issuer, blending a transparent and repeatable eligible investment universe with fundamental assessment of material ESG factors</a:t>
                      </a:r>
                    </a:p>
                    <a:p>
                      <a:pPr marL="137160" marR="0" lvl="0" indent="-13716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Best-in-class philosophy to encourage engagement across industries and market sectors rather than unilaterally withholding capital from groups </a:t>
                      </a:r>
                      <a:br>
                        <a:rPr lang="en-US" sz="1200" b="0" i="0" kern="1200" cap="none" baseline="0" dirty="0">
                          <a:solidFill>
                            <a:schemeClr val="tx1"/>
                          </a:solidFill>
                          <a:latin typeface="Ringside Narrow Book" panose="02000500000000000000" pitchFamily="2" charset="0"/>
                          <a:ea typeface="+mn-ea"/>
                          <a:cs typeface="Arial" panose="020B0604020202020204" pitchFamily="34" charset="0"/>
                        </a:rPr>
                      </a:b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of issuers </a:t>
                      </a:r>
                    </a:p>
                    <a:p>
                      <a:pPr marL="137160" marR="0" lvl="0" indent="-13716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Investment team directs capital to issuers that exhibit leading, innovative, or model behaviors we believe the broader industry should emulate, while remaining focused on attractive relative value</a:t>
                      </a:r>
                    </a:p>
                    <a:p>
                      <a:pPr marL="137160" marR="0" lvl="0" indent="-13716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Starting with the Bloomberg Multiverse, we take a best-in-class approach to create an investable universe</a:t>
                      </a:r>
                    </a:p>
                    <a:p>
                      <a:pPr marL="274320" marR="0" lvl="0" indent="-13716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Controversial businesses and ESG laggards are ineligible for investment </a:t>
                      </a:r>
                    </a:p>
                    <a:p>
                      <a:pPr marL="274320" marR="0" lvl="0" indent="-13716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ESG eligibility initially validated using third party controversy scores and industry relative ESG ratings, where coverage is available</a:t>
                      </a:r>
                      <a:r>
                        <a:rPr lang="en-US" sz="1200" b="0" i="0" kern="1200" cap="none" baseline="30000" dirty="0">
                          <a:solidFill>
                            <a:schemeClr val="tx1"/>
                          </a:solidFill>
                          <a:latin typeface="Ringside Narrow Book" panose="02000500000000000000" pitchFamily="2" charset="0"/>
                          <a:ea typeface="+mn-ea"/>
                          <a:cs typeface="Arial" panose="020B0604020202020204" pitchFamily="34" charset="0"/>
                        </a:rPr>
                        <a:t>1</a:t>
                      </a:r>
                    </a:p>
                    <a:p>
                      <a:pPr marL="274320" marR="0" lvl="0" indent="-13716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Nuveen’s internal ESG ratings</a:t>
                      </a:r>
                      <a:r>
                        <a:rPr lang="en-US" sz="1200" b="0" i="0" kern="1200" cap="none" baseline="30000" dirty="0">
                          <a:solidFill>
                            <a:schemeClr val="tx1"/>
                          </a:solidFill>
                          <a:latin typeface="Ringside Narrow Book" panose="02000500000000000000" pitchFamily="2" charset="0"/>
                          <a:ea typeface="+mn-ea"/>
                          <a:cs typeface="Arial" panose="020B0604020202020204" pitchFamily="34" charset="0"/>
                        </a:rPr>
                        <a:t>2</a:t>
                      </a:r>
                      <a:r>
                        <a:rPr lang="en-US" sz="1200" b="0" i="0" kern="1200" cap="none" baseline="0" dirty="0">
                          <a:solidFill>
                            <a:schemeClr val="tx1"/>
                          </a:solidFill>
                          <a:latin typeface="Ringside Narrow Book" panose="02000500000000000000" pitchFamily="2" charset="0"/>
                          <a:ea typeface="+mn-ea"/>
                          <a:cs typeface="Arial" panose="020B0604020202020204" pitchFamily="34" charset="0"/>
                        </a:rPr>
                        <a:t> are integrated as part of the active security selection and portfolio construction process</a:t>
                      </a:r>
                    </a:p>
                  </a:txBody>
                  <a:tcPr marL="137160" marR="137160" marT="182880" marB="182880">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552845663"/>
                  </a:ext>
                </a:extLst>
              </a:tr>
            </a:tbl>
          </a:graphicData>
        </a:graphic>
      </p:graphicFrame>
      <p:sp>
        <p:nvSpPr>
          <p:cNvPr id="2" name="Footer Placeholder 4">
            <a:extLst>
              <a:ext uri="{FF2B5EF4-FFF2-40B4-BE49-F238E27FC236}">
                <a16:creationId xmlns:a16="http://schemas.microsoft.com/office/drawing/2014/main" id="{6EEF84A9-09EA-76EF-AD8C-498CCA34C75A}"/>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11" name="Rectangle 10">
            <a:extLst>
              <a:ext uri="{FF2B5EF4-FFF2-40B4-BE49-F238E27FC236}">
                <a16:creationId xmlns:a16="http://schemas.microsoft.com/office/drawing/2014/main" id="{D22789F5-90E6-E1E8-4F43-9DD38BC6B3D8}"/>
              </a:ext>
            </a:extLst>
          </p:cNvPr>
          <p:cNvSpPr/>
          <p:nvPr/>
        </p:nvSpPr>
        <p:spPr>
          <a:xfrm>
            <a:off x="1156285" y="4501630"/>
            <a:ext cx="1753705" cy="306744"/>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r>
              <a:rPr lang="en-US" sz="1200" b="1" dirty="0">
                <a:solidFill>
                  <a:schemeClr val="tx1"/>
                </a:solidFill>
                <a:latin typeface="Ringside Narrow" panose="02000500000000000000" pitchFamily="2" charset="0"/>
              </a:rPr>
              <a:t>Affordable housing</a:t>
            </a:r>
          </a:p>
        </p:txBody>
      </p:sp>
      <p:sp>
        <p:nvSpPr>
          <p:cNvPr id="13" name="Rectangle 12">
            <a:extLst>
              <a:ext uri="{FF2B5EF4-FFF2-40B4-BE49-F238E27FC236}">
                <a16:creationId xmlns:a16="http://schemas.microsoft.com/office/drawing/2014/main" id="{0A8AE79F-93A2-14DD-D755-719A6E594292}"/>
              </a:ext>
            </a:extLst>
          </p:cNvPr>
          <p:cNvSpPr/>
          <p:nvPr/>
        </p:nvSpPr>
        <p:spPr>
          <a:xfrm>
            <a:off x="3786185" y="5161493"/>
            <a:ext cx="1600986" cy="268192"/>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r>
              <a:rPr lang="en-US" sz="1200" b="1" dirty="0">
                <a:solidFill>
                  <a:schemeClr val="tx1"/>
                </a:solidFill>
                <a:latin typeface="Ringside Narrow" panose="02000500000000000000" pitchFamily="2" charset="0"/>
              </a:rPr>
              <a:t>Natural resources</a:t>
            </a:r>
          </a:p>
        </p:txBody>
      </p:sp>
      <p:sp>
        <p:nvSpPr>
          <p:cNvPr id="8" name="Rectangle 7">
            <a:extLst>
              <a:ext uri="{FF2B5EF4-FFF2-40B4-BE49-F238E27FC236}">
                <a16:creationId xmlns:a16="http://schemas.microsoft.com/office/drawing/2014/main" id="{6FEBCF86-8788-5222-D174-BF5FA902297C}"/>
              </a:ext>
            </a:extLst>
          </p:cNvPr>
          <p:cNvSpPr/>
          <p:nvPr/>
        </p:nvSpPr>
        <p:spPr>
          <a:xfrm>
            <a:off x="3786185" y="4402542"/>
            <a:ext cx="2244164" cy="489749"/>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r>
              <a:rPr lang="en-US" sz="1200" b="1" dirty="0">
                <a:solidFill>
                  <a:schemeClr val="tx1"/>
                </a:solidFill>
                <a:latin typeface="Ringside Narrow" panose="02000500000000000000" pitchFamily="2" charset="0"/>
              </a:rPr>
              <a:t>Community and economic</a:t>
            </a:r>
            <a:br>
              <a:rPr lang="en-US" sz="1200" b="1" dirty="0">
                <a:solidFill>
                  <a:schemeClr val="tx1"/>
                </a:solidFill>
                <a:latin typeface="Ringside Narrow" panose="02000500000000000000" pitchFamily="2" charset="0"/>
              </a:rPr>
            </a:br>
            <a:r>
              <a:rPr lang="en-US" sz="1200" b="1" dirty="0">
                <a:solidFill>
                  <a:schemeClr val="tx1"/>
                </a:solidFill>
                <a:latin typeface="Ringside Narrow" panose="02000500000000000000" pitchFamily="2" charset="0"/>
              </a:rPr>
              <a:t>development</a:t>
            </a:r>
          </a:p>
        </p:txBody>
      </p:sp>
      <p:sp>
        <p:nvSpPr>
          <p:cNvPr id="9" name="Rectangle 8">
            <a:extLst>
              <a:ext uri="{FF2B5EF4-FFF2-40B4-BE49-F238E27FC236}">
                <a16:creationId xmlns:a16="http://schemas.microsoft.com/office/drawing/2014/main" id="{DABB1E8E-729F-69FE-2AE9-62DB1B4E384E}"/>
              </a:ext>
            </a:extLst>
          </p:cNvPr>
          <p:cNvSpPr/>
          <p:nvPr/>
        </p:nvSpPr>
        <p:spPr>
          <a:xfrm>
            <a:off x="1170025" y="5026518"/>
            <a:ext cx="1591483" cy="513894"/>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r>
              <a:rPr lang="en-US" sz="1200" b="1" dirty="0">
                <a:solidFill>
                  <a:schemeClr val="tx1"/>
                </a:solidFill>
                <a:latin typeface="Ringside Narrow" panose="02000500000000000000" pitchFamily="2" charset="0"/>
              </a:rPr>
              <a:t>Renewable energy</a:t>
            </a:r>
            <a:br>
              <a:rPr lang="en-US" sz="1200" b="1" dirty="0">
                <a:solidFill>
                  <a:schemeClr val="tx1"/>
                </a:solidFill>
                <a:latin typeface="Ringside Narrow" panose="02000500000000000000" pitchFamily="2" charset="0"/>
              </a:rPr>
            </a:br>
            <a:r>
              <a:rPr lang="en-US" sz="1200" b="1" dirty="0">
                <a:solidFill>
                  <a:schemeClr val="tx1"/>
                </a:solidFill>
                <a:latin typeface="Ringside Narrow" panose="02000500000000000000" pitchFamily="2" charset="0"/>
              </a:rPr>
              <a:t>and climate change</a:t>
            </a:r>
          </a:p>
        </p:txBody>
      </p:sp>
      <p:pic>
        <p:nvPicPr>
          <p:cNvPr id="14" name="Graphic 13">
            <a:extLst>
              <a:ext uri="{FF2B5EF4-FFF2-40B4-BE49-F238E27FC236}">
                <a16:creationId xmlns:a16="http://schemas.microsoft.com/office/drawing/2014/main" id="{E25EB66B-A6F2-61CE-A4CC-2924AA8B438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50603" y="4435091"/>
            <a:ext cx="457200" cy="457200"/>
          </a:xfrm>
          <a:prstGeom prst="rect">
            <a:avLst/>
          </a:prstGeom>
        </p:spPr>
      </p:pic>
      <p:pic>
        <p:nvPicPr>
          <p:cNvPr id="16" name="Graphic 15">
            <a:extLst>
              <a:ext uri="{FF2B5EF4-FFF2-40B4-BE49-F238E27FC236}">
                <a16:creationId xmlns:a16="http://schemas.microsoft.com/office/drawing/2014/main" id="{60858AD0-6034-0DA8-F67A-9F07379443D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163316" y="5066989"/>
            <a:ext cx="457200" cy="457200"/>
          </a:xfrm>
          <a:prstGeom prst="rect">
            <a:avLst/>
          </a:prstGeom>
        </p:spPr>
      </p:pic>
      <p:pic>
        <p:nvPicPr>
          <p:cNvPr id="17" name="Graphic 16">
            <a:extLst>
              <a:ext uri="{FF2B5EF4-FFF2-40B4-BE49-F238E27FC236}">
                <a16:creationId xmlns:a16="http://schemas.microsoft.com/office/drawing/2014/main" id="{79B0829B-E449-CC39-ABE0-9B21E87232D5}"/>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165245" y="4426402"/>
            <a:ext cx="457200" cy="457200"/>
          </a:xfrm>
          <a:prstGeom prst="rect">
            <a:avLst/>
          </a:prstGeom>
        </p:spPr>
      </p:pic>
      <p:pic>
        <p:nvPicPr>
          <p:cNvPr id="20" name="Graphic 19">
            <a:extLst>
              <a:ext uri="{FF2B5EF4-FFF2-40B4-BE49-F238E27FC236}">
                <a16:creationId xmlns:a16="http://schemas.microsoft.com/office/drawing/2014/main" id="{B4986A04-B01F-E50F-A40D-091C86C25E07}"/>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50603" y="5066989"/>
            <a:ext cx="457200" cy="457200"/>
          </a:xfrm>
          <a:prstGeom prst="rect">
            <a:avLst/>
          </a:prstGeom>
        </p:spPr>
      </p:pic>
    </p:spTree>
    <p:extLst>
      <p:ext uri="{BB962C8B-B14F-4D97-AF65-F5344CB8AC3E}">
        <p14:creationId xmlns:p14="http://schemas.microsoft.com/office/powerpoint/2010/main" val="28026850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603850" y="1485050"/>
            <a:ext cx="8341367" cy="462493"/>
          </a:xfrm>
        </p:spPr>
        <p:txBody>
          <a:bodyPr/>
          <a:lstStyle/>
          <a:p>
            <a:pPr marL="137160" lvl="2"/>
            <a:r>
              <a:rPr lang="en-US" b="1" dirty="0">
                <a:solidFill>
                  <a:schemeClr val="tx1"/>
                </a:solidFill>
                <a:latin typeface="Ringside Narrow" panose="02000500000000000000" pitchFamily="2" charset="0"/>
              </a:rPr>
              <a:t>Use of proceeds </a:t>
            </a:r>
            <a:r>
              <a:rPr lang="en-US" dirty="0">
                <a:solidFill>
                  <a:schemeClr val="tx1"/>
                </a:solidFill>
              </a:rPr>
              <a:t>(explicit objective, initiative, or projects(s); “pure-play” issuer mission)</a:t>
            </a:r>
          </a:p>
          <a:p>
            <a:pPr marL="137160" lvl="2"/>
            <a:r>
              <a:rPr lang="en-US" dirty="0">
                <a:solidFill>
                  <a:schemeClr val="tx1"/>
                </a:solidFill>
              </a:rPr>
              <a:t>Issuer commitment to transparent, relevant </a:t>
            </a:r>
            <a:r>
              <a:rPr lang="en-US" b="1" dirty="0">
                <a:solidFill>
                  <a:schemeClr val="tx1"/>
                </a:solidFill>
                <a:latin typeface="Ringside Narrow" panose="02000500000000000000" pitchFamily="2" charset="0"/>
              </a:rPr>
              <a:t>impact reporting</a:t>
            </a:r>
          </a:p>
        </p:txBody>
      </p:sp>
      <p:sp>
        <p:nvSpPr>
          <p:cNvPr id="7" name="Title 2">
            <a:extLst>
              <a:ext uri="{FF2B5EF4-FFF2-40B4-BE49-F238E27FC236}">
                <a16:creationId xmlns:a16="http://schemas.microsoft.com/office/drawing/2014/main" id="{76A198D4-9463-F983-CFB0-574A496D3EF9}"/>
              </a:ext>
            </a:extLst>
          </p:cNvPr>
          <p:cNvSpPr txBox="1">
            <a:spLocks/>
          </p:cNvSpPr>
          <p:nvPr/>
        </p:nvSpPr>
        <p:spPr>
          <a:xfrm>
            <a:off x="292608" y="612648"/>
            <a:ext cx="10947623" cy="379525"/>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t>Our impact investing framework</a:t>
            </a:r>
          </a:p>
        </p:txBody>
      </p:sp>
      <p:sp>
        <p:nvSpPr>
          <p:cNvPr id="9" name="Text Placeholder 5">
            <a:extLst>
              <a:ext uri="{FF2B5EF4-FFF2-40B4-BE49-F238E27FC236}">
                <a16:creationId xmlns:a16="http://schemas.microsoft.com/office/drawing/2014/main" id="{A687888E-3600-E152-4012-62EAF675D8FC}"/>
              </a:ext>
            </a:extLst>
          </p:cNvPr>
          <p:cNvSpPr>
            <a:spLocks noGrp="1"/>
          </p:cNvSpPr>
          <p:nvPr/>
        </p:nvSpPr>
        <p:spPr>
          <a:xfrm>
            <a:off x="304915"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tx2"/>
                </a:solidFill>
              </a:rPr>
              <a:t>CREF SOCIAL CHOICE</a:t>
            </a:r>
            <a:endParaRPr lang="en-US"/>
          </a:p>
          <a:p>
            <a:endParaRPr lang="en-US"/>
          </a:p>
          <a:p>
            <a:endParaRPr lang="en-US"/>
          </a:p>
        </p:txBody>
      </p:sp>
      <p:sp>
        <p:nvSpPr>
          <p:cNvPr id="13" name="Text Placeholder 1">
            <a:extLst>
              <a:ext uri="{FF2B5EF4-FFF2-40B4-BE49-F238E27FC236}">
                <a16:creationId xmlns:a16="http://schemas.microsoft.com/office/drawing/2014/main" id="{13A5E78A-ADD0-5EE2-2508-3681402709B3}"/>
              </a:ext>
            </a:extLst>
          </p:cNvPr>
          <p:cNvSpPr txBox="1">
            <a:spLocks/>
          </p:cNvSpPr>
          <p:nvPr/>
        </p:nvSpPr>
        <p:spPr>
          <a:xfrm>
            <a:off x="292607" y="1103911"/>
            <a:ext cx="10975056" cy="32368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mn-lt"/>
              </a:rPr>
              <a:t>We identify impact investments across the global fixed income markets using “direct and measurable” criteria established in 2007.</a:t>
            </a:r>
          </a:p>
        </p:txBody>
      </p:sp>
      <p:graphicFrame>
        <p:nvGraphicFramePr>
          <p:cNvPr id="38" name="Table 37">
            <a:extLst>
              <a:ext uri="{FF2B5EF4-FFF2-40B4-BE49-F238E27FC236}">
                <a16:creationId xmlns:a16="http://schemas.microsoft.com/office/drawing/2014/main" id="{171A613F-D538-34A1-3EBB-19AF14FB7E10}"/>
              </a:ext>
            </a:extLst>
          </p:cNvPr>
          <p:cNvGraphicFramePr>
            <a:graphicFrameLocks noGrp="1"/>
          </p:cNvGraphicFramePr>
          <p:nvPr>
            <p:extLst>
              <p:ext uri="{D42A27DB-BD31-4B8C-83A1-F6EECF244321}">
                <p14:modId xmlns:p14="http://schemas.microsoft.com/office/powerpoint/2010/main" val="4058104621"/>
              </p:ext>
            </p:extLst>
          </p:nvPr>
        </p:nvGraphicFramePr>
        <p:xfrm>
          <a:off x="292607" y="2238256"/>
          <a:ext cx="5505036" cy="3985452"/>
        </p:xfrm>
        <a:graphic>
          <a:graphicData uri="http://schemas.openxmlformats.org/drawingml/2006/table">
            <a:tbl>
              <a:tblPr firstRow="1" bandRow="1">
                <a:tableStyleId>{5C22544A-7EE6-4342-B048-85BDC9FD1C3A}</a:tableStyleId>
              </a:tblPr>
              <a:tblGrid>
                <a:gridCol w="1949589">
                  <a:extLst>
                    <a:ext uri="{9D8B030D-6E8A-4147-A177-3AD203B41FA5}">
                      <a16:colId xmlns:a16="http://schemas.microsoft.com/office/drawing/2014/main" val="1647371829"/>
                    </a:ext>
                  </a:extLst>
                </a:gridCol>
                <a:gridCol w="3555447">
                  <a:extLst>
                    <a:ext uri="{9D8B030D-6E8A-4147-A177-3AD203B41FA5}">
                      <a16:colId xmlns:a16="http://schemas.microsoft.com/office/drawing/2014/main" val="371303124"/>
                    </a:ext>
                  </a:extLst>
                </a:gridCol>
              </a:tblGrid>
              <a:tr h="359702">
                <a:tc gridSpan="2">
                  <a:txBody>
                    <a:bodyPr/>
                    <a:lstStyle/>
                    <a:p>
                      <a:pPr algn="ctr"/>
                      <a:r>
                        <a:rPr lang="en-US" sz="1400" b="1" i="0" cap="none" baseline="0" dirty="0">
                          <a:solidFill>
                            <a:schemeClr val="bg1"/>
                          </a:solidFill>
                          <a:latin typeface="Ringside Narrow" panose="02000500000000000000" pitchFamily="2" charset="0"/>
                          <a:cs typeface="Arial" panose="020B0604020202020204" pitchFamily="34" charset="0"/>
                        </a:rPr>
                        <a:t>Societal outcomes/social bonds</a:t>
                      </a:r>
                    </a:p>
                  </a:txBody>
                  <a:tcPr marL="82394" marR="82394"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endParaRPr lang="en-US" sz="1400" b="1" i="0" cap="none" baseline="0">
                        <a:solidFill>
                          <a:schemeClr val="bg1"/>
                        </a:solidFill>
                        <a:latin typeface="Ringside Narrow" panose="02000500000000000000" pitchFamily="2" charset="0"/>
                        <a:cs typeface="Arial" panose="020B0604020202020204" pitchFamily="34" charset="0"/>
                      </a:endParaRPr>
                    </a:p>
                  </a:txBody>
                  <a:tcPr marL="82394" marR="82394"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07084906"/>
                  </a:ext>
                </a:extLst>
              </a:tr>
              <a:tr h="328067">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50" b="1" i="0" cap="none" baseline="0">
                          <a:solidFill>
                            <a:schemeClr val="tx1"/>
                          </a:solidFill>
                          <a:latin typeface="Ringside Narrow" panose="02000500000000000000" pitchFamily="2" charset="0"/>
                          <a:cs typeface="Arial" panose="020B0604020202020204" pitchFamily="34" charset="0"/>
                        </a:rPr>
                        <a:t>Affordable housing</a:t>
                      </a:r>
                      <a:endParaRPr lang="en-US" sz="1250" b="1" i="0" kern="1200" cap="none" baseline="30000">
                        <a:solidFill>
                          <a:schemeClr val="tx1"/>
                        </a:solidFill>
                        <a:latin typeface="Ringside Narrow" panose="02000500000000000000" pitchFamily="2" charset="0"/>
                        <a:ea typeface="+mn-ea"/>
                        <a:cs typeface="Arial" panose="020B0604020202020204" pitchFamily="34" charset="0"/>
                      </a:endParaRPr>
                    </a:p>
                  </a:txBody>
                  <a:tcPr marL="182880"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50" b="1" i="0" kern="1200" cap="none" baseline="0">
                          <a:solidFill>
                            <a:schemeClr val="tx1"/>
                          </a:solidFill>
                          <a:latin typeface="Ringside Narrow" panose="02000500000000000000" pitchFamily="2" charset="0"/>
                          <a:ea typeface="+mn-ea"/>
                          <a:cs typeface="Arial" panose="020B0604020202020204" pitchFamily="34" charset="0"/>
                        </a:rPr>
                        <a:t>Community and economic development</a:t>
                      </a:r>
                      <a:endParaRPr lang="en-US" sz="1250" b="1" i="0" kern="1200" cap="none" baseline="30000">
                        <a:solidFill>
                          <a:schemeClr val="tx1"/>
                        </a:solidFill>
                        <a:latin typeface="Ringside Narrow" panose="02000500000000000000" pitchFamily="2" charset="0"/>
                        <a:ea typeface="+mn-ea"/>
                        <a:cs typeface="Arial" panose="020B0604020202020204" pitchFamily="34" charset="0"/>
                      </a:endParaRPr>
                    </a:p>
                  </a:txBody>
                  <a:tcPr marL="182880"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986398177"/>
                  </a:ext>
                </a:extLst>
              </a:tr>
              <a:tr h="1509144">
                <a:tc>
                  <a:txBody>
                    <a:bodyPr/>
                    <a:lstStyle/>
                    <a:p>
                      <a:pPr marL="137160" indent="-137160" algn="l">
                        <a:lnSpc>
                          <a:spcPct val="90000"/>
                        </a:lnSpc>
                        <a:spcAft>
                          <a:spcPts val="400"/>
                        </a:spcAft>
                        <a:buFont typeface="Arial" panose="020B0604020202020204" pitchFamily="34" charset="0"/>
                        <a:buChar char="•"/>
                      </a:pPr>
                      <a:r>
                        <a:rPr lang="en-US" sz="1100" b="0" i="0" kern="1200" cap="none" baseline="0">
                          <a:solidFill>
                            <a:schemeClr val="tx1"/>
                          </a:solidFill>
                          <a:latin typeface="Ringside Narrow Book" panose="02000500000000000000" pitchFamily="2" charset="0"/>
                          <a:ea typeface="+mn-ea"/>
                          <a:cs typeface="Arial" panose="020B0604020202020204" pitchFamily="34" charset="0"/>
                        </a:rPr>
                        <a:t>Low- and moderate-income housing loans</a:t>
                      </a:r>
                    </a:p>
                    <a:p>
                      <a:pPr marL="137160" indent="-137160" algn="l">
                        <a:lnSpc>
                          <a:spcPct val="90000"/>
                        </a:lnSpc>
                        <a:spcAft>
                          <a:spcPts val="400"/>
                        </a:spcAft>
                        <a:buFont typeface="Arial" panose="020B0604020202020204" pitchFamily="34" charset="0"/>
                        <a:buChar char="•"/>
                      </a:pPr>
                      <a:r>
                        <a:rPr lang="en-US" sz="1100" b="0" i="0" kern="1200" cap="none" baseline="0">
                          <a:solidFill>
                            <a:schemeClr val="tx1"/>
                          </a:solidFill>
                          <a:latin typeface="Ringside Narrow Book" panose="02000500000000000000" pitchFamily="2" charset="0"/>
                          <a:ea typeface="+mn-ea"/>
                          <a:cs typeface="Arial" panose="020B0604020202020204" pitchFamily="34" charset="0"/>
                        </a:rPr>
                        <a:t>Transit-oriented development</a:t>
                      </a:r>
                    </a:p>
                    <a:p>
                      <a:pPr marL="137160" indent="-137160" algn="l">
                        <a:lnSpc>
                          <a:spcPct val="90000"/>
                        </a:lnSpc>
                        <a:spcAft>
                          <a:spcPts val="400"/>
                        </a:spcAft>
                        <a:buFont typeface="Arial" panose="020B0604020202020204" pitchFamily="34" charset="0"/>
                        <a:buChar char="•"/>
                      </a:pPr>
                      <a:r>
                        <a:rPr lang="en-US" sz="1100" b="0" i="0" kern="1200" cap="none" baseline="0">
                          <a:solidFill>
                            <a:schemeClr val="tx1"/>
                          </a:solidFill>
                          <a:latin typeface="Ringside Narrow Book" panose="02000500000000000000" pitchFamily="2" charset="0"/>
                          <a:ea typeface="+mn-ea"/>
                          <a:cs typeface="Arial" panose="020B0604020202020204" pitchFamily="34" charset="0"/>
                        </a:rPr>
                        <a:t>Walkable communities</a:t>
                      </a:r>
                    </a:p>
                    <a:p>
                      <a:pPr marL="137160" indent="-137160" algn="l">
                        <a:lnSpc>
                          <a:spcPct val="90000"/>
                        </a:lnSpc>
                        <a:spcAft>
                          <a:spcPts val="1000"/>
                        </a:spcAft>
                        <a:buFont typeface="Arial" panose="020B0604020202020204" pitchFamily="34" charset="0"/>
                        <a:buChar char="•"/>
                      </a:pPr>
                      <a:r>
                        <a:rPr lang="en-US" sz="1100" b="0" i="0" kern="1200" cap="none" baseline="0">
                          <a:solidFill>
                            <a:schemeClr val="tx1"/>
                          </a:solidFill>
                          <a:latin typeface="Ringside Narrow Book" panose="02000500000000000000" pitchFamily="2" charset="0"/>
                          <a:ea typeface="+mn-ea"/>
                          <a:cs typeface="Arial" panose="020B0604020202020204" pitchFamily="34" charset="0"/>
                        </a:rPr>
                        <a:t>Mixed-use development projects</a:t>
                      </a:r>
                    </a:p>
                  </a:txBody>
                  <a:tcPr marL="137160" marR="137160"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37160" marR="0" lvl="0" indent="-137160" algn="l" defTabSz="91440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100" b="0" i="0" kern="1200" cap="none" baseline="0">
                          <a:solidFill>
                            <a:schemeClr val="tx1"/>
                          </a:solidFill>
                          <a:latin typeface="Ringside Narrow Book" panose="02000500000000000000" pitchFamily="2" charset="0"/>
                          <a:ea typeface="+mn-ea"/>
                          <a:cs typeface="Arial" panose="020B0604020202020204" pitchFamily="34" charset="0"/>
                        </a:rPr>
                        <a:t>Benefits underserved and/or economically disadvantaged communities</a:t>
                      </a:r>
                    </a:p>
                    <a:p>
                      <a:pPr marL="137160" marR="0" lvl="0" indent="-137160" algn="l" defTabSz="91440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100" b="0" i="0" kern="1200" cap="none" baseline="0">
                          <a:solidFill>
                            <a:schemeClr val="tx1"/>
                          </a:solidFill>
                          <a:latin typeface="Ringside Narrow Book" panose="02000500000000000000" pitchFamily="2" charset="0"/>
                          <a:ea typeface="+mn-ea"/>
                          <a:cs typeface="Arial" panose="020B0604020202020204" pitchFamily="34" charset="0"/>
                        </a:rPr>
                        <a:t>Services: financial, hospital/medical, and educational </a:t>
                      </a:r>
                    </a:p>
                    <a:p>
                      <a:pPr marL="137160" marR="0" lvl="0" indent="-137160" algn="l" defTabSz="91440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100" b="0" i="0" kern="1200" cap="none" baseline="0">
                          <a:solidFill>
                            <a:schemeClr val="tx1"/>
                          </a:solidFill>
                          <a:latin typeface="Ringside Narrow Book" panose="02000500000000000000" pitchFamily="2" charset="0"/>
                          <a:ea typeface="+mn-ea"/>
                          <a:cs typeface="Arial" panose="020B0604020202020204" pitchFamily="34" charset="0"/>
                        </a:rPr>
                        <a:t>Urban revitalization: community centers, reconstruction activities </a:t>
                      </a:r>
                    </a:p>
                    <a:p>
                      <a:pPr marL="137160" marR="0" lvl="0" indent="-137160" algn="l" defTabSz="91440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100" b="0" i="0" kern="1200" cap="none" baseline="0">
                          <a:solidFill>
                            <a:schemeClr val="tx1"/>
                          </a:solidFill>
                          <a:latin typeface="Ringside Narrow Book" panose="02000500000000000000" pitchFamily="2" charset="0"/>
                          <a:ea typeface="+mn-ea"/>
                          <a:cs typeface="Arial" panose="020B0604020202020204" pitchFamily="34" charset="0"/>
                        </a:rPr>
                        <a:t>International development and humanitarian activities: disaster relief, economic aid, and agricultural support</a:t>
                      </a:r>
                    </a:p>
                  </a:txBody>
                  <a:tcPr marL="137160" marR="137160" marT="91440" marB="91440">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52845663"/>
                  </a:ext>
                </a:extLst>
              </a:tr>
              <a:tr h="0">
                <a:tc gridSpan="2">
                  <a:txBody>
                    <a:bodyPr/>
                    <a:lstStyle/>
                    <a:p>
                      <a:pPr marL="0" indent="0" algn="l">
                        <a:spcAft>
                          <a:spcPts val="1000"/>
                        </a:spcAft>
                        <a:buFont typeface="Arial" panose="020B0604020202020204" pitchFamily="34" charset="0"/>
                        <a:buNone/>
                      </a:pPr>
                      <a:r>
                        <a:rPr lang="en-US" sz="1200" b="1" i="0" kern="1200" cap="none" baseline="0" dirty="0">
                          <a:solidFill>
                            <a:schemeClr val="tx1"/>
                          </a:solidFill>
                          <a:latin typeface="Ringside Narrow" panose="02000500000000000000" pitchFamily="2" charset="0"/>
                          <a:ea typeface="+mn-ea"/>
                          <a:cs typeface="Arial" panose="020B0604020202020204" pitchFamily="34" charset="0"/>
                        </a:rPr>
                        <a:t>Alignment with SDGs</a:t>
                      </a:r>
                    </a:p>
                  </a:txBody>
                  <a:tcPr marL="137160" marR="137160"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pPr marL="0" indent="0" algn="l">
                        <a:spcAft>
                          <a:spcPts val="1000"/>
                        </a:spcAft>
                        <a:buFont typeface="Arial" panose="020B0604020202020204" pitchFamily="34" charset="0"/>
                        <a:buNone/>
                      </a:pPr>
                      <a:endParaRPr lang="en-US" sz="1200" b="1" i="0" kern="1200" cap="none" baseline="0">
                        <a:solidFill>
                          <a:schemeClr val="tx1"/>
                        </a:solidFill>
                        <a:latin typeface="Ringside Narrow" panose="02000500000000000000" pitchFamily="2" charset="0"/>
                        <a:ea typeface="+mn-ea"/>
                        <a:cs typeface="Arial" panose="020B0604020202020204" pitchFamily="34" charset="0"/>
                      </a:endParaRPr>
                    </a:p>
                  </a:txBody>
                  <a:tcPr marL="137160" marR="137160" marT="91440" marB="91440">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3359517300"/>
                  </a:ext>
                </a:extLst>
              </a:tr>
              <a:tr h="1422779">
                <a:tc>
                  <a:txBody>
                    <a:bodyPr/>
                    <a:lstStyle/>
                    <a:p>
                      <a:pPr marL="0" indent="0" algn="l">
                        <a:spcAft>
                          <a:spcPts val="1000"/>
                        </a:spcAft>
                        <a:buFont typeface="Arial" panose="020B0604020202020204" pitchFamily="34" charset="0"/>
                        <a:buNone/>
                      </a:pPr>
                      <a:endParaRPr lang="en-US" sz="1200" b="1" i="0" kern="1200" cap="none" baseline="0">
                        <a:solidFill>
                          <a:schemeClr val="tx1"/>
                        </a:solidFill>
                        <a:latin typeface="Ringside Narrow" panose="02000500000000000000" pitchFamily="2" charset="0"/>
                        <a:ea typeface="+mn-ea"/>
                        <a:cs typeface="Arial" panose="020B0604020202020204" pitchFamily="34" charset="0"/>
                      </a:endParaRPr>
                    </a:p>
                  </a:txBody>
                  <a:tcPr marL="137160" marR="137160"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indent="0" algn="l">
                        <a:spcAft>
                          <a:spcPts val="1000"/>
                        </a:spcAft>
                        <a:buFont typeface="Arial" panose="020B0604020202020204" pitchFamily="34" charset="0"/>
                        <a:buNone/>
                      </a:pPr>
                      <a:endParaRPr lang="en-US" sz="1200" b="1" i="0" kern="1200" cap="none" baseline="0" dirty="0">
                        <a:solidFill>
                          <a:schemeClr val="tx1"/>
                        </a:solidFill>
                        <a:latin typeface="Ringside Narrow" panose="02000500000000000000" pitchFamily="2" charset="0"/>
                        <a:ea typeface="+mn-ea"/>
                        <a:cs typeface="Arial" panose="020B0604020202020204" pitchFamily="34" charset="0"/>
                      </a:endParaRPr>
                    </a:p>
                  </a:txBody>
                  <a:tcPr marL="137160" marR="137160"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40854709"/>
                  </a:ext>
                </a:extLst>
              </a:tr>
            </a:tbl>
          </a:graphicData>
        </a:graphic>
      </p:graphicFrame>
      <p:grpSp>
        <p:nvGrpSpPr>
          <p:cNvPr id="2" name="Group 1"/>
          <p:cNvGrpSpPr/>
          <p:nvPr/>
        </p:nvGrpSpPr>
        <p:grpSpPr>
          <a:xfrm>
            <a:off x="512172" y="4906775"/>
            <a:ext cx="1118405" cy="549561"/>
            <a:chOff x="638497" y="5645574"/>
            <a:chExt cx="1209573" cy="594360"/>
          </a:xfrm>
        </p:grpSpPr>
        <p:pic>
          <p:nvPicPr>
            <p:cNvPr id="19" name="Picture 1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8497" y="5645574"/>
              <a:ext cx="592378" cy="594360"/>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53917" y="5645574"/>
              <a:ext cx="594153" cy="594360"/>
            </a:xfrm>
            <a:prstGeom prst="rect">
              <a:avLst/>
            </a:prstGeom>
          </p:spPr>
        </p:pic>
      </p:grpSp>
      <p:grpSp>
        <p:nvGrpSpPr>
          <p:cNvPr id="23" name="Group 22">
            <a:extLst>
              <a:ext uri="{FF2B5EF4-FFF2-40B4-BE49-F238E27FC236}">
                <a16:creationId xmlns:a16="http://schemas.microsoft.com/office/drawing/2014/main" id="{F50DB594-C206-D4A5-F1C8-3470FDB1E2BF}"/>
              </a:ext>
            </a:extLst>
          </p:cNvPr>
          <p:cNvGrpSpPr/>
          <p:nvPr/>
        </p:nvGrpSpPr>
        <p:grpSpPr>
          <a:xfrm>
            <a:off x="2511981" y="4902173"/>
            <a:ext cx="1675572" cy="1114884"/>
            <a:chOff x="3901440" y="5315725"/>
            <a:chExt cx="1191211" cy="792602"/>
          </a:xfrm>
        </p:grpSpPr>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99462" y="5715001"/>
              <a:ext cx="393189" cy="393326"/>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901440" y="5316369"/>
              <a:ext cx="393189" cy="393326"/>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300451" y="5316369"/>
              <a:ext cx="393189" cy="393326"/>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901720" y="5715001"/>
              <a:ext cx="393189" cy="393326"/>
            </a:xfrm>
            <a:prstGeom prst="rect">
              <a:avLst/>
            </a:prstGeom>
          </p:spPr>
        </p:pic>
        <p:pic>
          <p:nvPicPr>
            <p:cNvPr id="28" name="Picture 2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300451" y="5715001"/>
              <a:ext cx="393189" cy="393326"/>
            </a:xfrm>
            <a:prstGeom prst="rect">
              <a:avLst/>
            </a:prstGeom>
          </p:spPr>
        </p:pic>
        <p:pic>
          <p:nvPicPr>
            <p:cNvPr id="3" name="Picture 2"/>
            <p:cNvPicPr>
              <a:picLocks/>
            </p:cNvPicPr>
            <p:nvPr/>
          </p:nvPicPr>
          <p:blipFill rotWithShape="1">
            <a:blip r:embed="rId9" cstate="screen">
              <a:extLst>
                <a:ext uri="{28A0092B-C50C-407E-A947-70E740481C1C}">
                  <a14:useLocalDpi xmlns:a14="http://schemas.microsoft.com/office/drawing/2010/main"/>
                </a:ext>
              </a:extLst>
            </a:blip>
            <a:srcRect l="7760" r="7334"/>
            <a:stretch/>
          </p:blipFill>
          <p:spPr>
            <a:xfrm>
              <a:off x="4699462" y="5315725"/>
              <a:ext cx="390698" cy="390698"/>
            </a:xfrm>
            <a:prstGeom prst="rect">
              <a:avLst/>
            </a:prstGeom>
          </p:spPr>
        </p:pic>
      </p:grpSp>
      <p:graphicFrame>
        <p:nvGraphicFramePr>
          <p:cNvPr id="39" name="Table 38">
            <a:extLst>
              <a:ext uri="{FF2B5EF4-FFF2-40B4-BE49-F238E27FC236}">
                <a16:creationId xmlns:a16="http://schemas.microsoft.com/office/drawing/2014/main" id="{CB5DAA35-E787-9BD3-C4B3-0D5243E1AE61}"/>
              </a:ext>
            </a:extLst>
          </p:cNvPr>
          <p:cNvGraphicFramePr>
            <a:graphicFrameLocks noGrp="1"/>
          </p:cNvGraphicFramePr>
          <p:nvPr>
            <p:extLst>
              <p:ext uri="{D42A27DB-BD31-4B8C-83A1-F6EECF244321}">
                <p14:modId xmlns:p14="http://schemas.microsoft.com/office/powerpoint/2010/main" val="4043035069"/>
              </p:ext>
            </p:extLst>
          </p:nvPr>
        </p:nvGraphicFramePr>
        <p:xfrm>
          <a:off x="6174792" y="2238256"/>
          <a:ext cx="5505036" cy="3985452"/>
        </p:xfrm>
        <a:graphic>
          <a:graphicData uri="http://schemas.openxmlformats.org/drawingml/2006/table">
            <a:tbl>
              <a:tblPr firstRow="1" bandRow="1">
                <a:tableStyleId>{5C22544A-7EE6-4342-B048-85BDC9FD1C3A}</a:tableStyleId>
              </a:tblPr>
              <a:tblGrid>
                <a:gridCol w="2900969">
                  <a:extLst>
                    <a:ext uri="{9D8B030D-6E8A-4147-A177-3AD203B41FA5}">
                      <a16:colId xmlns:a16="http://schemas.microsoft.com/office/drawing/2014/main" val="1647371829"/>
                    </a:ext>
                  </a:extLst>
                </a:gridCol>
                <a:gridCol w="2604067">
                  <a:extLst>
                    <a:ext uri="{9D8B030D-6E8A-4147-A177-3AD203B41FA5}">
                      <a16:colId xmlns:a16="http://schemas.microsoft.com/office/drawing/2014/main" val="371303124"/>
                    </a:ext>
                  </a:extLst>
                </a:gridCol>
              </a:tblGrid>
              <a:tr h="359702">
                <a:tc gridSpan="2">
                  <a:txBody>
                    <a:bodyPr/>
                    <a:lstStyle/>
                    <a:p>
                      <a:pPr algn="ctr"/>
                      <a:r>
                        <a:rPr lang="en-US" sz="1400" b="1" i="0" cap="none" baseline="0" dirty="0">
                          <a:solidFill>
                            <a:schemeClr val="bg1"/>
                          </a:solidFill>
                          <a:latin typeface="Ringside Narrow" panose="02000500000000000000" pitchFamily="2" charset="0"/>
                          <a:cs typeface="Arial" panose="020B0604020202020204" pitchFamily="34" charset="0"/>
                        </a:rPr>
                        <a:t>Environmental outcomes/green bonds</a:t>
                      </a:r>
                    </a:p>
                  </a:txBody>
                  <a:tcPr marL="82394" marR="82394"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endParaRPr lang="en-US" sz="1400" b="1" i="0" cap="none" baseline="0">
                        <a:solidFill>
                          <a:schemeClr val="bg1"/>
                        </a:solidFill>
                        <a:latin typeface="Ringside Narrow" panose="02000500000000000000" pitchFamily="2" charset="0"/>
                        <a:cs typeface="Arial" panose="020B0604020202020204" pitchFamily="34" charset="0"/>
                      </a:endParaRPr>
                    </a:p>
                  </a:txBody>
                  <a:tcPr marL="82394" marR="82394"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07084906"/>
                  </a:ext>
                </a:extLst>
              </a:tr>
              <a:tr h="328067">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50" b="1" i="0" cap="none" baseline="0">
                          <a:solidFill>
                            <a:schemeClr val="tx1"/>
                          </a:solidFill>
                          <a:latin typeface="Ringside Narrow" panose="02000500000000000000" pitchFamily="2" charset="0"/>
                          <a:cs typeface="Arial" panose="020B0604020202020204" pitchFamily="34" charset="0"/>
                        </a:rPr>
                        <a:t>Renewable energy and climate change </a:t>
                      </a:r>
                    </a:p>
                  </a:txBody>
                  <a:tcPr marL="182880"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250" b="1" i="0" kern="1200" cap="none" baseline="0" dirty="0">
                          <a:solidFill>
                            <a:schemeClr val="tx1"/>
                          </a:solidFill>
                          <a:latin typeface="Ringside Narrow" panose="02000500000000000000" pitchFamily="2" charset="0"/>
                          <a:ea typeface="+mn-ea"/>
                          <a:cs typeface="Arial" panose="020B0604020202020204" pitchFamily="34" charset="0"/>
                        </a:rPr>
                        <a:t>Natural  resources</a:t>
                      </a:r>
                    </a:p>
                  </a:txBody>
                  <a:tcPr marL="182880"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986398177"/>
                  </a:ext>
                </a:extLst>
              </a:tr>
              <a:tr h="1509144">
                <a:tc>
                  <a:txBody>
                    <a:bodyPr/>
                    <a:lstStyle/>
                    <a:p>
                      <a:pPr marL="137160" indent="-137160" algn="l">
                        <a:lnSpc>
                          <a:spcPct val="90000"/>
                        </a:lnSpc>
                        <a:spcAft>
                          <a:spcPts val="400"/>
                        </a:spcAft>
                        <a:buFont typeface="Arial" panose="020B0604020202020204" pitchFamily="34" charset="0"/>
                        <a:buChar char="•"/>
                      </a:pPr>
                      <a:r>
                        <a:rPr lang="en-US" sz="1100" b="0" i="0" kern="1200" cap="none" baseline="0" dirty="0">
                          <a:solidFill>
                            <a:schemeClr val="tx1"/>
                          </a:solidFill>
                          <a:latin typeface="Ringside Narrow Book" panose="02000500000000000000" pitchFamily="2" charset="0"/>
                          <a:ea typeface="+mn-ea"/>
                          <a:cs typeface="Arial" panose="020B0604020202020204" pitchFamily="34" charset="0"/>
                        </a:rPr>
                        <a:t>New, expanding or existing renewable energy projects (including hydroelectric, solar and wind)</a:t>
                      </a:r>
                    </a:p>
                    <a:p>
                      <a:pPr marL="137160" indent="-137160" algn="l">
                        <a:lnSpc>
                          <a:spcPct val="90000"/>
                        </a:lnSpc>
                        <a:spcAft>
                          <a:spcPts val="400"/>
                        </a:spcAft>
                        <a:buFont typeface="Arial" panose="020B0604020202020204" pitchFamily="34" charset="0"/>
                        <a:buChar char="•"/>
                      </a:pPr>
                      <a:r>
                        <a:rPr lang="en-US" sz="1100" b="0" i="0" kern="1200" cap="none" baseline="0" dirty="0">
                          <a:solidFill>
                            <a:schemeClr val="tx1"/>
                          </a:solidFill>
                          <a:latin typeface="Ringside Narrow Book" panose="02000500000000000000" pitchFamily="2" charset="0"/>
                          <a:ea typeface="+mn-ea"/>
                          <a:cs typeface="Arial" panose="020B0604020202020204" pitchFamily="34" charset="0"/>
                        </a:rPr>
                        <a:t>Smart grid and other projects designed to make power generation and transmission systems more efficient</a:t>
                      </a:r>
                    </a:p>
                    <a:p>
                      <a:pPr marL="137160" indent="-137160" algn="l">
                        <a:lnSpc>
                          <a:spcPct val="90000"/>
                        </a:lnSpc>
                        <a:spcAft>
                          <a:spcPts val="400"/>
                        </a:spcAft>
                        <a:buFont typeface="Arial" panose="020B0604020202020204" pitchFamily="34" charset="0"/>
                        <a:buChar char="•"/>
                      </a:pPr>
                      <a:r>
                        <a:rPr lang="en-US" sz="1100" b="0" i="0" kern="1200" cap="none" baseline="0" dirty="0">
                          <a:solidFill>
                            <a:schemeClr val="tx1"/>
                          </a:solidFill>
                          <a:latin typeface="Ringside Narrow Book" panose="02000500000000000000" pitchFamily="2" charset="0"/>
                          <a:ea typeface="+mn-ea"/>
                          <a:cs typeface="Arial" panose="020B0604020202020204" pitchFamily="34" charset="0"/>
                        </a:rPr>
                        <a:t>Energy efficiency projects resulting in the reduction of greenhouse gas emissions</a:t>
                      </a:r>
                    </a:p>
                  </a:txBody>
                  <a:tcPr marL="137160" marR="137160"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37160" marR="0" lvl="0" indent="-137160" algn="l" defTabSz="91440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100" b="0" i="0" kern="1200" cap="none" baseline="0" dirty="0">
                          <a:solidFill>
                            <a:schemeClr val="tx1"/>
                          </a:solidFill>
                          <a:latin typeface="Ringside Narrow Book" panose="02000500000000000000" pitchFamily="2" charset="0"/>
                          <a:ea typeface="+mn-ea"/>
                          <a:cs typeface="Arial" panose="020B0604020202020204" pitchFamily="34" charset="0"/>
                        </a:rPr>
                        <a:t>Sustainability projects: forestry and agriculture; waste management; certified green buildings; blue bonds</a:t>
                      </a:r>
                    </a:p>
                    <a:p>
                      <a:pPr marL="137160" marR="0" lvl="0" indent="-137160" algn="l" defTabSz="91440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100" b="0" i="0" kern="1200" cap="none" baseline="0" dirty="0">
                          <a:solidFill>
                            <a:schemeClr val="tx1"/>
                          </a:solidFill>
                          <a:latin typeface="Ringside Narrow Book" panose="02000500000000000000" pitchFamily="2" charset="0"/>
                          <a:ea typeface="+mn-ea"/>
                          <a:cs typeface="Arial" panose="020B0604020202020204" pitchFamily="34" charset="0"/>
                        </a:rPr>
                        <a:t>Remediation and redevelopment of polluted or contaminated sites</a:t>
                      </a:r>
                    </a:p>
                    <a:p>
                      <a:pPr marL="137160" marR="0" lvl="0" indent="-137160" algn="l" defTabSz="91440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100" b="0" i="0" kern="1200" cap="none" baseline="0" dirty="0">
                          <a:solidFill>
                            <a:schemeClr val="tx1"/>
                          </a:solidFill>
                          <a:latin typeface="Ringside Narrow Book" panose="02000500000000000000" pitchFamily="2" charset="0"/>
                          <a:ea typeface="+mn-ea"/>
                          <a:cs typeface="Arial" panose="020B0604020202020204" pitchFamily="34" charset="0"/>
                        </a:rPr>
                        <a:t>Improvement of clean drinking water supplies and/or sewer systems infrastructure</a:t>
                      </a:r>
                    </a:p>
                  </a:txBody>
                  <a:tcPr marL="137160" marR="137160" marT="91440" marB="91440">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52845663"/>
                  </a:ext>
                </a:extLst>
              </a:tr>
              <a:tr h="0">
                <a:tc gridSpan="2">
                  <a:txBody>
                    <a:bodyPr/>
                    <a:lstStyle/>
                    <a:p>
                      <a:pPr marL="0" indent="0" algn="l">
                        <a:spcAft>
                          <a:spcPts val="1000"/>
                        </a:spcAft>
                        <a:buFont typeface="Arial" panose="020B0604020202020204" pitchFamily="34" charset="0"/>
                        <a:buNone/>
                      </a:pPr>
                      <a:r>
                        <a:rPr lang="en-US" sz="1200" b="1" i="0" kern="1200" cap="none" baseline="0" dirty="0">
                          <a:solidFill>
                            <a:schemeClr val="tx1"/>
                          </a:solidFill>
                          <a:latin typeface="Ringside Narrow" panose="02000500000000000000" pitchFamily="2" charset="0"/>
                          <a:ea typeface="+mn-ea"/>
                          <a:cs typeface="Arial" panose="020B0604020202020204" pitchFamily="34" charset="0"/>
                        </a:rPr>
                        <a:t>Alignment with SDGs</a:t>
                      </a:r>
                    </a:p>
                  </a:txBody>
                  <a:tcPr marL="137160" marR="137160"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pPr marL="0" indent="0" algn="l">
                        <a:spcAft>
                          <a:spcPts val="1000"/>
                        </a:spcAft>
                        <a:buFont typeface="Arial" panose="020B0604020202020204" pitchFamily="34" charset="0"/>
                        <a:buNone/>
                      </a:pPr>
                      <a:endParaRPr lang="en-US" sz="1200" b="1" i="0" kern="1200" cap="none" baseline="0">
                        <a:solidFill>
                          <a:schemeClr val="tx1"/>
                        </a:solidFill>
                        <a:latin typeface="Ringside Narrow" panose="02000500000000000000" pitchFamily="2" charset="0"/>
                        <a:ea typeface="+mn-ea"/>
                        <a:cs typeface="Arial" panose="020B0604020202020204" pitchFamily="34" charset="0"/>
                      </a:endParaRPr>
                    </a:p>
                  </a:txBody>
                  <a:tcPr marL="137160" marR="137160" marT="91440" marB="91440">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3359517300"/>
                  </a:ext>
                </a:extLst>
              </a:tr>
              <a:tr h="1422779">
                <a:tc>
                  <a:txBody>
                    <a:bodyPr/>
                    <a:lstStyle/>
                    <a:p>
                      <a:pPr marL="0" indent="0" algn="l">
                        <a:spcAft>
                          <a:spcPts val="1000"/>
                        </a:spcAft>
                        <a:buFont typeface="Arial" panose="020B0604020202020204" pitchFamily="34" charset="0"/>
                        <a:buNone/>
                      </a:pPr>
                      <a:endParaRPr lang="en-US" sz="1200" b="1" i="0" kern="1200" cap="none" baseline="0">
                        <a:solidFill>
                          <a:schemeClr val="tx1"/>
                        </a:solidFill>
                        <a:latin typeface="Ringside Narrow" panose="02000500000000000000" pitchFamily="2" charset="0"/>
                        <a:ea typeface="+mn-ea"/>
                        <a:cs typeface="Arial" panose="020B0604020202020204" pitchFamily="34" charset="0"/>
                      </a:endParaRPr>
                    </a:p>
                  </a:txBody>
                  <a:tcPr marL="137160" marR="137160"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indent="0" algn="l">
                        <a:spcAft>
                          <a:spcPts val="1000"/>
                        </a:spcAft>
                        <a:buFont typeface="Arial" panose="020B0604020202020204" pitchFamily="34" charset="0"/>
                        <a:buNone/>
                      </a:pPr>
                      <a:endParaRPr lang="en-US" sz="1200" b="1" i="0" kern="1200" cap="none" baseline="0" dirty="0">
                        <a:solidFill>
                          <a:schemeClr val="tx1"/>
                        </a:solidFill>
                        <a:latin typeface="Ringside Narrow" panose="02000500000000000000" pitchFamily="2" charset="0"/>
                        <a:ea typeface="+mn-ea"/>
                        <a:cs typeface="Arial" panose="020B0604020202020204" pitchFamily="34" charset="0"/>
                      </a:endParaRPr>
                    </a:p>
                  </a:txBody>
                  <a:tcPr marL="137160" marR="137160" marT="91440" marB="914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40854709"/>
                  </a:ext>
                </a:extLst>
              </a:tr>
            </a:tbl>
          </a:graphicData>
        </a:graphic>
      </p:graphicFrame>
      <p:grpSp>
        <p:nvGrpSpPr>
          <p:cNvPr id="8" name="Group 7"/>
          <p:cNvGrpSpPr/>
          <p:nvPr/>
        </p:nvGrpSpPr>
        <p:grpSpPr>
          <a:xfrm>
            <a:off x="6467701" y="4900207"/>
            <a:ext cx="1121623" cy="549561"/>
            <a:chOff x="7067346" y="5645574"/>
            <a:chExt cx="1213054" cy="594360"/>
          </a:xfrm>
        </p:grpSpPr>
        <p:pic>
          <p:nvPicPr>
            <p:cNvPr id="33" name="Picture 3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067346" y="5645574"/>
              <a:ext cx="594154" cy="594360"/>
            </a:xfrm>
            <a:prstGeom prst="rect">
              <a:avLst/>
            </a:prstGeom>
          </p:spPr>
        </p:pic>
        <p:pic>
          <p:nvPicPr>
            <p:cNvPr id="34" name="Picture 33"/>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686246" y="5645574"/>
              <a:ext cx="594154" cy="594360"/>
            </a:xfrm>
            <a:prstGeom prst="rect">
              <a:avLst/>
            </a:prstGeom>
          </p:spPr>
        </p:pic>
      </p:grpSp>
      <p:grpSp>
        <p:nvGrpSpPr>
          <p:cNvPr id="5" name="Group 4"/>
          <p:cNvGrpSpPr/>
          <p:nvPr/>
        </p:nvGrpSpPr>
        <p:grpSpPr>
          <a:xfrm>
            <a:off x="9315978" y="4900207"/>
            <a:ext cx="1693066" cy="1141403"/>
            <a:chOff x="7414372" y="6114938"/>
            <a:chExt cx="1309458" cy="882788"/>
          </a:xfrm>
        </p:grpSpPr>
        <p:pic>
          <p:nvPicPr>
            <p:cNvPr id="40" name="Picture 3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852847" y="6114938"/>
              <a:ext cx="432509" cy="432659"/>
            </a:xfrm>
            <a:prstGeom prst="rect">
              <a:avLst/>
            </a:prstGeom>
          </p:spPr>
        </p:pic>
        <p:pic>
          <p:nvPicPr>
            <p:cNvPr id="41" name="Picture 40"/>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414372" y="6114938"/>
              <a:ext cx="432509" cy="432659"/>
            </a:xfrm>
            <a:prstGeom prst="rect">
              <a:avLst/>
            </a:prstGeom>
          </p:spPr>
        </p:pic>
        <p:pic>
          <p:nvPicPr>
            <p:cNvPr id="44" name="Picture 43"/>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8291321" y="6114938"/>
              <a:ext cx="432509" cy="432659"/>
            </a:xfrm>
            <a:prstGeom prst="rect">
              <a:avLst/>
            </a:prstGeom>
          </p:spPr>
        </p:pic>
        <p:pic>
          <p:nvPicPr>
            <p:cNvPr id="45" name="Picture 44"/>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414372" y="6565067"/>
              <a:ext cx="432509" cy="432659"/>
            </a:xfrm>
            <a:prstGeom prst="rect">
              <a:avLst/>
            </a:prstGeom>
          </p:spPr>
        </p:pic>
        <p:pic>
          <p:nvPicPr>
            <p:cNvPr id="46" name="Picture 45"/>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7852847" y="6565067"/>
              <a:ext cx="432509" cy="432659"/>
            </a:xfrm>
            <a:prstGeom prst="rect">
              <a:avLst/>
            </a:prstGeom>
          </p:spPr>
        </p:pic>
      </p:grpSp>
      <p:sp>
        <p:nvSpPr>
          <p:cNvPr id="66" name="Slide Number Placeholder 3">
            <a:extLst>
              <a:ext uri="{FF2B5EF4-FFF2-40B4-BE49-F238E27FC236}">
                <a16:creationId xmlns:a16="http://schemas.microsoft.com/office/drawing/2014/main" id="{E3693CC7-1279-9B70-F234-78E120C8EAA6}"/>
              </a:ext>
            </a:extLst>
          </p:cNvPr>
          <p:cNvSpPr txBox="1">
            <a:spLocks/>
          </p:cNvSpPr>
          <p:nvPr/>
        </p:nvSpPr>
        <p:spPr>
          <a:xfrm>
            <a:off x="11706436" y="6484937"/>
            <a:ext cx="361527" cy="1619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B12101-DB11-214A-81F9-2D258DBE057F}" type="slidenum">
              <a:rPr lang="en-US" sz="700" smtClean="0">
                <a:latin typeface="+mj-lt"/>
              </a:rPr>
              <a:pPr/>
              <a:t>62</a:t>
            </a:fld>
            <a:endParaRPr lang="en-US" sz="700">
              <a:latin typeface="+mj-lt"/>
            </a:endParaRPr>
          </a:p>
        </p:txBody>
      </p:sp>
      <p:sp>
        <p:nvSpPr>
          <p:cNvPr id="4" name="Footer Placeholder 4">
            <a:extLst>
              <a:ext uri="{FF2B5EF4-FFF2-40B4-BE49-F238E27FC236}">
                <a16:creationId xmlns:a16="http://schemas.microsoft.com/office/drawing/2014/main" id="{BAD52B36-3B2E-3A83-B963-D6B00B984BE4}"/>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28864570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5" name="Content Placeholder 37"/>
          <p:cNvGraphicFramePr>
            <a:graphicFrameLocks/>
          </p:cNvGraphicFramePr>
          <p:nvPr>
            <p:extLst>
              <p:ext uri="{D42A27DB-BD31-4B8C-83A1-F6EECF244321}">
                <p14:modId xmlns:p14="http://schemas.microsoft.com/office/powerpoint/2010/main" val="1084175525"/>
              </p:ext>
            </p:extLst>
          </p:nvPr>
        </p:nvGraphicFramePr>
        <p:xfrm>
          <a:off x="-811955" y="1389891"/>
          <a:ext cx="5863783" cy="4676374"/>
        </p:xfrm>
        <a:graphic>
          <a:graphicData uri="http://schemas.openxmlformats.org/drawingml/2006/chart">
            <c:chart xmlns:c="http://schemas.openxmlformats.org/drawingml/2006/chart" xmlns:r="http://schemas.openxmlformats.org/officeDocument/2006/relationships" r:id="rId3"/>
          </a:graphicData>
        </a:graphic>
      </p:graphicFrame>
      <p:sp>
        <p:nvSpPr>
          <p:cNvPr id="136" name="TextBox 135"/>
          <p:cNvSpPr txBox="1"/>
          <p:nvPr/>
        </p:nvSpPr>
        <p:spPr>
          <a:xfrm rot="7411589">
            <a:off x="3479795" y="4790274"/>
            <a:ext cx="1196621" cy="177520"/>
          </a:xfrm>
          <a:prstGeom prst="rect">
            <a:avLst/>
          </a:prstGeom>
          <a:noFill/>
        </p:spPr>
        <p:txBody>
          <a:bodyPr wrap="none" lIns="0" tIns="0" rIns="0" bIns="0" rtlCol="0">
            <a:noAutofit/>
          </a:bodyPr>
          <a:lstStyle/>
          <a:p>
            <a:pPr algn="ctr">
              <a:spcAft>
                <a:spcPts val="545"/>
              </a:spcAft>
            </a:pPr>
            <a:r>
              <a:rPr lang="en-US" sz="1200" b="1" dirty="0">
                <a:latin typeface="Ringside Narrow" panose="02000500000000000000" pitchFamily="2" charset="0"/>
                <a:cs typeface="Arial" panose="020B0604020202020204" pitchFamily="34" charset="0"/>
              </a:rPr>
              <a:t>Green bonds</a:t>
            </a:r>
          </a:p>
        </p:txBody>
      </p:sp>
      <p:sp>
        <p:nvSpPr>
          <p:cNvPr id="137" name="TextBox 136"/>
          <p:cNvSpPr txBox="1"/>
          <p:nvPr/>
        </p:nvSpPr>
        <p:spPr>
          <a:xfrm rot="2897252">
            <a:off x="3297111" y="2168668"/>
            <a:ext cx="1271498" cy="236309"/>
          </a:xfrm>
          <a:prstGeom prst="rect">
            <a:avLst/>
          </a:prstGeom>
          <a:noFill/>
        </p:spPr>
        <p:txBody>
          <a:bodyPr wrap="none" lIns="0" tIns="0" rIns="0" bIns="0" rtlCol="0">
            <a:noAutofit/>
          </a:bodyPr>
          <a:lstStyle/>
          <a:p>
            <a:pPr algn="ctr">
              <a:spcAft>
                <a:spcPts val="545"/>
              </a:spcAft>
            </a:pPr>
            <a:r>
              <a:rPr lang="en-US" sz="1200" b="1" dirty="0">
                <a:latin typeface="Ringside Narrow" panose="02000500000000000000" pitchFamily="2" charset="0"/>
                <a:cs typeface="Arial" panose="020B0604020202020204" pitchFamily="34" charset="0"/>
              </a:rPr>
              <a:t>Social bonds</a:t>
            </a:r>
          </a:p>
        </p:txBody>
      </p:sp>
      <p:cxnSp>
        <p:nvCxnSpPr>
          <p:cNvPr id="138" name="Straight Connector 137"/>
          <p:cNvCxnSpPr>
            <a:cxnSpLocks/>
          </p:cNvCxnSpPr>
          <p:nvPr/>
        </p:nvCxnSpPr>
        <p:spPr>
          <a:xfrm>
            <a:off x="2585352" y="4086046"/>
            <a:ext cx="630256" cy="1677463"/>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139" name="Straight Connector 138"/>
          <p:cNvCxnSpPr>
            <a:cxnSpLocks/>
          </p:cNvCxnSpPr>
          <p:nvPr/>
        </p:nvCxnSpPr>
        <p:spPr>
          <a:xfrm flipH="1">
            <a:off x="2840868" y="3044893"/>
            <a:ext cx="1573426" cy="510523"/>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graphicFrame>
        <p:nvGraphicFramePr>
          <p:cNvPr id="36" name="Content Placeholder 91">
            <a:extLst>
              <a:ext uri="{FF2B5EF4-FFF2-40B4-BE49-F238E27FC236}">
                <a16:creationId xmlns:a16="http://schemas.microsoft.com/office/drawing/2014/main" id="{5072C0FC-8405-4FDF-BD0E-1A5A9AC8F927}"/>
              </a:ext>
            </a:extLst>
          </p:cNvPr>
          <p:cNvGraphicFramePr>
            <a:graphicFrameLocks/>
          </p:cNvGraphicFramePr>
          <p:nvPr>
            <p:extLst>
              <p:ext uri="{D42A27DB-BD31-4B8C-83A1-F6EECF244321}">
                <p14:modId xmlns:p14="http://schemas.microsoft.com/office/powerpoint/2010/main" val="3496739626"/>
              </p:ext>
            </p:extLst>
          </p:nvPr>
        </p:nvGraphicFramePr>
        <p:xfrm>
          <a:off x="5051828" y="2132811"/>
          <a:ext cx="6280877" cy="3208152"/>
        </p:xfrm>
        <a:graphic>
          <a:graphicData uri="http://schemas.openxmlformats.org/drawingml/2006/table">
            <a:tbl>
              <a:tblPr/>
              <a:tblGrid>
                <a:gridCol w="330200">
                  <a:extLst>
                    <a:ext uri="{9D8B030D-6E8A-4147-A177-3AD203B41FA5}">
                      <a16:colId xmlns:a16="http://schemas.microsoft.com/office/drawing/2014/main" val="20000"/>
                    </a:ext>
                  </a:extLst>
                </a:gridCol>
                <a:gridCol w="2742025">
                  <a:extLst>
                    <a:ext uri="{9D8B030D-6E8A-4147-A177-3AD203B41FA5}">
                      <a16:colId xmlns:a16="http://schemas.microsoft.com/office/drawing/2014/main" val="20001"/>
                    </a:ext>
                  </a:extLst>
                </a:gridCol>
                <a:gridCol w="922652">
                  <a:extLst>
                    <a:ext uri="{9D8B030D-6E8A-4147-A177-3AD203B41FA5}">
                      <a16:colId xmlns:a16="http://schemas.microsoft.com/office/drawing/2014/main" val="1352987054"/>
                    </a:ext>
                  </a:extLst>
                </a:gridCol>
                <a:gridCol w="990600">
                  <a:extLst>
                    <a:ext uri="{9D8B030D-6E8A-4147-A177-3AD203B41FA5}">
                      <a16:colId xmlns:a16="http://schemas.microsoft.com/office/drawing/2014/main" val="184725202"/>
                    </a:ext>
                  </a:extLst>
                </a:gridCol>
                <a:gridCol w="1295400">
                  <a:extLst>
                    <a:ext uri="{9D8B030D-6E8A-4147-A177-3AD203B41FA5}">
                      <a16:colId xmlns:a16="http://schemas.microsoft.com/office/drawing/2014/main" val="4137565202"/>
                    </a:ext>
                  </a:extLst>
                </a:gridCol>
              </a:tblGrid>
              <a:tr h="541152">
                <a:tc gridSpan="2">
                  <a:txBody>
                    <a:bodyPr/>
                    <a:lstStyle/>
                    <a:p>
                      <a:pPr>
                        <a:lnSpc>
                          <a:spcPct val="100000"/>
                        </a:lnSpc>
                      </a:pPr>
                      <a:endParaRPr lang="en-US" sz="1100" b="1" baseline="0" dirty="0">
                        <a:solidFill>
                          <a:schemeClr val="tx1"/>
                        </a:solidFill>
                        <a:latin typeface="+mn-lt"/>
                        <a:cs typeface="Arial" panose="020B0604020202020204" pitchFamily="34" charset="0"/>
                      </a:endParaRPr>
                    </a:p>
                  </a:txBody>
                  <a:tcPr marL="0" marR="7215" marT="0" marB="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algn="l" fontAlgn="b"/>
                      <a:endParaRPr lang="en-US" sz="800" b="0" i="0" u="none" strike="noStrike" dirty="0">
                        <a:solidFill>
                          <a:schemeClr val="tx2"/>
                        </a:solidFill>
                        <a:effectLst/>
                        <a:latin typeface="Arial"/>
                      </a:endParaRPr>
                    </a:p>
                  </a:txBody>
                  <a:tcPr marL="27432" marR="8659" marT="0" marB="0" anchor="ctr">
                    <a:lnL>
                      <a:noFill/>
                    </a:lnL>
                    <a:lnR>
                      <a:noFill/>
                    </a:lnR>
                    <a:lnT w="12700" cap="flat" cmpd="sng" algn="ctr">
                      <a:noFill/>
                      <a:prstDash val="solid"/>
                      <a:round/>
                      <a:headEnd type="none" w="med" len="med"/>
                      <a:tailEnd type="none" w="med" len="med"/>
                    </a:lnT>
                    <a:lnB w="6350" cap="flat" cmpd="sng" algn="ctr">
                      <a:solidFill>
                        <a:srgbClr val="BABCBC"/>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lnSpc>
                          <a:spcPct val="90000"/>
                        </a:lnSpc>
                      </a:pPr>
                      <a:r>
                        <a:rPr lang="en-US" sz="1200" b="1" i="0" u="none" strike="noStrike" dirty="0">
                          <a:solidFill>
                            <a:schemeClr val="tx1"/>
                          </a:solidFill>
                          <a:effectLst/>
                          <a:latin typeface="Ringside Narrow" panose="02000500000000000000" pitchFamily="2" charset="0"/>
                          <a:cs typeface="Arial" panose="020B0604020202020204" pitchFamily="34" charset="0"/>
                        </a:rPr>
                        <a:t>% of </a:t>
                      </a:r>
                      <a:br>
                        <a:rPr lang="en-US" sz="1200" b="1" i="0" u="none" strike="noStrike" dirty="0">
                          <a:solidFill>
                            <a:schemeClr val="tx1"/>
                          </a:solidFill>
                          <a:effectLst/>
                          <a:latin typeface="Ringside Narrow" panose="02000500000000000000" pitchFamily="2" charset="0"/>
                          <a:cs typeface="Arial" panose="020B0604020202020204" pitchFamily="34" charset="0"/>
                        </a:rPr>
                      </a:br>
                      <a:r>
                        <a:rPr lang="en-US" sz="1200" b="1" i="0" u="none" strike="noStrike" dirty="0">
                          <a:solidFill>
                            <a:schemeClr val="tx1"/>
                          </a:solidFill>
                          <a:effectLst/>
                          <a:latin typeface="Ringside Narrow" panose="02000500000000000000" pitchFamily="2" charset="0"/>
                          <a:cs typeface="Arial" panose="020B0604020202020204" pitchFamily="34" charset="0"/>
                        </a:rPr>
                        <a:t>portfolio</a:t>
                      </a:r>
                    </a:p>
                  </a:txBody>
                  <a:tcPr marT="8405" marB="0" anchor="ctr">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r" fontAlgn="b">
                        <a:lnSpc>
                          <a:spcPct val="90000"/>
                        </a:lnSpc>
                      </a:pPr>
                      <a:r>
                        <a:rPr lang="en-US" sz="1200" b="1" i="0" u="none" strike="noStrike" dirty="0">
                          <a:solidFill>
                            <a:schemeClr val="tx1"/>
                          </a:solidFill>
                          <a:effectLst/>
                          <a:latin typeface="Ringside Narrow" panose="02000500000000000000" pitchFamily="2" charset="0"/>
                          <a:cs typeface="Arial" panose="020B0604020202020204" pitchFamily="34" charset="0"/>
                        </a:rPr>
                        <a:t>Number of holdings </a:t>
                      </a:r>
                    </a:p>
                  </a:txBody>
                  <a:tcPr marT="840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r" fontAlgn="b">
                        <a:lnSpc>
                          <a:spcPct val="90000"/>
                        </a:lnSpc>
                      </a:pPr>
                      <a:r>
                        <a:rPr lang="en-US" sz="1200" b="1" i="0" u="none" strike="noStrike" dirty="0">
                          <a:solidFill>
                            <a:schemeClr val="tx1"/>
                          </a:solidFill>
                          <a:effectLst/>
                          <a:latin typeface="Ringside Narrow" panose="02000500000000000000" pitchFamily="2" charset="0"/>
                          <a:cs typeface="Arial" panose="020B0604020202020204" pitchFamily="34" charset="0"/>
                        </a:rPr>
                        <a:t>Option-adjuste</a:t>
                      </a:r>
                      <a:r>
                        <a:rPr lang="en-US" sz="1200" b="1" i="0" u="none" strike="noStrike" baseline="0" dirty="0">
                          <a:solidFill>
                            <a:schemeClr val="tx1"/>
                          </a:solidFill>
                          <a:effectLst/>
                          <a:latin typeface="Ringside Narrow" panose="02000500000000000000" pitchFamily="2" charset="0"/>
                          <a:cs typeface="Arial" panose="020B0604020202020204" pitchFamily="34" charset="0"/>
                        </a:rPr>
                        <a:t>d duration (years)</a:t>
                      </a:r>
                      <a:endParaRPr lang="en-US" sz="1200" b="1" i="0" u="none" strike="noStrike" dirty="0">
                        <a:solidFill>
                          <a:schemeClr val="tx1"/>
                        </a:solidFill>
                        <a:effectLst/>
                        <a:latin typeface="Ringside Narrow" panose="02000500000000000000" pitchFamily="2" charset="0"/>
                        <a:cs typeface="Arial" panose="020B0604020202020204" pitchFamily="34" charset="0"/>
                      </a:endParaRPr>
                    </a:p>
                  </a:txBody>
                  <a:tcPr marT="8405" marB="0" anchor="ctr">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0000"/>
                  </a:ext>
                </a:extLst>
              </a:tr>
              <a:tr h="267781">
                <a:tc>
                  <a:txBody>
                    <a:bodyPr/>
                    <a:lstStyle/>
                    <a:p>
                      <a:pPr>
                        <a:lnSpc>
                          <a:spcPct val="100000"/>
                        </a:lnSpc>
                      </a:pPr>
                      <a:r>
                        <a:rPr kumimoji="0" lang="en-US" sz="700" b="1" i="0" u="none" strike="noStrike" kern="1200" cap="none" spc="0" normalizeH="0" baseline="0" noProof="0" dirty="0">
                          <a:ln>
                            <a:noFill/>
                          </a:ln>
                          <a:solidFill>
                            <a:schemeClr val="accent1"/>
                          </a:solidFill>
                          <a:effectLst/>
                          <a:uLnTx/>
                          <a:uFillTx/>
                          <a:latin typeface="+mn-lt"/>
                          <a:ea typeface="Wingdings"/>
                          <a:cs typeface="Arial" panose="020B0604020202020204" pitchFamily="34" charset="0"/>
                          <a:sym typeface="Wingdings" panose="05000000000000000000" pitchFamily="2" charset="2"/>
                        </a:rPr>
                        <a:t></a:t>
                      </a:r>
                      <a:endParaRPr lang="en-US" sz="700" baseline="0" dirty="0">
                        <a:solidFill>
                          <a:schemeClr val="accent1"/>
                        </a:solidFill>
                        <a:latin typeface="+mn-lt"/>
                        <a:cs typeface="Arial" panose="020B0604020202020204" pitchFamily="34" charset="0"/>
                      </a:endParaRPr>
                    </a:p>
                  </a:txBody>
                  <a:tcPr marT="0" marB="0" anchor="ctr">
                    <a:lnL>
                      <a:noFill/>
                    </a:lnL>
                    <a:lnR>
                      <a:noFill/>
                    </a:lnR>
                    <a:lnT w="12700"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b"/>
                      <a:r>
                        <a:rPr lang="en-US" sz="1300" b="0" i="0" u="none" strike="noStrike" dirty="0">
                          <a:solidFill>
                            <a:schemeClr val="tx1"/>
                          </a:solidFill>
                          <a:effectLst/>
                          <a:latin typeface="+mn-lt"/>
                        </a:rPr>
                        <a:t>Affordable housing</a:t>
                      </a:r>
                    </a:p>
                  </a:txBody>
                  <a:tcPr marL="24938" marR="7872" marT="91440" marB="91440" anchor="ctr">
                    <a:lnL>
                      <a:noFill/>
                    </a:lnL>
                    <a:lnR>
                      <a:noFill/>
                    </a:lnR>
                    <a:lnT w="12700"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0" i="0" u="none" strike="noStrike" kern="1200" dirty="0">
                          <a:solidFill>
                            <a:schemeClr val="tx1"/>
                          </a:solidFill>
                          <a:effectLst/>
                          <a:latin typeface="Franklin Gothic Book" panose="020B0503020102020204" pitchFamily="34" charset="0"/>
                          <a:ea typeface="+mn-ea"/>
                          <a:cs typeface="+mn-cs"/>
                        </a:rPr>
                        <a:t>7.5</a:t>
                      </a:r>
                    </a:p>
                  </a:txBody>
                  <a:tcPr marT="91440" marB="91440" anchor="ctr">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0" i="0" u="none" strike="noStrike" kern="1200">
                          <a:solidFill>
                            <a:schemeClr val="tx1"/>
                          </a:solidFill>
                          <a:effectLst/>
                          <a:latin typeface="Franklin Gothic Book" panose="020B0503020102020204" pitchFamily="34" charset="0"/>
                          <a:ea typeface="+mn-ea"/>
                          <a:cs typeface="+mn-cs"/>
                        </a:rPr>
                        <a:t>94</a:t>
                      </a:r>
                    </a:p>
                  </a:txBody>
                  <a:tcPr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0" i="0" u="none" strike="noStrike" kern="1200" dirty="0">
                          <a:solidFill>
                            <a:schemeClr val="tx1"/>
                          </a:solidFill>
                          <a:effectLst/>
                          <a:latin typeface="Franklin Gothic Book" panose="020B0503020102020204" pitchFamily="34" charset="0"/>
                          <a:ea typeface="+mn-ea"/>
                          <a:cs typeface="+mn-cs"/>
                        </a:rPr>
                        <a:t>6.9</a:t>
                      </a:r>
                    </a:p>
                  </a:txBody>
                  <a:tcPr marT="91440" marB="91440" anchor="ctr">
                    <a:lnL w="12700" cap="flat" cmpd="sng" algn="ctr">
                      <a:solidFill>
                        <a:schemeClr val="bg1"/>
                      </a:solidFill>
                      <a:prstDash val="solid"/>
                      <a:round/>
                      <a:headEnd type="none" w="med" len="med"/>
                      <a:tailEnd type="none" w="med" len="med"/>
                    </a:lnL>
                    <a:lnR>
                      <a:noFill/>
                    </a:lnR>
                    <a:lnT w="12700" cap="flat" cmpd="sng" algn="ctr">
                      <a:solidFill>
                        <a:schemeClr val="bg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1"/>
                  </a:ext>
                </a:extLst>
              </a:tr>
              <a:tr h="267781">
                <a:tc>
                  <a:txBody>
                    <a:bodyPr/>
                    <a:lstStyle/>
                    <a:p>
                      <a:pPr marL="0" marR="0" indent="0" algn="l" defTabSz="50292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dirty="0">
                          <a:ln>
                            <a:noFill/>
                          </a:ln>
                          <a:solidFill>
                            <a:schemeClr val="accent2"/>
                          </a:solidFill>
                          <a:effectLst/>
                          <a:uLnTx/>
                          <a:uFillTx/>
                          <a:latin typeface="+mn-lt"/>
                          <a:ea typeface="Wingdings"/>
                          <a:cs typeface="Arial" panose="020B0604020202020204" pitchFamily="34" charset="0"/>
                          <a:sym typeface="Wingdings" panose="05000000000000000000" pitchFamily="2" charset="2"/>
                        </a:rPr>
                        <a:t></a:t>
                      </a:r>
                      <a:endParaRPr lang="en-US" sz="700" baseline="0" dirty="0">
                        <a:solidFill>
                          <a:schemeClr val="accent2"/>
                        </a:solidFill>
                        <a:latin typeface="+mn-lt"/>
                        <a:cs typeface="Arial" panose="020B0604020202020204" pitchFamily="34" charset="0"/>
                      </a:endParaRPr>
                    </a:p>
                  </a:txBody>
                  <a:tcPr marT="0" marB="0"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algn="l" fontAlgn="b"/>
                      <a:r>
                        <a:rPr lang="en-US" sz="1300" b="0" i="0" u="none" strike="noStrike" dirty="0">
                          <a:solidFill>
                            <a:schemeClr val="tx1"/>
                          </a:solidFill>
                          <a:effectLst/>
                          <a:latin typeface="+mn-lt"/>
                        </a:rPr>
                        <a:t>Community and economic</a:t>
                      </a:r>
                      <a:r>
                        <a:rPr lang="en-US" sz="1300" b="0" i="0" u="none" strike="noStrike" baseline="0" dirty="0">
                          <a:solidFill>
                            <a:schemeClr val="tx1"/>
                          </a:solidFill>
                          <a:effectLst/>
                          <a:latin typeface="+mn-lt"/>
                        </a:rPr>
                        <a:t> development</a:t>
                      </a:r>
                      <a:endParaRPr lang="en-US" sz="1300" b="0" i="0" u="none" strike="noStrike" dirty="0">
                        <a:solidFill>
                          <a:schemeClr val="tx1"/>
                        </a:solidFill>
                        <a:effectLst/>
                        <a:latin typeface="+mn-lt"/>
                      </a:endParaRPr>
                    </a:p>
                  </a:txBody>
                  <a:tcPr marL="24938" marR="7872" marT="91440" marB="91440"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0" algn="r" defTabSz="502920" rtl="0" eaLnBrk="1" fontAlgn="b" latinLnBrk="0" hangingPunct="1"/>
                      <a:r>
                        <a:rPr lang="en-US" sz="1300" b="0" i="0" u="none" strike="noStrike" kern="1200" dirty="0">
                          <a:solidFill>
                            <a:schemeClr val="tx1"/>
                          </a:solidFill>
                          <a:effectLst/>
                          <a:latin typeface="Franklin Gothic Book" panose="020B0503020102020204" pitchFamily="34" charset="0"/>
                          <a:ea typeface="+mn-ea"/>
                          <a:cs typeface="+mn-cs"/>
                        </a:rPr>
                        <a:t>6.2</a:t>
                      </a:r>
                    </a:p>
                  </a:txBody>
                  <a:tcPr marT="91440" marB="91440" anchor="ctr">
                    <a:lnL>
                      <a:noFill/>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0" algn="r" defTabSz="502920" rtl="0" eaLnBrk="1" fontAlgn="b" latinLnBrk="0" hangingPunct="1"/>
                      <a:r>
                        <a:rPr lang="en-US" sz="1300" b="0" i="0" u="none" strike="noStrike" kern="1200">
                          <a:solidFill>
                            <a:schemeClr val="tx1"/>
                          </a:solidFill>
                          <a:effectLst/>
                          <a:latin typeface="Franklin Gothic Book" panose="020B0503020102020204" pitchFamily="34" charset="0"/>
                          <a:ea typeface="+mn-ea"/>
                          <a:cs typeface="+mn-cs"/>
                        </a:rPr>
                        <a:t>73</a:t>
                      </a:r>
                    </a:p>
                  </a:txBody>
                  <a:tcPr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0" algn="r" defTabSz="502920" rtl="0" eaLnBrk="1" fontAlgn="b" latinLnBrk="0" hangingPunct="1"/>
                      <a:r>
                        <a:rPr lang="en-US" sz="1300" b="0" i="0" u="none" strike="noStrike" kern="1200">
                          <a:solidFill>
                            <a:schemeClr val="tx1"/>
                          </a:solidFill>
                          <a:effectLst/>
                          <a:latin typeface="Franklin Gothic Book" panose="020B0503020102020204" pitchFamily="34" charset="0"/>
                          <a:ea typeface="+mn-ea"/>
                          <a:cs typeface="+mn-cs"/>
                        </a:rPr>
                        <a:t>5.1</a:t>
                      </a:r>
                    </a:p>
                  </a:txBody>
                  <a:tcPr marT="91440" marB="9144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0002"/>
                  </a:ext>
                </a:extLst>
              </a:tr>
              <a:tr h="267781">
                <a:tc>
                  <a:txBody>
                    <a:bodyPr/>
                    <a:lstStyle/>
                    <a:p>
                      <a:pPr>
                        <a:lnSpc>
                          <a:spcPct val="100000"/>
                        </a:lnSpc>
                      </a:pPr>
                      <a:r>
                        <a:rPr kumimoji="0" lang="en-US" sz="700" b="1" i="0" u="none" strike="noStrike" kern="1200" cap="none" spc="0" normalizeH="0" baseline="0" noProof="0" dirty="0">
                          <a:ln>
                            <a:noFill/>
                          </a:ln>
                          <a:solidFill>
                            <a:srgbClr val="E4FB5B"/>
                          </a:solidFill>
                          <a:effectLst/>
                          <a:uLnTx/>
                          <a:uFillTx/>
                          <a:latin typeface="+mn-lt"/>
                          <a:ea typeface="Wingdings"/>
                          <a:cs typeface="Arial" panose="020B0604020202020204" pitchFamily="34" charset="0"/>
                          <a:sym typeface="Wingdings" panose="05000000000000000000" pitchFamily="2" charset="2"/>
                        </a:rPr>
                        <a:t></a:t>
                      </a:r>
                      <a:endParaRPr lang="en-US" sz="700" baseline="0" dirty="0">
                        <a:solidFill>
                          <a:srgbClr val="E4FB5B"/>
                        </a:solidFill>
                        <a:latin typeface="+mn-lt"/>
                        <a:cs typeface="Arial" panose="020B0604020202020204" pitchFamily="34" charset="0"/>
                      </a:endParaRPr>
                    </a:p>
                  </a:txBody>
                  <a:tcPr marT="0" marB="0"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b"/>
                      <a:r>
                        <a:rPr lang="en-US" sz="1300" b="0" i="0" u="none" strike="noStrike" dirty="0">
                          <a:solidFill>
                            <a:schemeClr val="tx1"/>
                          </a:solidFill>
                          <a:effectLst/>
                          <a:latin typeface="+mn-lt"/>
                        </a:rPr>
                        <a:t>Renewable</a:t>
                      </a:r>
                      <a:r>
                        <a:rPr lang="en-US" sz="1300" b="0" i="0" u="none" strike="noStrike" baseline="0" dirty="0">
                          <a:solidFill>
                            <a:schemeClr val="tx1"/>
                          </a:solidFill>
                          <a:effectLst/>
                          <a:latin typeface="+mn-lt"/>
                        </a:rPr>
                        <a:t> energy and climate change</a:t>
                      </a:r>
                      <a:endParaRPr lang="en-US" sz="1300" b="0" i="0" u="none" strike="noStrike" dirty="0">
                        <a:solidFill>
                          <a:schemeClr val="tx1"/>
                        </a:solidFill>
                        <a:effectLst/>
                        <a:latin typeface="+mn-lt"/>
                      </a:endParaRPr>
                    </a:p>
                  </a:txBody>
                  <a:tcPr marL="24938" marR="7872" marT="91440" marB="91440"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0" i="0" u="none" strike="noStrike" kern="1200" dirty="0">
                          <a:solidFill>
                            <a:schemeClr val="tx1"/>
                          </a:solidFill>
                          <a:effectLst/>
                          <a:latin typeface="Franklin Gothic Book" panose="020B0503020102020204" pitchFamily="34" charset="0"/>
                          <a:ea typeface="+mn-ea"/>
                          <a:cs typeface="+mn-cs"/>
                        </a:rPr>
                        <a:t>15.1</a:t>
                      </a:r>
                    </a:p>
                  </a:txBody>
                  <a:tcPr marT="91440" marB="91440" anchor="ctr">
                    <a:lnL>
                      <a:noFill/>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0" i="0" u="none" strike="noStrike" kern="1200">
                          <a:solidFill>
                            <a:schemeClr val="tx1"/>
                          </a:solidFill>
                          <a:effectLst/>
                          <a:latin typeface="Franklin Gothic Book" panose="020B0503020102020204" pitchFamily="34" charset="0"/>
                          <a:ea typeface="+mn-ea"/>
                          <a:cs typeface="+mn-cs"/>
                        </a:rPr>
                        <a:t>177</a:t>
                      </a:r>
                    </a:p>
                  </a:txBody>
                  <a:tcPr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0" i="0" u="none" strike="noStrike" kern="1200" dirty="0">
                          <a:solidFill>
                            <a:schemeClr val="tx1"/>
                          </a:solidFill>
                          <a:effectLst/>
                          <a:latin typeface="Franklin Gothic Book" panose="020B0503020102020204" pitchFamily="34" charset="0"/>
                          <a:ea typeface="+mn-ea"/>
                          <a:cs typeface="+mn-cs"/>
                        </a:rPr>
                        <a:t>5.1</a:t>
                      </a:r>
                    </a:p>
                  </a:txBody>
                  <a:tcPr marT="91440" marB="9144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3"/>
                  </a:ext>
                </a:extLst>
              </a:tr>
              <a:tr h="267781">
                <a:tc>
                  <a:txBody>
                    <a:bodyPr/>
                    <a:lstStyle/>
                    <a:p>
                      <a:pPr>
                        <a:lnSpc>
                          <a:spcPct val="100000"/>
                        </a:lnSpc>
                      </a:pPr>
                      <a:r>
                        <a:rPr kumimoji="0" lang="en-US" sz="700" b="1" i="0" u="none" strike="noStrike" kern="1200" cap="none" spc="0" normalizeH="0" baseline="0" noProof="0" dirty="0">
                          <a:ln>
                            <a:noFill/>
                          </a:ln>
                          <a:solidFill>
                            <a:schemeClr val="accent4"/>
                          </a:solidFill>
                          <a:effectLst/>
                          <a:uLnTx/>
                          <a:uFillTx/>
                          <a:latin typeface="+mn-lt"/>
                          <a:ea typeface="Wingdings"/>
                          <a:cs typeface="Arial" panose="020B0604020202020204" pitchFamily="34" charset="0"/>
                          <a:sym typeface="Wingdings" panose="05000000000000000000" pitchFamily="2" charset="2"/>
                        </a:rPr>
                        <a:t></a:t>
                      </a:r>
                      <a:endParaRPr lang="en-US" sz="700" baseline="0" dirty="0">
                        <a:solidFill>
                          <a:schemeClr val="accent4"/>
                        </a:solidFill>
                        <a:latin typeface="+mn-lt"/>
                        <a:cs typeface="Arial" panose="020B0604020202020204" pitchFamily="34" charset="0"/>
                      </a:endParaRPr>
                    </a:p>
                  </a:txBody>
                  <a:tcPr marT="0" marB="0"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algn="l" fontAlgn="b"/>
                      <a:r>
                        <a:rPr lang="en-US" sz="1300" b="0" i="0" u="none" strike="noStrike" dirty="0">
                          <a:solidFill>
                            <a:schemeClr val="tx1"/>
                          </a:solidFill>
                          <a:effectLst/>
                          <a:latin typeface="+mn-lt"/>
                        </a:rPr>
                        <a:t>Natural resources</a:t>
                      </a:r>
                    </a:p>
                  </a:txBody>
                  <a:tcPr marL="24938" marR="7872" marT="91440" marB="91440"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0" algn="r" defTabSz="502920" rtl="0" eaLnBrk="1" fontAlgn="b" latinLnBrk="0" hangingPunct="1"/>
                      <a:r>
                        <a:rPr lang="en-US" sz="1300" b="0" i="0" u="none" strike="noStrike" kern="1200" dirty="0">
                          <a:solidFill>
                            <a:schemeClr val="tx1"/>
                          </a:solidFill>
                          <a:effectLst/>
                          <a:latin typeface="Franklin Gothic Book" panose="020B0503020102020204" pitchFamily="34" charset="0"/>
                          <a:ea typeface="+mn-ea"/>
                          <a:cs typeface="+mn-cs"/>
                        </a:rPr>
                        <a:t>8.7</a:t>
                      </a:r>
                    </a:p>
                  </a:txBody>
                  <a:tcPr marT="91440" marB="91440" anchor="ctr">
                    <a:lnL>
                      <a:noFill/>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0" algn="r" defTabSz="502920" rtl="0" eaLnBrk="1" fontAlgn="b" latinLnBrk="0" hangingPunct="1"/>
                      <a:r>
                        <a:rPr lang="en-US" sz="1300" b="0" i="0" u="none" strike="noStrike" kern="1200">
                          <a:solidFill>
                            <a:schemeClr val="tx1"/>
                          </a:solidFill>
                          <a:effectLst/>
                          <a:latin typeface="Franklin Gothic Book" panose="020B0503020102020204" pitchFamily="34" charset="0"/>
                          <a:ea typeface="+mn-ea"/>
                          <a:cs typeface="+mn-cs"/>
                        </a:rPr>
                        <a:t>126</a:t>
                      </a:r>
                    </a:p>
                  </a:txBody>
                  <a:tcPr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0" algn="r" defTabSz="502920" rtl="0" eaLnBrk="1" fontAlgn="b" latinLnBrk="0" hangingPunct="1"/>
                      <a:r>
                        <a:rPr lang="en-US" sz="1300" b="0" i="0" u="none" strike="noStrike" kern="1200">
                          <a:solidFill>
                            <a:schemeClr val="tx1"/>
                          </a:solidFill>
                          <a:effectLst/>
                          <a:latin typeface="Franklin Gothic Book" panose="020B0503020102020204" pitchFamily="34" charset="0"/>
                          <a:ea typeface="+mn-ea"/>
                          <a:cs typeface="+mn-cs"/>
                        </a:rPr>
                        <a:t>5.2</a:t>
                      </a:r>
                    </a:p>
                  </a:txBody>
                  <a:tcPr marT="91440" marB="9144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0004"/>
                  </a:ext>
                </a:extLst>
              </a:tr>
              <a:tr h="267781">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dirty="0">
                          <a:ln>
                            <a:noFill/>
                          </a:ln>
                          <a:solidFill>
                            <a:schemeClr val="tx1"/>
                          </a:solidFill>
                          <a:effectLst/>
                          <a:uLnTx/>
                          <a:uFillTx/>
                          <a:latin typeface="+mn-lt"/>
                          <a:ea typeface="Wingdings"/>
                          <a:cs typeface="Arial" panose="020B0604020202020204" pitchFamily="34" charset="0"/>
                          <a:sym typeface="Wingdings" panose="05000000000000000000" pitchFamily="2" charset="2"/>
                        </a:rPr>
                        <a:t></a:t>
                      </a:r>
                      <a:endParaRPr lang="en-US" sz="700" baseline="0" dirty="0">
                        <a:solidFill>
                          <a:schemeClr val="tx1"/>
                        </a:solidFill>
                        <a:latin typeface="+mn-lt"/>
                        <a:cs typeface="Arial" panose="020B0604020202020204" pitchFamily="34" charset="0"/>
                      </a:endParaRPr>
                    </a:p>
                  </a:txBody>
                  <a:tcPr marT="0" marB="0"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b"/>
                      <a:r>
                        <a:rPr lang="en-US" sz="1300" b="0" i="0" u="none" strike="noStrike" dirty="0">
                          <a:solidFill>
                            <a:schemeClr val="tx1"/>
                          </a:solidFill>
                          <a:effectLst/>
                          <a:latin typeface="+mn-lt"/>
                        </a:rPr>
                        <a:t>ESG</a:t>
                      </a:r>
                      <a:r>
                        <a:rPr lang="en-US" sz="1300" b="0" i="0" u="none" strike="noStrike" baseline="0" dirty="0">
                          <a:solidFill>
                            <a:schemeClr val="tx1"/>
                          </a:solidFill>
                          <a:effectLst/>
                          <a:latin typeface="+mn-lt"/>
                        </a:rPr>
                        <a:t> lead</a:t>
                      </a:r>
                      <a:r>
                        <a:rPr lang="en-US" sz="1300" b="0" i="0" u="none" strike="noStrike" dirty="0">
                          <a:solidFill>
                            <a:schemeClr val="tx1"/>
                          </a:solidFill>
                          <a:effectLst/>
                          <a:latin typeface="+mn-lt"/>
                        </a:rPr>
                        <a:t>ers</a:t>
                      </a:r>
                    </a:p>
                  </a:txBody>
                  <a:tcPr marL="24938" marR="7872" marT="91440" marB="91440"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0" i="0" u="none" strike="noStrike" kern="1200" dirty="0">
                          <a:solidFill>
                            <a:schemeClr val="tx1"/>
                          </a:solidFill>
                          <a:effectLst/>
                          <a:latin typeface="Franklin Gothic Book" panose="020B0503020102020204" pitchFamily="34" charset="0"/>
                          <a:ea typeface="+mn-ea"/>
                          <a:cs typeface="+mn-cs"/>
                        </a:rPr>
                        <a:t>61.4</a:t>
                      </a:r>
                    </a:p>
                  </a:txBody>
                  <a:tcPr marT="91440" marB="91440" anchor="ctr">
                    <a:lnL>
                      <a:noFill/>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0" i="0" u="none" strike="noStrike" kern="1200">
                          <a:solidFill>
                            <a:schemeClr val="tx1"/>
                          </a:solidFill>
                          <a:effectLst/>
                          <a:latin typeface="Franklin Gothic Book" panose="020B0503020102020204" pitchFamily="34" charset="0"/>
                          <a:ea typeface="+mn-ea"/>
                          <a:cs typeface="+mn-cs"/>
                        </a:rPr>
                        <a:t>543</a:t>
                      </a:r>
                    </a:p>
                  </a:txBody>
                  <a:tcPr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0" i="0" u="none" strike="noStrike" kern="1200" dirty="0">
                          <a:solidFill>
                            <a:schemeClr val="tx1"/>
                          </a:solidFill>
                          <a:effectLst/>
                          <a:latin typeface="Franklin Gothic Book" panose="020B0503020102020204" pitchFamily="34" charset="0"/>
                          <a:ea typeface="+mn-ea"/>
                          <a:cs typeface="+mn-cs"/>
                        </a:rPr>
                        <a:t>6.5</a:t>
                      </a:r>
                    </a:p>
                  </a:txBody>
                  <a:tcPr marT="91440" marB="9144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23698791"/>
                  </a:ext>
                </a:extLst>
              </a:tr>
              <a:tr h="267781">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dirty="0">
                          <a:ln>
                            <a:noFill/>
                          </a:ln>
                          <a:solidFill>
                            <a:schemeClr val="tx2"/>
                          </a:solidFill>
                          <a:effectLst/>
                          <a:uLnTx/>
                          <a:uFillTx/>
                          <a:latin typeface="+mn-lt"/>
                          <a:ea typeface="Wingdings"/>
                          <a:cs typeface="Arial" panose="020B0604020202020204" pitchFamily="34" charset="0"/>
                          <a:sym typeface="Wingdings" panose="05000000000000000000" pitchFamily="2" charset="2"/>
                        </a:rPr>
                        <a:t></a:t>
                      </a:r>
                      <a:endParaRPr lang="en-US" sz="700" baseline="0" dirty="0">
                        <a:solidFill>
                          <a:schemeClr val="tx2"/>
                        </a:solidFill>
                        <a:latin typeface="+mn-lt"/>
                        <a:cs typeface="Arial" panose="020B0604020202020204" pitchFamily="34" charset="0"/>
                      </a:endParaRPr>
                    </a:p>
                  </a:txBody>
                  <a:tcPr marT="0" marB="0"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algn="l" fontAlgn="b"/>
                      <a:r>
                        <a:rPr lang="en-US" sz="1300" b="0" i="0" u="none" strike="noStrike" dirty="0">
                          <a:solidFill>
                            <a:schemeClr val="tx1"/>
                          </a:solidFill>
                          <a:effectLst/>
                          <a:latin typeface="+mn-lt"/>
                        </a:rPr>
                        <a:t>Cash</a:t>
                      </a:r>
                    </a:p>
                  </a:txBody>
                  <a:tcPr marL="24938" marR="7872" marT="91440" marB="91440" anchor="ctr">
                    <a:lnL>
                      <a:noFill/>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0" algn="r" defTabSz="502920" rtl="0" eaLnBrk="1" fontAlgn="b" latinLnBrk="0" hangingPunct="1"/>
                      <a:r>
                        <a:rPr lang="en-US" sz="1300" b="0" i="0" u="none" strike="noStrike" kern="1200" dirty="0">
                          <a:solidFill>
                            <a:schemeClr val="tx1"/>
                          </a:solidFill>
                          <a:effectLst/>
                          <a:latin typeface="Franklin Gothic Book" panose="020B0503020102020204" pitchFamily="34" charset="0"/>
                          <a:ea typeface="+mn-ea"/>
                          <a:cs typeface="+mn-cs"/>
                        </a:rPr>
                        <a:t>1.1</a:t>
                      </a:r>
                    </a:p>
                  </a:txBody>
                  <a:tcPr marT="91440" marB="91440" anchor="ctr">
                    <a:lnL>
                      <a:noFill/>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0" algn="r" defTabSz="502920" rtl="0" eaLnBrk="1" fontAlgn="b" latinLnBrk="0" hangingPunct="1"/>
                      <a:r>
                        <a:rPr lang="en-US" sz="1300" b="0" i="0" u="none" strike="noStrike" kern="1200" dirty="0">
                          <a:solidFill>
                            <a:schemeClr val="tx1"/>
                          </a:solidFill>
                          <a:effectLst/>
                          <a:latin typeface="Franklin Gothic Book" panose="020B0503020102020204" pitchFamily="34" charset="0"/>
                          <a:ea typeface="+mn-ea"/>
                          <a:cs typeface="+mn-cs"/>
                        </a:rPr>
                        <a:t>6</a:t>
                      </a:r>
                    </a:p>
                  </a:txBody>
                  <a:tcPr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0" algn="r" defTabSz="502920" rtl="0" eaLnBrk="1" fontAlgn="b" latinLnBrk="0" hangingPunct="1"/>
                      <a:r>
                        <a:rPr lang="en-US" sz="1300" b="0" i="0" u="none" strike="noStrike" kern="1200">
                          <a:solidFill>
                            <a:schemeClr val="tx1"/>
                          </a:solidFill>
                          <a:effectLst/>
                          <a:latin typeface="Franklin Gothic Book" panose="020B0503020102020204" pitchFamily="34" charset="0"/>
                          <a:ea typeface="+mn-ea"/>
                          <a:cs typeface="+mn-cs"/>
                        </a:rPr>
                        <a:t>0.0</a:t>
                      </a:r>
                    </a:p>
                  </a:txBody>
                  <a:tcPr marT="91440" marB="9144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4206358106"/>
                  </a:ext>
                </a:extLst>
              </a:tr>
              <a:tr h="267781">
                <a:tc>
                  <a:txBody>
                    <a:bodyPr/>
                    <a:lstStyle/>
                    <a:p>
                      <a:pPr marL="0" marR="0" lvl="0" indent="0" algn="l" defTabSz="502920" rtl="0" eaLnBrk="1" fontAlgn="auto" latinLnBrk="0" hangingPunct="1">
                        <a:lnSpc>
                          <a:spcPct val="100000"/>
                        </a:lnSpc>
                        <a:spcBef>
                          <a:spcPts val="0"/>
                        </a:spcBef>
                        <a:spcAft>
                          <a:spcPts val="0"/>
                        </a:spcAft>
                        <a:buClrTx/>
                        <a:buSzTx/>
                        <a:buFontTx/>
                        <a:buNone/>
                        <a:tabLst/>
                        <a:defRPr/>
                      </a:pPr>
                      <a:endParaRPr lang="en-US" sz="700" baseline="0" dirty="0">
                        <a:solidFill>
                          <a:schemeClr val="accent1"/>
                        </a:solidFill>
                        <a:latin typeface="+mn-lt"/>
                        <a:cs typeface="Arial" panose="020B0604020202020204" pitchFamily="34" charset="0"/>
                      </a:endParaRPr>
                    </a:p>
                  </a:txBody>
                  <a:tcPr marT="0" marB="0" anchor="ctr">
                    <a:lnL>
                      <a:noFill/>
                    </a:lnL>
                    <a:lnR>
                      <a:noFill/>
                    </a:lnR>
                    <a:lnT w="952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b"/>
                      <a:r>
                        <a:rPr lang="en-US" sz="1300" b="1" i="0" u="none" strike="noStrike" dirty="0">
                          <a:solidFill>
                            <a:schemeClr val="tx1"/>
                          </a:solidFill>
                          <a:effectLst/>
                          <a:latin typeface="Ringside Narrow" panose="02000500000000000000" pitchFamily="2" charset="0"/>
                        </a:rPr>
                        <a:t>Total</a:t>
                      </a:r>
                    </a:p>
                  </a:txBody>
                  <a:tcPr marL="24938" marR="7872" marT="91440" marB="91440" anchor="ctr">
                    <a:lnL>
                      <a:noFill/>
                    </a:lnL>
                    <a:lnR>
                      <a:noFill/>
                    </a:lnR>
                    <a:lnT w="952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1" i="0" u="none" strike="noStrike" kern="1200" dirty="0">
                          <a:solidFill>
                            <a:schemeClr val="tx1"/>
                          </a:solidFill>
                          <a:effectLst/>
                          <a:latin typeface="Ringside Narrow" panose="02000500000000000000" pitchFamily="2" charset="0"/>
                          <a:ea typeface="+mn-ea"/>
                          <a:cs typeface="+mn-cs"/>
                        </a:rPr>
                        <a:t>100.0</a:t>
                      </a:r>
                    </a:p>
                  </a:txBody>
                  <a:tcPr marT="91440" marB="91440" anchor="ctr">
                    <a:lnL>
                      <a:noFill/>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1" i="0" u="none" strike="noStrike" kern="1200" dirty="0">
                          <a:solidFill>
                            <a:schemeClr val="tx1"/>
                          </a:solidFill>
                          <a:effectLst/>
                          <a:latin typeface="Ringside Narrow" panose="02000500000000000000" pitchFamily="2" charset="0"/>
                          <a:ea typeface="+mn-ea"/>
                          <a:cs typeface="+mn-cs"/>
                        </a:rPr>
                        <a:t>1,019</a:t>
                      </a:r>
                    </a:p>
                  </a:txBody>
                  <a:tcPr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r" defTabSz="502920" rtl="0" eaLnBrk="1" fontAlgn="b" latinLnBrk="0" hangingPunct="1"/>
                      <a:r>
                        <a:rPr lang="en-US" sz="1300" b="1" i="0" u="none" strike="noStrike" kern="1200" dirty="0">
                          <a:solidFill>
                            <a:schemeClr val="tx1"/>
                          </a:solidFill>
                          <a:effectLst/>
                          <a:latin typeface="Ringside Narrow" panose="02000500000000000000" pitchFamily="2" charset="0"/>
                          <a:ea typeface="+mn-ea"/>
                          <a:cs typeface="+mn-cs"/>
                        </a:rPr>
                        <a:t>6.2</a:t>
                      </a:r>
                    </a:p>
                  </a:txBody>
                  <a:tcPr marT="91440" marB="91440" anchor="ctr">
                    <a:lnL w="12700" cap="flat" cmpd="sng" algn="ctr">
                      <a:solidFill>
                        <a:schemeClr val="bg1"/>
                      </a:solidFill>
                      <a:prstDash val="solid"/>
                      <a:round/>
                      <a:headEnd type="none" w="med" len="med"/>
                      <a:tailEnd type="none" w="med" len="med"/>
                    </a:lnL>
                    <a:lnR>
                      <a:noFill/>
                    </a:lnR>
                    <a:lnT w="952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20257191"/>
                  </a:ext>
                </a:extLst>
              </a:tr>
            </a:tbl>
          </a:graphicData>
        </a:graphic>
      </p:graphicFrame>
      <p:sp>
        <p:nvSpPr>
          <p:cNvPr id="5" name="Slide Number Placeholder 3">
            <a:extLst>
              <a:ext uri="{FF2B5EF4-FFF2-40B4-BE49-F238E27FC236}">
                <a16:creationId xmlns:a16="http://schemas.microsoft.com/office/drawing/2014/main" id="{73675EC9-A6A7-C693-FFA5-9DF8A7C23644}"/>
              </a:ext>
            </a:extLst>
          </p:cNvPr>
          <p:cNvSpPr txBox="1">
            <a:spLocks/>
          </p:cNvSpPr>
          <p:nvPr/>
        </p:nvSpPr>
        <p:spPr>
          <a:xfrm>
            <a:off x="11704320" y="6484937"/>
            <a:ext cx="361527" cy="1619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B12101-DB11-214A-81F9-2D258DBE057F}" type="slidenum">
              <a:rPr lang="en-US" sz="700" b="1" smtClean="0">
                <a:latin typeface="TIAA Challenger Semibold" pitchFamily="2" charset="77"/>
              </a:rPr>
              <a:pPr/>
              <a:t>63</a:t>
            </a:fld>
            <a:endParaRPr lang="en-US" sz="700" b="1">
              <a:latin typeface="TIAA Challenger Semibold" pitchFamily="2" charset="77"/>
            </a:endParaRPr>
          </a:p>
        </p:txBody>
      </p:sp>
      <p:sp>
        <p:nvSpPr>
          <p:cNvPr id="14" name="Title 2">
            <a:extLst>
              <a:ext uri="{FF2B5EF4-FFF2-40B4-BE49-F238E27FC236}">
                <a16:creationId xmlns:a16="http://schemas.microsoft.com/office/drawing/2014/main" id="{6958C576-5107-C7FE-B13A-FF3B6A65A3DF}"/>
              </a:ext>
            </a:extLst>
          </p:cNvPr>
          <p:cNvSpPr txBox="1">
            <a:spLocks/>
          </p:cNvSpPr>
          <p:nvPr/>
        </p:nvSpPr>
        <p:spPr>
          <a:xfrm>
            <a:off x="292608" y="612648"/>
            <a:ext cx="10947623" cy="379525"/>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t>Thematic positioning</a:t>
            </a:r>
          </a:p>
        </p:txBody>
      </p:sp>
      <p:sp>
        <p:nvSpPr>
          <p:cNvPr id="15" name="Text Placeholder 5">
            <a:extLst>
              <a:ext uri="{FF2B5EF4-FFF2-40B4-BE49-F238E27FC236}">
                <a16:creationId xmlns:a16="http://schemas.microsoft.com/office/drawing/2014/main" id="{E07D504C-A9C1-6905-D242-19378D1C84A4}"/>
              </a:ext>
            </a:extLst>
          </p:cNvPr>
          <p:cNvSpPr>
            <a:spLocks noGrp="1"/>
          </p:cNvSpPr>
          <p:nvPr/>
        </p:nvSpPr>
        <p:spPr>
          <a:xfrm>
            <a:off x="304915"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2"/>
                </a:solidFill>
              </a:rPr>
              <a:t>CREF SOCIAL CHOICE</a:t>
            </a:r>
            <a:endParaRPr lang="en-US" dirty="0"/>
          </a:p>
          <a:p>
            <a:endParaRPr lang="en-US" dirty="0"/>
          </a:p>
          <a:p>
            <a:endParaRPr lang="en-US" dirty="0"/>
          </a:p>
        </p:txBody>
      </p:sp>
      <p:sp>
        <p:nvSpPr>
          <p:cNvPr id="21" name="TextBox 7">
            <a:extLst>
              <a:ext uri="{FF2B5EF4-FFF2-40B4-BE49-F238E27FC236}">
                <a16:creationId xmlns:a16="http://schemas.microsoft.com/office/drawing/2014/main" id="{2B7CB72F-30D2-33EF-1487-BBC95358FF48}"/>
              </a:ext>
            </a:extLst>
          </p:cNvPr>
          <p:cNvSpPr txBox="1"/>
          <p:nvPr/>
        </p:nvSpPr>
        <p:spPr>
          <a:xfrm>
            <a:off x="5080904" y="1541961"/>
            <a:ext cx="6222723" cy="200055"/>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200"/>
              </a:spcAft>
            </a:pPr>
            <a:r>
              <a:rPr lang="en-US" sz="1300" b="1" spc="30" dirty="0">
                <a:latin typeface="Ringside Narrow" panose="02000500000000000000" pitchFamily="2" charset="0"/>
              </a:rPr>
              <a:t>THE FUND HAD 37% IN IMPACT INVESTMENTS AND 61% IN ESG LEADERS</a:t>
            </a:r>
          </a:p>
        </p:txBody>
      </p:sp>
      <p:sp>
        <p:nvSpPr>
          <p:cNvPr id="27" name="Text Placeholder 19">
            <a:extLst>
              <a:ext uri="{FF2B5EF4-FFF2-40B4-BE49-F238E27FC236}">
                <a16:creationId xmlns:a16="http://schemas.microsoft.com/office/drawing/2014/main" id="{85CF713D-F93D-6BD5-8AA5-A67ECD1DF4F4}"/>
              </a:ext>
            </a:extLst>
          </p:cNvPr>
          <p:cNvSpPr>
            <a:spLocks noGrp="1"/>
          </p:cNvSpPr>
          <p:nvPr/>
        </p:nvSpPr>
        <p:spPr>
          <a:xfrm>
            <a:off x="301751" y="5661974"/>
            <a:ext cx="10972800" cy="795435"/>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a:latin typeface="Ringside Narrow Book" charset="0"/>
                <a:ea typeface="Ringside Narrow Book" charset="0"/>
                <a:cs typeface="Ringside Narrow Book" charset="0"/>
              </a:rPr>
              <a:t>As of Jun. 30, 2024.</a:t>
            </a:r>
          </a:p>
          <a:p>
            <a:pPr>
              <a:spcAft>
                <a:spcPts val="100"/>
              </a:spcAft>
            </a:pPr>
            <a:r>
              <a:rPr lang="en-US" sz="850" spc="-9">
                <a:cs typeface="Arial"/>
              </a:rPr>
              <a:t>Numbers may not total to 100% due to rounding.</a:t>
            </a:r>
          </a:p>
        </p:txBody>
      </p:sp>
      <p:sp>
        <p:nvSpPr>
          <p:cNvPr id="2" name="Footer Placeholder 4">
            <a:extLst>
              <a:ext uri="{FF2B5EF4-FFF2-40B4-BE49-F238E27FC236}">
                <a16:creationId xmlns:a16="http://schemas.microsoft.com/office/drawing/2014/main" id="{FAED0992-D7F5-D4E2-48C0-E1989F8AD8F7}"/>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1078888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C923F0-DEFB-CA55-0AB0-23E419AE016F}"/>
              </a:ext>
            </a:extLst>
          </p:cNvPr>
          <p:cNvSpPr txBox="1"/>
          <p:nvPr/>
        </p:nvSpPr>
        <p:spPr>
          <a:xfrm>
            <a:off x="0" y="4372232"/>
            <a:ext cx="8655050" cy="2485768"/>
          </a:xfrm>
          <a:prstGeom prst="rect">
            <a:avLst/>
          </a:prstGeom>
          <a:solidFill>
            <a:schemeClr val="bg2"/>
          </a:solidFill>
        </p:spPr>
        <p:txBody>
          <a:bodyPr wrap="square" lIns="0" tIns="0" rIns="0" bIns="0" rtlCol="0">
            <a:noAutofit/>
          </a:bodyPr>
          <a:lstStyle/>
          <a:p>
            <a:pPr algn="l"/>
            <a:endParaRPr lang="en-US" sz="1600" err="1">
              <a:latin typeface="Ringside Narrow Book" panose="02000500000000000000" pitchFamily="2" charset="0"/>
            </a:endParaRPr>
          </a:p>
        </p:txBody>
      </p:sp>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p:txBody>
          <a:bodyPr/>
          <a:lstStyle/>
          <a:p>
            <a:r>
              <a:rPr lang="en-US" dirty="0"/>
              <a:t>Competitive performance</a:t>
            </a:r>
            <a:r>
              <a:rPr lang="en-US" baseline="30000" dirty="0"/>
              <a:t>1</a:t>
            </a:r>
            <a:r>
              <a:rPr lang="en-US" dirty="0"/>
              <a:t> vs. benchmarks and peers</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64</a:t>
            </a:fld>
            <a:endParaRPr lang="en-US"/>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4577802"/>
            <a:ext cx="8261240" cy="1851803"/>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b="1" dirty="0">
                <a:latin typeface="Ringside Narrow" panose="02000500000000000000" pitchFamily="2" charset="0"/>
                <a:cs typeface="Arial"/>
              </a:rPr>
              <a:t>Past</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does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not</a:t>
            </a:r>
            <a:r>
              <a:rPr lang="en-US" sz="850" b="1" spc="-9" dirty="0">
                <a:latin typeface="Ringside Narrow" panose="02000500000000000000" pitchFamily="2" charset="0"/>
                <a:cs typeface="Arial"/>
              </a:rPr>
              <a:t> guarantee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future</a:t>
            </a:r>
            <a:r>
              <a:rPr lang="en-US" sz="850" b="1" spc="-35" dirty="0">
                <a:latin typeface="Ringside Narrow" panose="02000500000000000000" pitchFamily="2" charset="0"/>
                <a:cs typeface="Arial"/>
              </a:rPr>
              <a:t> </a:t>
            </a:r>
            <a:r>
              <a:rPr lang="en-US" sz="850" b="1" spc="-9" dirty="0">
                <a:latin typeface="Ringside Narrow" panose="02000500000000000000" pitchFamily="2" charset="0"/>
                <a:cs typeface="Arial"/>
              </a:rPr>
              <a:t>results.</a:t>
            </a:r>
            <a:endParaRPr lang="en-US" sz="850" b="1" dirty="0">
              <a:latin typeface="Ringside Narrow" panose="02000500000000000000" pitchFamily="2" charset="0"/>
              <a:cs typeface="Arial"/>
            </a:endParaRPr>
          </a:p>
          <a:p>
            <a:pPr marL="11207">
              <a:spcAft>
                <a:spcPts val="100"/>
              </a:spcAft>
              <a:tabLst>
                <a:tab pos="212363" algn="l"/>
                <a:tab pos="212923" algn="l"/>
              </a:tabLst>
            </a:pPr>
            <a:r>
              <a:rPr lang="en-US" sz="850" spc="-9" dirty="0">
                <a:cs typeface="Arial"/>
              </a:rPr>
              <a:t>1. Performance</a:t>
            </a:r>
            <a:r>
              <a:rPr lang="en-US" sz="850" spc="-40" dirty="0">
                <a:cs typeface="Arial"/>
              </a:rPr>
              <a:t> </a:t>
            </a:r>
            <a:r>
              <a:rPr lang="en-US" sz="850" dirty="0">
                <a:cs typeface="Arial"/>
              </a:rPr>
              <a:t>is</a:t>
            </a:r>
            <a:r>
              <a:rPr lang="en-US" sz="850" spc="-18" dirty="0">
                <a:cs typeface="Arial"/>
              </a:rPr>
              <a:t> </a:t>
            </a:r>
            <a:r>
              <a:rPr lang="en-US" sz="850" spc="-9" dirty="0">
                <a:cs typeface="Arial"/>
              </a:rPr>
              <a:t>reported </a:t>
            </a:r>
            <a:r>
              <a:rPr lang="en-US" sz="850" dirty="0">
                <a:cs typeface="Arial"/>
              </a:rPr>
              <a:t>net</a:t>
            </a:r>
            <a:r>
              <a:rPr lang="en-US" sz="850" spc="-13" dirty="0">
                <a:cs typeface="Arial"/>
              </a:rPr>
              <a:t> </a:t>
            </a:r>
            <a:r>
              <a:rPr lang="en-US" sz="850" dirty="0">
                <a:cs typeface="Arial"/>
              </a:rPr>
              <a:t>of</a:t>
            </a:r>
            <a:r>
              <a:rPr lang="en-US" sz="850" spc="62" dirty="0">
                <a:cs typeface="Arial"/>
              </a:rPr>
              <a:t> </a:t>
            </a:r>
            <a:r>
              <a:rPr lang="en-US" sz="850" spc="-9" dirty="0">
                <a:cs typeface="Arial"/>
              </a:rPr>
              <a:t>expenses.</a:t>
            </a:r>
            <a:r>
              <a:rPr lang="en-US" sz="850" dirty="0">
                <a:cs typeface="Arial"/>
              </a:rPr>
              <a:t> </a:t>
            </a:r>
            <a:r>
              <a:rPr lang="en-US" sz="850" spc="-9" dirty="0">
                <a:cs typeface="Arial"/>
              </a:rPr>
              <a:t>2. As of Jun. 30, 2024. The total number of funds in the Morningstar Moderate Allocation category for the following time periods included: 689 (3 years); 649 (5 years); 493 (10 years) and 689 (overall star rating). </a:t>
            </a:r>
            <a:r>
              <a:rPr lang="en-US" sz="850" dirty="0">
                <a:cs typeface="Arial"/>
              </a:rPr>
              <a:t>3. The net</a:t>
            </a:r>
            <a:r>
              <a:rPr lang="en-US" sz="850" spc="9" dirty="0">
                <a:cs typeface="Arial"/>
              </a:rPr>
              <a:t> </a:t>
            </a:r>
            <a:r>
              <a:rPr lang="en-US" sz="850" dirty="0">
                <a:cs typeface="Arial"/>
              </a:rPr>
              <a:t>expense</a:t>
            </a:r>
            <a:r>
              <a:rPr lang="en-US" sz="850" spc="-26" dirty="0">
                <a:cs typeface="Arial"/>
              </a:rPr>
              <a:t> </a:t>
            </a:r>
            <a:r>
              <a:rPr lang="en-US" sz="850" dirty="0">
                <a:cs typeface="Arial"/>
              </a:rPr>
              <a:t>ratio represents</a:t>
            </a:r>
            <a:r>
              <a:rPr lang="en-US" sz="850" spc="-26" dirty="0">
                <a:cs typeface="Arial"/>
              </a:rPr>
              <a:t> </a:t>
            </a:r>
            <a:r>
              <a:rPr lang="en-US" sz="850" dirty="0">
                <a:cs typeface="Arial"/>
              </a:rPr>
              <a:t>expenses</a:t>
            </a:r>
            <a:r>
              <a:rPr lang="en-US" sz="850" spc="-31" dirty="0">
                <a:cs typeface="Arial"/>
              </a:rPr>
              <a:t> </a:t>
            </a:r>
            <a:r>
              <a:rPr lang="en-US" sz="850" dirty="0">
                <a:cs typeface="Arial"/>
              </a:rPr>
              <a:t>after</a:t>
            </a:r>
            <a:r>
              <a:rPr lang="en-US" sz="850" spc="18" dirty="0">
                <a:cs typeface="Arial"/>
              </a:rPr>
              <a:t> </a:t>
            </a:r>
            <a:r>
              <a:rPr lang="en-US" sz="850" dirty="0">
                <a:cs typeface="Arial"/>
              </a:rPr>
              <a:t>reimbursement</a:t>
            </a:r>
            <a:r>
              <a:rPr lang="en-US" sz="850" spc="-26" dirty="0">
                <a:cs typeface="Arial"/>
              </a:rPr>
              <a:t> </a:t>
            </a:r>
            <a:r>
              <a:rPr lang="en-US" sz="850" dirty="0">
                <a:cs typeface="Arial"/>
              </a:rPr>
              <a:t>and</a:t>
            </a:r>
            <a:r>
              <a:rPr lang="en-US" sz="850" spc="9" dirty="0">
                <a:cs typeface="Arial"/>
              </a:rPr>
              <a:t> </a:t>
            </a:r>
            <a:r>
              <a:rPr lang="en-US" sz="850" dirty="0">
                <a:cs typeface="Arial"/>
              </a:rPr>
              <a:t>waivers,</a:t>
            </a:r>
            <a:r>
              <a:rPr lang="en-US" sz="850" spc="-9" dirty="0">
                <a:cs typeface="Arial"/>
              </a:rPr>
              <a:t> </a:t>
            </a:r>
            <a:r>
              <a:rPr lang="en-US" sz="850" dirty="0">
                <a:cs typeface="Arial"/>
              </a:rPr>
              <a:t>if</a:t>
            </a:r>
            <a:r>
              <a:rPr lang="en-US" sz="850" spc="26" dirty="0">
                <a:cs typeface="Arial"/>
              </a:rPr>
              <a:t> </a:t>
            </a:r>
            <a:r>
              <a:rPr lang="en-US" sz="850" dirty="0">
                <a:cs typeface="Arial"/>
              </a:rPr>
              <a:t>applicable, and</a:t>
            </a:r>
            <a:r>
              <a:rPr lang="en-US" sz="850" spc="-4" dirty="0">
                <a:cs typeface="Arial"/>
              </a:rPr>
              <a:t> </a:t>
            </a:r>
            <a:r>
              <a:rPr lang="en-US" sz="850" dirty="0">
                <a:cs typeface="Arial"/>
              </a:rPr>
              <a:t>is</a:t>
            </a:r>
            <a:r>
              <a:rPr lang="en-US" sz="850" spc="18" dirty="0">
                <a:cs typeface="Arial"/>
              </a:rPr>
              <a:t> </a:t>
            </a:r>
            <a:r>
              <a:rPr lang="en-US" sz="850" dirty="0">
                <a:cs typeface="Arial"/>
              </a:rPr>
              <a:t>what</a:t>
            </a:r>
            <a:r>
              <a:rPr lang="en-US" sz="850" spc="9" dirty="0">
                <a:cs typeface="Arial"/>
              </a:rPr>
              <a:t> </a:t>
            </a:r>
            <a:r>
              <a:rPr lang="en-US" sz="850" dirty="0">
                <a:cs typeface="Arial"/>
              </a:rPr>
              <a:t>participants</a:t>
            </a:r>
            <a:r>
              <a:rPr lang="en-US" sz="850" spc="-26" dirty="0">
                <a:cs typeface="Arial"/>
              </a:rPr>
              <a:t> </a:t>
            </a:r>
            <a:r>
              <a:rPr lang="en-US" sz="850" dirty="0">
                <a:cs typeface="Arial"/>
              </a:rPr>
              <a:t>actually</a:t>
            </a:r>
            <a:r>
              <a:rPr lang="en-US" sz="850" spc="-4" dirty="0">
                <a:cs typeface="Arial"/>
              </a:rPr>
              <a:t> </a:t>
            </a:r>
            <a:r>
              <a:rPr lang="en-US" sz="850" dirty="0">
                <a:cs typeface="Arial"/>
              </a:rPr>
              <a:t>pay; while</a:t>
            </a:r>
            <a:r>
              <a:rPr lang="en-US" sz="850" spc="9" dirty="0">
                <a:cs typeface="Arial"/>
              </a:rPr>
              <a:t> </a:t>
            </a:r>
            <a:r>
              <a:rPr lang="en-US" sz="850" dirty="0">
                <a:cs typeface="Arial"/>
              </a:rPr>
              <a:t>gross</a:t>
            </a:r>
            <a:r>
              <a:rPr lang="en-US" sz="850" spc="-31" dirty="0">
                <a:cs typeface="Arial"/>
              </a:rPr>
              <a:t> </a:t>
            </a:r>
            <a:r>
              <a:rPr lang="en-US" sz="850" dirty="0">
                <a:cs typeface="Arial"/>
              </a:rPr>
              <a:t>expense ratio</a:t>
            </a:r>
            <a:r>
              <a:rPr lang="en-US" sz="850" spc="-22" dirty="0">
                <a:cs typeface="Arial"/>
              </a:rPr>
              <a:t> </a:t>
            </a:r>
            <a:r>
              <a:rPr lang="en-US" sz="850" dirty="0">
                <a:cs typeface="Arial"/>
              </a:rPr>
              <a:t>represents</a:t>
            </a:r>
            <a:r>
              <a:rPr lang="en-US" sz="850" spc="9" dirty="0">
                <a:cs typeface="Arial"/>
              </a:rPr>
              <a:t> </a:t>
            </a:r>
            <a:r>
              <a:rPr lang="en-US" sz="850" dirty="0">
                <a:cs typeface="Arial"/>
              </a:rPr>
              <a:t>the</a:t>
            </a:r>
            <a:r>
              <a:rPr lang="en-US" sz="850" spc="-13" dirty="0">
                <a:cs typeface="Arial"/>
              </a:rPr>
              <a:t> </a:t>
            </a:r>
            <a:r>
              <a:rPr lang="en-US" sz="850" dirty="0">
                <a:cs typeface="Arial"/>
              </a:rPr>
              <a:t>expense</a:t>
            </a:r>
            <a:r>
              <a:rPr lang="en-US" sz="850" spc="-26" dirty="0">
                <a:cs typeface="Arial"/>
              </a:rPr>
              <a:t> </a:t>
            </a:r>
            <a:r>
              <a:rPr lang="en-US" sz="850" dirty="0">
                <a:cs typeface="Arial"/>
              </a:rPr>
              <a:t>ratio</a:t>
            </a:r>
            <a:r>
              <a:rPr lang="en-US" sz="850" spc="13" dirty="0">
                <a:cs typeface="Arial"/>
              </a:rPr>
              <a:t> </a:t>
            </a:r>
            <a:r>
              <a:rPr lang="en-US" sz="850" dirty="0">
                <a:cs typeface="Arial"/>
              </a:rPr>
              <a:t>before consideration</a:t>
            </a:r>
            <a:r>
              <a:rPr lang="en-US" sz="850" spc="-26" dirty="0">
                <a:cs typeface="Arial"/>
              </a:rPr>
              <a:t> </a:t>
            </a:r>
            <a:r>
              <a:rPr lang="en-US" sz="850" dirty="0">
                <a:cs typeface="Arial"/>
              </a:rPr>
              <a:t>for reimbursements</a:t>
            </a:r>
            <a:r>
              <a:rPr lang="en-US" sz="850" spc="-26" dirty="0">
                <a:cs typeface="Arial"/>
              </a:rPr>
              <a:t> </a:t>
            </a:r>
            <a:r>
              <a:rPr lang="en-US" sz="850" dirty="0">
                <a:cs typeface="Arial"/>
              </a:rPr>
              <a:t>and/or waivers</a:t>
            </a:r>
            <a:r>
              <a:rPr lang="en-US" sz="850" spc="9" dirty="0">
                <a:cs typeface="Arial"/>
              </a:rPr>
              <a:t> </a:t>
            </a:r>
            <a:r>
              <a:rPr lang="en-US" sz="850" dirty="0">
                <a:cs typeface="Arial"/>
              </a:rPr>
              <a:t>are applied.</a:t>
            </a:r>
            <a:r>
              <a:rPr lang="en-US" sz="850" spc="-26" dirty="0">
                <a:cs typeface="Arial"/>
              </a:rPr>
              <a:t> </a:t>
            </a:r>
            <a:r>
              <a:rPr lang="en-US" sz="850" dirty="0">
                <a:cs typeface="Arial"/>
              </a:rPr>
              <a:t>CREF</a:t>
            </a:r>
            <a:r>
              <a:rPr lang="en-US" sz="850" spc="-4" dirty="0">
                <a:cs typeface="Arial"/>
              </a:rPr>
              <a:t> </a:t>
            </a:r>
            <a:r>
              <a:rPr lang="en-US" sz="850" spc="-22" dirty="0">
                <a:cs typeface="Arial"/>
              </a:rPr>
              <a:t>is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which</a:t>
            </a:r>
            <a:r>
              <a:rPr lang="en-US" sz="850" spc="-26" dirty="0">
                <a:cs typeface="Arial"/>
              </a:rPr>
              <a:t> </a:t>
            </a:r>
            <a:r>
              <a:rPr lang="en-US" sz="850" dirty="0">
                <a:cs typeface="Arial"/>
              </a:rPr>
              <a:t>means</a:t>
            </a:r>
            <a:r>
              <a:rPr lang="en-US" sz="850" spc="-4" dirty="0">
                <a:cs typeface="Arial"/>
              </a:rPr>
              <a:t> </a:t>
            </a:r>
            <a:r>
              <a:rPr lang="en-US" sz="850" dirty="0">
                <a:cs typeface="Arial"/>
              </a:rPr>
              <a:t>its</a:t>
            </a:r>
            <a:r>
              <a:rPr lang="en-US" sz="850" spc="22" dirty="0">
                <a:cs typeface="Arial"/>
              </a:rPr>
              <a:t> </a:t>
            </a:r>
            <a:r>
              <a:rPr lang="en-US" sz="850" dirty="0">
                <a:cs typeface="Arial"/>
              </a:rPr>
              <a:t>net</a:t>
            </a:r>
            <a:r>
              <a:rPr lang="en-US" sz="850" spc="9" dirty="0">
                <a:cs typeface="Arial"/>
              </a:rPr>
              <a:t> </a:t>
            </a:r>
            <a:r>
              <a:rPr lang="en-US" sz="850" dirty="0">
                <a:cs typeface="Arial"/>
              </a:rPr>
              <a:t>and</a:t>
            </a:r>
            <a:r>
              <a:rPr lang="en-US" sz="850" spc="-4" dirty="0">
                <a:cs typeface="Arial"/>
              </a:rPr>
              <a:t> </a:t>
            </a:r>
            <a:r>
              <a:rPr lang="en-US" sz="850" dirty="0">
                <a:cs typeface="Arial"/>
              </a:rPr>
              <a:t>gross</a:t>
            </a:r>
            <a:r>
              <a:rPr lang="en-US" sz="850" spc="-18" dirty="0">
                <a:cs typeface="Arial"/>
              </a:rPr>
              <a:t> </a:t>
            </a:r>
            <a:r>
              <a:rPr lang="en-US" sz="850" dirty="0">
                <a:cs typeface="Arial"/>
              </a:rPr>
              <a:t>expenses</a:t>
            </a:r>
            <a:r>
              <a:rPr lang="en-US" sz="850" spc="-31" dirty="0">
                <a:cs typeface="Arial"/>
              </a:rPr>
              <a:t> </a:t>
            </a:r>
            <a:r>
              <a:rPr lang="en-US" sz="850" dirty="0">
                <a:cs typeface="Arial"/>
              </a:rPr>
              <a:t>are</a:t>
            </a:r>
            <a:r>
              <a:rPr lang="en-US" sz="850" spc="-4" dirty="0">
                <a:cs typeface="Arial"/>
              </a:rPr>
              <a:t> </a:t>
            </a:r>
            <a:r>
              <a:rPr lang="en-US" sz="850" dirty="0">
                <a:cs typeface="Arial"/>
              </a:rPr>
              <a:t>the</a:t>
            </a:r>
            <a:r>
              <a:rPr lang="en-US" sz="850" spc="4" dirty="0">
                <a:cs typeface="Arial"/>
              </a:rPr>
              <a:t> </a:t>
            </a:r>
            <a:r>
              <a:rPr lang="en-US" sz="850" dirty="0">
                <a:cs typeface="Arial"/>
              </a:rPr>
              <a:t>same.</a:t>
            </a:r>
            <a:r>
              <a:rPr lang="en-US" sz="850" spc="-4" dirty="0">
                <a:cs typeface="Arial"/>
              </a:rPr>
              <a:t> </a:t>
            </a:r>
            <a:r>
              <a:rPr lang="en-US" sz="850" dirty="0">
                <a:cs typeface="Arial"/>
              </a:rPr>
              <a:t>Due</a:t>
            </a:r>
            <a:r>
              <a:rPr lang="en-US" sz="850" spc="-4" dirty="0">
                <a:cs typeface="Arial"/>
              </a:rPr>
              <a:t> </a:t>
            </a:r>
            <a:r>
              <a:rPr lang="en-US" sz="850" dirty="0">
                <a:cs typeface="Arial"/>
              </a:rPr>
              <a:t>to</a:t>
            </a:r>
            <a:r>
              <a:rPr lang="en-US" sz="850" spc="18" dirty="0">
                <a:cs typeface="Arial"/>
              </a:rPr>
              <a:t> </a:t>
            </a:r>
            <a:r>
              <a:rPr lang="en-US" sz="850" dirty="0">
                <a:cs typeface="Arial"/>
              </a:rPr>
              <a:t>CREF</a:t>
            </a:r>
            <a:r>
              <a:rPr lang="en-US" sz="850" spc="-26" dirty="0">
                <a:cs typeface="Arial"/>
              </a:rPr>
              <a:t> </a:t>
            </a:r>
            <a:r>
              <a:rPr lang="en-US" sz="850" dirty="0">
                <a:cs typeface="Arial"/>
              </a:rPr>
              <a:t>being</a:t>
            </a:r>
            <a:r>
              <a:rPr lang="en-US" sz="850" spc="4" dirty="0">
                <a:cs typeface="Arial"/>
              </a:rPr>
              <a:t>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CREF’s</a:t>
            </a:r>
            <a:r>
              <a:rPr lang="en-US" sz="850" spc="-9" dirty="0">
                <a:cs typeface="Arial"/>
              </a:rPr>
              <a:t> expense</a:t>
            </a:r>
            <a:r>
              <a:rPr lang="en-US" sz="850" spc="-26" dirty="0">
                <a:cs typeface="Arial"/>
              </a:rPr>
              <a:t> </a:t>
            </a:r>
            <a:r>
              <a:rPr lang="en-US" sz="850" dirty="0">
                <a:cs typeface="Arial"/>
              </a:rPr>
              <a:t>ratios</a:t>
            </a:r>
            <a:r>
              <a:rPr lang="en-US" sz="850" spc="-9" dirty="0">
                <a:cs typeface="Arial"/>
              </a:rPr>
              <a:t> </a:t>
            </a:r>
            <a:r>
              <a:rPr lang="en-US" sz="850" dirty="0">
                <a:cs typeface="Arial"/>
              </a:rPr>
              <a:t>increase/decrease</a:t>
            </a:r>
            <a:r>
              <a:rPr lang="en-US" sz="850" spc="-13" dirty="0">
                <a:cs typeface="Arial"/>
              </a:rPr>
              <a:t> </a:t>
            </a:r>
            <a:r>
              <a:rPr lang="en-US" sz="850" dirty="0">
                <a:cs typeface="Arial"/>
              </a:rPr>
              <a:t>depending on</a:t>
            </a:r>
            <a:r>
              <a:rPr lang="en-US" sz="850" spc="9" dirty="0">
                <a:cs typeface="Arial"/>
              </a:rPr>
              <a:t> </a:t>
            </a:r>
            <a:r>
              <a:rPr lang="en-US" sz="850" dirty="0">
                <a:cs typeface="Arial"/>
              </a:rPr>
              <a:t>changes</a:t>
            </a:r>
            <a:r>
              <a:rPr lang="en-US" sz="850" spc="-26" dirty="0">
                <a:cs typeface="Arial"/>
              </a:rPr>
              <a:t> </a:t>
            </a:r>
            <a:r>
              <a:rPr lang="en-US" sz="850" dirty="0">
                <a:cs typeface="Arial"/>
              </a:rPr>
              <a:t>in</a:t>
            </a:r>
            <a:r>
              <a:rPr lang="en-US" sz="850" spc="26" dirty="0">
                <a:cs typeface="Arial"/>
              </a:rPr>
              <a:t> </a:t>
            </a:r>
            <a:r>
              <a:rPr lang="en-US" sz="850" dirty="0">
                <a:cs typeface="Arial"/>
              </a:rPr>
              <a:t>net</a:t>
            </a:r>
            <a:r>
              <a:rPr lang="en-US" sz="850" spc="9" dirty="0">
                <a:cs typeface="Arial"/>
              </a:rPr>
              <a:t> </a:t>
            </a:r>
            <a:r>
              <a:rPr lang="en-US" sz="850" dirty="0">
                <a:cs typeface="Arial"/>
              </a:rPr>
              <a:t>assets</a:t>
            </a:r>
            <a:r>
              <a:rPr lang="en-US" sz="850" spc="4" dirty="0">
                <a:cs typeface="Arial"/>
              </a:rPr>
              <a:t> </a:t>
            </a:r>
            <a:r>
              <a:rPr lang="en-US" sz="850" dirty="0">
                <a:cs typeface="Arial"/>
              </a:rPr>
              <a:t>and/or total</a:t>
            </a:r>
            <a:r>
              <a:rPr lang="en-US" sz="850" spc="-18" dirty="0">
                <a:cs typeface="Arial"/>
              </a:rPr>
              <a:t> </a:t>
            </a:r>
            <a:r>
              <a:rPr lang="en-US" sz="850" dirty="0">
                <a:cs typeface="Arial"/>
              </a:rPr>
              <a:t>expenses.</a:t>
            </a:r>
            <a:r>
              <a:rPr lang="en-US" sz="850" spc="-13" dirty="0">
                <a:cs typeface="Arial"/>
              </a:rPr>
              <a:t> </a:t>
            </a:r>
            <a:r>
              <a:rPr lang="en-US" sz="850" dirty="0">
                <a:cs typeface="Arial"/>
              </a:rPr>
              <a:t>Total</a:t>
            </a:r>
            <a:r>
              <a:rPr lang="en-US" sz="850" spc="4" dirty="0">
                <a:cs typeface="Arial"/>
              </a:rPr>
              <a:t> </a:t>
            </a:r>
            <a:r>
              <a:rPr lang="en-US" sz="850" dirty="0">
                <a:cs typeface="Arial"/>
              </a:rPr>
              <a:t>annual</a:t>
            </a:r>
            <a:r>
              <a:rPr lang="en-US" sz="850" spc="-4" dirty="0">
                <a:cs typeface="Arial"/>
              </a:rPr>
              <a:t> </a:t>
            </a:r>
            <a:r>
              <a:rPr lang="en-US" sz="850" dirty="0">
                <a:cs typeface="Arial"/>
              </a:rPr>
              <a:t>expense deductions,</a:t>
            </a:r>
            <a:r>
              <a:rPr lang="en-US" sz="850" spc="-13" dirty="0">
                <a:cs typeface="Arial"/>
              </a:rPr>
              <a:t> </a:t>
            </a:r>
            <a:r>
              <a:rPr lang="en-US" sz="850" spc="-9" dirty="0">
                <a:cs typeface="Arial"/>
              </a:rPr>
              <a:t>which </a:t>
            </a:r>
            <a:r>
              <a:rPr lang="en-US" sz="850" dirty="0">
                <a:cs typeface="Arial"/>
              </a:rPr>
              <a:t>include</a:t>
            </a:r>
            <a:r>
              <a:rPr lang="en-US" sz="850" spc="-13" dirty="0">
                <a:cs typeface="Arial"/>
              </a:rPr>
              <a:t> </a:t>
            </a:r>
            <a:r>
              <a:rPr lang="en-US" sz="850" dirty="0">
                <a:cs typeface="Arial"/>
              </a:rPr>
              <a:t>investment</a:t>
            </a:r>
            <a:r>
              <a:rPr lang="en-US" sz="850" spc="-22" dirty="0">
                <a:cs typeface="Arial"/>
              </a:rPr>
              <a:t> </a:t>
            </a:r>
            <a:r>
              <a:rPr lang="en-US" sz="850" dirty="0">
                <a:cs typeface="Arial"/>
              </a:rPr>
              <a:t>advisory,</a:t>
            </a:r>
            <a:r>
              <a:rPr lang="en-US" sz="850" spc="-22" dirty="0">
                <a:cs typeface="Arial"/>
              </a:rPr>
              <a:t> </a:t>
            </a:r>
            <a:r>
              <a:rPr lang="en-US" sz="850" dirty="0">
                <a:cs typeface="Arial"/>
              </a:rPr>
              <a:t>administrative,</a:t>
            </a:r>
            <a:r>
              <a:rPr lang="en-US" sz="850" spc="-9" dirty="0">
                <a:cs typeface="Arial"/>
              </a:rPr>
              <a:t> </a:t>
            </a:r>
            <a:r>
              <a:rPr lang="en-US" sz="850" dirty="0">
                <a:cs typeface="Arial"/>
              </a:rPr>
              <a:t>and</a:t>
            </a:r>
            <a:r>
              <a:rPr lang="en-US" sz="850" spc="4" dirty="0">
                <a:cs typeface="Arial"/>
              </a:rPr>
              <a:t> </a:t>
            </a:r>
            <a:r>
              <a:rPr lang="en-US" sz="850" dirty="0">
                <a:cs typeface="Arial"/>
              </a:rPr>
              <a:t>distribution</a:t>
            </a:r>
            <a:r>
              <a:rPr lang="en-US" sz="850" spc="4" dirty="0">
                <a:cs typeface="Arial"/>
              </a:rPr>
              <a:t> </a:t>
            </a:r>
            <a:r>
              <a:rPr lang="en-US" sz="850" dirty="0">
                <a:cs typeface="Arial"/>
              </a:rPr>
              <a:t>(12b-1)</a:t>
            </a:r>
            <a:r>
              <a:rPr lang="en-US" sz="850" spc="-18" dirty="0">
                <a:cs typeface="Arial"/>
              </a:rPr>
              <a:t> </a:t>
            </a:r>
            <a:r>
              <a:rPr lang="en-US" sz="850" dirty="0">
                <a:cs typeface="Arial"/>
              </a:rPr>
              <a:t>expenses,</a:t>
            </a:r>
            <a:r>
              <a:rPr lang="en-US" sz="850" spc="-22" dirty="0">
                <a:cs typeface="Arial"/>
              </a:rPr>
              <a:t> </a:t>
            </a:r>
            <a:r>
              <a:rPr lang="en-US" sz="850" dirty="0">
                <a:cs typeface="Arial"/>
              </a:rPr>
              <a:t>and</a:t>
            </a:r>
            <a:r>
              <a:rPr lang="en-US" sz="850" spc="13" dirty="0">
                <a:cs typeface="Arial"/>
              </a:rPr>
              <a:t> </a:t>
            </a:r>
            <a:r>
              <a:rPr lang="en-US" sz="850" dirty="0">
                <a:cs typeface="Arial"/>
              </a:rPr>
              <a:t>mortality and</a:t>
            </a:r>
            <a:r>
              <a:rPr lang="en-US" sz="850" spc="13" dirty="0">
                <a:cs typeface="Arial"/>
              </a:rPr>
              <a:t> </a:t>
            </a:r>
            <a:r>
              <a:rPr lang="en-US" sz="850" dirty="0">
                <a:cs typeface="Arial"/>
              </a:rPr>
              <a:t>expense</a:t>
            </a:r>
            <a:r>
              <a:rPr lang="en-US" sz="850" spc="-22" dirty="0">
                <a:cs typeface="Arial"/>
              </a:rPr>
              <a:t> </a:t>
            </a:r>
            <a:r>
              <a:rPr lang="en-US" sz="850" dirty="0">
                <a:cs typeface="Arial"/>
              </a:rPr>
              <a:t>risk</a:t>
            </a:r>
            <a:r>
              <a:rPr lang="en-US" sz="850" spc="13" dirty="0">
                <a:cs typeface="Arial"/>
              </a:rPr>
              <a:t> </a:t>
            </a:r>
            <a:r>
              <a:rPr lang="en-US" sz="850" dirty="0">
                <a:cs typeface="Arial"/>
              </a:rPr>
              <a:t>charges,</a:t>
            </a:r>
            <a:r>
              <a:rPr lang="en-US" sz="850" spc="-22" dirty="0">
                <a:cs typeface="Arial"/>
              </a:rPr>
              <a:t> </a:t>
            </a:r>
            <a:r>
              <a:rPr lang="en-US" sz="850" dirty="0">
                <a:cs typeface="Arial"/>
              </a:rPr>
              <a:t>are</a:t>
            </a:r>
            <a:r>
              <a:rPr lang="en-US" sz="850" spc="4" dirty="0">
                <a:cs typeface="Arial"/>
              </a:rPr>
              <a:t> </a:t>
            </a:r>
            <a:r>
              <a:rPr lang="en-US" sz="850" dirty="0">
                <a:cs typeface="Arial"/>
              </a:rPr>
              <a:t>estimated each</a:t>
            </a:r>
            <a:r>
              <a:rPr lang="en-US" sz="850" spc="-9" dirty="0">
                <a:cs typeface="Arial"/>
              </a:rPr>
              <a:t> </a:t>
            </a:r>
            <a:r>
              <a:rPr lang="en-US" sz="850" dirty="0">
                <a:cs typeface="Arial"/>
              </a:rPr>
              <a:t>year based</a:t>
            </a:r>
            <a:r>
              <a:rPr lang="en-US" sz="850" spc="-9" dirty="0">
                <a:cs typeface="Arial"/>
              </a:rPr>
              <a:t> </a:t>
            </a:r>
            <a:r>
              <a:rPr lang="en-US" sz="850" dirty="0">
                <a:cs typeface="Arial"/>
              </a:rPr>
              <a:t>on</a:t>
            </a:r>
            <a:r>
              <a:rPr lang="en-US" sz="850" spc="13" dirty="0">
                <a:cs typeface="Arial"/>
              </a:rPr>
              <a:t> </a:t>
            </a:r>
            <a:r>
              <a:rPr lang="en-US" sz="850" dirty="0">
                <a:cs typeface="Arial"/>
              </a:rPr>
              <a:t>projected</a:t>
            </a:r>
            <a:r>
              <a:rPr lang="en-US" sz="850" spc="-22" dirty="0">
                <a:cs typeface="Arial"/>
              </a:rPr>
              <a:t> </a:t>
            </a:r>
            <a:r>
              <a:rPr lang="en-US" sz="850" dirty="0">
                <a:cs typeface="Arial"/>
              </a:rPr>
              <a:t>expense</a:t>
            </a:r>
            <a:r>
              <a:rPr lang="en-US" sz="850" spc="-22" dirty="0">
                <a:cs typeface="Arial"/>
              </a:rPr>
              <a:t> </a:t>
            </a:r>
            <a:r>
              <a:rPr lang="en-US" sz="850" dirty="0">
                <a:cs typeface="Arial"/>
              </a:rPr>
              <a:t>and</a:t>
            </a:r>
            <a:r>
              <a:rPr lang="en-US" sz="850" spc="4" dirty="0">
                <a:cs typeface="Arial"/>
              </a:rPr>
              <a:t> </a:t>
            </a:r>
            <a:r>
              <a:rPr lang="en-US" sz="850" dirty="0">
                <a:cs typeface="Arial"/>
              </a:rPr>
              <a:t>asset</a:t>
            </a:r>
            <a:r>
              <a:rPr lang="en-US" sz="850" spc="-9" dirty="0">
                <a:cs typeface="Arial"/>
              </a:rPr>
              <a:t> </a:t>
            </a:r>
            <a:r>
              <a:rPr lang="en-US" sz="850" dirty="0">
                <a:cs typeface="Arial"/>
              </a:rPr>
              <a:t>levels.</a:t>
            </a:r>
            <a:r>
              <a:rPr lang="en-US" sz="850" spc="-9" dirty="0">
                <a:cs typeface="Arial"/>
              </a:rPr>
              <a:t> </a:t>
            </a:r>
            <a:r>
              <a:rPr lang="en-US" sz="850" dirty="0">
                <a:cs typeface="Arial"/>
              </a:rPr>
              <a:t>Differences</a:t>
            </a:r>
            <a:r>
              <a:rPr lang="en-US" sz="850" spc="-26" dirty="0">
                <a:cs typeface="Arial"/>
              </a:rPr>
              <a:t> </a:t>
            </a:r>
            <a:r>
              <a:rPr lang="en-US" sz="850" dirty="0">
                <a:cs typeface="Arial"/>
              </a:rPr>
              <a:t>between</a:t>
            </a:r>
            <a:r>
              <a:rPr lang="en-US" sz="850" spc="4" dirty="0">
                <a:cs typeface="Arial"/>
              </a:rPr>
              <a:t> </a:t>
            </a:r>
            <a:r>
              <a:rPr lang="en-US" sz="850" dirty="0">
                <a:cs typeface="Arial"/>
              </a:rPr>
              <a:t>actual</a:t>
            </a:r>
            <a:r>
              <a:rPr lang="en-US" sz="850" spc="4" dirty="0">
                <a:cs typeface="Arial"/>
              </a:rPr>
              <a:t> </a:t>
            </a:r>
            <a:r>
              <a:rPr lang="en-US" sz="850" dirty="0">
                <a:cs typeface="Arial"/>
              </a:rPr>
              <a:t>expenses</a:t>
            </a:r>
            <a:r>
              <a:rPr lang="en-US" sz="850" spc="-26" dirty="0">
                <a:cs typeface="Arial"/>
              </a:rPr>
              <a:t> </a:t>
            </a:r>
            <a:r>
              <a:rPr lang="en-US" sz="850" dirty="0">
                <a:cs typeface="Arial"/>
              </a:rPr>
              <a:t>and the</a:t>
            </a:r>
            <a:r>
              <a:rPr lang="en-US" sz="850" spc="26" dirty="0">
                <a:cs typeface="Arial"/>
              </a:rPr>
              <a:t> </a:t>
            </a:r>
            <a:r>
              <a:rPr lang="en-US" sz="850" dirty="0">
                <a:cs typeface="Arial"/>
              </a:rPr>
              <a:t>estimate</a:t>
            </a:r>
            <a:r>
              <a:rPr lang="en-US" sz="850" spc="-13" dirty="0">
                <a:cs typeface="Arial"/>
              </a:rPr>
              <a:t> </a:t>
            </a:r>
            <a:r>
              <a:rPr lang="en-US" sz="850" dirty="0">
                <a:cs typeface="Arial"/>
              </a:rPr>
              <a:t>are</a:t>
            </a:r>
            <a:r>
              <a:rPr lang="en-US" sz="850" spc="4" dirty="0">
                <a:cs typeface="Arial"/>
              </a:rPr>
              <a:t> </a:t>
            </a:r>
            <a:r>
              <a:rPr lang="en-US" sz="850" spc="-9" dirty="0">
                <a:cs typeface="Arial"/>
              </a:rPr>
              <a:t>adjusted </a:t>
            </a:r>
            <a:r>
              <a:rPr lang="en-US" sz="850" dirty="0">
                <a:cs typeface="Arial"/>
              </a:rPr>
              <a:t>quarterly</a:t>
            </a:r>
            <a:r>
              <a:rPr lang="en-US" sz="850" spc="-18" dirty="0">
                <a:cs typeface="Arial"/>
              </a:rPr>
              <a:t> </a:t>
            </a:r>
            <a:r>
              <a:rPr lang="en-US" sz="850" dirty="0">
                <a:cs typeface="Arial"/>
              </a:rPr>
              <a:t>and</a:t>
            </a:r>
            <a:r>
              <a:rPr lang="en-US" sz="850" spc="9" dirty="0">
                <a:cs typeface="Arial"/>
              </a:rPr>
              <a:t> </a:t>
            </a:r>
            <a:r>
              <a:rPr lang="en-US" sz="850" dirty="0">
                <a:cs typeface="Arial"/>
              </a:rPr>
              <a:t>are</a:t>
            </a:r>
            <a:r>
              <a:rPr lang="en-US" sz="850" spc="4" dirty="0">
                <a:cs typeface="Arial"/>
              </a:rPr>
              <a:t> </a:t>
            </a:r>
            <a:r>
              <a:rPr lang="en-US" sz="850" dirty="0">
                <a:cs typeface="Arial"/>
              </a:rPr>
              <a:t>reflected</a:t>
            </a:r>
            <a:r>
              <a:rPr lang="en-US" sz="850" spc="-18" dirty="0">
                <a:cs typeface="Arial"/>
              </a:rPr>
              <a:t> </a:t>
            </a:r>
            <a:r>
              <a:rPr lang="en-US" sz="850" dirty="0">
                <a:cs typeface="Arial"/>
              </a:rPr>
              <a:t>in</a:t>
            </a:r>
            <a:r>
              <a:rPr lang="en-US" sz="850" spc="22" dirty="0">
                <a:cs typeface="Arial"/>
              </a:rPr>
              <a:t> </a:t>
            </a:r>
            <a:r>
              <a:rPr lang="en-US" sz="850" dirty="0">
                <a:cs typeface="Arial"/>
              </a:rPr>
              <a:t>current</a:t>
            </a:r>
            <a:r>
              <a:rPr lang="en-US" sz="850" spc="-26" dirty="0">
                <a:cs typeface="Arial"/>
              </a:rPr>
              <a:t> </a:t>
            </a:r>
            <a:r>
              <a:rPr lang="en-US" sz="850" dirty="0">
                <a:cs typeface="Arial"/>
              </a:rPr>
              <a:t>investment</a:t>
            </a:r>
            <a:r>
              <a:rPr lang="en-US" sz="850" spc="-22" dirty="0">
                <a:cs typeface="Arial"/>
              </a:rPr>
              <a:t> </a:t>
            </a:r>
            <a:r>
              <a:rPr lang="en-US" sz="850" dirty="0">
                <a:cs typeface="Arial"/>
              </a:rPr>
              <a:t>results.</a:t>
            </a:r>
            <a:r>
              <a:rPr lang="en-US" sz="850" spc="-26" dirty="0">
                <a:cs typeface="Arial"/>
              </a:rPr>
              <a:t> </a:t>
            </a:r>
            <a:r>
              <a:rPr lang="en-US" sz="850" dirty="0">
                <a:cs typeface="Arial"/>
              </a:rPr>
              <a:t>Historically,</a:t>
            </a:r>
            <a:r>
              <a:rPr lang="en-US" sz="850" spc="-9" dirty="0">
                <a:cs typeface="Arial"/>
              </a:rPr>
              <a:t> </a:t>
            </a:r>
            <a:r>
              <a:rPr lang="en-US" sz="850" dirty="0">
                <a:cs typeface="Arial"/>
              </a:rPr>
              <a:t>adjustments</a:t>
            </a:r>
            <a:r>
              <a:rPr lang="en-US" sz="850" spc="-26" dirty="0">
                <a:cs typeface="Arial"/>
              </a:rPr>
              <a:t> </a:t>
            </a:r>
            <a:r>
              <a:rPr lang="en-US" sz="850" dirty="0">
                <a:cs typeface="Arial"/>
              </a:rPr>
              <a:t>have</a:t>
            </a:r>
            <a:r>
              <a:rPr lang="en-US" sz="850" spc="-26" dirty="0">
                <a:cs typeface="Arial"/>
              </a:rPr>
              <a:t> </a:t>
            </a:r>
            <a:r>
              <a:rPr lang="en-US" sz="850" dirty="0">
                <a:cs typeface="Arial"/>
              </a:rPr>
              <a:t>been</a:t>
            </a:r>
            <a:r>
              <a:rPr lang="en-US" sz="850" spc="9" dirty="0">
                <a:cs typeface="Arial"/>
              </a:rPr>
              <a:t> </a:t>
            </a:r>
            <a:r>
              <a:rPr lang="en-US" sz="850" dirty="0">
                <a:cs typeface="Arial"/>
              </a:rPr>
              <a:t>small. The account’s</a:t>
            </a:r>
            <a:r>
              <a:rPr lang="en-US" sz="850" spc="-31" dirty="0">
                <a:cs typeface="Arial"/>
              </a:rPr>
              <a:t> </a:t>
            </a:r>
            <a:r>
              <a:rPr lang="en-US" sz="850" dirty="0">
                <a:cs typeface="Arial"/>
              </a:rPr>
              <a:t>total</a:t>
            </a:r>
            <a:r>
              <a:rPr lang="en-US" sz="850" spc="22" dirty="0">
                <a:cs typeface="Arial"/>
              </a:rPr>
              <a:t> </a:t>
            </a:r>
            <a:r>
              <a:rPr lang="en-US" sz="850" dirty="0">
                <a:cs typeface="Arial"/>
              </a:rPr>
              <a:t>annual expense deduction</a:t>
            </a:r>
            <a:r>
              <a:rPr lang="en-US" sz="850" spc="-18" dirty="0">
                <a:cs typeface="Arial"/>
              </a:rPr>
              <a:t> </a:t>
            </a:r>
            <a:r>
              <a:rPr lang="en-US" sz="850" dirty="0">
                <a:cs typeface="Arial"/>
              </a:rPr>
              <a:t>appears</a:t>
            </a:r>
            <a:r>
              <a:rPr lang="en-US" sz="850" spc="-4" dirty="0">
                <a:cs typeface="Arial"/>
              </a:rPr>
              <a:t> </a:t>
            </a:r>
            <a:r>
              <a:rPr lang="en-US" sz="850" dirty="0">
                <a:cs typeface="Arial"/>
              </a:rPr>
              <a:t>in</a:t>
            </a:r>
            <a:r>
              <a:rPr lang="en-US" sz="850" spc="22" dirty="0">
                <a:cs typeface="Arial"/>
              </a:rPr>
              <a:t> </a:t>
            </a:r>
            <a:r>
              <a:rPr lang="en-US" sz="850" dirty="0">
                <a:cs typeface="Arial"/>
              </a:rPr>
              <a:t>the</a:t>
            </a:r>
            <a:r>
              <a:rPr lang="en-US" sz="850" spc="9" dirty="0">
                <a:cs typeface="Arial"/>
              </a:rPr>
              <a:t> a</a:t>
            </a:r>
            <a:r>
              <a:rPr lang="en-US" sz="850" dirty="0">
                <a:cs typeface="Arial"/>
              </a:rPr>
              <a:t>ccount’s</a:t>
            </a:r>
            <a:r>
              <a:rPr lang="en-US" sz="850" spc="-31" dirty="0">
                <a:cs typeface="Arial"/>
              </a:rPr>
              <a:t> </a:t>
            </a:r>
            <a:r>
              <a:rPr lang="en-US" sz="850" dirty="0">
                <a:cs typeface="Arial"/>
              </a:rPr>
              <a:t>prospectus</a:t>
            </a:r>
            <a:r>
              <a:rPr lang="en-US" sz="850" spc="-22" dirty="0">
                <a:cs typeface="Arial"/>
              </a:rPr>
              <a:t> </a:t>
            </a:r>
            <a:r>
              <a:rPr lang="en-US" sz="850" dirty="0">
                <a:cs typeface="Arial"/>
              </a:rPr>
              <a:t>and</a:t>
            </a:r>
            <a:r>
              <a:rPr lang="en-US" sz="850" spc="9" dirty="0">
                <a:cs typeface="Arial"/>
              </a:rPr>
              <a:t> </a:t>
            </a:r>
            <a:r>
              <a:rPr lang="en-US" sz="850" dirty="0">
                <a:cs typeface="Arial"/>
              </a:rPr>
              <a:t>may</a:t>
            </a:r>
            <a:r>
              <a:rPr lang="en-US" sz="850" spc="-4" dirty="0">
                <a:cs typeface="Arial"/>
              </a:rPr>
              <a:t> </a:t>
            </a:r>
            <a:r>
              <a:rPr lang="en-US" sz="850" dirty="0">
                <a:cs typeface="Arial"/>
              </a:rPr>
              <a:t>be</a:t>
            </a:r>
            <a:r>
              <a:rPr lang="en-US" sz="850" spc="9" dirty="0">
                <a:cs typeface="Arial"/>
              </a:rPr>
              <a:t> </a:t>
            </a:r>
            <a:r>
              <a:rPr lang="en-US" sz="850" dirty="0">
                <a:cs typeface="Arial"/>
              </a:rPr>
              <a:t>different than</a:t>
            </a:r>
            <a:r>
              <a:rPr lang="en-US" sz="850" spc="13" dirty="0">
                <a:cs typeface="Arial"/>
              </a:rPr>
              <a:t> </a:t>
            </a:r>
            <a:r>
              <a:rPr lang="en-US" sz="850" dirty="0">
                <a:cs typeface="Arial"/>
              </a:rPr>
              <a:t>that</a:t>
            </a:r>
            <a:r>
              <a:rPr lang="en-US" sz="850" spc="9" dirty="0">
                <a:cs typeface="Arial"/>
              </a:rPr>
              <a:t> </a:t>
            </a:r>
            <a:r>
              <a:rPr lang="en-US" sz="850" dirty="0">
                <a:cs typeface="Arial"/>
              </a:rPr>
              <a:t>shown</a:t>
            </a:r>
            <a:r>
              <a:rPr lang="en-US" sz="850" spc="-13" dirty="0">
                <a:cs typeface="Arial"/>
              </a:rPr>
              <a:t> </a:t>
            </a:r>
            <a:r>
              <a:rPr lang="en-US" sz="850" dirty="0">
                <a:cs typeface="Arial"/>
              </a:rPr>
              <a:t>herein due to</a:t>
            </a:r>
            <a:r>
              <a:rPr lang="en-US" sz="850" spc="31" dirty="0">
                <a:cs typeface="Arial"/>
              </a:rPr>
              <a:t> </a:t>
            </a:r>
            <a:r>
              <a:rPr lang="en-US" sz="850" dirty="0">
                <a:cs typeface="Arial"/>
              </a:rPr>
              <a:t>rounding.</a:t>
            </a:r>
            <a:r>
              <a:rPr lang="en-US" sz="850" spc="-9" dirty="0">
                <a:cs typeface="Arial"/>
              </a:rPr>
              <a:t> </a:t>
            </a:r>
            <a:r>
              <a:rPr lang="en-US" sz="850" dirty="0">
                <a:cs typeface="Arial"/>
              </a:rPr>
              <a:t>Please</a:t>
            </a:r>
            <a:r>
              <a:rPr lang="en-US" sz="850" spc="-13" dirty="0">
                <a:cs typeface="Arial"/>
              </a:rPr>
              <a:t> </a:t>
            </a:r>
            <a:r>
              <a:rPr lang="en-US" sz="850" dirty="0">
                <a:cs typeface="Arial"/>
              </a:rPr>
              <a:t>refer</a:t>
            </a:r>
            <a:r>
              <a:rPr lang="en-US" sz="850" spc="4" dirty="0">
                <a:cs typeface="Arial"/>
              </a:rPr>
              <a:t> </a:t>
            </a:r>
            <a:r>
              <a:rPr lang="en-US" sz="850" spc="-22" dirty="0">
                <a:cs typeface="Arial"/>
              </a:rPr>
              <a:t>to </a:t>
            </a:r>
            <a:r>
              <a:rPr lang="en-US" sz="850" dirty="0">
                <a:cs typeface="Arial"/>
              </a:rPr>
              <a:t>the prospectus</a:t>
            </a:r>
            <a:r>
              <a:rPr lang="en-US" sz="850" spc="-31" dirty="0">
                <a:cs typeface="Arial"/>
              </a:rPr>
              <a:t> </a:t>
            </a:r>
            <a:r>
              <a:rPr lang="en-US" sz="850" dirty="0">
                <a:cs typeface="Arial"/>
              </a:rPr>
              <a:t>for</a:t>
            </a:r>
            <a:r>
              <a:rPr lang="en-US" sz="850" spc="-4" dirty="0">
                <a:cs typeface="Arial"/>
              </a:rPr>
              <a:t> </a:t>
            </a:r>
            <a:r>
              <a:rPr lang="en-US" sz="850" dirty="0">
                <a:cs typeface="Arial"/>
              </a:rPr>
              <a:t>further </a:t>
            </a:r>
            <a:r>
              <a:rPr lang="en-US" sz="850" spc="-9" dirty="0">
                <a:cs typeface="Arial"/>
              </a:rPr>
              <a:t>details. 4. </a:t>
            </a:r>
            <a:r>
              <a:rPr lang="en-US" sz="850" dirty="0">
                <a:cs typeface="Arial"/>
              </a:rPr>
              <a:t>See disclosure page.</a:t>
            </a:r>
          </a:p>
          <a:p>
            <a:pPr marL="9144" marR="71721" defTabSz="806867">
              <a:lnSpc>
                <a:spcPct val="90000"/>
              </a:lnSpc>
              <a:spcAft>
                <a:spcPts val="100"/>
              </a:spcAft>
              <a:defRPr/>
            </a:pPr>
            <a:r>
              <a:rPr lang="en-US" sz="850" kern="0" spc="26" dirty="0">
                <a:cs typeface="Arial"/>
              </a:rPr>
              <a:t>The performance shown for Class R4 that is prior to its inception date is based on the performance of the account’s Class R3. The performance for Class R4 for periods prior to its inception has not been restated to reflect the lower expenses of Class R4.</a:t>
            </a:r>
            <a:endParaRPr lang="en-US" sz="850" dirty="0">
              <a:cs typeface="Arial"/>
            </a:endParaRPr>
          </a:p>
          <a:p>
            <a:pPr marR="71721">
              <a:spcAft>
                <a:spcPts val="100"/>
              </a:spcAft>
            </a:pPr>
            <a:r>
              <a:rPr lang="en-US" sz="850" b="1" dirty="0">
                <a:latin typeface="Ringside Narrow" panose="02000500000000000000" pitchFamily="2" charset="0"/>
                <a:cs typeface="Arial"/>
              </a:rPr>
              <a:t>The</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data</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represents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past</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is</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no</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guarantee</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future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results.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returns</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principal</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value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investments</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will</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fluctuate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so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that</a:t>
            </a:r>
            <a:r>
              <a:rPr lang="en-US" sz="850" b="1" spc="-18" dirty="0">
                <a:latin typeface="Ringside Narrow" panose="02000500000000000000" pitchFamily="2" charset="0"/>
                <a:cs typeface="Arial"/>
              </a:rPr>
              <a:t> your </a:t>
            </a:r>
            <a:r>
              <a:rPr lang="en-US" sz="850" b="1" dirty="0">
                <a:latin typeface="Ringside Narrow" panose="02000500000000000000" pitchFamily="2" charset="0"/>
                <a:cs typeface="Arial"/>
              </a:rPr>
              <a:t>shares</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(accumulation</a:t>
            </a:r>
            <a:r>
              <a:rPr lang="en-US" sz="850" b="1" spc="-49" dirty="0">
                <a:latin typeface="Ringside Narrow" panose="02000500000000000000" pitchFamily="2" charset="0"/>
                <a:cs typeface="Arial"/>
              </a:rPr>
              <a:t> </a:t>
            </a:r>
            <a:r>
              <a:rPr lang="en-US" sz="850" b="1" dirty="0">
                <a:latin typeface="Ringside Narrow" panose="02000500000000000000" pitchFamily="2" charset="0"/>
                <a:cs typeface="Arial"/>
              </a:rPr>
              <a:t>units),</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when</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redeemed,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may</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worth</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more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less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their</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original</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cost.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may 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lower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higher</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above.</a:t>
            </a:r>
            <a:r>
              <a:rPr lang="en-US" sz="850" b="1" spc="4" dirty="0">
                <a:latin typeface="Ringside Narrow" panose="02000500000000000000" pitchFamily="2" charset="0"/>
                <a:cs typeface="Arial"/>
              </a:rPr>
              <a:t> </a:t>
            </a:r>
            <a:r>
              <a:rPr lang="en-US" sz="850" b="1" spc="-22" dirty="0">
                <a:latin typeface="Ringside Narrow" panose="02000500000000000000" pitchFamily="2" charset="0"/>
                <a:cs typeface="Arial"/>
              </a:rPr>
              <a:t>For</a:t>
            </a:r>
            <a:r>
              <a:rPr lang="en-US" sz="850" b="1" dirty="0">
                <a:latin typeface="Ringside Narrow" panose="02000500000000000000" pitchFamily="2" charset="0"/>
                <a:cs typeface="Arial"/>
              </a:rPr>
              <a:t> performance</a:t>
            </a:r>
            <a:r>
              <a:rPr lang="en-US" sz="850" b="1" spc="-44"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recent</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month-</a:t>
            </a:r>
            <a:r>
              <a:rPr lang="en-US" sz="850" b="1" dirty="0">
                <a:latin typeface="Ringside Narrow" panose="02000500000000000000" pitchFamily="2" charset="0"/>
                <a:cs typeface="Arial"/>
              </a:rPr>
              <a:t>end,</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visit</a:t>
            </a:r>
            <a:r>
              <a:rPr lang="en-US" sz="850" b="1" spc="-22" dirty="0">
                <a:latin typeface="Ringside Narrow" panose="02000500000000000000" pitchFamily="2" charset="0"/>
                <a:cs typeface="Arial"/>
              </a:rPr>
              <a:t> </a:t>
            </a:r>
            <a:r>
              <a:rPr lang="en-US" sz="850" b="1" spc="-22" dirty="0" err="1">
                <a:latin typeface="Ringside Narrow" panose="02000500000000000000" pitchFamily="2" charset="0"/>
                <a:cs typeface="Arial"/>
              </a:rPr>
              <a:t>tiaa.</a:t>
            </a:r>
            <a:r>
              <a:rPr lang="en-US" sz="850" b="1" spc="-9" dirty="0" err="1">
                <a:latin typeface="Ringside Narrow" panose="02000500000000000000" pitchFamily="2" charset="0"/>
                <a:cs typeface="Arial"/>
              </a:rPr>
              <a:t>org</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call</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877-518-9161.</a:t>
            </a:r>
            <a:endParaRPr lang="en-US" sz="850" b="1" dirty="0">
              <a:latin typeface="Ringside Narrow" panose="02000500000000000000" pitchFamily="2" charset="0"/>
              <a:cs typeface="Arial"/>
            </a:endParaRPr>
          </a:p>
        </p:txBody>
      </p:sp>
      <p:grpSp>
        <p:nvGrpSpPr>
          <p:cNvPr id="39" name="Group 38">
            <a:extLst>
              <a:ext uri="{FF2B5EF4-FFF2-40B4-BE49-F238E27FC236}">
                <a16:creationId xmlns:a16="http://schemas.microsoft.com/office/drawing/2014/main" id="{4E755B35-E886-0536-2AB2-15E8FA72D003}"/>
              </a:ext>
            </a:extLst>
          </p:cNvPr>
          <p:cNvGrpSpPr/>
          <p:nvPr/>
        </p:nvGrpSpPr>
        <p:grpSpPr>
          <a:xfrm>
            <a:off x="326080" y="1062915"/>
            <a:ext cx="7763630" cy="2910831"/>
            <a:chOff x="292099" y="1228677"/>
            <a:chExt cx="7763630" cy="3937945"/>
          </a:xfrm>
        </p:grpSpPr>
        <p:graphicFrame>
          <p:nvGraphicFramePr>
            <p:cNvPr id="13" name="Chart 12">
              <a:extLst>
                <a:ext uri="{FF2B5EF4-FFF2-40B4-BE49-F238E27FC236}">
                  <a16:creationId xmlns:a16="http://schemas.microsoft.com/office/drawing/2014/main" id="{CE7AF909-E119-2B1A-D7D3-61D146F2C855}"/>
                </a:ext>
              </a:extLst>
            </p:cNvPr>
            <p:cNvGraphicFramePr/>
            <p:nvPr>
              <p:extLst>
                <p:ext uri="{D42A27DB-BD31-4B8C-83A1-F6EECF244321}">
                  <p14:modId xmlns:p14="http://schemas.microsoft.com/office/powerpoint/2010/main" val="1577583933"/>
                </p:ext>
              </p:extLst>
            </p:nvPr>
          </p:nvGraphicFramePr>
          <p:xfrm>
            <a:off x="292099" y="1686969"/>
            <a:ext cx="7763630" cy="3479653"/>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7">
              <a:extLst>
                <a:ext uri="{FF2B5EF4-FFF2-40B4-BE49-F238E27FC236}">
                  <a16:creationId xmlns:a16="http://schemas.microsoft.com/office/drawing/2014/main" id="{E5C5CAEA-2EF0-8741-900E-948049404FD2}"/>
                </a:ext>
              </a:extLst>
            </p:cNvPr>
            <p:cNvSpPr txBox="1"/>
            <p:nvPr/>
          </p:nvSpPr>
          <p:spPr>
            <a:xfrm>
              <a:off x="1614211" y="1228677"/>
              <a:ext cx="5119405" cy="270646"/>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300"/>
                </a:spcAft>
              </a:pPr>
              <a:r>
                <a:rPr lang="en-US" sz="1300" b="1" spc="30" dirty="0">
                  <a:latin typeface="Ringside Narrow" panose="02000500000000000000" pitchFamily="2" charset="0"/>
                </a:rPr>
                <a:t>PERFORMANCE (%) AS OF 6/30/2024</a:t>
              </a:r>
            </a:p>
          </p:txBody>
        </p:sp>
      </p:grpSp>
      <p:sp>
        <p:nvSpPr>
          <p:cNvPr id="36" name="Text Placeholder 14">
            <a:extLst>
              <a:ext uri="{FF2B5EF4-FFF2-40B4-BE49-F238E27FC236}">
                <a16:creationId xmlns:a16="http://schemas.microsoft.com/office/drawing/2014/main" id="{095CB7DB-4A1A-7669-0050-7483EA171943}"/>
              </a:ext>
            </a:extLst>
          </p:cNvPr>
          <p:cNvSpPr txBox="1">
            <a:spLocks/>
          </p:cNvSpPr>
          <p:nvPr/>
        </p:nvSpPr>
        <p:spPr>
          <a:xfrm>
            <a:off x="9026336" y="612648"/>
            <a:ext cx="2982784" cy="2837981"/>
          </a:xfrm>
          <a:prstGeom prst="rect">
            <a:avLst/>
          </a:prstGeom>
          <a:solidFill>
            <a:schemeClr val="accent2"/>
          </a:solidFill>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latin typeface="Ringside Narrow" panose="02000500000000000000" pitchFamily="2" charset="0"/>
              </a:rPr>
              <a:t>CREF Social Choice (R4 Class)</a:t>
            </a:r>
          </a:p>
          <a:p>
            <a:pPr>
              <a:spcAft>
                <a:spcPts val="300"/>
              </a:spcAft>
            </a:pPr>
            <a:r>
              <a:rPr lang="en-US" sz="1300"/>
              <a:t>Portfolio inception: </a:t>
            </a:r>
            <a:r>
              <a:rPr lang="en-US" sz="1300">
                <a:solidFill>
                  <a:schemeClr val="tx2"/>
                </a:solidFill>
              </a:rPr>
              <a:t>3/1/1990</a:t>
            </a:r>
          </a:p>
          <a:p>
            <a:pPr>
              <a:spcAft>
                <a:spcPts val="300"/>
              </a:spcAft>
            </a:pPr>
            <a:r>
              <a:rPr lang="en-US" sz="1300"/>
              <a:t>R4 class inception date: </a:t>
            </a:r>
            <a:r>
              <a:rPr lang="en-US" sz="1300">
                <a:solidFill>
                  <a:schemeClr val="tx2"/>
                </a:solidFill>
              </a:rPr>
              <a:t>9/16/2022</a:t>
            </a:r>
          </a:p>
          <a:p>
            <a:pPr>
              <a:lnSpc>
                <a:spcPct val="50000"/>
              </a:lnSpc>
              <a:spcAft>
                <a:spcPts val="300"/>
              </a:spcAft>
            </a:pPr>
            <a:endParaRPr lang="en-US" sz="1100"/>
          </a:p>
          <a:p>
            <a:pPr>
              <a:spcAft>
                <a:spcPts val="300"/>
              </a:spcAft>
            </a:pPr>
            <a:r>
              <a:rPr lang="en-US" sz="1300"/>
              <a:t>CREF Social Choice return since inception </a:t>
            </a:r>
            <a:br>
              <a:rPr lang="en-US" sz="1300" b="1">
                <a:solidFill>
                  <a:schemeClr val="tx2"/>
                </a:solidFill>
                <a:latin typeface="Ringside Narrow" panose="02000500000000000000" pitchFamily="2" charset="0"/>
              </a:rPr>
            </a:br>
            <a:r>
              <a:rPr lang="en-US" sz="2400" b="1">
                <a:solidFill>
                  <a:schemeClr val="tx2"/>
                </a:solidFill>
                <a:latin typeface="Ringside Narrow" panose="02000500000000000000" pitchFamily="2" charset="0"/>
              </a:rPr>
              <a:t>8.07%</a:t>
            </a:r>
          </a:p>
          <a:p>
            <a:pPr>
              <a:spcAft>
                <a:spcPts val="300"/>
              </a:spcAft>
            </a:pPr>
            <a:r>
              <a:rPr lang="en-US" sz="1300"/>
              <a:t>CREF Social Choice Account Composite Index return since inception </a:t>
            </a:r>
            <a:br>
              <a:rPr lang="en-US" sz="1100"/>
            </a:br>
            <a:r>
              <a:rPr lang="en-US" sz="2400" b="1">
                <a:solidFill>
                  <a:schemeClr val="tx2"/>
                </a:solidFill>
                <a:latin typeface="Ringside Narrow" panose="02000500000000000000" pitchFamily="2" charset="0"/>
              </a:rPr>
              <a:t>8.19%</a:t>
            </a:r>
          </a:p>
          <a:p>
            <a:r>
              <a:rPr lang="en-US" sz="1300"/>
              <a:t>Gross/net expense charge</a:t>
            </a:r>
            <a:r>
              <a:rPr lang="en-US" sz="1300" baseline="30000"/>
              <a:t>3</a:t>
            </a:r>
            <a:r>
              <a:rPr lang="en-US" sz="1300"/>
              <a:t> </a:t>
            </a:r>
            <a:br>
              <a:rPr lang="en-US" sz="1300"/>
            </a:br>
            <a:r>
              <a:rPr lang="en-US" sz="2400" b="1">
                <a:solidFill>
                  <a:schemeClr val="tx2"/>
                </a:solidFill>
                <a:latin typeface="Ringside Narrow" panose="02000500000000000000" pitchFamily="2" charset="0"/>
              </a:rPr>
              <a:t>0.07%</a:t>
            </a:r>
          </a:p>
          <a:p>
            <a:endParaRPr lang="en-US" sz="1000" b="1">
              <a:solidFill>
                <a:schemeClr val="tx2"/>
              </a:solidFill>
              <a:latin typeface="Ringside Narrow" panose="02000500000000000000" pitchFamily="2" charset="0"/>
            </a:endParaRPr>
          </a:p>
        </p:txBody>
      </p:sp>
      <p:graphicFrame>
        <p:nvGraphicFramePr>
          <p:cNvPr id="54" name="Chart Placeholder 5">
            <a:extLst>
              <a:ext uri="{FF2B5EF4-FFF2-40B4-BE49-F238E27FC236}">
                <a16:creationId xmlns:a16="http://schemas.microsoft.com/office/drawing/2014/main" id="{2D0CA7DB-6898-5A79-7C8E-04AB79D74513}"/>
              </a:ext>
            </a:extLst>
          </p:cNvPr>
          <p:cNvGraphicFramePr>
            <a:graphicFrameLocks/>
          </p:cNvGraphicFramePr>
          <p:nvPr>
            <p:extLst>
              <p:ext uri="{D42A27DB-BD31-4B8C-83A1-F6EECF244321}">
                <p14:modId xmlns:p14="http://schemas.microsoft.com/office/powerpoint/2010/main" val="3083625695"/>
              </p:ext>
            </p:extLst>
          </p:nvPr>
        </p:nvGraphicFramePr>
        <p:xfrm>
          <a:off x="9003344" y="3699684"/>
          <a:ext cx="2860866" cy="2709651"/>
        </p:xfrm>
        <a:graphic>
          <a:graphicData uri="http://schemas.openxmlformats.org/drawingml/2006/table">
            <a:tbl>
              <a:tblPr firstRow="1" bandRow="1"/>
              <a:tblGrid>
                <a:gridCol w="1038642">
                  <a:extLst>
                    <a:ext uri="{9D8B030D-6E8A-4147-A177-3AD203B41FA5}">
                      <a16:colId xmlns:a16="http://schemas.microsoft.com/office/drawing/2014/main" val="1682790029"/>
                    </a:ext>
                  </a:extLst>
                </a:gridCol>
                <a:gridCol w="1163522">
                  <a:extLst>
                    <a:ext uri="{9D8B030D-6E8A-4147-A177-3AD203B41FA5}">
                      <a16:colId xmlns:a16="http://schemas.microsoft.com/office/drawing/2014/main" val="3941841117"/>
                    </a:ext>
                  </a:extLst>
                </a:gridCol>
                <a:gridCol w="658702">
                  <a:extLst>
                    <a:ext uri="{9D8B030D-6E8A-4147-A177-3AD203B41FA5}">
                      <a16:colId xmlns:a16="http://schemas.microsoft.com/office/drawing/2014/main" val="273658988"/>
                    </a:ext>
                  </a:extLst>
                </a:gridCol>
              </a:tblGrid>
              <a:tr h="430534">
                <a:tc gridSpan="3">
                  <a:txBody>
                    <a:bodyPr/>
                    <a:lstStyle/>
                    <a:p>
                      <a:pPr algn="l"/>
                      <a:r>
                        <a:rPr lang="en-US" sz="1000" b="1" i="0" kern="1200" baseline="0">
                          <a:solidFill>
                            <a:schemeClr val="tx1"/>
                          </a:solidFill>
                          <a:effectLst/>
                          <a:latin typeface="Ringside Narrow" panose="02000500000000000000" pitchFamily="2" charset="0"/>
                          <a:ea typeface="+mn-ea"/>
                          <a:cs typeface="+mn-cs"/>
                        </a:rPr>
                        <a:t>MORNINGSTAR STATS</a:t>
                      </a: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55483759"/>
                  </a:ext>
                </a:extLst>
              </a:tr>
              <a:tr h="62157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200" b="1" i="0" kern="1200" baseline="0">
                        <a:solidFill>
                          <a:schemeClr val="bg1"/>
                        </a:solidFill>
                        <a:effectLst/>
                        <a:latin typeface="Ringside Narrow" panose="02000500000000000000" pitchFamily="2" charset="0"/>
                        <a:ea typeface="+mn-ea"/>
                        <a:cs typeface="+mn-cs"/>
                      </a:endParaRP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Peer group </a:t>
                      </a:r>
                      <a:b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b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percentile (%) ranking</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Ringside Narrow Book" panose="02000500000000000000" pitchFamily="2" charset="0"/>
                          <a:ea typeface="+mn-ea"/>
                          <a:cs typeface="+mn-cs"/>
                        </a:rPr>
                        <a:t>Star rating</a:t>
                      </a:r>
                      <a:r>
                        <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rPr>
                        <a:t>4</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81631719"/>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3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689)</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53</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rd</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519824366"/>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5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649)</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48</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2537218"/>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10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493)</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41</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st</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27561122"/>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OVERALL</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6904499"/>
                  </a:ext>
                </a:extLst>
              </a:tr>
            </a:tbl>
          </a:graphicData>
        </a:graphic>
      </p:graphicFrame>
      <p:grpSp>
        <p:nvGrpSpPr>
          <p:cNvPr id="53" name="Group 52">
            <a:extLst>
              <a:ext uri="{FF2B5EF4-FFF2-40B4-BE49-F238E27FC236}">
                <a16:creationId xmlns:a16="http://schemas.microsoft.com/office/drawing/2014/main" id="{BC9328AA-6245-A193-BEDD-A02B6225D57A}"/>
              </a:ext>
            </a:extLst>
          </p:cNvPr>
          <p:cNvGrpSpPr/>
          <p:nvPr/>
        </p:nvGrpSpPr>
        <p:grpSpPr>
          <a:xfrm>
            <a:off x="628724" y="4065948"/>
            <a:ext cx="8397612" cy="138499"/>
            <a:chOff x="3024990" y="4820446"/>
            <a:chExt cx="8397612" cy="138499"/>
          </a:xfrm>
        </p:grpSpPr>
        <p:grpSp>
          <p:nvGrpSpPr>
            <p:cNvPr id="31" name="Group 30">
              <a:extLst>
                <a:ext uri="{FF2B5EF4-FFF2-40B4-BE49-F238E27FC236}">
                  <a16:creationId xmlns:a16="http://schemas.microsoft.com/office/drawing/2014/main" id="{4B10E5F5-35C1-A420-3C99-D3E221631F8E}"/>
                </a:ext>
              </a:extLst>
            </p:cNvPr>
            <p:cNvGrpSpPr/>
            <p:nvPr/>
          </p:nvGrpSpPr>
          <p:grpSpPr>
            <a:xfrm>
              <a:off x="3024990" y="4820446"/>
              <a:ext cx="1335272" cy="138499"/>
              <a:chOff x="8421329" y="687765"/>
              <a:chExt cx="1335272" cy="138499"/>
            </a:xfrm>
          </p:grpSpPr>
          <p:sp>
            <p:nvSpPr>
              <p:cNvPr id="23" name="Rectangle 22">
                <a:extLst>
                  <a:ext uri="{FF2B5EF4-FFF2-40B4-BE49-F238E27FC236}">
                    <a16:creationId xmlns:a16="http://schemas.microsoft.com/office/drawing/2014/main" id="{576F7910-A333-4C56-7AE4-68C96BDFE38A}"/>
                  </a:ext>
                </a:extLst>
              </p:cNvPr>
              <p:cNvSpPr/>
              <p:nvPr/>
            </p:nvSpPr>
            <p:spPr>
              <a:xfrm>
                <a:off x="8421329" y="700549"/>
                <a:ext cx="100584" cy="100584"/>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7" name="TextBox 26">
                <a:extLst>
                  <a:ext uri="{FF2B5EF4-FFF2-40B4-BE49-F238E27FC236}">
                    <a16:creationId xmlns:a16="http://schemas.microsoft.com/office/drawing/2014/main" id="{1129FAD8-E82F-3AFD-2DBE-879A76D5D5CA}"/>
                  </a:ext>
                </a:extLst>
              </p:cNvPr>
              <p:cNvSpPr txBox="1"/>
              <p:nvPr/>
            </p:nvSpPr>
            <p:spPr>
              <a:xfrm>
                <a:off x="8584232" y="687765"/>
                <a:ext cx="1172369"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Social Choice (R4)</a:t>
                </a:r>
              </a:p>
            </p:txBody>
          </p:sp>
        </p:grpSp>
        <p:grpSp>
          <p:nvGrpSpPr>
            <p:cNvPr id="32" name="Group 31">
              <a:extLst>
                <a:ext uri="{FF2B5EF4-FFF2-40B4-BE49-F238E27FC236}">
                  <a16:creationId xmlns:a16="http://schemas.microsoft.com/office/drawing/2014/main" id="{AD3BDA0F-77B2-9C3D-E4AD-FB60D0AB734B}"/>
                </a:ext>
              </a:extLst>
            </p:cNvPr>
            <p:cNvGrpSpPr/>
            <p:nvPr/>
          </p:nvGrpSpPr>
          <p:grpSpPr>
            <a:xfrm>
              <a:off x="4549713" y="4820446"/>
              <a:ext cx="2520990" cy="138499"/>
              <a:chOff x="9112209" y="877419"/>
              <a:chExt cx="2520990" cy="138499"/>
            </a:xfrm>
          </p:grpSpPr>
          <p:sp>
            <p:nvSpPr>
              <p:cNvPr id="24" name="Rectangle 23">
                <a:extLst>
                  <a:ext uri="{FF2B5EF4-FFF2-40B4-BE49-F238E27FC236}">
                    <a16:creationId xmlns:a16="http://schemas.microsoft.com/office/drawing/2014/main" id="{378C58E5-EE09-9604-C80B-16CC5D66E5C6}"/>
                  </a:ext>
                </a:extLst>
              </p:cNvPr>
              <p:cNvSpPr/>
              <p:nvPr/>
            </p:nvSpPr>
            <p:spPr>
              <a:xfrm>
                <a:off x="9112209" y="892278"/>
                <a:ext cx="100584" cy="100584"/>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8" name="TextBox 27">
                <a:extLst>
                  <a:ext uri="{FF2B5EF4-FFF2-40B4-BE49-F238E27FC236}">
                    <a16:creationId xmlns:a16="http://schemas.microsoft.com/office/drawing/2014/main" id="{CCDE0A37-093C-ADF8-DEB4-5160F7741E6B}"/>
                  </a:ext>
                </a:extLst>
              </p:cNvPr>
              <p:cNvSpPr txBox="1"/>
              <p:nvPr/>
            </p:nvSpPr>
            <p:spPr>
              <a:xfrm>
                <a:off x="9278499" y="877419"/>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Morningstar Moderate Target Risk TR USD</a:t>
                </a:r>
              </a:p>
            </p:txBody>
          </p:sp>
        </p:grpSp>
        <p:grpSp>
          <p:nvGrpSpPr>
            <p:cNvPr id="33" name="Group 32">
              <a:extLst>
                <a:ext uri="{FF2B5EF4-FFF2-40B4-BE49-F238E27FC236}">
                  <a16:creationId xmlns:a16="http://schemas.microsoft.com/office/drawing/2014/main" id="{5C14CDD5-CB56-A343-3B57-7B0350E5A776}"/>
                </a:ext>
              </a:extLst>
            </p:cNvPr>
            <p:cNvGrpSpPr/>
            <p:nvPr/>
          </p:nvGrpSpPr>
          <p:grpSpPr>
            <a:xfrm>
              <a:off x="6885544" y="4820446"/>
              <a:ext cx="2510229" cy="138499"/>
              <a:chOff x="9119583" y="1067073"/>
              <a:chExt cx="2510229" cy="138499"/>
            </a:xfrm>
          </p:grpSpPr>
          <p:sp>
            <p:nvSpPr>
              <p:cNvPr id="25" name="Rectangle 24">
                <a:extLst>
                  <a:ext uri="{FF2B5EF4-FFF2-40B4-BE49-F238E27FC236}">
                    <a16:creationId xmlns:a16="http://schemas.microsoft.com/office/drawing/2014/main" id="{E21C5423-E9E0-47DE-8FA1-4BE8794BB346}"/>
                  </a:ext>
                </a:extLst>
              </p:cNvPr>
              <p:cNvSpPr/>
              <p:nvPr/>
            </p:nvSpPr>
            <p:spPr>
              <a:xfrm>
                <a:off x="9119583" y="1084007"/>
                <a:ext cx="100584" cy="100584"/>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TextBox 28">
                <a:extLst>
                  <a:ext uri="{FF2B5EF4-FFF2-40B4-BE49-F238E27FC236}">
                    <a16:creationId xmlns:a16="http://schemas.microsoft.com/office/drawing/2014/main" id="{E4E68AD2-5F16-DDD4-BBF6-1E9FE21883A2}"/>
                  </a:ext>
                </a:extLst>
              </p:cNvPr>
              <p:cNvSpPr txBox="1"/>
              <p:nvPr/>
            </p:nvSpPr>
            <p:spPr>
              <a:xfrm>
                <a:off x="9275112" y="1067073"/>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Social Choice Composite Index</a:t>
                </a:r>
              </a:p>
            </p:txBody>
          </p:sp>
        </p:grpSp>
        <p:grpSp>
          <p:nvGrpSpPr>
            <p:cNvPr id="34" name="Group 33">
              <a:extLst>
                <a:ext uri="{FF2B5EF4-FFF2-40B4-BE49-F238E27FC236}">
                  <a16:creationId xmlns:a16="http://schemas.microsoft.com/office/drawing/2014/main" id="{8A78FC0D-F02E-4BA3-A429-7F38B0D6A711}"/>
                </a:ext>
              </a:extLst>
            </p:cNvPr>
            <p:cNvGrpSpPr/>
            <p:nvPr/>
          </p:nvGrpSpPr>
          <p:grpSpPr>
            <a:xfrm>
              <a:off x="8905600" y="4820446"/>
              <a:ext cx="2517002" cy="138499"/>
              <a:chOff x="9116385" y="1260114"/>
              <a:chExt cx="2517002" cy="138499"/>
            </a:xfrm>
          </p:grpSpPr>
          <p:sp>
            <p:nvSpPr>
              <p:cNvPr id="26" name="Rectangle 25">
                <a:extLst>
                  <a:ext uri="{FF2B5EF4-FFF2-40B4-BE49-F238E27FC236}">
                    <a16:creationId xmlns:a16="http://schemas.microsoft.com/office/drawing/2014/main" id="{D06C13C3-9231-B297-2394-2BAF4E64CD92}"/>
                  </a:ext>
                </a:extLst>
              </p:cNvPr>
              <p:cNvSpPr/>
              <p:nvPr/>
            </p:nvSpPr>
            <p:spPr>
              <a:xfrm>
                <a:off x="9116385" y="1275736"/>
                <a:ext cx="100584" cy="100584"/>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0" name="TextBox 29">
                <a:extLst>
                  <a:ext uri="{FF2B5EF4-FFF2-40B4-BE49-F238E27FC236}">
                    <a16:creationId xmlns:a16="http://schemas.microsoft.com/office/drawing/2014/main" id="{8213E565-3A9F-EA75-2284-AFADC4F3CD73}"/>
                  </a:ext>
                </a:extLst>
              </p:cNvPr>
              <p:cNvSpPr txBox="1"/>
              <p:nvPr/>
            </p:nvSpPr>
            <p:spPr>
              <a:xfrm>
                <a:off x="9278687" y="1260114"/>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Morningstar Moderate Allocation</a:t>
                </a:r>
                <a:r>
                  <a:rPr lang="en-US" sz="900" baseline="30000">
                    <a:latin typeface="Ringside Narrow Book" panose="02000500000000000000" pitchFamily="2" charset="0"/>
                  </a:rPr>
                  <a:t>2</a:t>
                </a:r>
              </a:p>
            </p:txBody>
          </p:sp>
        </p:grpSp>
      </p:grpSp>
      <p:sp>
        <p:nvSpPr>
          <p:cNvPr id="8" name="Star: 5 Points 7">
            <a:extLst>
              <a:ext uri="{FF2B5EF4-FFF2-40B4-BE49-F238E27FC236}">
                <a16:creationId xmlns:a16="http://schemas.microsoft.com/office/drawing/2014/main" id="{6EB2F8F3-7800-BCBB-8146-C4B9D711B7AD}"/>
              </a:ext>
            </a:extLst>
          </p:cNvPr>
          <p:cNvSpPr/>
          <p:nvPr/>
        </p:nvSpPr>
        <p:spPr>
          <a:xfrm>
            <a:off x="11362324" y="490277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9" name="Star: 5 Points 8">
            <a:extLst>
              <a:ext uri="{FF2B5EF4-FFF2-40B4-BE49-F238E27FC236}">
                <a16:creationId xmlns:a16="http://schemas.microsoft.com/office/drawing/2014/main" id="{BD5A70E8-86A6-B3EF-0AB3-49FAA21A65FA}"/>
              </a:ext>
            </a:extLst>
          </p:cNvPr>
          <p:cNvSpPr/>
          <p:nvPr/>
        </p:nvSpPr>
        <p:spPr>
          <a:xfrm>
            <a:off x="11480128" y="490277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0" name="Star: 5 Points 9">
            <a:extLst>
              <a:ext uri="{FF2B5EF4-FFF2-40B4-BE49-F238E27FC236}">
                <a16:creationId xmlns:a16="http://schemas.microsoft.com/office/drawing/2014/main" id="{EE1130F6-9737-CEAE-12FC-558A4827D4BB}"/>
              </a:ext>
            </a:extLst>
          </p:cNvPr>
          <p:cNvSpPr/>
          <p:nvPr/>
        </p:nvSpPr>
        <p:spPr>
          <a:xfrm>
            <a:off x="11594968" y="4902771"/>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1" name="Star: 5 Points 10">
            <a:extLst>
              <a:ext uri="{FF2B5EF4-FFF2-40B4-BE49-F238E27FC236}">
                <a16:creationId xmlns:a16="http://schemas.microsoft.com/office/drawing/2014/main" id="{6B464FAF-40D3-8D1D-DE0E-EE01EAE72A9B}"/>
              </a:ext>
            </a:extLst>
          </p:cNvPr>
          <p:cNvSpPr/>
          <p:nvPr/>
        </p:nvSpPr>
        <p:spPr>
          <a:xfrm>
            <a:off x="11599460" y="4902638"/>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2" name="Star: 5 Points 11">
            <a:extLst>
              <a:ext uri="{FF2B5EF4-FFF2-40B4-BE49-F238E27FC236}">
                <a16:creationId xmlns:a16="http://schemas.microsoft.com/office/drawing/2014/main" id="{15990CB6-979E-FF83-5F16-9189D2DF4162}"/>
              </a:ext>
            </a:extLst>
          </p:cNvPr>
          <p:cNvSpPr/>
          <p:nvPr/>
        </p:nvSpPr>
        <p:spPr>
          <a:xfrm>
            <a:off x="11362324" y="5298878"/>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4" name="Star: 5 Points 13">
            <a:extLst>
              <a:ext uri="{FF2B5EF4-FFF2-40B4-BE49-F238E27FC236}">
                <a16:creationId xmlns:a16="http://schemas.microsoft.com/office/drawing/2014/main" id="{A26CD6DB-31C8-E22F-806F-8119AAC989F4}"/>
              </a:ext>
            </a:extLst>
          </p:cNvPr>
          <p:cNvSpPr/>
          <p:nvPr/>
        </p:nvSpPr>
        <p:spPr>
          <a:xfrm>
            <a:off x="11480128" y="5298878"/>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5" name="Star: 5 Points 14">
            <a:extLst>
              <a:ext uri="{FF2B5EF4-FFF2-40B4-BE49-F238E27FC236}">
                <a16:creationId xmlns:a16="http://schemas.microsoft.com/office/drawing/2014/main" id="{0A332C42-E9F4-1DE4-E2F6-3939E78D7A1C}"/>
              </a:ext>
            </a:extLst>
          </p:cNvPr>
          <p:cNvSpPr/>
          <p:nvPr/>
        </p:nvSpPr>
        <p:spPr>
          <a:xfrm>
            <a:off x="11594968" y="5298878"/>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6" name="Star: 5 Points 15">
            <a:extLst>
              <a:ext uri="{FF2B5EF4-FFF2-40B4-BE49-F238E27FC236}">
                <a16:creationId xmlns:a16="http://schemas.microsoft.com/office/drawing/2014/main" id="{93E2CB55-3B63-C984-965A-D068B656CA02}"/>
              </a:ext>
            </a:extLst>
          </p:cNvPr>
          <p:cNvSpPr/>
          <p:nvPr/>
        </p:nvSpPr>
        <p:spPr>
          <a:xfrm>
            <a:off x="11369544" y="57708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7" name="Star: 5 Points 16">
            <a:extLst>
              <a:ext uri="{FF2B5EF4-FFF2-40B4-BE49-F238E27FC236}">
                <a16:creationId xmlns:a16="http://schemas.microsoft.com/office/drawing/2014/main" id="{B7502A13-5195-B4AA-4D2D-CA79C26D58B2}"/>
              </a:ext>
            </a:extLst>
          </p:cNvPr>
          <p:cNvSpPr/>
          <p:nvPr/>
        </p:nvSpPr>
        <p:spPr>
          <a:xfrm>
            <a:off x="11503528" y="57708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8" name="Star: 5 Points 17">
            <a:extLst>
              <a:ext uri="{FF2B5EF4-FFF2-40B4-BE49-F238E27FC236}">
                <a16:creationId xmlns:a16="http://schemas.microsoft.com/office/drawing/2014/main" id="{9ECBFF74-9976-E942-149E-8C21FB929BA2}"/>
              </a:ext>
            </a:extLst>
          </p:cNvPr>
          <p:cNvSpPr/>
          <p:nvPr/>
        </p:nvSpPr>
        <p:spPr>
          <a:xfrm>
            <a:off x="11633420" y="57708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9" name="Star: 5 Points 18">
            <a:extLst>
              <a:ext uri="{FF2B5EF4-FFF2-40B4-BE49-F238E27FC236}">
                <a16:creationId xmlns:a16="http://schemas.microsoft.com/office/drawing/2014/main" id="{1DD02BE3-5129-F473-923B-1D96B6275B72}"/>
              </a:ext>
            </a:extLst>
          </p:cNvPr>
          <p:cNvSpPr/>
          <p:nvPr/>
        </p:nvSpPr>
        <p:spPr>
          <a:xfrm>
            <a:off x="11369544" y="61291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0" name="Star: 5 Points 19">
            <a:extLst>
              <a:ext uri="{FF2B5EF4-FFF2-40B4-BE49-F238E27FC236}">
                <a16:creationId xmlns:a16="http://schemas.microsoft.com/office/drawing/2014/main" id="{112B341E-82EF-9A4D-B3B2-C003AB6A9FA7}"/>
              </a:ext>
            </a:extLst>
          </p:cNvPr>
          <p:cNvSpPr/>
          <p:nvPr/>
        </p:nvSpPr>
        <p:spPr>
          <a:xfrm>
            <a:off x="11494004" y="6129194"/>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1" name="Star: 5 Points 20">
            <a:extLst>
              <a:ext uri="{FF2B5EF4-FFF2-40B4-BE49-F238E27FC236}">
                <a16:creationId xmlns:a16="http://schemas.microsoft.com/office/drawing/2014/main" id="{B5B70CF6-75C8-63B8-ED53-CD4F4BF7575A}"/>
              </a:ext>
            </a:extLst>
          </p:cNvPr>
          <p:cNvSpPr/>
          <p:nvPr/>
        </p:nvSpPr>
        <p:spPr>
          <a:xfrm>
            <a:off x="11618464" y="6135586"/>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5" name="Footer Placeholder 4">
            <a:extLst>
              <a:ext uri="{FF2B5EF4-FFF2-40B4-BE49-F238E27FC236}">
                <a16:creationId xmlns:a16="http://schemas.microsoft.com/office/drawing/2014/main" id="{C28C6DAA-45CE-5A9D-6A75-6C6C17D603D9}"/>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38" name="Text Placeholder 23">
            <a:extLst>
              <a:ext uri="{FF2B5EF4-FFF2-40B4-BE49-F238E27FC236}">
                <a16:creationId xmlns:a16="http://schemas.microsoft.com/office/drawing/2014/main" id="{2B1A5CF2-76F5-7E1E-8821-FD4D7BF1F05A}"/>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2"/>
                </a:solidFill>
              </a:rPr>
              <a:t>CREF SOCIAL CHOICE</a:t>
            </a:r>
            <a:endParaRPr lang="en-US" dirty="0"/>
          </a:p>
          <a:p>
            <a:endParaRPr lang="en-US" dirty="0"/>
          </a:p>
        </p:txBody>
      </p:sp>
    </p:spTree>
    <p:extLst>
      <p:ext uri="{BB962C8B-B14F-4D97-AF65-F5344CB8AC3E}">
        <p14:creationId xmlns:p14="http://schemas.microsoft.com/office/powerpoint/2010/main" val="41672181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06F5FD-F3DE-B8D6-B838-6D0BEDBE0B9B}"/>
              </a:ext>
            </a:extLst>
          </p:cNvPr>
          <p:cNvSpPr>
            <a:spLocks noGrp="1"/>
          </p:cNvSpPr>
          <p:nvPr>
            <p:ph type="title"/>
          </p:nvPr>
        </p:nvSpPr>
        <p:spPr>
          <a:xfrm>
            <a:off x="292100" y="612648"/>
            <a:ext cx="8082466" cy="436821"/>
          </a:xfrm>
        </p:spPr>
        <p:txBody>
          <a:bodyPr/>
          <a:lstStyle/>
          <a:p>
            <a:r>
              <a:rPr lang="en-US" dirty="0"/>
              <a:t>Expenses are among the lowest in the industry.</a:t>
            </a:r>
            <a:r>
              <a:rPr lang="en-US" baseline="30000" dirty="0"/>
              <a:t>1</a:t>
            </a:r>
          </a:p>
        </p:txBody>
      </p:sp>
      <p:sp>
        <p:nvSpPr>
          <p:cNvPr id="4" name="Slide Number Placeholder 3">
            <a:extLst>
              <a:ext uri="{FF2B5EF4-FFF2-40B4-BE49-F238E27FC236}">
                <a16:creationId xmlns:a16="http://schemas.microsoft.com/office/drawing/2014/main" id="{658DEC62-7702-C9F5-3816-D1F4158C75FF}"/>
              </a:ext>
            </a:extLst>
          </p:cNvPr>
          <p:cNvSpPr>
            <a:spLocks noGrp="1"/>
          </p:cNvSpPr>
          <p:nvPr>
            <p:ph type="sldNum" sz="quarter" idx="12"/>
          </p:nvPr>
        </p:nvSpPr>
        <p:spPr/>
        <p:txBody>
          <a:bodyPr/>
          <a:lstStyle/>
          <a:p>
            <a:fld id="{E5B12101-DB11-214A-81F9-2D258DBE057F}" type="slidenum">
              <a:rPr lang="en-US" smtClean="0"/>
              <a:pPr/>
              <a:t>65</a:t>
            </a:fld>
            <a:endParaRPr lang="en-US"/>
          </a:p>
        </p:txBody>
      </p:sp>
      <p:sp>
        <p:nvSpPr>
          <p:cNvPr id="7" name="Text Placeholder 2">
            <a:extLst>
              <a:ext uri="{FF2B5EF4-FFF2-40B4-BE49-F238E27FC236}">
                <a16:creationId xmlns:a16="http://schemas.microsoft.com/office/drawing/2014/main" id="{E44B271E-57A0-F246-904F-031B279F924E}"/>
              </a:ext>
            </a:extLst>
          </p:cNvPr>
          <p:cNvSpPr>
            <a:spLocks noGrp="1"/>
          </p:cNvSpPr>
          <p:nvPr/>
        </p:nvSpPr>
        <p:spPr>
          <a:xfrm>
            <a:off x="292098" y="1097280"/>
            <a:ext cx="3530656" cy="64008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Offered at cost and without profit to TIAA—so more money goes to work for employees.</a:t>
            </a:r>
          </a:p>
        </p:txBody>
      </p:sp>
      <p:sp>
        <p:nvSpPr>
          <p:cNvPr id="11" name="Text Placeholder 14">
            <a:extLst>
              <a:ext uri="{FF2B5EF4-FFF2-40B4-BE49-F238E27FC236}">
                <a16:creationId xmlns:a16="http://schemas.microsoft.com/office/drawing/2014/main" id="{D1FDF161-C92C-FBC4-CA24-A42FCBCA049F}"/>
              </a:ext>
            </a:extLst>
          </p:cNvPr>
          <p:cNvSpPr txBox="1">
            <a:spLocks/>
          </p:cNvSpPr>
          <p:nvPr/>
        </p:nvSpPr>
        <p:spPr>
          <a:xfrm>
            <a:off x="292098" y="2218999"/>
            <a:ext cx="3352802" cy="2442934"/>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buFont typeface="Arial" panose="020B0604020202020204" pitchFamily="34" charset="0"/>
              <a:buChar char="•"/>
            </a:pPr>
            <a:r>
              <a:rPr lang="en-US"/>
              <a:t>Expense ratios increase/decrease depending on changes in net assets and total expenses only.</a:t>
            </a:r>
            <a:r>
              <a:rPr lang="en-US" baseline="30000"/>
              <a:t>2</a:t>
            </a:r>
          </a:p>
          <a:p>
            <a:pPr marL="137160" indent="-137160">
              <a:buFont typeface="Arial" panose="020B0604020202020204" pitchFamily="34" charset="0"/>
              <a:buChar char="•"/>
            </a:pPr>
            <a:r>
              <a:rPr lang="en-US"/>
              <a:t>All benefits, including lifelong income, are packaged together without additional fees.</a:t>
            </a:r>
          </a:p>
          <a:p>
            <a:pPr marL="137160" indent="-137160">
              <a:buFont typeface="Arial" panose="020B0604020202020204" pitchFamily="34" charset="0"/>
              <a:buChar char="•"/>
            </a:pPr>
            <a:r>
              <a:rPr lang="en-US" sz="1600">
                <a:solidFill>
                  <a:schemeClr val="tx1"/>
                </a:solidFill>
              </a:rPr>
              <a:t>Can be bundled or unbundled to meet your needs.</a:t>
            </a:r>
          </a:p>
        </p:txBody>
      </p:sp>
      <p:sp>
        <p:nvSpPr>
          <p:cNvPr id="13" name="TextBox 12">
            <a:extLst>
              <a:ext uri="{FF2B5EF4-FFF2-40B4-BE49-F238E27FC236}">
                <a16:creationId xmlns:a16="http://schemas.microsoft.com/office/drawing/2014/main" id="{01085710-7DAF-1E3F-E69F-4024DFD63590}"/>
              </a:ext>
            </a:extLst>
          </p:cNvPr>
          <p:cNvSpPr txBox="1"/>
          <p:nvPr/>
        </p:nvSpPr>
        <p:spPr>
          <a:xfrm>
            <a:off x="4464716" y="1137972"/>
            <a:ext cx="7435186" cy="400110"/>
          </a:xfrm>
          <a:prstGeom prst="rect">
            <a:avLst/>
          </a:prstGeom>
          <a:noFill/>
        </p:spPr>
        <p:txBody>
          <a:bodyPr wrap="square" lIns="0" tIns="0" rIns="0" bIns="0" rtlCol="0">
            <a:spAutoFit/>
          </a:bodyPr>
          <a:lstStyle/>
          <a:p>
            <a:pPr algn="ctr"/>
            <a:r>
              <a:rPr lang="en-US" sz="1300" b="1" spc="30" dirty="0">
                <a:latin typeface="Ringside Narrow" panose="02000500000000000000" pitchFamily="2" charset="0"/>
                <a:cs typeface="Arial" panose="020B0604020202020204" pitchFamily="34" charset="0"/>
              </a:rPr>
              <a:t>CREF SOCIAL CHOICE EXPENSE RATIO</a:t>
            </a:r>
            <a:br>
              <a:rPr lang="en-US" sz="1300" b="1" spc="30" dirty="0">
                <a:latin typeface="Ringside Narrow" panose="02000500000000000000" pitchFamily="2" charset="0"/>
                <a:cs typeface="Arial" panose="020B0604020202020204" pitchFamily="34" charset="0"/>
              </a:rPr>
            </a:br>
            <a:r>
              <a:rPr lang="en-US" sz="1300" dirty="0">
                <a:latin typeface="Ringside Narrow Book" panose="02000500000000000000" pitchFamily="2" charset="0"/>
                <a:cs typeface="Arial" panose="020B0604020202020204" pitchFamily="34" charset="0"/>
              </a:rPr>
              <a:t>(as of 6/30/2024)</a:t>
            </a:r>
          </a:p>
        </p:txBody>
      </p:sp>
      <p:graphicFrame>
        <p:nvGraphicFramePr>
          <p:cNvPr id="24" name="Table 23">
            <a:extLst>
              <a:ext uri="{FF2B5EF4-FFF2-40B4-BE49-F238E27FC236}">
                <a16:creationId xmlns:a16="http://schemas.microsoft.com/office/drawing/2014/main" id="{0E10BE7B-48D4-DA0D-D1B4-89C12A395E19}"/>
              </a:ext>
            </a:extLst>
          </p:cNvPr>
          <p:cNvGraphicFramePr>
            <a:graphicFrameLocks noGrp="1"/>
          </p:cNvGraphicFramePr>
          <p:nvPr>
            <p:extLst>
              <p:ext uri="{D42A27DB-BD31-4B8C-83A1-F6EECF244321}">
                <p14:modId xmlns:p14="http://schemas.microsoft.com/office/powerpoint/2010/main" val="1196649367"/>
              </p:ext>
            </p:extLst>
          </p:nvPr>
        </p:nvGraphicFramePr>
        <p:xfrm>
          <a:off x="4452013" y="1665875"/>
          <a:ext cx="7435186" cy="3526250"/>
        </p:xfrm>
        <a:graphic>
          <a:graphicData uri="http://schemas.openxmlformats.org/drawingml/2006/table">
            <a:tbl>
              <a:tblPr firstRow="1" bandRow="1">
                <a:tableStyleId>{5C22544A-7EE6-4342-B048-85BDC9FD1C3A}</a:tableStyleId>
              </a:tblPr>
              <a:tblGrid>
                <a:gridCol w="1668746">
                  <a:extLst>
                    <a:ext uri="{9D8B030D-6E8A-4147-A177-3AD203B41FA5}">
                      <a16:colId xmlns:a16="http://schemas.microsoft.com/office/drawing/2014/main" val="1756809911"/>
                    </a:ext>
                  </a:extLst>
                </a:gridCol>
                <a:gridCol w="1350394">
                  <a:extLst>
                    <a:ext uri="{9D8B030D-6E8A-4147-A177-3AD203B41FA5}">
                      <a16:colId xmlns:a16="http://schemas.microsoft.com/office/drawing/2014/main" val="1647371829"/>
                    </a:ext>
                  </a:extLst>
                </a:gridCol>
                <a:gridCol w="1414202">
                  <a:extLst>
                    <a:ext uri="{9D8B030D-6E8A-4147-A177-3AD203B41FA5}">
                      <a16:colId xmlns:a16="http://schemas.microsoft.com/office/drawing/2014/main" val="3810392836"/>
                    </a:ext>
                  </a:extLst>
                </a:gridCol>
                <a:gridCol w="3001844">
                  <a:extLst>
                    <a:ext uri="{9D8B030D-6E8A-4147-A177-3AD203B41FA5}">
                      <a16:colId xmlns:a16="http://schemas.microsoft.com/office/drawing/2014/main" val="2280421171"/>
                    </a:ext>
                  </a:extLst>
                </a:gridCol>
              </a:tblGrid>
              <a:tr h="558308">
                <a:tc>
                  <a:txBody>
                    <a:bodyPr/>
                    <a:lstStyle/>
                    <a:p>
                      <a:pPr algn="l">
                        <a:lnSpc>
                          <a:spcPct val="90000"/>
                        </a:lnSpc>
                      </a:pPr>
                      <a:r>
                        <a:rPr lang="en-US" sz="1600" b="1" i="0" cap="none" baseline="0">
                          <a:solidFill>
                            <a:schemeClr val="bg1"/>
                          </a:solidFill>
                          <a:latin typeface="Ringside Narrow" panose="02000500000000000000" pitchFamily="2" charset="0"/>
                          <a:cs typeface="Arial" panose="020B0604020202020204" pitchFamily="34" charset="0"/>
                        </a:rPr>
                        <a:t>Expense categories</a:t>
                      </a: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2">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Social Choice (R3)</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n-US"/>
                    </a:p>
                  </a:txBody>
                  <a:tcPr/>
                </a:tc>
                <a:tc>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Social Choice (R4)</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07084906"/>
                  </a:ext>
                </a:extLst>
              </a:tr>
              <a:tr h="1181780">
                <a:tc>
                  <a:txBody>
                    <a:bodyPr/>
                    <a:lstStyle/>
                    <a:p>
                      <a:pPr algn="l"/>
                      <a:endParaRPr lang="en-US" sz="1100" b="1" i="0" cap="none" baseline="0">
                        <a:solidFill>
                          <a:schemeClr val="bg1"/>
                        </a:solidFill>
                        <a:latin typeface="Ringside Narrow" panose="02000500000000000000" pitchFamily="2" charset="0"/>
                        <a:cs typeface="Arial" panose="020B0604020202020204" pitchFamily="34" charset="0"/>
                      </a:endParaRP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algn="ctr"/>
                      <a:r>
                        <a:rPr lang="en-US" sz="1200" b="1" i="0" kern="1200" cap="none" baseline="0">
                          <a:solidFill>
                            <a:schemeClr val="tx1"/>
                          </a:solidFill>
                          <a:latin typeface="Ringside Narrow" panose="02000500000000000000" pitchFamily="2" charset="0"/>
                          <a:ea typeface="+mn-ea"/>
                          <a:cs typeface="Arial" panose="020B0604020202020204" pitchFamily="34" charset="0"/>
                        </a:rPr>
                        <a:t>Fully bundled “all in” pricing </a:t>
                      </a:r>
                      <a:br>
                        <a:rPr lang="en-US" sz="1200" b="0" i="0" kern="1200" cap="none" baseline="0">
                          <a:solidFill>
                            <a:schemeClr val="tx1"/>
                          </a:solidFill>
                          <a:latin typeface="Ringside Narrow Book" panose="02000500000000000000" pitchFamily="2" charset="0"/>
                          <a:ea typeface="+mn-ea"/>
                          <a:cs typeface="Arial" panose="020B0604020202020204" pitchFamily="34" charset="0"/>
                        </a:rPr>
                      </a:br>
                      <a:r>
                        <a:rPr lang="en-US" sz="1200" b="0" i="0" kern="1200" cap="none" baseline="0">
                          <a:solidFill>
                            <a:schemeClr val="tx1"/>
                          </a:solidFill>
                          <a:latin typeface="Ringside Narrow Book" panose="02000500000000000000" pitchFamily="2" charset="0"/>
                          <a:ea typeface="+mn-ea"/>
                          <a:cs typeface="Arial" panose="020B0604020202020204" pitchFamily="34" charset="0"/>
                        </a:rPr>
                        <a:t>Combines all expenses to cover costs associated with investment management, distribution, administrative services, and recordkeeping and plan-related services.</a:t>
                      </a:r>
                    </a:p>
                  </a:txBody>
                  <a:tcPr marL="0" marR="0" marT="91440" marB="18288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kern="1200" cap="none" baseline="0">
                          <a:solidFill>
                            <a:schemeClr val="tx1"/>
                          </a:solidFill>
                          <a:latin typeface="Ringside Narrow" panose="02000500000000000000" pitchFamily="2" charset="0"/>
                          <a:ea typeface="+mn-ea"/>
                          <a:cs typeface="Arial" panose="020B0604020202020204" pitchFamily="34" charset="0"/>
                        </a:rPr>
                        <a:t>Unbundled pricing </a:t>
                      </a:r>
                      <a:br>
                        <a:rPr lang="en-US" sz="1200" b="0" i="0" kern="1200" cap="none" baseline="0">
                          <a:solidFill>
                            <a:schemeClr val="tx1"/>
                          </a:solidFill>
                          <a:latin typeface="Ringside Narrow Book" panose="02000500000000000000" pitchFamily="2" charset="0"/>
                          <a:ea typeface="+mn-ea"/>
                          <a:cs typeface="Arial" panose="020B0604020202020204" pitchFamily="34" charset="0"/>
                        </a:rPr>
                      </a:br>
                      <a:r>
                        <a:rPr lang="en-US" sz="1200" b="0" i="0" kern="1200" cap="none" baseline="0">
                          <a:solidFill>
                            <a:schemeClr val="tx1"/>
                          </a:solidFill>
                          <a:latin typeface="Ringside Narrow Book" panose="02000500000000000000" pitchFamily="2" charset="0"/>
                          <a:ea typeface="+mn-ea"/>
                          <a:cs typeface="Arial" panose="020B0604020202020204" pitchFamily="34" charset="0"/>
                        </a:rPr>
                        <a:t>Removes recordkeeping and plan service expenses from the administrative and distribution portion of the expense ratio. Recordkeeping is paid separately via recordkeeping services agreements with TIAA.</a:t>
                      </a:r>
                    </a:p>
                  </a:txBody>
                  <a:tcPr marL="0" marR="0" marT="91440" marB="18288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2552845663"/>
                  </a:ext>
                </a:extLst>
              </a:tr>
              <a:tr h="213486">
                <a:tc>
                  <a:txBody>
                    <a:bodyPr/>
                    <a:lstStyle/>
                    <a:p>
                      <a:pPr algn="l"/>
                      <a:r>
                        <a:rPr lang="en-US" sz="1300" b="0" baseline="0">
                          <a:solidFill>
                            <a:schemeClr val="tx1"/>
                          </a:solidFill>
                          <a:latin typeface="+mn-lt"/>
                          <a:cs typeface="Arial" panose="020B0604020202020204" pitchFamily="34" charset="0"/>
                        </a:rPr>
                        <a:t>Investment advisory </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a:r>
                        <a:rPr lang="en-US" sz="1300" b="0" baseline="0">
                          <a:solidFill>
                            <a:schemeClr val="tx1"/>
                          </a:solidFill>
                          <a:latin typeface="Franklin Gothic Book" panose="020B0503020102020204" pitchFamily="34" charset="0"/>
                          <a:cs typeface="Arial" panose="020B0604020202020204" pitchFamily="34" charset="0"/>
                        </a:rPr>
                        <a:t>4.5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a:r>
                        <a:rPr lang="en-US" sz="1300" b="0" i="0" baseline="0">
                          <a:solidFill>
                            <a:schemeClr val="tx1"/>
                          </a:solidFill>
                          <a:latin typeface="Franklin Gothic Book" panose="020B0503020102020204" pitchFamily="34" charset="0"/>
                          <a:cs typeface="Arial" panose="020B0604020202020204" pitchFamily="34" charset="0"/>
                        </a:rPr>
                        <a:t>4.5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58744340"/>
                  </a:ext>
                </a:extLst>
              </a:tr>
              <a:tr h="203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mn-lt"/>
                          <a:ea typeface="+mn-ea"/>
                          <a:cs typeface="Arial" panose="020B0604020202020204" pitchFamily="34" charset="0"/>
                        </a:rPr>
                        <a:t>Administrative</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Franklin Gothic Book" panose="020B0503020102020204" pitchFamily="34" charset="0"/>
                          <a:ea typeface="+mn-ea"/>
                          <a:cs typeface="Arial" panose="020B0604020202020204" pitchFamily="34" charset="0"/>
                        </a:rPr>
                        <a:t> 15.0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i="0" kern="1200" baseline="0">
                          <a:solidFill>
                            <a:schemeClr val="tx1"/>
                          </a:solidFill>
                          <a:latin typeface="Franklin Gothic Book" panose="020B0503020102020204" pitchFamily="34" charset="0"/>
                          <a:ea typeface="+mn-ea"/>
                          <a:cs typeface="Arial" panose="020B0604020202020204" pitchFamily="34" charset="0"/>
                        </a:rPr>
                        <a:t>1.0 bp</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884492189"/>
                  </a:ext>
                </a:extLst>
              </a:tr>
              <a:tr h="203200">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Distribution </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2.0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31999083"/>
                  </a:ext>
                </a:extLst>
              </a:tr>
              <a:tr h="254000">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Mortality (M&amp;E)</a:t>
                      </a:r>
                      <a:r>
                        <a:rPr lang="en-US" sz="1300" b="0" kern="1200" baseline="30000">
                          <a:solidFill>
                            <a:schemeClr val="tx1"/>
                          </a:solidFill>
                          <a:latin typeface="+mn-lt"/>
                          <a:ea typeface="+mn-ea"/>
                          <a:cs typeface="Arial" panose="020B0604020202020204" pitchFamily="34" charset="0"/>
                        </a:rPr>
                        <a:t>3</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4143570056"/>
                  </a:ext>
                </a:extLst>
              </a:tr>
              <a:tr h="525857">
                <a:tc>
                  <a:txBody>
                    <a:bodyPr/>
                    <a:lstStyle/>
                    <a:p>
                      <a:pPr marL="0" algn="l" defTabSz="914400" rtl="0" eaLnBrk="1" latinLnBrk="0" hangingPunct="1">
                        <a:lnSpc>
                          <a:spcPct val="90000"/>
                        </a:lnSpc>
                      </a:pPr>
                      <a:r>
                        <a:rPr lang="en-US" sz="1300" b="1" i="0" kern="1200" baseline="0">
                          <a:solidFill>
                            <a:schemeClr val="tx1"/>
                          </a:solidFill>
                          <a:latin typeface="Ringside Narrow" panose="02000500000000000000" pitchFamily="2" charset="0"/>
                          <a:ea typeface="+mn-ea"/>
                          <a:cs typeface="Arial" panose="020B0604020202020204" pitchFamily="34" charset="0"/>
                        </a:rPr>
                        <a:t>TOTAL EXPENSE RATIO</a:t>
                      </a:r>
                    </a:p>
                  </a:txBody>
                  <a:tcPr marL="82394" marR="0" marT="91440" marB="41188">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22.0 bps</a:t>
                      </a:r>
                      <a:br>
                        <a:rPr lang="en-US" sz="1100" b="0" kern="1200" baseline="0">
                          <a:solidFill>
                            <a:schemeClr val="tx1"/>
                          </a:solidFill>
                          <a:latin typeface="Franklin Gothic Book" panose="020B0503020102020204" pitchFamily="34" charset="0"/>
                          <a:ea typeface="+mn-ea"/>
                          <a:cs typeface="Arial" panose="020B0604020202020204" pitchFamily="34" charset="0"/>
                        </a:rPr>
                      </a:br>
                      <a:r>
                        <a:rPr lang="en-US" sz="1300" b="0" kern="1200" baseline="0">
                          <a:solidFill>
                            <a:schemeClr val="tx1"/>
                          </a:solidFill>
                          <a:latin typeface="Franklin Gothic Book" panose="020B0503020102020204" pitchFamily="34" charset="0"/>
                          <a:ea typeface="+mn-ea"/>
                          <a:cs typeface="Arial" panose="020B0604020202020204" pitchFamily="34" charset="0"/>
                        </a:rPr>
                        <a:t>(bundled)</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12.0 bps</a:t>
                      </a:r>
                    </a:p>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(less 10 bps RK offset)</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6.5 bps</a:t>
                      </a:r>
                      <a:br>
                        <a:rPr lang="en-US" sz="1100" b="0" i="0" kern="1200" baseline="0">
                          <a:solidFill>
                            <a:schemeClr val="tx1"/>
                          </a:solidFill>
                          <a:latin typeface="Franklin Gothic Book" panose="020B0503020102020204" pitchFamily="34" charset="0"/>
                          <a:ea typeface="+mn-ea"/>
                          <a:cs typeface="Arial" panose="020B0604020202020204" pitchFamily="34" charset="0"/>
                        </a:rPr>
                      </a:br>
                      <a:r>
                        <a:rPr lang="en-US" sz="1300" b="0" i="0" kern="1200" baseline="0">
                          <a:solidFill>
                            <a:schemeClr val="tx1"/>
                          </a:solidFill>
                          <a:latin typeface="Franklin Gothic Book" panose="020B0503020102020204" pitchFamily="34" charset="0"/>
                          <a:ea typeface="+mn-ea"/>
                          <a:cs typeface="Arial" panose="020B0604020202020204" pitchFamily="34" charset="0"/>
                        </a:rPr>
                        <a:t>(unbundled)</a:t>
                      </a:r>
                    </a:p>
                  </a:txBody>
                  <a:tcPr marL="0" marR="236886" marT="41188" marB="41188">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24672037"/>
                  </a:ext>
                </a:extLst>
              </a:tr>
            </a:tbl>
          </a:graphicData>
        </a:graphic>
      </p:graphicFrame>
      <p:sp>
        <p:nvSpPr>
          <p:cNvPr id="2" name="Text Placeholder 19">
            <a:extLst>
              <a:ext uri="{FF2B5EF4-FFF2-40B4-BE49-F238E27FC236}">
                <a16:creationId xmlns:a16="http://schemas.microsoft.com/office/drawing/2014/main" id="{20F01027-0F0F-A043-FE60-8E1CC0405AB2}"/>
              </a:ext>
            </a:extLst>
          </p:cNvPr>
          <p:cNvSpPr>
            <a:spLocks noGrp="1"/>
          </p:cNvSpPr>
          <p:nvPr/>
        </p:nvSpPr>
        <p:spPr>
          <a:xfrm>
            <a:off x="304801" y="5349824"/>
            <a:ext cx="11763162" cy="1050976"/>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marR="10719" indent="-137160" defTabSz="767015">
              <a:spcAft>
                <a:spcPts val="100"/>
              </a:spcAft>
              <a:buFont typeface="+mj-lt"/>
              <a:buAutoNum type="arabicPeriod"/>
              <a:tabLst>
                <a:tab pos="180824" algn="l"/>
                <a:tab pos="181292" algn="l"/>
              </a:tabLst>
            </a:pPr>
            <a:r>
              <a:rPr lang="en-US" sz="850"/>
              <a:t>Applies to CREF variable annuities’ net expense ratios average 0.28%, less than half the average industry cost (0.93%) for an institutional annuity. Morningstar, as of Mar. 31, 2024, based on fund level net expense ratios from 11,658 variable annuities evaluated.</a:t>
            </a:r>
          </a:p>
          <a:p>
            <a:pPr marL="137160" marR="10719" indent="-137160" defTabSz="767015">
              <a:spcAft>
                <a:spcPts val="100"/>
              </a:spcAft>
              <a:buFont typeface="+mj-lt"/>
              <a:buAutoNum type="arabicPeriod"/>
              <a:tabLst>
                <a:tab pos="180824" algn="l"/>
                <a:tab pos="181292" algn="l"/>
              </a:tabLst>
            </a:pPr>
            <a:r>
              <a:rPr lang="en-US" sz="850"/>
              <a:t>Source: Mutual Fund Oversight, Fund Administration, CREF Prospectus, as of May 1, 2023. The net expense ratio represents expenses after reimbursement and waivers, if applicable; and is what participants actually pay; while the gross expense ratio represents the expense ratio before consideration for reimbursements and/or waivers are applied. CREF is an at-cost product, which means its net and gross expenses are the same. Total annual expense deductions, which include investment advisory, administrative, and distribution expenses, and mortality and expense risk charges, are estimated each year based on projected expense and asset levels. Differences between actual expenses and the estimate are adjusted quarterly and are reflected in current investment results. Historically, adjustments have been small. The account’s total annual expense deduction appears in the account’s prospectus and may be different than that shown herein due to rounding. Please see the CREF prospectus for fees, expenses and further details. </a:t>
            </a:r>
          </a:p>
          <a:p>
            <a:pPr marL="137160" marR="10719" indent="-137160" defTabSz="767015">
              <a:spcAft>
                <a:spcPts val="100"/>
              </a:spcAft>
              <a:buFont typeface="+mj-lt"/>
              <a:buAutoNum type="arabicPeriod"/>
              <a:tabLst>
                <a:tab pos="180824" algn="l"/>
                <a:tab pos="181292" algn="l"/>
              </a:tabLst>
            </a:pPr>
            <a:r>
              <a:rPr lang="en-US" sz="850"/>
              <a:t>Mortality and expense (M&amp;E) risk charges—CREF also deducts an M&amp;E risk charge that is paid to TIAA to guarantee that CREF participants transferring funds to TIAA for the immediate purchase of lifetime payout annuities will not be charged more than the rate stipulated in the CREF contract. This M&amp;E risk charge is a direct insurance charge. This charge is the same across all classes and accounts. </a:t>
            </a:r>
          </a:p>
        </p:txBody>
      </p:sp>
      <p:sp>
        <p:nvSpPr>
          <p:cNvPr id="6" name="Footer Placeholder 4">
            <a:extLst>
              <a:ext uri="{FF2B5EF4-FFF2-40B4-BE49-F238E27FC236}">
                <a16:creationId xmlns:a16="http://schemas.microsoft.com/office/drawing/2014/main" id="{7D601E3F-77C9-EA62-3319-F446730FAFC6}"/>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10" name="Text Placeholder 23">
            <a:extLst>
              <a:ext uri="{FF2B5EF4-FFF2-40B4-BE49-F238E27FC236}">
                <a16:creationId xmlns:a16="http://schemas.microsoft.com/office/drawing/2014/main" id="{49E79B01-7858-B271-22BE-FDECAAE32B16}"/>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2"/>
                </a:solidFill>
              </a:rPr>
              <a:t>CREF SOCIAL CHOICE</a:t>
            </a:r>
            <a:endParaRPr lang="en-US" dirty="0"/>
          </a:p>
          <a:p>
            <a:endParaRPr lang="en-US" dirty="0"/>
          </a:p>
        </p:txBody>
      </p:sp>
    </p:spTree>
    <p:extLst>
      <p:ext uri="{BB962C8B-B14F-4D97-AF65-F5344CB8AC3E}">
        <p14:creationId xmlns:p14="http://schemas.microsoft.com/office/powerpoint/2010/main" val="27902721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a:xfrm>
            <a:off x="292099" y="612649"/>
            <a:ext cx="10940995" cy="363166"/>
          </a:xfrm>
        </p:spPr>
        <p:txBody>
          <a:bodyPr/>
          <a:lstStyle/>
          <a:p>
            <a:r>
              <a:rPr lang="en-US" dirty="0"/>
              <a:t>Built-in retirement income keeps going for life.</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66</a:t>
            </a:fld>
            <a:endParaRPr lang="en-US"/>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5760720"/>
            <a:ext cx="11234928" cy="632818"/>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10719" defTabSz="767015">
              <a:spcAft>
                <a:spcPts val="100"/>
              </a:spcAft>
              <a:tabLst>
                <a:tab pos="180824" algn="l"/>
                <a:tab pos="181292" algn="l"/>
              </a:tabLst>
            </a:pPr>
            <a:r>
              <a:rPr lang="en-US" sz="850">
                <a:latin typeface="+mn-lt"/>
              </a:rPr>
              <a:t>The illustration above is based on historical performance. You cannot invest directly in any index. Index returns do not reflect a deduction for fees or expenses. In this example, Russell 3000 and MSCI </a:t>
            </a:r>
            <a:r>
              <a:rPr lang="en-US" sz="850" err="1">
                <a:latin typeface="+mn-lt"/>
              </a:rPr>
              <a:t>EAFE+Canada</a:t>
            </a:r>
            <a:r>
              <a:rPr lang="en-US" sz="850">
                <a:latin typeface="+mn-lt"/>
              </a:rPr>
              <a:t> options. Represents a 65/35 weighted allocation of both respective market indexes adjusted and/or unadjusted for expenses. Source: TIAA Actuarial. Notes: A variable annuity is an insurance contract and includes underlying investments whose value is tied to market performance. When markets are up, you can capture the gains, but you may also experience losses when markets are down. When you retire, you can choose to receive income for life and/or other income. </a:t>
            </a:r>
          </a:p>
        </p:txBody>
      </p:sp>
      <p:sp>
        <p:nvSpPr>
          <p:cNvPr id="22" name="TextBox 7">
            <a:extLst>
              <a:ext uri="{FF2B5EF4-FFF2-40B4-BE49-F238E27FC236}">
                <a16:creationId xmlns:a16="http://schemas.microsoft.com/office/drawing/2014/main" id="{E5C5CAEA-2EF0-8741-900E-948049404FD2}"/>
              </a:ext>
            </a:extLst>
          </p:cNvPr>
          <p:cNvSpPr txBox="1"/>
          <p:nvPr/>
        </p:nvSpPr>
        <p:spPr>
          <a:xfrm>
            <a:off x="975360" y="1645267"/>
            <a:ext cx="8424279" cy="425758"/>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200"/>
              </a:spcAft>
            </a:pPr>
            <a:r>
              <a:rPr lang="en-US" sz="1300" b="1" spc="30" dirty="0">
                <a:latin typeface="Ringside Narrow" panose="02000500000000000000" pitchFamily="2" charset="0"/>
              </a:rPr>
              <a:t>RETIREMENT INCOME OVER 25 YEARS</a:t>
            </a:r>
          </a:p>
          <a:p>
            <a:pPr algn="ctr">
              <a:spcAft>
                <a:spcPts val="200"/>
              </a:spcAft>
            </a:pPr>
            <a:r>
              <a:rPr lang="en-US" sz="1300" dirty="0">
                <a:latin typeface="Ringside Narrow Book" panose="02000500000000000000" pitchFamily="2" charset="0"/>
              </a:rPr>
              <a:t>(actual results from 1/1/1999 to 12/31/2023)</a:t>
            </a:r>
          </a:p>
        </p:txBody>
      </p:sp>
      <p:sp>
        <p:nvSpPr>
          <p:cNvPr id="2" name="Text Placeholder 2">
            <a:extLst>
              <a:ext uri="{FF2B5EF4-FFF2-40B4-BE49-F238E27FC236}">
                <a16:creationId xmlns:a16="http://schemas.microsoft.com/office/drawing/2014/main" id="{2ED58F96-1EBF-F615-6C9B-A9387B8060CF}"/>
              </a:ext>
            </a:extLst>
          </p:cNvPr>
          <p:cNvSpPr>
            <a:spLocks noGrp="1"/>
          </p:cNvSpPr>
          <p:nvPr/>
        </p:nvSpPr>
        <p:spPr>
          <a:xfrm>
            <a:off x="292097" y="1097281"/>
            <a:ext cx="11297923" cy="30165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Has provided more than </a:t>
            </a:r>
            <a:r>
              <a:rPr lang="en-US" sz="1600" b="1" dirty="0">
                <a:solidFill>
                  <a:schemeClr val="tx1"/>
                </a:solidFill>
                <a:latin typeface="Ringside Narrow" panose="02000500000000000000" pitchFamily="2" charset="0"/>
              </a:rPr>
              <a:t>$6,000 more annual income on average </a:t>
            </a:r>
            <a:r>
              <a:rPr lang="en-US" sz="1600" dirty="0">
                <a:solidFill>
                  <a:schemeClr val="tx1"/>
                </a:solidFill>
              </a:rPr>
              <a:t>than the benchmark and more than </a:t>
            </a:r>
            <a:r>
              <a:rPr lang="en-US" sz="1600" b="1" dirty="0">
                <a:solidFill>
                  <a:schemeClr val="tx1"/>
                </a:solidFill>
                <a:latin typeface="Ringside Narrow" panose="02000500000000000000" pitchFamily="2" charset="0"/>
              </a:rPr>
              <a:t>$170,000 more in total</a:t>
            </a:r>
            <a:endParaRPr lang="en-US" sz="1600" dirty="0">
              <a:solidFill>
                <a:schemeClr val="tx1"/>
              </a:solidFill>
            </a:endParaRPr>
          </a:p>
        </p:txBody>
      </p:sp>
      <p:sp>
        <p:nvSpPr>
          <p:cNvPr id="9" name="TextBox 8">
            <a:extLst>
              <a:ext uri="{FF2B5EF4-FFF2-40B4-BE49-F238E27FC236}">
                <a16:creationId xmlns:a16="http://schemas.microsoft.com/office/drawing/2014/main" id="{558B3735-E193-5E69-9518-DE4410737055}"/>
              </a:ext>
            </a:extLst>
          </p:cNvPr>
          <p:cNvSpPr txBox="1"/>
          <p:nvPr/>
        </p:nvSpPr>
        <p:spPr>
          <a:xfrm>
            <a:off x="9558527" y="2189139"/>
            <a:ext cx="2328673" cy="1200329"/>
          </a:xfrm>
          <a:prstGeom prst="rect">
            <a:avLst/>
          </a:prstGeom>
          <a:solidFill>
            <a:schemeClr val="accent4"/>
          </a:solidFill>
        </p:spPr>
        <p:txBody>
          <a:bodyPr wrap="square" lIns="91440" tIns="91440" rIns="9144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CREF Social Choice</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Average annual income:</a:t>
            </a:r>
          </a:p>
          <a:p>
            <a:pPr marL="0" marR="0" lvl="0" indent="0" defTabSz="914400" rtl="0" eaLnBrk="1" fontAlgn="auto" latinLnBrk="0" hangingPunct="1">
              <a:lnSpc>
                <a:spcPct val="100000"/>
              </a:lnSpc>
              <a:spcBef>
                <a:spcPts val="0"/>
              </a:spcBef>
              <a:spcAft>
                <a:spcPts val="600"/>
              </a:spcAft>
              <a:buClrTx/>
              <a:buSzTx/>
              <a:buFontTx/>
              <a:buNone/>
              <a:tabLst/>
              <a:defRPr/>
            </a:pPr>
            <a:r>
              <a:rPr lang="en-US" sz="1200" b="1">
                <a:solidFill>
                  <a:schemeClr val="bg1"/>
                </a:solidFill>
                <a:latin typeface="Ringside Narrow" panose="02000500000000000000" pitchFamily="2" charset="0"/>
              </a:rPr>
              <a:t>$19,156</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chemeClr val="bg1"/>
                </a:solidFill>
                <a:effectLst/>
                <a:uLnTx/>
                <a:uFillTx/>
                <a:ea typeface="+mn-ea"/>
                <a:cs typeface="+mn-cs"/>
              </a:rPr>
              <a:t>Income over 25 years:</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a:ln>
                  <a:noFill/>
                </a:ln>
                <a:solidFill>
                  <a:schemeClr val="bg1"/>
                </a:solidFill>
                <a:effectLst/>
                <a:uLnTx/>
                <a:uFillTx/>
                <a:latin typeface="Ringside Narrow" panose="02000500000000000000" pitchFamily="2" charset="0"/>
              </a:rPr>
              <a:t>$</a:t>
            </a:r>
            <a:r>
              <a:rPr lang="en-US" sz="1200" b="1">
                <a:solidFill>
                  <a:schemeClr val="bg1"/>
                </a:solidFill>
                <a:latin typeface="Ringside Narrow" panose="02000500000000000000" pitchFamily="2" charset="0"/>
              </a:rPr>
              <a:t>478,892</a:t>
            </a:r>
            <a:endParaRPr kumimoji="0" lang="en-US" sz="1200" b="1" u="none" strike="noStrike" kern="1200" cap="none" spc="0" normalizeH="0" baseline="0" noProof="0">
              <a:ln>
                <a:noFill/>
              </a:ln>
              <a:solidFill>
                <a:schemeClr val="bg1"/>
              </a:solidFill>
              <a:effectLst/>
              <a:uLnTx/>
              <a:uFillTx/>
              <a:latin typeface="Ringside Narrow" panose="02000500000000000000" pitchFamily="2" charset="0"/>
            </a:endParaRPr>
          </a:p>
        </p:txBody>
      </p:sp>
      <p:sp>
        <p:nvSpPr>
          <p:cNvPr id="10" name="TextBox 9">
            <a:extLst>
              <a:ext uri="{FF2B5EF4-FFF2-40B4-BE49-F238E27FC236}">
                <a16:creationId xmlns:a16="http://schemas.microsoft.com/office/drawing/2014/main" id="{DE32E2BA-5624-625B-B035-DF6E8CD84F27}"/>
              </a:ext>
            </a:extLst>
          </p:cNvPr>
          <p:cNvSpPr txBox="1"/>
          <p:nvPr/>
        </p:nvSpPr>
        <p:spPr>
          <a:xfrm>
            <a:off x="9558527" y="3527550"/>
            <a:ext cx="2328673" cy="1400383"/>
          </a:xfrm>
          <a:prstGeom prst="rect">
            <a:avLst/>
          </a:prstGeom>
          <a:solidFill>
            <a:schemeClr val="tx1"/>
          </a:solidFill>
        </p:spPr>
        <p:txBody>
          <a:bodyPr wrap="square" lIns="91440" tIns="91440" rIns="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Morningstar </a:t>
            </a:r>
            <a:r>
              <a:rPr lang="en-US" sz="1300" b="1">
                <a:solidFill>
                  <a:schemeClr val="bg1"/>
                </a:solidFill>
                <a:latin typeface="Ringside Narrow" panose="02000500000000000000" pitchFamily="2" charset="0"/>
              </a:rPr>
              <a:t>Moderate Target Risk </a:t>
            </a: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Index</a:t>
            </a:r>
          </a:p>
          <a:p>
            <a:pPr marL="0" marR="0" lvl="0" indent="0" defTabSz="914400" rtl="0" eaLnBrk="1" fontAlgn="auto" latinLnBrk="0" hangingPunct="1">
              <a:lnSpc>
                <a:spcPct val="100000"/>
              </a:lnSpc>
              <a:spcBef>
                <a:spcPts val="0"/>
              </a:spcBef>
              <a:spcAft>
                <a:spcPts val="600"/>
              </a:spcAft>
              <a:buClrTx/>
              <a:buSzTx/>
              <a:buFontTx/>
              <a:buNone/>
              <a:tabLst/>
              <a:defRPr/>
            </a:pPr>
            <a:r>
              <a:rPr lang="en-US" sz="1200">
                <a:solidFill>
                  <a:schemeClr val="bg1"/>
                </a:solidFill>
                <a:latin typeface="Ringside Narrow Book" panose="02000500000000000000" pitchFamily="2" charset="0"/>
              </a:rPr>
              <a:t>Average annual withdrawals:</a:t>
            </a:r>
            <a:br>
              <a:rPr lang="en-US" sz="1200">
                <a:solidFill>
                  <a:schemeClr val="bg1"/>
                </a:solidFill>
                <a:latin typeface="Ringside Narrow Book" panose="02000500000000000000" pitchFamily="2" charset="0"/>
              </a:rPr>
            </a:br>
            <a:r>
              <a:rPr lang="en-US" sz="1200" b="1">
                <a:solidFill>
                  <a:schemeClr val="bg1"/>
                </a:solidFill>
                <a:latin typeface="Ringside Narrow" panose="02000500000000000000" pitchFamily="2" charset="0"/>
              </a:rPr>
              <a:t>$12,328</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solidFill>
                  <a:schemeClr val="bg1"/>
                </a:solidFill>
                <a:effectLst/>
                <a:uLnTx/>
                <a:uFillTx/>
                <a:latin typeface="Ringside Narrow Book" panose="02000500000000000000" pitchFamily="2" charset="0"/>
              </a:rPr>
              <a:t>Income over 25 years:</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latin typeface="Ringside Narrow" panose="02000500000000000000" pitchFamily="2" charset="0"/>
              </a:rPr>
              <a:t>$308,195</a:t>
            </a:r>
            <a:endParaRPr kumimoji="0" lang="en-US" sz="1200" b="1" u="none" strike="noStrike" kern="1200" cap="none" spc="0" normalizeH="0" baseline="0" noProof="0">
              <a:ln>
                <a:noFill/>
              </a:ln>
              <a:solidFill>
                <a:schemeClr val="bg1"/>
              </a:solidFill>
              <a:effectLst/>
              <a:uLnTx/>
              <a:uFillTx/>
              <a:latin typeface="Ringside Narrow" panose="02000500000000000000" pitchFamily="2" charset="0"/>
            </a:endParaRPr>
          </a:p>
        </p:txBody>
      </p:sp>
      <p:grpSp>
        <p:nvGrpSpPr>
          <p:cNvPr id="38" name="Group 37">
            <a:extLst>
              <a:ext uri="{FF2B5EF4-FFF2-40B4-BE49-F238E27FC236}">
                <a16:creationId xmlns:a16="http://schemas.microsoft.com/office/drawing/2014/main" id="{794A94E0-64FE-F40B-8BCA-66C53F6B2C53}"/>
              </a:ext>
            </a:extLst>
          </p:cNvPr>
          <p:cNvGrpSpPr/>
          <p:nvPr/>
        </p:nvGrpSpPr>
        <p:grpSpPr>
          <a:xfrm>
            <a:off x="3530071" y="5456438"/>
            <a:ext cx="4247938" cy="138499"/>
            <a:chOff x="2093205" y="5020048"/>
            <a:chExt cx="4247938" cy="138499"/>
          </a:xfrm>
        </p:grpSpPr>
        <p:grpSp>
          <p:nvGrpSpPr>
            <p:cNvPr id="37" name="Group 36">
              <a:extLst>
                <a:ext uri="{FF2B5EF4-FFF2-40B4-BE49-F238E27FC236}">
                  <a16:creationId xmlns:a16="http://schemas.microsoft.com/office/drawing/2014/main" id="{F37CE45D-D09A-050C-1F87-C8C3CD2E385F}"/>
                </a:ext>
              </a:extLst>
            </p:cNvPr>
            <p:cNvGrpSpPr/>
            <p:nvPr/>
          </p:nvGrpSpPr>
          <p:grpSpPr>
            <a:xfrm>
              <a:off x="2093205" y="5020048"/>
              <a:ext cx="4247938" cy="138499"/>
              <a:chOff x="2093205" y="5020048"/>
              <a:chExt cx="4247938" cy="138499"/>
            </a:xfrm>
          </p:grpSpPr>
          <p:grpSp>
            <p:nvGrpSpPr>
              <p:cNvPr id="53" name="Group 52">
                <a:extLst>
                  <a:ext uri="{FF2B5EF4-FFF2-40B4-BE49-F238E27FC236}">
                    <a16:creationId xmlns:a16="http://schemas.microsoft.com/office/drawing/2014/main" id="{BC9328AA-6245-A193-BEDD-A02B6225D57A}"/>
                  </a:ext>
                </a:extLst>
              </p:cNvPr>
              <p:cNvGrpSpPr/>
              <p:nvPr/>
            </p:nvGrpSpPr>
            <p:grpSpPr>
              <a:xfrm>
                <a:off x="2344984" y="5020048"/>
                <a:ext cx="3996159" cy="138499"/>
                <a:chOff x="3187893" y="4820446"/>
                <a:chExt cx="3996159" cy="138499"/>
              </a:xfrm>
            </p:grpSpPr>
            <p:sp>
              <p:nvSpPr>
                <p:cNvPr id="27" name="TextBox 26">
                  <a:extLst>
                    <a:ext uri="{FF2B5EF4-FFF2-40B4-BE49-F238E27FC236}">
                      <a16:creationId xmlns:a16="http://schemas.microsoft.com/office/drawing/2014/main" id="{1129FAD8-E82F-3AFD-2DBE-879A76D5D5CA}"/>
                    </a:ext>
                  </a:extLst>
                </p:cNvPr>
                <p:cNvSpPr txBox="1"/>
                <p:nvPr/>
              </p:nvSpPr>
              <p:spPr>
                <a:xfrm>
                  <a:off x="3187893" y="4820446"/>
                  <a:ext cx="2838452"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Social Choice</a:t>
                  </a:r>
                </a:p>
              </p:txBody>
            </p:sp>
            <p:sp>
              <p:nvSpPr>
                <p:cNvPr id="28" name="TextBox 27">
                  <a:extLst>
                    <a:ext uri="{FF2B5EF4-FFF2-40B4-BE49-F238E27FC236}">
                      <a16:creationId xmlns:a16="http://schemas.microsoft.com/office/drawing/2014/main" id="{CCDE0A37-093C-ADF8-DEB4-5160F7741E6B}"/>
                    </a:ext>
                  </a:extLst>
                </p:cNvPr>
                <p:cNvSpPr txBox="1"/>
                <p:nvPr/>
              </p:nvSpPr>
              <p:spPr>
                <a:xfrm>
                  <a:off x="4829352" y="4820446"/>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Morningstar Moderate Target Risk Index</a:t>
                  </a:r>
                </a:p>
              </p:txBody>
            </p:sp>
          </p:grpSp>
          <p:cxnSp>
            <p:nvCxnSpPr>
              <p:cNvPr id="15" name="Straight Connector 14">
                <a:extLst>
                  <a:ext uri="{FF2B5EF4-FFF2-40B4-BE49-F238E27FC236}">
                    <a16:creationId xmlns:a16="http://schemas.microsoft.com/office/drawing/2014/main" id="{7307D93E-D324-7179-C440-E276C2767A4A}"/>
                  </a:ext>
                </a:extLst>
              </p:cNvPr>
              <p:cNvCxnSpPr>
                <a:cxnSpLocks/>
              </p:cNvCxnSpPr>
              <p:nvPr/>
            </p:nvCxnSpPr>
            <p:spPr>
              <a:xfrm>
                <a:off x="2093205" y="5088102"/>
                <a:ext cx="18802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a16="http://schemas.microsoft.com/office/drawing/2014/main" id="{1177AD90-0645-456B-85D1-4C86A8A5CE4F}"/>
                </a:ext>
              </a:extLst>
            </p:cNvPr>
            <p:cNvCxnSpPr>
              <a:cxnSpLocks/>
            </p:cNvCxnSpPr>
            <p:nvPr/>
          </p:nvCxnSpPr>
          <p:spPr>
            <a:xfrm>
              <a:off x="3729949" y="5093610"/>
              <a:ext cx="186547" cy="0"/>
            </a:xfrm>
            <a:prstGeom prst="line">
              <a:avLst/>
            </a:prstGeom>
            <a:ln w="28575" cap="rnd">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aphicFrame>
        <p:nvGraphicFramePr>
          <p:cNvPr id="11" name="Chart 10">
            <a:extLst>
              <a:ext uri="{FF2B5EF4-FFF2-40B4-BE49-F238E27FC236}">
                <a16:creationId xmlns:a16="http://schemas.microsoft.com/office/drawing/2014/main" id="{4AA0E9BF-F2E5-6367-3D3E-C42E4216B487}"/>
              </a:ext>
            </a:extLst>
          </p:cNvPr>
          <p:cNvGraphicFramePr>
            <a:graphicFrameLocks/>
          </p:cNvGraphicFramePr>
          <p:nvPr/>
        </p:nvGraphicFramePr>
        <p:xfrm>
          <a:off x="298450" y="2072107"/>
          <a:ext cx="9052560" cy="318814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FAE3B1CF-EEE0-2192-AA7B-6E17BDECACDA}"/>
              </a:ext>
            </a:extLst>
          </p:cNvPr>
          <p:cNvSpPr txBox="1"/>
          <p:nvPr/>
        </p:nvSpPr>
        <p:spPr>
          <a:xfrm>
            <a:off x="4732020" y="2354455"/>
            <a:ext cx="2905727" cy="507831"/>
          </a:xfrm>
          <a:prstGeom prst="rect">
            <a:avLst/>
          </a:prstGeom>
          <a:noFill/>
          <a:ln w="28575">
            <a:noFill/>
          </a:ln>
        </p:spPr>
        <p:txBody>
          <a:bodyPr wrap="square" lIns="0" tIns="0" rIns="0" bIns="0" rtlCol="0">
            <a:spAutoFit/>
          </a:bodyPr>
          <a:lstStyle/>
          <a:p>
            <a:pPr algn="r" defTabSz="976802" rtl="0"/>
            <a:r>
              <a:rPr lang="en-US" sz="1100" b="1" dirty="0">
                <a:solidFill>
                  <a:schemeClr val="accent4"/>
                </a:solidFill>
                <a:latin typeface="Ringside Narrow" panose="02000500000000000000" pitchFamily="2" charset="0"/>
              </a:rPr>
              <a:t>CREF Social Choice variable annuity keeps going </a:t>
            </a:r>
            <a:r>
              <a:rPr lang="en-US" sz="1100" b="1" dirty="0">
                <a:latin typeface="Ringside Narrow" panose="02000500000000000000" pitchFamily="2" charset="0"/>
              </a:rPr>
              <a:t>while investment account runs out </a:t>
            </a:r>
            <a:br>
              <a:rPr lang="en-US" sz="1100" b="1" dirty="0">
                <a:latin typeface="Ringside Narrow" panose="02000500000000000000" pitchFamily="2" charset="0"/>
              </a:rPr>
            </a:br>
            <a:endParaRPr lang="en-US" sz="1100" b="1" kern="1200" dirty="0">
              <a:latin typeface="Ringside Narrow" panose="02000500000000000000" pitchFamily="2" charset="0"/>
            </a:endParaRPr>
          </a:p>
        </p:txBody>
      </p:sp>
      <p:sp>
        <p:nvSpPr>
          <p:cNvPr id="8" name="Footer Placeholder 4">
            <a:extLst>
              <a:ext uri="{FF2B5EF4-FFF2-40B4-BE49-F238E27FC236}">
                <a16:creationId xmlns:a16="http://schemas.microsoft.com/office/drawing/2014/main" id="{116DC00D-AB75-C5C0-CC03-93C622768145}"/>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14" name="Text Placeholder 23">
            <a:extLst>
              <a:ext uri="{FF2B5EF4-FFF2-40B4-BE49-F238E27FC236}">
                <a16:creationId xmlns:a16="http://schemas.microsoft.com/office/drawing/2014/main" id="{4899A02F-497C-386C-593B-9E1CAAC0C78A}"/>
              </a:ext>
            </a:extLst>
          </p:cNvPr>
          <p:cNvSpPr>
            <a:spLocks noGrp="1"/>
          </p:cNvSpPr>
          <p:nvPr/>
        </p:nvSpPr>
        <p:spPr>
          <a:xfrm>
            <a:off x="305593" y="374904"/>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000" b="1" i="0" kern="1200">
                <a:solidFill>
                  <a:schemeClr val="tx1"/>
                </a:solidFill>
                <a:latin typeface="Ringside Narrow"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2"/>
                </a:solidFill>
              </a:rPr>
              <a:t>CREF SOCIAL CHOICE</a:t>
            </a:r>
            <a:endParaRPr lang="en-US" dirty="0"/>
          </a:p>
          <a:p>
            <a:endParaRPr lang="en-US" dirty="0"/>
          </a:p>
        </p:txBody>
      </p:sp>
    </p:spTree>
    <p:extLst>
      <p:ext uri="{BB962C8B-B14F-4D97-AF65-F5344CB8AC3E}">
        <p14:creationId xmlns:p14="http://schemas.microsoft.com/office/powerpoint/2010/main" val="15020223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85B41AE-763A-874C-ABB0-9B9063C2F4BB}"/>
              </a:ext>
            </a:extLst>
          </p:cNvPr>
          <p:cNvSpPr>
            <a:spLocks noGrp="1"/>
          </p:cNvSpPr>
          <p:nvPr>
            <p:ph type="body" sz="quarter" idx="13"/>
          </p:nvPr>
        </p:nvSpPr>
        <p:spPr>
          <a:xfrm>
            <a:off x="292607" y="1189518"/>
            <a:ext cx="11243957" cy="1261582"/>
          </a:xfrm>
        </p:spPr>
        <p:txBody>
          <a:bodyPr numCol="1" anchor="t" anchorCtr="0"/>
          <a:lstStyle/>
          <a:p>
            <a:pPr>
              <a:spcAft>
                <a:spcPts val="600"/>
              </a:spcAft>
            </a:pPr>
            <a:r>
              <a:rPr lang="en-US" sz="850">
                <a:solidFill>
                  <a:srgbClr val="041459"/>
                </a:solidFill>
                <a:effectLst/>
              </a:rPr>
              <a:t>The Morningstar Rating™ for funds, or “star rating,” is calculated for funds and separate accounts with at least a three-year history. Exchange-traded funds and open-ended mutual funds are considered a single population for comparative purposes. It’s calculated based on a Morningstar Risk-Adjusted Return measure that accounts for variation in a managed product’s monthly excess performance, placing more emphasis on downward variations and rewarding consistent performance. The Morningstar Rating does not include any adjustment for sales loads. The top 10% of products in each product category receive 5 stars, the next 22.5% receive 4 stars, the next 35% receive 3 stars, the next 22.5% receive 2 stars, and the bottom 10% receive 1 star. The Overall Morningstar Rating for a managed product is derived from a weighted average of the performance figures associated with its three-, five-, and 10-year (if applicable) Morningstar Rating metrics. </a:t>
            </a:r>
          </a:p>
          <a:p>
            <a:pPr>
              <a:spcAft>
                <a:spcPts val="600"/>
              </a:spcAft>
            </a:pPr>
            <a:r>
              <a:rPr lang="en-US" sz="850">
                <a:solidFill>
                  <a:srgbClr val="041459"/>
                </a:solidFill>
                <a:effectLst/>
              </a:rPr>
              <a:t>Morningstar ranking/number of funds in category displays the fund’s actual rank within its Morningstar Category based on average annual total return and number of funds in that category. The returns assume reinvestment of dividends and do not reflect any applicable sales charge. Absent expense limitation, total return would be less. Morningstar percentile rankings are the fund’s total return rank relative to all the funds in the same Morningstar Category, where 1 is the highest percentile rank and 100 is the lowest percentile rank.</a:t>
            </a:r>
          </a:p>
        </p:txBody>
      </p:sp>
      <p:sp>
        <p:nvSpPr>
          <p:cNvPr id="3" name="Slide Number Placeholder 2">
            <a:extLst>
              <a:ext uri="{FF2B5EF4-FFF2-40B4-BE49-F238E27FC236}">
                <a16:creationId xmlns:a16="http://schemas.microsoft.com/office/drawing/2014/main" id="{A792E437-BCF4-FC21-5684-158C8AA248BC}"/>
              </a:ext>
            </a:extLst>
          </p:cNvPr>
          <p:cNvSpPr>
            <a:spLocks noGrp="1"/>
          </p:cNvSpPr>
          <p:nvPr>
            <p:ph type="sldNum" sz="quarter" idx="12"/>
          </p:nvPr>
        </p:nvSpPr>
        <p:spPr/>
        <p:txBody>
          <a:bodyPr/>
          <a:lstStyle/>
          <a:p>
            <a:fld id="{E5B12101-DB11-214A-81F9-2D258DBE057F}" type="slidenum">
              <a:rPr lang="en-US" smtClean="0"/>
              <a:pPr/>
              <a:t>67</a:t>
            </a:fld>
            <a:endParaRPr lang="en-US"/>
          </a:p>
        </p:txBody>
      </p:sp>
      <p:sp>
        <p:nvSpPr>
          <p:cNvPr id="4" name="Title 1">
            <a:extLst>
              <a:ext uri="{FF2B5EF4-FFF2-40B4-BE49-F238E27FC236}">
                <a16:creationId xmlns:a16="http://schemas.microsoft.com/office/drawing/2014/main" id="{3BA751B2-1202-4E03-3650-C86792BBE341}"/>
              </a:ext>
            </a:extLst>
          </p:cNvPr>
          <p:cNvSpPr>
            <a:spLocks noGrp="1"/>
          </p:cNvSpPr>
          <p:nvPr>
            <p:ph type="title"/>
          </p:nvPr>
        </p:nvSpPr>
        <p:spPr>
          <a:xfrm>
            <a:off x="292099" y="612648"/>
            <a:ext cx="10859993" cy="627573"/>
          </a:xfrm>
        </p:spPr>
        <p:txBody>
          <a:bodyPr/>
          <a:lstStyle/>
          <a:p>
            <a:r>
              <a:rPr lang="en-US"/>
              <a:t>Important information and general disclosures</a:t>
            </a:r>
          </a:p>
        </p:txBody>
      </p:sp>
      <p:sp>
        <p:nvSpPr>
          <p:cNvPr id="2" name="Footer Placeholder 4">
            <a:extLst>
              <a:ext uri="{FF2B5EF4-FFF2-40B4-BE49-F238E27FC236}">
                <a16:creationId xmlns:a16="http://schemas.microsoft.com/office/drawing/2014/main" id="{E588D82F-24F5-D5BC-75ED-9DC317BD053F}"/>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4966006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2C5A6-3AAF-ED44-391E-76DE97F15924}"/>
              </a:ext>
            </a:extLst>
          </p:cNvPr>
          <p:cNvSpPr>
            <a:spLocks noGrp="1"/>
          </p:cNvSpPr>
          <p:nvPr>
            <p:ph type="title"/>
          </p:nvPr>
        </p:nvSpPr>
        <p:spPr>
          <a:xfrm>
            <a:off x="279400" y="1481328"/>
            <a:ext cx="8531352" cy="1298448"/>
          </a:xfrm>
        </p:spPr>
        <p:txBody>
          <a:bodyPr/>
          <a:lstStyle/>
          <a:p>
            <a:r>
              <a:rPr lang="en-US"/>
              <a:t>CREF Core Bond</a:t>
            </a:r>
          </a:p>
        </p:txBody>
      </p:sp>
      <p:sp>
        <p:nvSpPr>
          <p:cNvPr id="4" name="Slide Number Placeholder 3">
            <a:extLst>
              <a:ext uri="{FF2B5EF4-FFF2-40B4-BE49-F238E27FC236}">
                <a16:creationId xmlns:a16="http://schemas.microsoft.com/office/drawing/2014/main" id="{07B4E0E4-93F2-BF6C-0077-8BC202C869A3}"/>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68</a:t>
            </a:fld>
            <a:endParaRPr lang="en-US"/>
          </a:p>
        </p:txBody>
      </p:sp>
      <p:sp>
        <p:nvSpPr>
          <p:cNvPr id="3" name="Footer Placeholder 4">
            <a:extLst>
              <a:ext uri="{FF2B5EF4-FFF2-40B4-BE49-F238E27FC236}">
                <a16:creationId xmlns:a16="http://schemas.microsoft.com/office/drawing/2014/main" id="{6CF0C57E-085B-88DE-A9FC-52F3BD67B0C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4294933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3BDEE38F-FA12-2F04-29DE-5B2F02365A85}"/>
              </a:ext>
            </a:extLst>
          </p:cNvPr>
          <p:cNvSpPr>
            <a:spLocks noGrp="1"/>
          </p:cNvSpPr>
          <p:nvPr>
            <p:ph type="sldNum" sz="quarter" idx="12"/>
          </p:nvPr>
        </p:nvSpPr>
        <p:spPr/>
        <p:txBody>
          <a:bodyPr/>
          <a:lstStyle/>
          <a:p>
            <a:fld id="{E5B12101-DB11-214A-81F9-2D258DBE057F}" type="slidenum">
              <a:rPr lang="en-US" smtClean="0"/>
              <a:pPr/>
              <a:t>69</a:t>
            </a:fld>
            <a:endParaRPr lang="en-US"/>
          </a:p>
        </p:txBody>
      </p:sp>
      <p:sp>
        <p:nvSpPr>
          <p:cNvPr id="15" name="TextBox 14">
            <a:extLst>
              <a:ext uri="{FF2B5EF4-FFF2-40B4-BE49-F238E27FC236}">
                <a16:creationId xmlns:a16="http://schemas.microsoft.com/office/drawing/2014/main" id="{867B2474-BECB-1C33-BE09-57F146A62F6E}"/>
              </a:ext>
            </a:extLst>
          </p:cNvPr>
          <p:cNvSpPr txBox="1"/>
          <p:nvPr/>
        </p:nvSpPr>
        <p:spPr>
          <a:xfrm>
            <a:off x="4318942" y="840161"/>
            <a:ext cx="7148215" cy="587661"/>
          </a:xfrm>
          <a:prstGeom prst="rect">
            <a:avLst/>
          </a:prstGeom>
          <a:noFill/>
        </p:spPr>
        <p:txBody>
          <a:bodyPr wrap="square" lIns="0" tIns="0" rIns="0" bIns="0" rtlCol="0">
            <a:spAutoFit/>
          </a:bodyPr>
          <a:lstStyle/>
          <a:p>
            <a:pPr>
              <a:lnSpc>
                <a:spcPts val="2400"/>
              </a:lnSpc>
              <a:spcAft>
                <a:spcPts val="300"/>
              </a:spcAft>
              <a:buSzPct val="65000"/>
            </a:pPr>
            <a:r>
              <a:rPr lang="en-US" sz="2200" b="1" spc="60" dirty="0">
                <a:solidFill>
                  <a:schemeClr val="tx2"/>
                </a:solidFill>
                <a:latin typeface="+mj-lt"/>
              </a:rPr>
              <a:t>Market growth opportunity across fixed income sectors</a:t>
            </a:r>
          </a:p>
          <a:p>
            <a:pPr>
              <a:lnSpc>
                <a:spcPts val="2000"/>
              </a:lnSpc>
              <a:spcAft>
                <a:spcPts val="300"/>
              </a:spcAft>
              <a:buSzPct val="65000"/>
            </a:pPr>
            <a:r>
              <a:rPr lang="en-US" sz="1600" dirty="0">
                <a:latin typeface="+mn-lt"/>
              </a:rPr>
              <a:t>Consistently competitive returns during accumulation and in retirement </a:t>
            </a:r>
          </a:p>
        </p:txBody>
      </p:sp>
      <p:sp>
        <p:nvSpPr>
          <p:cNvPr id="3" name="TextBox 2">
            <a:extLst>
              <a:ext uri="{FF2B5EF4-FFF2-40B4-BE49-F238E27FC236}">
                <a16:creationId xmlns:a16="http://schemas.microsoft.com/office/drawing/2014/main" id="{E28F575B-0122-0A88-8A2B-CABDE0643324}"/>
              </a:ext>
            </a:extLst>
          </p:cNvPr>
          <p:cNvSpPr txBox="1"/>
          <p:nvPr/>
        </p:nvSpPr>
        <p:spPr>
          <a:xfrm>
            <a:off x="4318942" y="2176272"/>
            <a:ext cx="6931635" cy="587661"/>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At cost with no added fees</a:t>
            </a:r>
            <a:r>
              <a:rPr lang="en-US" sz="2200" b="1" spc="60" baseline="30000">
                <a:solidFill>
                  <a:schemeClr val="tx2"/>
                </a:solidFill>
                <a:latin typeface="+mj-lt"/>
              </a:rPr>
              <a:t>2</a:t>
            </a:r>
          </a:p>
          <a:p>
            <a:pPr>
              <a:lnSpc>
                <a:spcPts val="2000"/>
              </a:lnSpc>
              <a:spcAft>
                <a:spcPts val="300"/>
              </a:spcAft>
              <a:buSzPct val="65000"/>
            </a:pPr>
            <a:r>
              <a:rPr lang="en-US" sz="1600">
                <a:latin typeface="+mn-lt"/>
              </a:rPr>
              <a:t>One of the least expensive actively managed strategies in </a:t>
            </a:r>
            <a:r>
              <a:rPr lang="en-US" sz="1600"/>
              <a:t>its category</a:t>
            </a:r>
            <a:endParaRPr lang="en-US" sz="1600">
              <a:latin typeface="+mn-lt"/>
            </a:endParaRPr>
          </a:p>
        </p:txBody>
      </p:sp>
      <p:sp>
        <p:nvSpPr>
          <p:cNvPr id="11" name="TextBox 10">
            <a:extLst>
              <a:ext uri="{FF2B5EF4-FFF2-40B4-BE49-F238E27FC236}">
                <a16:creationId xmlns:a16="http://schemas.microsoft.com/office/drawing/2014/main" id="{6C4F560A-AEA9-2D73-A08C-EEEF4248F94D}"/>
              </a:ext>
            </a:extLst>
          </p:cNvPr>
          <p:cNvSpPr txBox="1"/>
          <p:nvPr/>
        </p:nvSpPr>
        <p:spPr>
          <a:xfrm>
            <a:off x="4318942" y="3483864"/>
            <a:ext cx="7148215" cy="844142"/>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Variable lifetime income as a hedge against inflation</a:t>
            </a:r>
            <a:endParaRPr lang="en-US" sz="2200" b="1" spc="60" baseline="30000">
              <a:solidFill>
                <a:schemeClr val="tx2"/>
              </a:solidFill>
              <a:latin typeface="+mj-lt"/>
            </a:endParaRPr>
          </a:p>
          <a:p>
            <a:pPr>
              <a:lnSpc>
                <a:spcPts val="2000"/>
              </a:lnSpc>
              <a:spcAft>
                <a:spcPts val="300"/>
              </a:spcAft>
              <a:buSzPct val="65000"/>
            </a:pPr>
            <a:r>
              <a:rPr lang="en-US" sz="1600"/>
              <a:t>Retirement income </a:t>
            </a:r>
            <a:r>
              <a:rPr lang="en-US" sz="1600">
                <a:latin typeface="+mn-lt"/>
              </a:rPr>
              <a:t>that can pay more—in total and each year—than conventional withdrawal strategies</a:t>
            </a:r>
            <a:r>
              <a:rPr lang="en-US" sz="1600" baseline="30000">
                <a:latin typeface="+mn-lt"/>
              </a:rPr>
              <a:t>3</a:t>
            </a:r>
          </a:p>
        </p:txBody>
      </p:sp>
      <p:pic>
        <p:nvPicPr>
          <p:cNvPr id="19" name="Graphic 18">
            <a:extLst>
              <a:ext uri="{FF2B5EF4-FFF2-40B4-BE49-F238E27FC236}">
                <a16:creationId xmlns:a16="http://schemas.microsoft.com/office/drawing/2014/main" id="{A8DA3EA2-46D0-89AF-EA5B-D9D275A28712}"/>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427405" y="2093976"/>
            <a:ext cx="731520" cy="731520"/>
          </a:xfrm>
          <a:prstGeom prst="rect">
            <a:avLst/>
          </a:prstGeom>
        </p:spPr>
      </p:pic>
      <p:pic>
        <p:nvPicPr>
          <p:cNvPr id="21" name="Graphic 20">
            <a:extLst>
              <a:ext uri="{FF2B5EF4-FFF2-40B4-BE49-F238E27FC236}">
                <a16:creationId xmlns:a16="http://schemas.microsoft.com/office/drawing/2014/main" id="{F4388694-9847-104E-79F5-3DCF0013AF13}"/>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427405" y="3483864"/>
            <a:ext cx="731520" cy="731520"/>
          </a:xfrm>
          <a:prstGeom prst="rect">
            <a:avLst/>
          </a:prstGeom>
        </p:spPr>
      </p:pic>
      <p:sp>
        <p:nvSpPr>
          <p:cNvPr id="10" name="Rectangle 9">
            <a:extLst>
              <a:ext uri="{FF2B5EF4-FFF2-40B4-BE49-F238E27FC236}">
                <a16:creationId xmlns:a16="http://schemas.microsoft.com/office/drawing/2014/main" id="{69AB2004-0696-1ABC-4373-FC00F5368890}"/>
              </a:ext>
            </a:extLst>
          </p:cNvPr>
          <p:cNvSpPr/>
          <p:nvPr/>
        </p:nvSpPr>
        <p:spPr>
          <a:xfrm>
            <a:off x="-6382" y="0"/>
            <a:ext cx="3051207" cy="6858000"/>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4" name="Title 63">
            <a:extLst>
              <a:ext uri="{FF2B5EF4-FFF2-40B4-BE49-F238E27FC236}">
                <a16:creationId xmlns:a16="http://schemas.microsoft.com/office/drawing/2014/main" id="{5138BB83-3322-4582-0A7D-BD1B70B53ABA}"/>
              </a:ext>
            </a:extLst>
          </p:cNvPr>
          <p:cNvSpPr>
            <a:spLocks noGrp="1"/>
          </p:cNvSpPr>
          <p:nvPr>
            <p:ph type="title"/>
          </p:nvPr>
        </p:nvSpPr>
        <p:spPr>
          <a:xfrm>
            <a:off x="397822" y="982513"/>
            <a:ext cx="2570828" cy="1367393"/>
          </a:xfrm>
        </p:spPr>
        <p:txBody>
          <a:bodyPr/>
          <a:lstStyle/>
          <a:p>
            <a:pPr>
              <a:spcBef>
                <a:spcPts val="1200"/>
              </a:spcBef>
              <a:spcAft>
                <a:spcPts val="1200"/>
              </a:spcAft>
            </a:pPr>
            <a:r>
              <a:rPr lang="en-US" sz="3600"/>
              <a:t>CREF Core Bond</a:t>
            </a:r>
          </a:p>
        </p:txBody>
      </p:sp>
      <p:cxnSp>
        <p:nvCxnSpPr>
          <p:cNvPr id="4" name="Straight Connector 3">
            <a:extLst>
              <a:ext uri="{FF2B5EF4-FFF2-40B4-BE49-F238E27FC236}">
                <a16:creationId xmlns:a16="http://schemas.microsoft.com/office/drawing/2014/main" id="{D16FA665-E1A8-30B8-2928-312E00B27245}"/>
              </a:ext>
              <a:ext uri="{C183D7F6-B498-43B3-948B-1728B52AA6E4}">
                <adec:decorative xmlns:adec="http://schemas.microsoft.com/office/drawing/2017/decorative" val="1"/>
              </a:ext>
            </a:extLst>
          </p:cNvPr>
          <p:cNvCxnSpPr>
            <a:cxnSpLocks/>
          </p:cNvCxnSpPr>
          <p:nvPr/>
        </p:nvCxnSpPr>
        <p:spPr>
          <a:xfrm flipH="1">
            <a:off x="3466552" y="1783080"/>
            <a:ext cx="7302501" cy="0"/>
          </a:xfrm>
          <a:prstGeom prst="line">
            <a:avLst/>
          </a:prstGeom>
          <a:noFill/>
          <a:ln w="9525" cap="flat" cmpd="sng" algn="ctr">
            <a:solidFill>
              <a:srgbClr val="6D779F"/>
            </a:solidFill>
            <a:prstDash val="solid"/>
            <a:miter lim="800000"/>
          </a:ln>
          <a:effectLst/>
        </p:spPr>
      </p:cxnSp>
      <p:cxnSp>
        <p:nvCxnSpPr>
          <p:cNvPr id="7" name="Straight Connector 6">
            <a:extLst>
              <a:ext uri="{FF2B5EF4-FFF2-40B4-BE49-F238E27FC236}">
                <a16:creationId xmlns:a16="http://schemas.microsoft.com/office/drawing/2014/main" id="{7C3708FD-C51A-0A97-13D7-E4116FBA47E3}"/>
              </a:ext>
              <a:ext uri="{C183D7F6-B498-43B3-948B-1728B52AA6E4}">
                <adec:decorative xmlns:adec="http://schemas.microsoft.com/office/drawing/2017/decorative" val="1"/>
              </a:ext>
            </a:extLst>
          </p:cNvPr>
          <p:cNvCxnSpPr>
            <a:cxnSpLocks/>
          </p:cNvCxnSpPr>
          <p:nvPr/>
        </p:nvCxnSpPr>
        <p:spPr>
          <a:xfrm flipH="1">
            <a:off x="3466552" y="3136392"/>
            <a:ext cx="7302501" cy="0"/>
          </a:xfrm>
          <a:prstGeom prst="line">
            <a:avLst/>
          </a:prstGeom>
          <a:noFill/>
          <a:ln w="9525" cap="flat" cmpd="sng" algn="ctr">
            <a:solidFill>
              <a:srgbClr val="6D779F"/>
            </a:solidFill>
            <a:prstDash val="solid"/>
            <a:miter lim="800000"/>
          </a:ln>
          <a:effectLst/>
        </p:spPr>
      </p:cxnSp>
      <p:pic>
        <p:nvPicPr>
          <p:cNvPr id="16" name="Graphic 15">
            <a:extLst>
              <a:ext uri="{FF2B5EF4-FFF2-40B4-BE49-F238E27FC236}">
                <a16:creationId xmlns:a16="http://schemas.microsoft.com/office/drawing/2014/main" id="{2C14F8D6-9E01-ADD3-9B74-219793B88D74}"/>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3466552" y="740664"/>
            <a:ext cx="692373" cy="692373"/>
          </a:xfrm>
          <a:prstGeom prst="rect">
            <a:avLst/>
          </a:prstGeom>
        </p:spPr>
      </p:pic>
      <p:sp>
        <p:nvSpPr>
          <p:cNvPr id="37" name="Text Placeholder 19">
            <a:extLst>
              <a:ext uri="{FF2B5EF4-FFF2-40B4-BE49-F238E27FC236}">
                <a16:creationId xmlns:a16="http://schemas.microsoft.com/office/drawing/2014/main" id="{B59CE6DC-BE26-6044-3652-23C3048BFE32}"/>
              </a:ext>
            </a:extLst>
          </p:cNvPr>
          <p:cNvSpPr txBox="1">
            <a:spLocks/>
          </p:cNvSpPr>
          <p:nvPr/>
        </p:nvSpPr>
        <p:spPr>
          <a:xfrm>
            <a:off x="394936" y="716473"/>
            <a:ext cx="1658616" cy="149150"/>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a:solidFill>
                  <a:schemeClr val="tx2"/>
                </a:solidFill>
                <a:latin typeface="Ringside Narrow" panose="02000500000000000000" pitchFamily="2" charset="0"/>
              </a:rPr>
              <a:t>ACCOUNT OVERVIEW </a:t>
            </a:r>
          </a:p>
        </p:txBody>
      </p:sp>
      <p:sp>
        <p:nvSpPr>
          <p:cNvPr id="38" name="Text Placeholder 19">
            <a:extLst>
              <a:ext uri="{FF2B5EF4-FFF2-40B4-BE49-F238E27FC236}">
                <a16:creationId xmlns:a16="http://schemas.microsoft.com/office/drawing/2014/main" id="{E4477408-74F6-38DA-C54B-7C8CD67502DA}"/>
              </a:ext>
            </a:extLst>
          </p:cNvPr>
          <p:cNvSpPr>
            <a:spLocks noGrp="1"/>
          </p:cNvSpPr>
          <p:nvPr/>
        </p:nvSpPr>
        <p:spPr>
          <a:xfrm>
            <a:off x="3348996" y="4612032"/>
            <a:ext cx="8332879" cy="1790388"/>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Morningstar Rating and Morningstar Style Box (if shown), category information and risk disclosures provided by Morningstar, Inc. ©2024 Morningstar, Inc. All rights reserved. The information contained herein: (1) is proprietary to Morningstar and/or its content providers; (2) may not be copied or distributed; and (3) is not warranted to be accurate, complete or timely. Neither Morningstar nor its content providers are responsible for any damages or losses arising from any use of this information. Neither TIAA nor its affiliates has independently verified the accuracy or completeness of this information. The Morningstar Category classifies a fund based on its investment style as measured by underlying portfolio holdings (portfolio statistics and compositions over the past three years). If the fund is new and has no portfolio, Morningstar estimates where it will fall before assigning a more permanent category. When necessary, Morningstar may change a category assignment based on current information.</a:t>
            </a:r>
          </a:p>
          <a:p>
            <a:pPr marL="137160" indent="-137160">
              <a:spcAft>
                <a:spcPts val="100"/>
              </a:spcAft>
              <a:buFont typeface="+mj-lt"/>
              <a:buAutoNum type="arabicPeriod"/>
            </a:pPr>
            <a:r>
              <a:rPr lang="en-US" sz="850" dirty="0"/>
              <a:t>Applies to CREF Variable Annuities’ net expense ratios average 0.27%, less than half the average industry cost (0.94%) for an institutional annuity. Morningstar as of Jul. 15, 2024, based on fund level net expense ratios from 11,384 variable annuities evaluated.</a:t>
            </a:r>
          </a:p>
          <a:p>
            <a:pPr marL="137160" indent="-137160">
              <a:spcAft>
                <a:spcPts val="100"/>
              </a:spcAft>
              <a:buFont typeface="+mj-lt"/>
              <a:buAutoNum type="arabicPeriod"/>
            </a:pPr>
            <a:r>
              <a:rPr lang="en-US" sz="850" kern="700" dirty="0"/>
              <a:t>When compared to theoretical 4% systematic withdrawal amounts from similarly invested peer groups, CREF, as represented by CREF stock, has historically paid higher levels of lifetime annuity income, which has ranged from 5.9% to 6.8%. There are material differences between mutual funds and CREF variable accounts. Mutual fund capital-gain distributions or dividends paid are added to the number of shares owned (number of shares increase). CREF account capital-gain distributions or dividends are added to the unit value (number of units stay constant). Mutual fund withdrawals are only available as one-time or systematic withdrawals. CREF accounts include the right to receive an income stream (a binding decision to receive annuity payments) from all or part of an account’s accumulation. CREF accounts deduct a mortality and expense-risk charge of 0.005%.</a:t>
            </a:r>
          </a:p>
        </p:txBody>
      </p:sp>
      <p:sp>
        <p:nvSpPr>
          <p:cNvPr id="17" name="Text Placeholder 14">
            <a:extLst>
              <a:ext uri="{FF2B5EF4-FFF2-40B4-BE49-F238E27FC236}">
                <a16:creationId xmlns:a16="http://schemas.microsoft.com/office/drawing/2014/main" id="{502A560F-1988-F1CE-E76B-33D53B3E8F7F}"/>
              </a:ext>
            </a:extLst>
          </p:cNvPr>
          <p:cNvSpPr txBox="1">
            <a:spLocks/>
          </p:cNvSpPr>
          <p:nvPr/>
        </p:nvSpPr>
        <p:spPr>
          <a:xfrm>
            <a:off x="377823" y="3130354"/>
            <a:ext cx="2664068" cy="1422722"/>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1" dirty="0">
                <a:latin typeface="Ringside Narrow" panose="02000500000000000000" pitchFamily="2" charset="0"/>
              </a:rPr>
              <a:t>Management style: </a:t>
            </a:r>
            <a:r>
              <a:rPr lang="en-US" sz="1400" b="1" dirty="0">
                <a:solidFill>
                  <a:schemeClr val="tx2"/>
                </a:solidFill>
                <a:latin typeface="Ringside Narrow" panose="02000500000000000000" pitchFamily="2" charset="0"/>
              </a:rPr>
              <a:t>Active </a:t>
            </a:r>
          </a:p>
          <a:p>
            <a:r>
              <a:rPr lang="en-US" sz="1400" b="1" dirty="0">
                <a:latin typeface="Ringside Narrow" panose="02000500000000000000" pitchFamily="2" charset="0"/>
              </a:rPr>
              <a:t>Asset class: </a:t>
            </a:r>
            <a:r>
              <a:rPr lang="en-US" sz="1400" b="1" dirty="0">
                <a:solidFill>
                  <a:schemeClr val="tx2"/>
                </a:solidFill>
                <a:latin typeface="Ringside Narrow" panose="02000500000000000000" pitchFamily="2" charset="0"/>
              </a:rPr>
              <a:t>Fixed income</a:t>
            </a:r>
          </a:p>
          <a:p>
            <a:r>
              <a:rPr lang="en-US" sz="1400" b="1" dirty="0">
                <a:latin typeface="Ringside Narrow" panose="02000500000000000000" pitchFamily="2" charset="0"/>
              </a:rPr>
              <a:t>Style: </a:t>
            </a:r>
            <a:r>
              <a:rPr lang="en-US" sz="1400" b="1" dirty="0">
                <a:solidFill>
                  <a:schemeClr val="tx2"/>
                </a:solidFill>
                <a:latin typeface="Ringside Narrow" panose="02000500000000000000" pitchFamily="2" charset="0"/>
              </a:rPr>
              <a:t>Moderate rate sensitivity/ medium credit quality</a:t>
            </a:r>
          </a:p>
          <a:p>
            <a:r>
              <a:rPr lang="en-US" sz="1400" b="1" dirty="0">
                <a:latin typeface="Ringside Narrow" panose="02000500000000000000" pitchFamily="2" charset="0"/>
              </a:rPr>
              <a:t>Fees and expenses (R4): </a:t>
            </a:r>
            <a:r>
              <a:rPr lang="en-US" sz="1400" b="1" dirty="0">
                <a:solidFill>
                  <a:schemeClr val="tx2"/>
                </a:solidFill>
                <a:latin typeface="Ringside Narrow" panose="02000500000000000000" pitchFamily="2" charset="0"/>
              </a:rPr>
              <a:t>0.095%</a:t>
            </a:r>
          </a:p>
        </p:txBody>
      </p:sp>
      <p:cxnSp>
        <p:nvCxnSpPr>
          <p:cNvPr id="18" name="Straight Connector 17">
            <a:extLst>
              <a:ext uri="{FF2B5EF4-FFF2-40B4-BE49-F238E27FC236}">
                <a16:creationId xmlns:a16="http://schemas.microsoft.com/office/drawing/2014/main" id="{7F71A279-501A-65C5-44C9-36F8AF9EDDF4}"/>
              </a:ext>
            </a:extLst>
          </p:cNvPr>
          <p:cNvCxnSpPr>
            <a:cxnSpLocks/>
          </p:cNvCxnSpPr>
          <p:nvPr/>
        </p:nvCxnSpPr>
        <p:spPr>
          <a:xfrm>
            <a:off x="394936" y="4717179"/>
            <a:ext cx="2340864"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8185B03-D37D-3651-094D-B7F87C75AD79}"/>
              </a:ext>
            </a:extLst>
          </p:cNvPr>
          <p:cNvCxnSpPr>
            <a:cxnSpLocks/>
          </p:cNvCxnSpPr>
          <p:nvPr/>
        </p:nvCxnSpPr>
        <p:spPr>
          <a:xfrm>
            <a:off x="343128" y="2961480"/>
            <a:ext cx="234537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65EC7C2B-D30F-C2FA-670E-A8EA220DC700}"/>
              </a:ext>
            </a:extLst>
          </p:cNvPr>
          <p:cNvGrpSpPr/>
          <p:nvPr/>
        </p:nvGrpSpPr>
        <p:grpSpPr>
          <a:xfrm>
            <a:off x="297789" y="4995350"/>
            <a:ext cx="2580835" cy="1489587"/>
            <a:chOff x="8932984" y="4652921"/>
            <a:chExt cx="2580835" cy="1489587"/>
          </a:xfrm>
        </p:grpSpPr>
        <p:sp>
          <p:nvSpPr>
            <p:cNvPr id="5" name="Rectangle 4">
              <a:extLst>
                <a:ext uri="{FF2B5EF4-FFF2-40B4-BE49-F238E27FC236}">
                  <a16:creationId xmlns:a16="http://schemas.microsoft.com/office/drawing/2014/main" id="{64C2E53E-3049-3F9A-6089-6B8BBA73CDB8}"/>
                </a:ext>
              </a:extLst>
            </p:cNvPr>
            <p:cNvSpPr/>
            <p:nvPr/>
          </p:nvSpPr>
          <p:spPr>
            <a:xfrm>
              <a:off x="8932984" y="4652921"/>
              <a:ext cx="2580835" cy="1489587"/>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t" anchorCtr="0"/>
            <a:lstStyle/>
            <a:p>
              <a:pPr algn="ctr">
                <a:spcAft>
                  <a:spcPts val="1600"/>
                </a:spcAft>
              </a:pPr>
              <a:r>
                <a:rPr lang="en-US" sz="1400" b="1">
                  <a:solidFill>
                    <a:schemeClr val="bg1"/>
                  </a:solidFill>
                  <a:latin typeface="Ringside Narrow" panose="02000500000000000000" pitchFamily="2" charset="0"/>
                </a:rPr>
                <a:t>Overall Morningstar rating</a:t>
              </a:r>
              <a:r>
                <a:rPr lang="en-US" sz="1400" b="1" baseline="30000">
                  <a:solidFill>
                    <a:schemeClr val="bg1"/>
                  </a:solidFill>
                  <a:latin typeface="Ringside Narrow" panose="02000500000000000000" pitchFamily="2" charset="0"/>
                </a:rPr>
                <a:t>1</a:t>
              </a:r>
            </a:p>
            <a:p>
              <a:pPr algn="ctr"/>
              <a:endParaRPr lang="en-US" sz="1400">
                <a:solidFill>
                  <a:schemeClr val="bg1"/>
                </a:solidFill>
              </a:endParaRPr>
            </a:p>
            <a:p>
              <a:pPr algn="ctr"/>
              <a:r>
                <a:rPr lang="en-US" sz="1100">
                  <a:solidFill>
                    <a:schemeClr val="bg1"/>
                  </a:solidFill>
                </a:rPr>
                <a:t>Out of 418 funds in category:</a:t>
              </a:r>
            </a:p>
            <a:p>
              <a:pPr algn="ctr">
                <a:spcBef>
                  <a:spcPts val="200"/>
                </a:spcBef>
                <a:spcAft>
                  <a:spcPts val="900"/>
                </a:spcAft>
              </a:pPr>
              <a:r>
                <a:rPr lang="en-US" sz="1100" b="1">
                  <a:solidFill>
                    <a:schemeClr val="bg1"/>
                  </a:solidFill>
                  <a:latin typeface="Ringside Narrow" panose="02000500000000000000" pitchFamily="2" charset="0"/>
                </a:rPr>
                <a:t>Intermediate Core Bond</a:t>
              </a:r>
            </a:p>
            <a:p>
              <a:pPr algn="ctr"/>
              <a:r>
                <a:rPr lang="en-US" sz="1100" i="1">
                  <a:solidFill>
                    <a:schemeClr val="bg1">
                      <a:lumMod val="85000"/>
                    </a:schemeClr>
                  </a:solidFill>
                  <a:latin typeface="Ringside Narrow Book" panose="02000500000000000000" pitchFamily="2" charset="0"/>
                </a:rPr>
                <a:t>As of May 31, 2024</a:t>
              </a:r>
            </a:p>
            <a:p>
              <a:pPr algn="ctr"/>
              <a:endParaRPr lang="en-US" sz="1400">
                <a:solidFill>
                  <a:schemeClr val="bg1"/>
                </a:solidFill>
              </a:endParaRPr>
            </a:p>
          </p:txBody>
        </p:sp>
        <p:grpSp>
          <p:nvGrpSpPr>
            <p:cNvPr id="6" name="Group 5">
              <a:extLst>
                <a:ext uri="{FF2B5EF4-FFF2-40B4-BE49-F238E27FC236}">
                  <a16:creationId xmlns:a16="http://schemas.microsoft.com/office/drawing/2014/main" id="{331D9C34-6C78-8F64-C69B-485041543B1F}"/>
                </a:ext>
              </a:extLst>
            </p:cNvPr>
            <p:cNvGrpSpPr/>
            <p:nvPr/>
          </p:nvGrpSpPr>
          <p:grpSpPr>
            <a:xfrm>
              <a:off x="9550668" y="5015288"/>
              <a:ext cx="1350852" cy="297431"/>
              <a:chOff x="20680" y="2939834"/>
              <a:chExt cx="1730498" cy="381022"/>
            </a:xfrm>
            <a:solidFill>
              <a:schemeClr val="accent4"/>
            </a:solidFill>
          </p:grpSpPr>
          <p:pic>
            <p:nvPicPr>
              <p:cNvPr id="12" name="Graphic 11" descr="Star with solid fill">
                <a:extLst>
                  <a:ext uri="{FF2B5EF4-FFF2-40B4-BE49-F238E27FC236}">
                    <a16:creationId xmlns:a16="http://schemas.microsoft.com/office/drawing/2014/main" id="{B8E799BB-196A-0F1D-C579-5791218B364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0680" y="2947208"/>
                <a:ext cx="373648" cy="373648"/>
              </a:xfrm>
              <a:prstGeom prst="rect">
                <a:avLst/>
              </a:prstGeom>
            </p:spPr>
          </p:pic>
          <p:pic>
            <p:nvPicPr>
              <p:cNvPr id="13" name="Graphic 12" descr="Star with solid fill">
                <a:extLst>
                  <a:ext uri="{FF2B5EF4-FFF2-40B4-BE49-F238E27FC236}">
                    <a16:creationId xmlns:a16="http://schemas.microsoft.com/office/drawing/2014/main" id="{0AEA97D2-1FA4-DE2D-D404-7EF04E27A2C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59893" y="2939834"/>
                <a:ext cx="373648" cy="373648"/>
              </a:xfrm>
              <a:prstGeom prst="rect">
                <a:avLst/>
              </a:prstGeom>
            </p:spPr>
          </p:pic>
          <p:pic>
            <p:nvPicPr>
              <p:cNvPr id="26" name="Graphic 25" descr="Star with solid fill">
                <a:extLst>
                  <a:ext uri="{FF2B5EF4-FFF2-40B4-BE49-F238E27FC236}">
                    <a16:creationId xmlns:a16="http://schemas.microsoft.com/office/drawing/2014/main" id="{312FC4E0-2063-A56C-732E-4BA8D001BBA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99108" y="2947208"/>
                <a:ext cx="373648" cy="373648"/>
              </a:xfrm>
              <a:prstGeom prst="rect">
                <a:avLst/>
              </a:prstGeom>
            </p:spPr>
          </p:pic>
          <p:pic>
            <p:nvPicPr>
              <p:cNvPr id="27" name="Graphic 26" descr="Star with solid fill">
                <a:extLst>
                  <a:ext uri="{FF2B5EF4-FFF2-40B4-BE49-F238E27FC236}">
                    <a16:creationId xmlns:a16="http://schemas.microsoft.com/office/drawing/2014/main" id="{C45890AD-534D-8C32-5A84-5975CD799E1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38320" y="2947208"/>
                <a:ext cx="373648" cy="373648"/>
              </a:xfrm>
              <a:prstGeom prst="rect">
                <a:avLst/>
              </a:prstGeom>
            </p:spPr>
          </p:pic>
          <p:pic>
            <p:nvPicPr>
              <p:cNvPr id="28" name="Graphic 27" descr="Star with solid fill">
                <a:extLst>
                  <a:ext uri="{FF2B5EF4-FFF2-40B4-BE49-F238E27FC236}">
                    <a16:creationId xmlns:a16="http://schemas.microsoft.com/office/drawing/2014/main" id="{CF0AE5CB-D0D4-67AA-D6C0-0A85B156116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377530" y="2947208"/>
                <a:ext cx="373648" cy="373648"/>
              </a:xfrm>
              <a:prstGeom prst="rect">
                <a:avLst/>
              </a:prstGeom>
            </p:spPr>
          </p:pic>
        </p:grpSp>
      </p:grpSp>
      <p:sp>
        <p:nvSpPr>
          <p:cNvPr id="22" name="Text Placeholder 2">
            <a:extLst>
              <a:ext uri="{FF2B5EF4-FFF2-40B4-BE49-F238E27FC236}">
                <a16:creationId xmlns:a16="http://schemas.microsoft.com/office/drawing/2014/main" id="{CE9A7B33-D3B2-EF5A-6E22-C6DC15831A33}"/>
              </a:ext>
            </a:extLst>
          </p:cNvPr>
          <p:cNvSpPr>
            <a:spLocks noGrp="1"/>
          </p:cNvSpPr>
          <p:nvPr/>
        </p:nvSpPr>
        <p:spPr>
          <a:xfrm>
            <a:off x="381688" y="2202224"/>
            <a:ext cx="2345379" cy="8140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Built to serve as a core </a:t>
            </a:r>
            <a:br>
              <a:rPr lang="en-US" sz="1600" dirty="0">
                <a:solidFill>
                  <a:schemeClr val="tx1"/>
                </a:solidFill>
              </a:rPr>
            </a:br>
            <a:r>
              <a:rPr lang="en-US" sz="1600" dirty="0">
                <a:solidFill>
                  <a:schemeClr val="tx1"/>
                </a:solidFill>
              </a:rPr>
              <a:t>bond holding</a:t>
            </a:r>
          </a:p>
        </p:txBody>
      </p:sp>
      <p:sp>
        <p:nvSpPr>
          <p:cNvPr id="8" name="Footer Placeholder 4">
            <a:extLst>
              <a:ext uri="{FF2B5EF4-FFF2-40B4-BE49-F238E27FC236}">
                <a16:creationId xmlns:a16="http://schemas.microsoft.com/office/drawing/2014/main" id="{BC27FB64-65A2-D17D-CE0C-73E8604F1090}"/>
              </a:ext>
            </a:extLst>
          </p:cNvPr>
          <p:cNvSpPr txBox="1">
            <a:spLocks/>
          </p:cNvSpPr>
          <p:nvPr/>
        </p:nvSpPr>
        <p:spPr>
          <a:xfrm>
            <a:off x="3401568"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590465705"/>
      </p:ext>
    </p:extLst>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D90C692-E145-277C-D7E1-3AB091D56A8B}"/>
              </a:ext>
            </a:extLst>
          </p:cNvPr>
          <p:cNvSpPr/>
          <p:nvPr/>
        </p:nvSpPr>
        <p:spPr>
          <a:xfrm>
            <a:off x="5285678" y="1631468"/>
            <a:ext cx="6449121" cy="3799178"/>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 name="Rectangle 2">
            <a:extLst>
              <a:ext uri="{FF2B5EF4-FFF2-40B4-BE49-F238E27FC236}">
                <a16:creationId xmlns:a16="http://schemas.microsoft.com/office/drawing/2014/main" id="{C9E0883B-BBD6-05CA-F011-5FD543729DD8}"/>
              </a:ext>
            </a:extLst>
          </p:cNvPr>
          <p:cNvSpPr/>
          <p:nvPr/>
        </p:nvSpPr>
        <p:spPr>
          <a:xfrm>
            <a:off x="315912" y="1753025"/>
            <a:ext cx="5103581" cy="3682157"/>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3" name="Text Placeholder 22">
            <a:extLst>
              <a:ext uri="{FF2B5EF4-FFF2-40B4-BE49-F238E27FC236}">
                <a16:creationId xmlns:a16="http://schemas.microsoft.com/office/drawing/2014/main" id="{9B7EEE58-0222-B70D-4699-4075EB425489}"/>
              </a:ext>
            </a:extLst>
          </p:cNvPr>
          <p:cNvSpPr>
            <a:spLocks noGrp="1"/>
          </p:cNvSpPr>
          <p:nvPr>
            <p:ph type="body" sz="quarter" idx="13"/>
          </p:nvPr>
        </p:nvSpPr>
        <p:spPr>
          <a:xfrm>
            <a:off x="653594" y="2186788"/>
            <a:ext cx="3618769" cy="945831"/>
          </a:xfrm>
        </p:spPr>
        <p:txBody>
          <a:bodyPr/>
          <a:lstStyle/>
          <a:p>
            <a:pPr marL="136525" lvl="1" indent="-136525"/>
            <a:r>
              <a:rPr lang="en-US" sz="1600" noProof="0"/>
              <a:t>4% assumed investment return</a:t>
            </a:r>
          </a:p>
          <a:p>
            <a:pPr marL="136525" lvl="1" indent="-136525"/>
            <a:r>
              <a:rPr lang="en-US" sz="1600" noProof="0"/>
              <a:t>Selected income options</a:t>
            </a:r>
          </a:p>
          <a:p>
            <a:pPr marL="136525" lvl="1" indent="-136525"/>
            <a:r>
              <a:rPr lang="en-US" sz="1600"/>
              <a:t>Age of annuitant (and spouse)</a:t>
            </a:r>
            <a:endParaRPr lang="en-US" sz="1600" noProof="0"/>
          </a:p>
        </p:txBody>
      </p:sp>
      <p:sp>
        <p:nvSpPr>
          <p:cNvPr id="2" name="Title 1">
            <a:extLst>
              <a:ext uri="{FF2B5EF4-FFF2-40B4-BE49-F238E27FC236}">
                <a16:creationId xmlns:a16="http://schemas.microsoft.com/office/drawing/2014/main" id="{F06DA834-8662-2E1F-2F31-8BACF06011E8}"/>
              </a:ext>
            </a:extLst>
          </p:cNvPr>
          <p:cNvSpPr>
            <a:spLocks noGrp="1"/>
          </p:cNvSpPr>
          <p:nvPr>
            <p:ph type="title"/>
          </p:nvPr>
        </p:nvSpPr>
        <p:spPr/>
        <p:txBody>
          <a:bodyPr/>
          <a:lstStyle/>
          <a:p>
            <a:r>
              <a:rPr lang="en-US"/>
              <a:t>Initial lifetime income payments are historically higher than a 4% withdrawal strategy.</a:t>
            </a:r>
          </a:p>
        </p:txBody>
      </p:sp>
      <p:sp>
        <p:nvSpPr>
          <p:cNvPr id="8" name="Slide Number Placeholder 7">
            <a:extLst>
              <a:ext uri="{FF2B5EF4-FFF2-40B4-BE49-F238E27FC236}">
                <a16:creationId xmlns:a16="http://schemas.microsoft.com/office/drawing/2014/main" id="{4772163C-EA3C-365D-5298-8DD4E06CB2FB}"/>
              </a:ext>
            </a:extLst>
          </p:cNvPr>
          <p:cNvSpPr>
            <a:spLocks noGrp="1"/>
          </p:cNvSpPr>
          <p:nvPr>
            <p:ph type="sldNum" sz="quarter" idx="12"/>
          </p:nvPr>
        </p:nvSpPr>
        <p:spPr/>
        <p:txBody>
          <a:bodyPr/>
          <a:lstStyle/>
          <a:p>
            <a:fld id="{E5B12101-DB11-214A-81F9-2D258DBE057F}" type="slidenum">
              <a:rPr lang="en-US" smtClean="0"/>
              <a:pPr/>
              <a:t>7</a:t>
            </a:fld>
            <a:endParaRPr lang="en-US"/>
          </a:p>
        </p:txBody>
      </p:sp>
      <p:sp>
        <p:nvSpPr>
          <p:cNvPr id="24" name="Text Placeholder 23">
            <a:extLst>
              <a:ext uri="{FF2B5EF4-FFF2-40B4-BE49-F238E27FC236}">
                <a16:creationId xmlns:a16="http://schemas.microsoft.com/office/drawing/2014/main" id="{B12E4FAF-F6CA-F57C-3A99-0F259E4F1EA6}"/>
              </a:ext>
            </a:extLst>
          </p:cNvPr>
          <p:cNvSpPr>
            <a:spLocks noGrp="1"/>
          </p:cNvSpPr>
          <p:nvPr>
            <p:ph type="body" sz="quarter" idx="14"/>
          </p:nvPr>
        </p:nvSpPr>
        <p:spPr>
          <a:xfrm>
            <a:off x="5952163" y="2193240"/>
            <a:ext cx="5399778" cy="1085576"/>
          </a:xfrm>
        </p:spPr>
        <p:txBody>
          <a:bodyPr/>
          <a:lstStyle/>
          <a:p>
            <a:pPr marL="136525" lvl="1" indent="-136525"/>
            <a:r>
              <a:rPr lang="en-US" sz="1600" noProof="0"/>
              <a:t>Investment performance of underlying accounts</a:t>
            </a:r>
          </a:p>
          <a:p>
            <a:pPr marL="136525" lvl="1" indent="-136525"/>
            <a:r>
              <a:rPr lang="en-US" sz="1600" noProof="0"/>
              <a:t>Actual rate of return vs. 4% assumed investment return (AIR)</a:t>
            </a:r>
          </a:p>
          <a:p>
            <a:pPr marL="136525" lvl="1" indent="-136525"/>
            <a:r>
              <a:rPr lang="en-US" sz="1600"/>
              <a:t>Actual vs. projected annuitants’ lifespans</a:t>
            </a:r>
            <a:endParaRPr lang="en-US" sz="1600" noProof="0"/>
          </a:p>
        </p:txBody>
      </p:sp>
      <p:sp>
        <p:nvSpPr>
          <p:cNvPr id="14" name="Rectangle 13">
            <a:extLst>
              <a:ext uri="{FF2B5EF4-FFF2-40B4-BE49-F238E27FC236}">
                <a16:creationId xmlns:a16="http://schemas.microsoft.com/office/drawing/2014/main" id="{6C090854-7D94-9516-7E82-FDBDEB534027}"/>
              </a:ext>
            </a:extLst>
          </p:cNvPr>
          <p:cNvSpPr/>
          <p:nvPr/>
        </p:nvSpPr>
        <p:spPr>
          <a:xfrm>
            <a:off x="292100" y="1570038"/>
            <a:ext cx="11583988" cy="660856"/>
          </a:xfrm>
          <a:prstGeom prst="rect">
            <a:avLst/>
          </a:prstGeom>
          <a:ln w="9525" cap="flat" cmpd="sng" algn="ctr">
            <a:noFill/>
            <a:prstDash val="solid"/>
            <a:round/>
            <a:headEnd type="none" w="med" len="med"/>
            <a:tailEnd type="none" w="med" len="med"/>
          </a:ln>
        </p:spPr>
        <p:txBody>
          <a:bodyPr/>
          <a:lstStyle/>
          <a:p>
            <a:endParaRPr lang="en-US"/>
          </a:p>
        </p:txBody>
      </p:sp>
      <p:sp>
        <p:nvSpPr>
          <p:cNvPr id="15" name="Freeform 14">
            <a:extLst>
              <a:ext uri="{FF2B5EF4-FFF2-40B4-BE49-F238E27FC236}">
                <a16:creationId xmlns:a16="http://schemas.microsoft.com/office/drawing/2014/main" id="{BF8F38F1-2F0B-0BED-7371-73337551BC8E}"/>
              </a:ext>
            </a:extLst>
          </p:cNvPr>
          <p:cNvSpPr/>
          <p:nvPr/>
        </p:nvSpPr>
        <p:spPr>
          <a:xfrm>
            <a:off x="301148" y="1280108"/>
            <a:ext cx="6902539" cy="660855"/>
          </a:xfrm>
          <a:custGeom>
            <a:avLst/>
            <a:gdLst>
              <a:gd name="connsiteX0" fmla="*/ 0 w 6425493"/>
              <a:gd name="connsiteY0" fmla="*/ 0 h 660855"/>
              <a:gd name="connsiteX1" fmla="*/ 6095066 w 6425493"/>
              <a:gd name="connsiteY1" fmla="*/ 0 h 660855"/>
              <a:gd name="connsiteX2" fmla="*/ 6425493 w 6425493"/>
              <a:gd name="connsiteY2" fmla="*/ 330428 h 660855"/>
              <a:gd name="connsiteX3" fmla="*/ 6095066 w 6425493"/>
              <a:gd name="connsiteY3" fmla="*/ 660855 h 660855"/>
              <a:gd name="connsiteX4" fmla="*/ 0 w 6425493"/>
              <a:gd name="connsiteY4" fmla="*/ 660855 h 660855"/>
              <a:gd name="connsiteX5" fmla="*/ 0 w 6425493"/>
              <a:gd name="connsiteY5" fmla="*/ 0 h 66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25493" h="660855">
                <a:moveTo>
                  <a:pt x="0" y="0"/>
                </a:moveTo>
                <a:lnTo>
                  <a:pt x="6095066" y="0"/>
                </a:lnTo>
                <a:lnTo>
                  <a:pt x="6425493" y="330428"/>
                </a:lnTo>
                <a:lnTo>
                  <a:pt x="6095066" y="660855"/>
                </a:lnTo>
                <a:lnTo>
                  <a:pt x="0" y="660855"/>
                </a:lnTo>
                <a:lnTo>
                  <a:pt x="0" y="0"/>
                </a:lnTo>
                <a:close/>
              </a:path>
            </a:pathLst>
          </a:custGeom>
          <a:solidFill>
            <a:srgbClr val="041459"/>
          </a:solidFill>
          <a:ln w="25400" cap="flat" cmpd="sng" algn="ctr">
            <a:solidFill>
              <a:srgbClr val="FFFFFF"/>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65760" tIns="48006" rIns="189217" bIns="48006" numCol="1" spcCol="1270" anchor="ctr" anchorCtr="0">
            <a:noAutofit/>
          </a:bodyPr>
          <a:lstStyle/>
          <a:p>
            <a:pPr marL="0" lvl="0" indent="0" algn="l" defTabSz="800100">
              <a:lnSpc>
                <a:spcPct val="90000"/>
              </a:lnSpc>
              <a:spcBef>
                <a:spcPct val="0"/>
              </a:spcBef>
              <a:spcAft>
                <a:spcPct val="35000"/>
              </a:spcAft>
              <a:buNone/>
            </a:pPr>
            <a:r>
              <a:rPr lang="en-US" sz="1800" b="1" i="0" kern="1200">
                <a:solidFill>
                  <a:srgbClr val="FFFFFF"/>
                </a:solidFill>
                <a:latin typeface="Ringside Narrow" panose="02000500000000000000" pitchFamily="2" charset="0"/>
                <a:ea typeface="+mn-ea"/>
                <a:cs typeface="+mn-cs"/>
              </a:rPr>
              <a:t>Initial payout is based on:</a:t>
            </a:r>
          </a:p>
        </p:txBody>
      </p:sp>
      <p:sp>
        <p:nvSpPr>
          <p:cNvPr id="16" name="Freeform 15">
            <a:extLst>
              <a:ext uri="{FF2B5EF4-FFF2-40B4-BE49-F238E27FC236}">
                <a16:creationId xmlns:a16="http://schemas.microsoft.com/office/drawing/2014/main" id="{098C2E86-CF88-B4B8-7578-4B410A526FAA}"/>
              </a:ext>
            </a:extLst>
          </p:cNvPr>
          <p:cNvSpPr/>
          <p:nvPr/>
        </p:nvSpPr>
        <p:spPr>
          <a:xfrm>
            <a:off x="5430644" y="1280108"/>
            <a:ext cx="6304159" cy="660855"/>
          </a:xfrm>
          <a:custGeom>
            <a:avLst/>
            <a:gdLst>
              <a:gd name="connsiteX0" fmla="*/ 0 w 6425493"/>
              <a:gd name="connsiteY0" fmla="*/ 0 h 660855"/>
              <a:gd name="connsiteX1" fmla="*/ 6095066 w 6425493"/>
              <a:gd name="connsiteY1" fmla="*/ 0 h 660855"/>
              <a:gd name="connsiteX2" fmla="*/ 6425493 w 6425493"/>
              <a:gd name="connsiteY2" fmla="*/ 330428 h 660855"/>
              <a:gd name="connsiteX3" fmla="*/ 6095066 w 6425493"/>
              <a:gd name="connsiteY3" fmla="*/ 660855 h 660855"/>
              <a:gd name="connsiteX4" fmla="*/ 0 w 6425493"/>
              <a:gd name="connsiteY4" fmla="*/ 660855 h 660855"/>
              <a:gd name="connsiteX5" fmla="*/ 330428 w 6425493"/>
              <a:gd name="connsiteY5" fmla="*/ 330428 h 660855"/>
              <a:gd name="connsiteX6" fmla="*/ 0 w 6425493"/>
              <a:gd name="connsiteY6" fmla="*/ 0 h 660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5493" h="660855">
                <a:moveTo>
                  <a:pt x="0" y="0"/>
                </a:moveTo>
                <a:lnTo>
                  <a:pt x="6095066" y="0"/>
                </a:lnTo>
                <a:lnTo>
                  <a:pt x="6425493" y="330428"/>
                </a:lnTo>
                <a:lnTo>
                  <a:pt x="6095066" y="660855"/>
                </a:lnTo>
                <a:lnTo>
                  <a:pt x="0" y="660855"/>
                </a:lnTo>
                <a:lnTo>
                  <a:pt x="330428" y="330428"/>
                </a:lnTo>
                <a:lnTo>
                  <a:pt x="0" y="0"/>
                </a:lnTo>
                <a:close/>
              </a:path>
            </a:pathLst>
          </a:custGeom>
          <a:solidFill>
            <a:srgbClr val="00AD97"/>
          </a:solidFill>
          <a:ln w="25400" cap="flat" cmpd="sng" algn="ctr">
            <a:solidFill>
              <a:srgbClr val="FFFFFF"/>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513308" tIns="48006" rIns="330427" bIns="48006" numCol="1" spcCol="1270" anchor="ctr" anchorCtr="0">
            <a:noAutofit/>
          </a:bodyPr>
          <a:lstStyle/>
          <a:p>
            <a:pPr marL="0" lvl="0" indent="0" algn="l" defTabSz="800100">
              <a:lnSpc>
                <a:spcPct val="90000"/>
              </a:lnSpc>
              <a:spcBef>
                <a:spcPct val="0"/>
              </a:spcBef>
              <a:spcAft>
                <a:spcPct val="35000"/>
              </a:spcAft>
              <a:buNone/>
            </a:pPr>
            <a:r>
              <a:rPr lang="en-US" sz="1800" b="1" i="0" kern="1200">
                <a:solidFill>
                  <a:schemeClr val="bg1"/>
                </a:solidFill>
                <a:latin typeface="Ringside Narrow" panose="02000500000000000000" pitchFamily="2" charset="0"/>
                <a:ea typeface="+mn-ea"/>
                <a:cs typeface="+mn-cs"/>
              </a:rPr>
              <a:t>Future payouts are based on:</a:t>
            </a:r>
          </a:p>
        </p:txBody>
      </p:sp>
      <p:graphicFrame>
        <p:nvGraphicFramePr>
          <p:cNvPr id="9" name="Table 8">
            <a:extLst>
              <a:ext uri="{FF2B5EF4-FFF2-40B4-BE49-F238E27FC236}">
                <a16:creationId xmlns:a16="http://schemas.microsoft.com/office/drawing/2014/main" id="{4A5C2811-6921-6FC2-4228-52B2E355211B}"/>
              </a:ext>
            </a:extLst>
          </p:cNvPr>
          <p:cNvGraphicFramePr>
            <a:graphicFrameLocks noGrp="1"/>
          </p:cNvGraphicFramePr>
          <p:nvPr>
            <p:extLst>
              <p:ext uri="{D42A27DB-BD31-4B8C-83A1-F6EECF244321}">
                <p14:modId xmlns:p14="http://schemas.microsoft.com/office/powerpoint/2010/main" val="2044182441"/>
              </p:ext>
            </p:extLst>
          </p:nvPr>
        </p:nvGraphicFramePr>
        <p:xfrm>
          <a:off x="653594" y="3297820"/>
          <a:ext cx="4336466" cy="1690312"/>
        </p:xfrm>
        <a:graphic>
          <a:graphicData uri="http://schemas.openxmlformats.org/drawingml/2006/table">
            <a:tbl>
              <a:tblPr firstRow="1" bandRow="1">
                <a:tableStyleId>{5C22544A-7EE6-4342-B048-85BDC9FD1C3A}</a:tableStyleId>
              </a:tblPr>
              <a:tblGrid>
                <a:gridCol w="1162680">
                  <a:extLst>
                    <a:ext uri="{9D8B030D-6E8A-4147-A177-3AD203B41FA5}">
                      <a16:colId xmlns:a16="http://schemas.microsoft.com/office/drawing/2014/main" val="20000"/>
                    </a:ext>
                  </a:extLst>
                </a:gridCol>
                <a:gridCol w="1582565">
                  <a:extLst>
                    <a:ext uri="{9D8B030D-6E8A-4147-A177-3AD203B41FA5}">
                      <a16:colId xmlns:a16="http://schemas.microsoft.com/office/drawing/2014/main" val="20002"/>
                    </a:ext>
                  </a:extLst>
                </a:gridCol>
                <a:gridCol w="1591221">
                  <a:extLst>
                    <a:ext uri="{9D8B030D-6E8A-4147-A177-3AD203B41FA5}">
                      <a16:colId xmlns:a16="http://schemas.microsoft.com/office/drawing/2014/main" val="20003"/>
                    </a:ext>
                  </a:extLst>
                </a:gridCol>
              </a:tblGrid>
              <a:tr h="535960">
                <a:tc>
                  <a:txBody>
                    <a:bodyPr/>
                    <a:lstStyle/>
                    <a:p>
                      <a:pPr algn="l"/>
                      <a:r>
                        <a:rPr lang="en-US" sz="1300" b="1" i="0">
                          <a:solidFill>
                            <a:schemeClr val="tx1"/>
                          </a:solidFill>
                          <a:latin typeface="Ringside Narrow" panose="02000500000000000000" pitchFamily="2" charset="0"/>
                        </a:rPr>
                        <a:t>Age at first payment</a:t>
                      </a:r>
                    </a:p>
                  </a:txBody>
                  <a:tcPr marL="87464" marR="87464" marT="87464" marB="87464"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algn="l"/>
                      <a:r>
                        <a:rPr lang="en-US" sz="1300" b="1" i="0">
                          <a:solidFill>
                            <a:schemeClr val="tx1"/>
                          </a:solidFill>
                          <a:latin typeface="Ringside Narrow" panose="02000500000000000000" pitchFamily="2" charset="0"/>
                        </a:rPr>
                        <a:t>Historical initial </a:t>
                      </a:r>
                      <a:br>
                        <a:rPr lang="en-US" sz="1300" b="1" i="0">
                          <a:solidFill>
                            <a:schemeClr val="tx1"/>
                          </a:solidFill>
                          <a:latin typeface="Ringside Narrow" panose="02000500000000000000" pitchFamily="2" charset="0"/>
                        </a:rPr>
                      </a:br>
                      <a:r>
                        <a:rPr lang="en-US" sz="1300" b="1" i="0">
                          <a:solidFill>
                            <a:schemeClr val="tx1"/>
                          </a:solidFill>
                          <a:latin typeface="Ringside Narrow" panose="02000500000000000000" pitchFamily="2" charset="0"/>
                        </a:rPr>
                        <a:t>payout rate*</a:t>
                      </a:r>
                    </a:p>
                  </a:txBody>
                  <a:tcPr marL="87464" marR="87464" marT="87464" marB="87464"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algn="l"/>
                      <a:r>
                        <a:rPr lang="en-US" sz="1300" b="1" i="0">
                          <a:solidFill>
                            <a:schemeClr val="tx1"/>
                          </a:solidFill>
                          <a:latin typeface="Ringside Narrow" panose="02000500000000000000" pitchFamily="2" charset="0"/>
                        </a:rPr>
                        <a:t>Advantage</a:t>
                      </a:r>
                      <a:r>
                        <a:rPr lang="en-US" sz="1300" b="1" i="0" baseline="0">
                          <a:solidFill>
                            <a:schemeClr val="tx1"/>
                          </a:solidFill>
                          <a:latin typeface="Ringside Narrow" panose="02000500000000000000" pitchFamily="2" charset="0"/>
                        </a:rPr>
                        <a:t> over 4% withdrawals</a:t>
                      </a:r>
                      <a:r>
                        <a:rPr lang="en-US" sz="1300" b="1" i="0" baseline="30000">
                          <a:solidFill>
                            <a:schemeClr val="tx1"/>
                          </a:solidFill>
                          <a:latin typeface="Ringside Narrow" panose="02000500000000000000" pitchFamily="2" charset="0"/>
                        </a:rPr>
                        <a:t>1</a:t>
                      </a:r>
                    </a:p>
                  </a:txBody>
                  <a:tcPr marL="87464" marR="87464" marT="87464" marB="87464"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0000"/>
                  </a:ext>
                </a:extLst>
              </a:tr>
              <a:tr h="350052">
                <a:tc>
                  <a:txBody>
                    <a:bodyPr/>
                    <a:lstStyle/>
                    <a:p>
                      <a:pPr algn="l"/>
                      <a:r>
                        <a:rPr lang="en-US" sz="1300">
                          <a:latin typeface="+mn-lt"/>
                        </a:rPr>
                        <a:t>65</a:t>
                      </a:r>
                    </a:p>
                  </a:txBody>
                  <a:tcPr marL="87464" marR="87464" marT="87464" marB="8746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alpha val="40000"/>
                      </a:schemeClr>
                    </a:solidFill>
                  </a:tcPr>
                </a:tc>
                <a:tc>
                  <a:txBody>
                    <a:bodyPr/>
                    <a:lstStyle/>
                    <a:p>
                      <a:pPr algn="l"/>
                      <a:r>
                        <a:rPr lang="en-US" sz="1300">
                          <a:latin typeface="+mn-lt"/>
                        </a:rPr>
                        <a:t>6.7%</a:t>
                      </a:r>
                    </a:p>
                  </a:txBody>
                  <a:tcPr marL="87464" marR="87464" marT="87464" marB="87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alpha val="40000"/>
                      </a:schemeClr>
                    </a:solidFill>
                  </a:tcPr>
                </a:tc>
                <a:tc>
                  <a:txBody>
                    <a:bodyPr/>
                    <a:lstStyle/>
                    <a:p>
                      <a:pPr algn="l"/>
                      <a:r>
                        <a:rPr lang="en-US" sz="1300">
                          <a:latin typeface="+mn-lt"/>
                        </a:rPr>
                        <a:t>67%</a:t>
                      </a:r>
                    </a:p>
                  </a:txBody>
                  <a:tcPr marL="87464" marR="87464" marT="87464" marB="8746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alpha val="40000"/>
                      </a:schemeClr>
                    </a:solidFill>
                  </a:tcPr>
                </a:tc>
                <a:extLst>
                  <a:ext uri="{0D108BD9-81ED-4DB2-BD59-A6C34878D82A}">
                    <a16:rowId xmlns:a16="http://schemas.microsoft.com/office/drawing/2014/main" val="10001"/>
                  </a:ext>
                </a:extLst>
              </a:tr>
              <a:tr h="350052">
                <a:tc>
                  <a:txBody>
                    <a:bodyPr/>
                    <a:lstStyle/>
                    <a:p>
                      <a:pPr algn="l"/>
                      <a:r>
                        <a:rPr lang="en-US" sz="1300">
                          <a:latin typeface="+mn-lt"/>
                        </a:rPr>
                        <a:t>70</a:t>
                      </a:r>
                    </a:p>
                  </a:txBody>
                  <a:tcPr marL="87464" marR="87464" marT="87464" marB="8746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algn="l"/>
                      <a:r>
                        <a:rPr lang="en-US" sz="1300">
                          <a:latin typeface="+mn-lt"/>
                        </a:rPr>
                        <a:t>7.5%</a:t>
                      </a:r>
                    </a:p>
                  </a:txBody>
                  <a:tcPr marL="87464" marR="87464" marT="87464" marB="87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aseline="0">
                          <a:solidFill>
                            <a:schemeClr val="tx1"/>
                          </a:solidFill>
                          <a:latin typeface="+mn-lt"/>
                        </a:rPr>
                        <a:t>51%</a:t>
                      </a:r>
                      <a:endParaRPr lang="en-US" sz="1300">
                        <a:solidFill>
                          <a:srgbClr val="C00000"/>
                        </a:solidFill>
                        <a:latin typeface="+mn-lt"/>
                      </a:endParaRPr>
                    </a:p>
                  </a:txBody>
                  <a:tcPr marL="87464" marR="87464" marT="87464" marB="8746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0002"/>
                  </a:ext>
                </a:extLst>
              </a:tr>
              <a:tr h="350052">
                <a:tc>
                  <a:txBody>
                    <a:bodyPr/>
                    <a:lstStyle/>
                    <a:p>
                      <a:pPr algn="l"/>
                      <a:r>
                        <a:rPr lang="en-US" sz="1300">
                          <a:latin typeface="+mn-lt"/>
                        </a:rPr>
                        <a:t>80</a:t>
                      </a:r>
                    </a:p>
                  </a:txBody>
                  <a:tcPr marL="87464" marR="87464" marT="87464" marB="8746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alpha val="40000"/>
                      </a:schemeClr>
                    </a:solidFill>
                  </a:tcPr>
                </a:tc>
                <a:tc>
                  <a:txBody>
                    <a:bodyPr/>
                    <a:lstStyle/>
                    <a:p>
                      <a:pPr algn="l"/>
                      <a:r>
                        <a:rPr lang="en-US" sz="1300">
                          <a:latin typeface="+mn-lt"/>
                        </a:rPr>
                        <a:t>10%</a:t>
                      </a:r>
                    </a:p>
                  </a:txBody>
                  <a:tcPr marL="87464" marR="87464" marT="87464" marB="87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aseline="0">
                          <a:solidFill>
                            <a:schemeClr val="tx1"/>
                          </a:solidFill>
                          <a:latin typeface="+mn-lt"/>
                        </a:rPr>
                        <a:t>66%</a:t>
                      </a:r>
                      <a:endParaRPr lang="en-US" sz="1300">
                        <a:latin typeface="+mn-lt"/>
                      </a:endParaRPr>
                    </a:p>
                  </a:txBody>
                  <a:tcPr marL="87464" marR="87464" marT="87464" marB="8746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alpha val="40000"/>
                      </a:schemeClr>
                    </a:solidFill>
                  </a:tcPr>
                </a:tc>
                <a:extLst>
                  <a:ext uri="{0D108BD9-81ED-4DB2-BD59-A6C34878D82A}">
                    <a16:rowId xmlns:a16="http://schemas.microsoft.com/office/drawing/2014/main" val="10003"/>
                  </a:ext>
                </a:extLst>
              </a:tr>
            </a:tbl>
          </a:graphicData>
        </a:graphic>
      </p:graphicFrame>
      <p:sp>
        <p:nvSpPr>
          <p:cNvPr id="10" name="Text Placeholder 24">
            <a:extLst>
              <a:ext uri="{FF2B5EF4-FFF2-40B4-BE49-F238E27FC236}">
                <a16:creationId xmlns:a16="http://schemas.microsoft.com/office/drawing/2014/main" id="{27836073-4EC5-2F2E-EA4F-9DBAE7DB9FAF}"/>
              </a:ext>
            </a:extLst>
          </p:cNvPr>
          <p:cNvSpPr txBox="1">
            <a:spLocks/>
          </p:cNvSpPr>
          <p:nvPr/>
        </p:nvSpPr>
        <p:spPr>
          <a:xfrm>
            <a:off x="5944126" y="3799363"/>
            <a:ext cx="1700292" cy="50308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US" sz="1600" b="1" dirty="0">
                <a:latin typeface="Ringside Narrow" panose="02000500000000000000" pitchFamily="2" charset="0"/>
              </a:rPr>
              <a:t>Greater than 4%</a:t>
            </a:r>
          </a:p>
          <a:p>
            <a:r>
              <a:rPr lang="en-US" sz="1600" dirty="0">
                <a:latin typeface="+mn-lt"/>
              </a:rPr>
              <a:t>Payment increases</a:t>
            </a:r>
          </a:p>
        </p:txBody>
      </p:sp>
      <p:pic>
        <p:nvPicPr>
          <p:cNvPr id="11" name="Picture Placeholder 36">
            <a:extLst>
              <a:ext uri="{FF2B5EF4-FFF2-40B4-BE49-F238E27FC236}">
                <a16:creationId xmlns:a16="http://schemas.microsoft.com/office/drawing/2014/main" id="{690415E3-995E-B455-C24B-9C0B1F29576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rot="10800000">
            <a:off x="5985173" y="4450099"/>
            <a:ext cx="681782" cy="681782"/>
          </a:xfrm>
          <a:prstGeom prst="rect">
            <a:avLst/>
          </a:prstGeom>
        </p:spPr>
      </p:pic>
      <p:pic>
        <p:nvPicPr>
          <p:cNvPr id="12" name="Picture Placeholder 37">
            <a:extLst>
              <a:ext uri="{FF2B5EF4-FFF2-40B4-BE49-F238E27FC236}">
                <a16:creationId xmlns:a16="http://schemas.microsoft.com/office/drawing/2014/main" id="{65A18A71-4411-7048-E061-47D2C7FECB4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l="119" r="119"/>
          <a:stretch/>
        </p:blipFill>
        <p:spPr>
          <a:xfrm>
            <a:off x="7810386" y="4448793"/>
            <a:ext cx="682772" cy="684394"/>
          </a:xfrm>
          <a:prstGeom prst="rect">
            <a:avLst/>
          </a:prstGeom>
        </p:spPr>
      </p:pic>
      <p:sp>
        <p:nvSpPr>
          <p:cNvPr id="17" name="Text Placeholder 24">
            <a:extLst>
              <a:ext uri="{FF2B5EF4-FFF2-40B4-BE49-F238E27FC236}">
                <a16:creationId xmlns:a16="http://schemas.microsoft.com/office/drawing/2014/main" id="{39EF733F-ED18-32A6-60FF-2F1288AD3514}"/>
              </a:ext>
            </a:extLst>
          </p:cNvPr>
          <p:cNvSpPr txBox="1">
            <a:spLocks/>
          </p:cNvSpPr>
          <p:nvPr/>
        </p:nvSpPr>
        <p:spPr>
          <a:xfrm>
            <a:off x="7810385" y="3817667"/>
            <a:ext cx="1792545" cy="6699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US" sz="1600" b="1" dirty="0">
                <a:latin typeface="Ringside Narrow" panose="02000500000000000000" pitchFamily="2" charset="0"/>
              </a:rPr>
              <a:t>Equal to 4%</a:t>
            </a:r>
          </a:p>
          <a:p>
            <a:r>
              <a:rPr lang="en-US" sz="1600" dirty="0">
                <a:latin typeface="+mn-lt"/>
              </a:rPr>
              <a:t>Payment stays same</a:t>
            </a:r>
          </a:p>
        </p:txBody>
      </p:sp>
      <p:sp>
        <p:nvSpPr>
          <p:cNvPr id="18" name="Text Placeholder 24">
            <a:extLst>
              <a:ext uri="{FF2B5EF4-FFF2-40B4-BE49-F238E27FC236}">
                <a16:creationId xmlns:a16="http://schemas.microsoft.com/office/drawing/2014/main" id="{E5AB82BF-08D0-C0F0-3380-8966B0B11A1F}"/>
              </a:ext>
            </a:extLst>
          </p:cNvPr>
          <p:cNvSpPr txBox="1">
            <a:spLocks/>
          </p:cNvSpPr>
          <p:nvPr/>
        </p:nvSpPr>
        <p:spPr>
          <a:xfrm>
            <a:off x="9788596" y="3799363"/>
            <a:ext cx="1700292" cy="6699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US" sz="1600" b="1" dirty="0">
                <a:latin typeface="Ringside Narrow" panose="02000500000000000000" pitchFamily="2" charset="0"/>
              </a:rPr>
              <a:t>Less than 4%</a:t>
            </a:r>
          </a:p>
          <a:p>
            <a:r>
              <a:rPr lang="en-US" sz="1600" dirty="0">
                <a:latin typeface="+mn-lt"/>
              </a:rPr>
              <a:t>Payment decreases</a:t>
            </a:r>
          </a:p>
        </p:txBody>
      </p:sp>
      <p:sp>
        <p:nvSpPr>
          <p:cNvPr id="19" name="Text Placeholder 22">
            <a:extLst>
              <a:ext uri="{FF2B5EF4-FFF2-40B4-BE49-F238E27FC236}">
                <a16:creationId xmlns:a16="http://schemas.microsoft.com/office/drawing/2014/main" id="{64BC4178-D45A-10EC-B9A4-B969812641B1}"/>
              </a:ext>
            </a:extLst>
          </p:cNvPr>
          <p:cNvSpPr txBox="1">
            <a:spLocks/>
          </p:cNvSpPr>
          <p:nvPr/>
        </p:nvSpPr>
        <p:spPr>
          <a:xfrm>
            <a:off x="1015068" y="2653424"/>
            <a:ext cx="4336467" cy="274866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050"/>
          </a:p>
        </p:txBody>
      </p:sp>
      <p:sp>
        <p:nvSpPr>
          <p:cNvPr id="21" name="Text Placeholder 23">
            <a:extLst>
              <a:ext uri="{FF2B5EF4-FFF2-40B4-BE49-F238E27FC236}">
                <a16:creationId xmlns:a16="http://schemas.microsoft.com/office/drawing/2014/main" id="{BDA10509-8BAD-2E9B-3EBB-568F7EF8C410}"/>
              </a:ext>
            </a:extLst>
          </p:cNvPr>
          <p:cNvSpPr txBox="1">
            <a:spLocks/>
          </p:cNvSpPr>
          <p:nvPr/>
        </p:nvSpPr>
        <p:spPr>
          <a:xfrm>
            <a:off x="5952163" y="3409631"/>
            <a:ext cx="2430420" cy="29120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b="1">
                <a:latin typeface="Ringside Narrow" panose="02000500000000000000" pitchFamily="2" charset="0"/>
              </a:rPr>
              <a:t>If performance is...</a:t>
            </a:r>
          </a:p>
        </p:txBody>
      </p:sp>
      <p:sp>
        <p:nvSpPr>
          <p:cNvPr id="27" name="Text Placeholder 22">
            <a:extLst>
              <a:ext uri="{FF2B5EF4-FFF2-40B4-BE49-F238E27FC236}">
                <a16:creationId xmlns:a16="http://schemas.microsoft.com/office/drawing/2014/main" id="{384130B1-7EE8-0019-0AC3-C9DE41E9BDA7}"/>
              </a:ext>
            </a:extLst>
          </p:cNvPr>
          <p:cNvSpPr txBox="1">
            <a:spLocks/>
          </p:cNvSpPr>
          <p:nvPr/>
        </p:nvSpPr>
        <p:spPr>
          <a:xfrm>
            <a:off x="653594" y="5072511"/>
            <a:ext cx="4231557" cy="29680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dirty="0">
                <a:latin typeface="Ringside Narrow Book"/>
              </a:rPr>
              <a:t>* Assumes single life contracts with 10-year beneficiary protection</a:t>
            </a:r>
          </a:p>
        </p:txBody>
      </p:sp>
      <p:sp>
        <p:nvSpPr>
          <p:cNvPr id="29" name="TextBox 28">
            <a:extLst>
              <a:ext uri="{FF2B5EF4-FFF2-40B4-BE49-F238E27FC236}">
                <a16:creationId xmlns:a16="http://schemas.microsoft.com/office/drawing/2014/main" id="{60E3F742-A034-AA3F-FE52-F342A36EAD69}"/>
              </a:ext>
            </a:extLst>
          </p:cNvPr>
          <p:cNvSpPr txBox="1"/>
          <p:nvPr/>
        </p:nvSpPr>
        <p:spPr>
          <a:xfrm>
            <a:off x="298450" y="5913417"/>
            <a:ext cx="11436349" cy="484697"/>
          </a:xfrm>
          <a:prstGeom prst="rect">
            <a:avLst/>
          </a:prstGeom>
          <a:noFill/>
        </p:spPr>
        <p:txBody>
          <a:bodyPr wrap="square" lIns="0" tIns="0" rIns="0" bIns="0" anchor="b" anchorCtr="0">
            <a:noAutofit/>
          </a:bodyPr>
          <a:lstStyle/>
          <a:p>
            <a:pPr defTabSz="1005840" fontAlgn="base">
              <a:spcBef>
                <a:spcPct val="0"/>
              </a:spcBef>
              <a:spcAft>
                <a:spcPts val="100"/>
              </a:spcAft>
            </a:pPr>
            <a:r>
              <a:rPr lang="en-US" altLang="en-US" sz="850">
                <a:solidFill>
                  <a:srgbClr val="031259"/>
                </a:solidFill>
                <a:latin typeface="Ringside Narrow Book" charset="0"/>
              </a:rPr>
              <a:t>Source: TIAA Product Actuarial; as of May 2023. The 4% AIR &amp; the mortality assumption makes the first payment, at age 65, approximately $6,700 per $100,000 historically instead of the $4,000 theoretical average payout of systematic withdrawal based on the 4% rule of thumb.</a:t>
            </a:r>
          </a:p>
          <a:p>
            <a:pPr marL="137160" indent="-137160" defTabSz="1005840" fontAlgn="base">
              <a:spcBef>
                <a:spcPct val="0"/>
              </a:spcBef>
              <a:buFont typeface="+mj-lt"/>
              <a:buAutoNum type="arabicPeriod"/>
            </a:pPr>
            <a:r>
              <a:rPr lang="en-US" altLang="en-US" sz="850">
                <a:solidFill>
                  <a:srgbClr val="031259"/>
                </a:solidFill>
                <a:latin typeface="Ringside Narrow Book" charset="0"/>
              </a:rPr>
              <a:t>CREF initial payout advantage indicates the percentage amount of income paid by CREF above the percentage income amount of a 4% systematic withdrawal strategy. The 4% industry ROT applies to first payment at age 65; for initial payment at age 70 and 80, we assume 5%, and 6% respectively. </a:t>
            </a:r>
            <a:r>
              <a:rPr lang="en-US" sz="850">
                <a:solidFill>
                  <a:srgbClr val="031259"/>
                </a:solidFill>
                <a:latin typeface="Ringside Narrow Book" charset="0"/>
              </a:rPr>
              <a:t>Past performance is not a guarantee of future results. Payments from the CREF variable annuity accounts will rise or fall based on investment performance.</a:t>
            </a:r>
          </a:p>
        </p:txBody>
      </p:sp>
      <p:sp>
        <p:nvSpPr>
          <p:cNvPr id="5" name="Slide Number Placeholder 2">
            <a:extLst>
              <a:ext uri="{FF2B5EF4-FFF2-40B4-BE49-F238E27FC236}">
                <a16:creationId xmlns:a16="http://schemas.microsoft.com/office/drawing/2014/main" id="{1F323EEC-CB25-4617-39FD-592D3026E3AD}"/>
              </a:ext>
            </a:extLst>
          </p:cNvPr>
          <p:cNvSpPr txBox="1">
            <a:spLocks/>
          </p:cNvSpPr>
          <p:nvPr/>
        </p:nvSpPr>
        <p:spPr>
          <a:xfrm>
            <a:off x="11706436" y="6484937"/>
            <a:ext cx="361527" cy="161925"/>
          </a:xfrm>
          <a:prstGeom prst="rect">
            <a:avLst/>
          </a:prstGeom>
        </p:spPr>
        <p:txBody>
          <a:bodyPr vert="horz" lIns="0" tIns="0" rIns="0" bIns="0" rtlCol="0" anchor="ctr">
            <a:noAutofit/>
          </a:bodyPr>
          <a:lstStyle>
            <a:defPPr>
              <a:defRPr lang="en-US"/>
            </a:defPPr>
            <a:lvl1pPr marL="0" algn="ctr" defTabSz="914400" rtl="0" eaLnBrk="1" latinLnBrk="0" hangingPunct="1">
              <a:buClr>
                <a:schemeClr val="tx1"/>
              </a:buClr>
              <a:defRPr sz="700" b="1" i="0" kern="1200">
                <a:solidFill>
                  <a:schemeClr val="tx1"/>
                </a:solidFill>
                <a:latin typeface="TIAA Challenger Semibold"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ADC283A-E609-844B-BB16-3439C132A3B0}" type="slidenum">
              <a:rPr lang="en-US" smtClean="0"/>
              <a:pPr/>
              <a:t>7</a:t>
            </a:fld>
            <a:endParaRPr lang="en-US"/>
          </a:p>
        </p:txBody>
      </p:sp>
      <p:pic>
        <p:nvPicPr>
          <p:cNvPr id="25" name="Picture Placeholder 36">
            <a:extLst>
              <a:ext uri="{FF2B5EF4-FFF2-40B4-BE49-F238E27FC236}">
                <a16:creationId xmlns:a16="http://schemas.microsoft.com/office/drawing/2014/main" id="{92439CFD-C990-60E4-FE58-B84BDF649E1A}"/>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746945" y="4450099"/>
            <a:ext cx="681782" cy="681782"/>
          </a:xfrm>
          <a:prstGeom prst="rect">
            <a:avLst/>
          </a:prstGeom>
        </p:spPr>
      </p:pic>
      <p:sp>
        <p:nvSpPr>
          <p:cNvPr id="6" name="Footer Placeholder 4">
            <a:extLst>
              <a:ext uri="{FF2B5EF4-FFF2-40B4-BE49-F238E27FC236}">
                <a16:creationId xmlns:a16="http://schemas.microsoft.com/office/drawing/2014/main" id="{7481DF9C-90BE-A692-10F5-228DF466637B}"/>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5126398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9BF5721-7B60-E2EC-8192-E8DF20DEE780}"/>
              </a:ext>
            </a:extLst>
          </p:cNvPr>
          <p:cNvSpPr/>
          <p:nvPr/>
        </p:nvSpPr>
        <p:spPr>
          <a:xfrm>
            <a:off x="2959981" y="1886618"/>
            <a:ext cx="2733087" cy="3650980"/>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5" name="Rectangle 24">
            <a:extLst>
              <a:ext uri="{FF2B5EF4-FFF2-40B4-BE49-F238E27FC236}">
                <a16:creationId xmlns:a16="http://schemas.microsoft.com/office/drawing/2014/main" id="{66AE3123-E3E7-7667-3CC2-FE549C794490}"/>
              </a:ext>
            </a:extLst>
          </p:cNvPr>
          <p:cNvSpPr/>
          <p:nvPr/>
        </p:nvSpPr>
        <p:spPr>
          <a:xfrm>
            <a:off x="5852455" y="1886618"/>
            <a:ext cx="2643051" cy="3648456"/>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Rectangle 28">
            <a:extLst>
              <a:ext uri="{FF2B5EF4-FFF2-40B4-BE49-F238E27FC236}">
                <a16:creationId xmlns:a16="http://schemas.microsoft.com/office/drawing/2014/main" id="{CAFBE475-AF8E-B819-4399-6647A24383E8}"/>
              </a:ext>
            </a:extLst>
          </p:cNvPr>
          <p:cNvSpPr/>
          <p:nvPr/>
        </p:nvSpPr>
        <p:spPr>
          <a:xfrm>
            <a:off x="252865" y="1886618"/>
            <a:ext cx="2560125" cy="3648456"/>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 name="Text Placeholder 17">
            <a:extLst>
              <a:ext uri="{FF2B5EF4-FFF2-40B4-BE49-F238E27FC236}">
                <a16:creationId xmlns:a16="http://schemas.microsoft.com/office/drawing/2014/main" id="{8D8E7B11-0C34-467F-B854-81191D61E32B}"/>
              </a:ext>
            </a:extLst>
          </p:cNvPr>
          <p:cNvSpPr txBox="1">
            <a:spLocks/>
          </p:cNvSpPr>
          <p:nvPr/>
        </p:nvSpPr>
        <p:spPr>
          <a:xfrm>
            <a:off x="3114620" y="2979122"/>
            <a:ext cx="2590736" cy="231661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Sector expertise</a:t>
            </a:r>
            <a:endParaRPr lang="en-US" sz="1200" b="1" spc="30" dirty="0">
              <a:solidFill>
                <a:schemeClr val="tx2"/>
              </a:solidFill>
              <a:latin typeface="Ringside Narrow" panose="02000500000000000000" pitchFamily="2" charset="0"/>
            </a:endParaRPr>
          </a:p>
          <a:p>
            <a:pPr>
              <a:spcAft>
                <a:spcPts val="2400"/>
              </a:spcAft>
            </a:pPr>
            <a:r>
              <a:rPr lang="en-US" sz="1600" spc="30" dirty="0"/>
              <a:t>Our long-term perspective allows us to access opportunities across the </a:t>
            </a:r>
            <a:br>
              <a:rPr lang="en-US" sz="1600" spc="30" dirty="0"/>
            </a:br>
            <a:r>
              <a:rPr lang="en-US" sz="1600" spc="30" dirty="0"/>
              <a:t>ﬁxed income market in pursuit of clients’ goals.</a:t>
            </a:r>
            <a:endParaRPr lang="en-US" sz="1600" spc="30" baseline="30000" dirty="0"/>
          </a:p>
        </p:txBody>
      </p:sp>
      <p:sp>
        <p:nvSpPr>
          <p:cNvPr id="5" name="Text Placeholder 17">
            <a:extLst>
              <a:ext uri="{FF2B5EF4-FFF2-40B4-BE49-F238E27FC236}">
                <a16:creationId xmlns:a16="http://schemas.microsoft.com/office/drawing/2014/main" id="{F6BA4222-3243-039D-F3F6-062DFD0E02B9}"/>
              </a:ext>
            </a:extLst>
          </p:cNvPr>
          <p:cNvSpPr txBox="1">
            <a:spLocks/>
          </p:cNvSpPr>
          <p:nvPr/>
        </p:nvSpPr>
        <p:spPr>
          <a:xfrm>
            <a:off x="488402" y="2988747"/>
            <a:ext cx="2184234" cy="188238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Significant scale</a:t>
            </a:r>
            <a:endParaRPr lang="en-US" sz="1200" b="1" spc="30" dirty="0">
              <a:solidFill>
                <a:schemeClr val="tx2"/>
              </a:solidFill>
              <a:latin typeface="Ringside Narrow" panose="02000500000000000000" pitchFamily="2" charset="0"/>
            </a:endParaRPr>
          </a:p>
          <a:p>
            <a:pPr>
              <a:spcAft>
                <a:spcPts val="2400"/>
              </a:spcAft>
            </a:pPr>
            <a:r>
              <a:rPr lang="en-US" sz="1600" dirty="0">
                <a:latin typeface="+mn-lt"/>
              </a:rPr>
              <a:t>Over the past 100 years, we have grown to become one of the largest ﬁxed income asset managers in the world.</a:t>
            </a:r>
          </a:p>
        </p:txBody>
      </p:sp>
      <p:sp>
        <p:nvSpPr>
          <p:cNvPr id="8" name="Text Placeholder 17">
            <a:extLst>
              <a:ext uri="{FF2B5EF4-FFF2-40B4-BE49-F238E27FC236}">
                <a16:creationId xmlns:a16="http://schemas.microsoft.com/office/drawing/2014/main" id="{47C818A2-6847-AC00-DF66-F7117DBE14F8}"/>
              </a:ext>
            </a:extLst>
          </p:cNvPr>
          <p:cNvSpPr txBox="1">
            <a:spLocks/>
          </p:cNvSpPr>
          <p:nvPr/>
        </p:nvSpPr>
        <p:spPr>
          <a:xfrm>
            <a:off x="5995053" y="2979122"/>
            <a:ext cx="2341067" cy="200368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Optimal performance </a:t>
            </a:r>
            <a:endParaRPr lang="en-US" sz="1600" b="1" spc="30" dirty="0">
              <a:latin typeface="Ringside Narrow" panose="02000500000000000000" pitchFamily="2" charset="0"/>
            </a:endParaRPr>
          </a:p>
          <a:p>
            <a:pPr>
              <a:spcAft>
                <a:spcPts val="2400"/>
              </a:spcAft>
            </a:pPr>
            <a:r>
              <a:rPr lang="en-US" sz="1600" dirty="0"/>
              <a:t>Total risk-adjusted return is consistently competitive with a range of peers and benchmarks.</a:t>
            </a:r>
            <a:r>
              <a:rPr lang="en-US" sz="1600" baseline="30000" dirty="0"/>
              <a:t>1</a:t>
            </a:r>
          </a:p>
        </p:txBody>
      </p:sp>
      <p:sp>
        <p:nvSpPr>
          <p:cNvPr id="15" name="Title 14">
            <a:extLst>
              <a:ext uri="{FF2B5EF4-FFF2-40B4-BE49-F238E27FC236}">
                <a16:creationId xmlns:a16="http://schemas.microsoft.com/office/drawing/2014/main" id="{1E598C54-5F46-896A-A0BA-08CBA525B45F}"/>
              </a:ext>
            </a:extLst>
          </p:cNvPr>
          <p:cNvSpPr>
            <a:spLocks noGrp="1"/>
          </p:cNvSpPr>
          <p:nvPr>
            <p:ph type="title"/>
          </p:nvPr>
        </p:nvSpPr>
        <p:spPr>
          <a:xfrm>
            <a:off x="292100" y="612649"/>
            <a:ext cx="7543800" cy="445992"/>
          </a:xfrm>
        </p:spPr>
        <p:txBody>
          <a:bodyPr/>
          <a:lstStyle/>
          <a:p>
            <a:r>
              <a:rPr lang="en-US" dirty="0"/>
              <a:t>Seeks broad fixed income exposure </a:t>
            </a:r>
          </a:p>
        </p:txBody>
      </p:sp>
      <p:sp>
        <p:nvSpPr>
          <p:cNvPr id="6" name="Slide Number Placeholder 5">
            <a:extLst>
              <a:ext uri="{FF2B5EF4-FFF2-40B4-BE49-F238E27FC236}">
                <a16:creationId xmlns:a16="http://schemas.microsoft.com/office/drawing/2014/main" id="{76918CBB-4CBB-F045-95E8-97F250F667BC}"/>
              </a:ext>
            </a:extLst>
          </p:cNvPr>
          <p:cNvSpPr>
            <a:spLocks noGrp="1"/>
          </p:cNvSpPr>
          <p:nvPr>
            <p:ph type="sldNum" sz="quarter" idx="12"/>
          </p:nvPr>
        </p:nvSpPr>
        <p:spPr/>
        <p:txBody>
          <a:bodyPr/>
          <a:lstStyle/>
          <a:p>
            <a:fld id="{E5B12101-DB11-214A-81F9-2D258DBE057F}" type="slidenum">
              <a:rPr lang="en-US" smtClean="0"/>
              <a:pPr/>
              <a:t>70</a:t>
            </a:fld>
            <a:endParaRPr lang="en-US"/>
          </a:p>
        </p:txBody>
      </p:sp>
      <p:sp>
        <p:nvSpPr>
          <p:cNvPr id="20" name="Text Placeholder 19">
            <a:extLst>
              <a:ext uri="{FF2B5EF4-FFF2-40B4-BE49-F238E27FC236}">
                <a16:creationId xmlns:a16="http://schemas.microsoft.com/office/drawing/2014/main" id="{9D0693C1-4704-39AB-5670-C5ED8F455419}"/>
              </a:ext>
            </a:extLst>
          </p:cNvPr>
          <p:cNvSpPr>
            <a:spLocks noGrp="1"/>
          </p:cNvSpPr>
          <p:nvPr>
            <p:ph type="body" sz="quarter" idx="17"/>
          </p:nvPr>
        </p:nvSpPr>
        <p:spPr/>
        <p:txBody>
          <a:bodyPr/>
          <a:lstStyle/>
          <a:p>
            <a:r>
              <a:rPr lang="en-US" dirty="0">
                <a:solidFill>
                  <a:schemeClr val="tx2"/>
                </a:solidFill>
              </a:rPr>
              <a:t>CREF CORE BOND INVESTMENT OVERVIEW</a:t>
            </a:r>
          </a:p>
        </p:txBody>
      </p:sp>
      <p:sp>
        <p:nvSpPr>
          <p:cNvPr id="33" name="Text Placeholder 2">
            <a:extLst>
              <a:ext uri="{FF2B5EF4-FFF2-40B4-BE49-F238E27FC236}">
                <a16:creationId xmlns:a16="http://schemas.microsoft.com/office/drawing/2014/main" id="{5ACEC11F-75BA-4AEA-4F80-714EF1E1613B}"/>
              </a:ext>
            </a:extLst>
          </p:cNvPr>
          <p:cNvSpPr>
            <a:spLocks noGrp="1"/>
          </p:cNvSpPr>
          <p:nvPr/>
        </p:nvSpPr>
        <p:spPr>
          <a:xfrm>
            <a:off x="8893238" y="3300984"/>
            <a:ext cx="2999232" cy="288074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b="1" dirty="0">
                <a:solidFill>
                  <a:schemeClr val="tx1"/>
                </a:solidFill>
                <a:latin typeface="Ringside Narrow" panose="02000500000000000000" pitchFamily="2" charset="0"/>
              </a:rPr>
              <a:t>Who it’s for</a:t>
            </a:r>
          </a:p>
          <a:p>
            <a:r>
              <a:rPr lang="en-US" sz="1600" dirty="0">
                <a:solidFill>
                  <a:schemeClr val="tx1"/>
                </a:solidFill>
              </a:rPr>
              <a:t>May be best for employees who want to...</a:t>
            </a:r>
          </a:p>
          <a:p>
            <a:pPr marL="285750" indent="-285750">
              <a:buFont typeface="Arial" panose="020B0604020202020204" pitchFamily="34" charset="0"/>
              <a:buChar char="•"/>
            </a:pPr>
            <a:r>
              <a:rPr lang="en-US" sz="1600" dirty="0">
                <a:solidFill>
                  <a:schemeClr val="tx1"/>
                </a:solidFill>
              </a:rPr>
              <a:t>Invest in a broadly diversified fixed income portfolio over time</a:t>
            </a:r>
            <a:r>
              <a:rPr lang="en-US" sz="1600" baseline="30000" dirty="0">
                <a:solidFill>
                  <a:schemeClr val="tx1"/>
                </a:solidFill>
              </a:rPr>
              <a:t>2</a:t>
            </a:r>
            <a:endParaRPr lang="en-US" sz="1600" dirty="0">
              <a:solidFill>
                <a:schemeClr val="tx1"/>
              </a:solidFill>
            </a:endParaRPr>
          </a:p>
          <a:p>
            <a:pPr marL="285750" indent="-285750">
              <a:buFont typeface="Arial" panose="020B0604020202020204" pitchFamily="34" charset="0"/>
              <a:buChar char="•"/>
            </a:pPr>
            <a:r>
              <a:rPr lang="en-US" sz="1600" dirty="0">
                <a:solidFill>
                  <a:schemeClr val="tx1"/>
                </a:solidFill>
              </a:rPr>
              <a:t>Get the benefits of lifetime income</a:t>
            </a:r>
            <a:r>
              <a:rPr lang="en-US" sz="1600" baseline="30000" dirty="0">
                <a:solidFill>
                  <a:schemeClr val="tx1"/>
                </a:solidFill>
              </a:rPr>
              <a:t>3</a:t>
            </a:r>
            <a:r>
              <a:rPr lang="en-US" sz="1600" dirty="0">
                <a:solidFill>
                  <a:schemeClr val="tx1"/>
                </a:solidFill>
              </a:rPr>
              <a:t> </a:t>
            </a:r>
          </a:p>
          <a:p>
            <a:pPr marL="285750" indent="-285750">
              <a:buFont typeface="Arial" panose="020B0604020202020204" pitchFamily="34" charset="0"/>
              <a:buChar char="•"/>
            </a:pPr>
            <a:r>
              <a:rPr lang="en-US" sz="1600" dirty="0">
                <a:solidFill>
                  <a:schemeClr val="tx1"/>
                </a:solidFill>
              </a:rPr>
              <a:t>Hedge against inflation when pairing with the TIAA Traditional fixed annuity</a:t>
            </a:r>
            <a:r>
              <a:rPr lang="en-US" sz="1600" baseline="30000" dirty="0">
                <a:solidFill>
                  <a:schemeClr val="tx1"/>
                </a:solidFill>
              </a:rPr>
              <a:t>4</a:t>
            </a:r>
          </a:p>
        </p:txBody>
      </p:sp>
      <p:pic>
        <p:nvPicPr>
          <p:cNvPr id="34" name="Graphic 33">
            <a:extLst>
              <a:ext uri="{FF2B5EF4-FFF2-40B4-BE49-F238E27FC236}">
                <a16:creationId xmlns:a16="http://schemas.microsoft.com/office/drawing/2014/main" id="{6D8FB69A-ACAA-DB05-8942-F043FCE1392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94354" y="2103859"/>
            <a:ext cx="761827" cy="761827"/>
          </a:xfrm>
          <a:prstGeom prst="rect">
            <a:avLst/>
          </a:prstGeom>
        </p:spPr>
      </p:pic>
      <p:pic>
        <p:nvPicPr>
          <p:cNvPr id="35" name="Graphic 34">
            <a:extLst>
              <a:ext uri="{FF2B5EF4-FFF2-40B4-BE49-F238E27FC236}">
                <a16:creationId xmlns:a16="http://schemas.microsoft.com/office/drawing/2014/main" id="{924400DE-4A4F-C0B7-8160-F2D2AC1208D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14620" y="2130534"/>
            <a:ext cx="820748" cy="820748"/>
          </a:xfrm>
          <a:prstGeom prst="rect">
            <a:avLst/>
          </a:prstGeom>
        </p:spPr>
      </p:pic>
      <p:pic>
        <p:nvPicPr>
          <p:cNvPr id="36" name="Graphic 35">
            <a:extLst>
              <a:ext uri="{FF2B5EF4-FFF2-40B4-BE49-F238E27FC236}">
                <a16:creationId xmlns:a16="http://schemas.microsoft.com/office/drawing/2014/main" id="{7BBD8BD7-BFAC-2617-48A2-4706D239099E}"/>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962592" y="2205239"/>
            <a:ext cx="728397" cy="728397"/>
          </a:xfrm>
          <a:prstGeom prst="rect">
            <a:avLst/>
          </a:prstGeom>
        </p:spPr>
      </p:pic>
      <p:sp>
        <p:nvSpPr>
          <p:cNvPr id="37" name="Text Placeholder 19">
            <a:extLst>
              <a:ext uri="{FF2B5EF4-FFF2-40B4-BE49-F238E27FC236}">
                <a16:creationId xmlns:a16="http://schemas.microsoft.com/office/drawing/2014/main" id="{E2FE54FE-8EAA-A375-B684-D8CB7E1B7706}"/>
              </a:ext>
            </a:extLst>
          </p:cNvPr>
          <p:cNvSpPr>
            <a:spLocks noGrp="1"/>
          </p:cNvSpPr>
          <p:nvPr/>
        </p:nvSpPr>
        <p:spPr>
          <a:xfrm>
            <a:off x="301752" y="5596128"/>
            <a:ext cx="8168067" cy="804672"/>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See “Performance Returns” chart on </a:t>
            </a:r>
            <a:r>
              <a:rPr lang="en-US" sz="850" dirty="0">
                <a:solidFill>
                  <a:srgbClr val="FF0000"/>
                </a:solidFill>
              </a:rPr>
              <a:t>slide 6</a:t>
            </a:r>
            <a:r>
              <a:rPr lang="en-US" sz="850" dirty="0"/>
              <a:t> for more information.</a:t>
            </a:r>
          </a:p>
          <a:p>
            <a:pPr marL="137160" indent="-137160">
              <a:spcAft>
                <a:spcPts val="100"/>
              </a:spcAft>
              <a:buFont typeface="+mj-lt"/>
              <a:buAutoNum type="arabicPeriod"/>
            </a:pPr>
            <a:r>
              <a:rPr lang="en-US" sz="850" dirty="0"/>
              <a:t>Diversification is a technique to help reduce risk. It is not guaranteed to protect against loss.</a:t>
            </a:r>
          </a:p>
          <a:p>
            <a:pPr marL="137160" indent="-137160">
              <a:spcAft>
                <a:spcPts val="100"/>
              </a:spcAft>
              <a:buFont typeface="+mj-lt"/>
              <a:buAutoNum type="arabicPeriod"/>
            </a:pPr>
            <a:r>
              <a:rPr lang="en-US" sz="850" dirty="0">
                <a:latin typeface="+mn-lt"/>
              </a:rPr>
              <a:t>Any guarantees under annuities issued by TIAA are subject to TIAA’s claims-paying ability. Payments from the variable accounts will rise or fall based on investment performance.</a:t>
            </a:r>
          </a:p>
          <a:p>
            <a:pPr marL="137160" indent="-137160">
              <a:spcAft>
                <a:spcPts val="100"/>
              </a:spcAft>
              <a:buFont typeface="+mj-lt"/>
              <a:buAutoNum type="arabicPeriod"/>
            </a:pPr>
            <a:r>
              <a:rPr lang="en-US" sz="850" dirty="0">
                <a:latin typeface="+mn-lt"/>
              </a:rPr>
              <a:t>TIAA Traditional is a fixed annuity product issued by Teachers Insurance and Annuity Association of America (TIAA), New York, NY. Our annuity contracts contain terms for keeping them in force.</a:t>
            </a:r>
          </a:p>
        </p:txBody>
      </p:sp>
      <p:sp>
        <p:nvSpPr>
          <p:cNvPr id="3" name="Text Placeholder 2">
            <a:extLst>
              <a:ext uri="{FF2B5EF4-FFF2-40B4-BE49-F238E27FC236}">
                <a16:creationId xmlns:a16="http://schemas.microsoft.com/office/drawing/2014/main" id="{41DED2A1-FF2D-FE40-A58E-55D1A2AB8BE4}"/>
              </a:ext>
            </a:extLst>
          </p:cNvPr>
          <p:cNvSpPr>
            <a:spLocks noGrp="1"/>
          </p:cNvSpPr>
          <p:nvPr/>
        </p:nvSpPr>
        <p:spPr>
          <a:xfrm>
            <a:off x="292100" y="1134336"/>
            <a:ext cx="7378703" cy="574188"/>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Structured to identify relative value, build sector-specific portfolios and provide solid risk-adjusted return</a:t>
            </a:r>
          </a:p>
        </p:txBody>
      </p:sp>
      <p:pic>
        <p:nvPicPr>
          <p:cNvPr id="7" name="Picture 6">
            <a:extLst>
              <a:ext uri="{FF2B5EF4-FFF2-40B4-BE49-F238E27FC236}">
                <a16:creationId xmlns:a16="http://schemas.microsoft.com/office/drawing/2014/main" id="{891775EC-FCE9-C629-89E5-E148A698539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871710" y="190222"/>
            <a:ext cx="3084091" cy="2908456"/>
          </a:xfrm>
          <a:prstGeom prst="rect">
            <a:avLst/>
          </a:prstGeom>
        </p:spPr>
      </p:pic>
      <p:cxnSp>
        <p:nvCxnSpPr>
          <p:cNvPr id="4" name="Straight Connector 3">
            <a:extLst>
              <a:ext uri="{FF2B5EF4-FFF2-40B4-BE49-F238E27FC236}">
                <a16:creationId xmlns:a16="http://schemas.microsoft.com/office/drawing/2014/main" id="{46EDCEEE-27FA-A2FD-F322-87A6ACC6B8AE}"/>
              </a:ext>
            </a:extLst>
          </p:cNvPr>
          <p:cNvCxnSpPr>
            <a:cxnSpLocks/>
          </p:cNvCxnSpPr>
          <p:nvPr/>
        </p:nvCxnSpPr>
        <p:spPr>
          <a:xfrm flipV="1">
            <a:off x="352543" y="3433587"/>
            <a:ext cx="2307393" cy="8545"/>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D66D3BC-CF3E-707B-B345-25C005045F08}"/>
              </a:ext>
            </a:extLst>
          </p:cNvPr>
          <p:cNvCxnSpPr>
            <a:cxnSpLocks/>
          </p:cNvCxnSpPr>
          <p:nvPr/>
        </p:nvCxnSpPr>
        <p:spPr>
          <a:xfrm>
            <a:off x="3125506" y="3408187"/>
            <a:ext cx="237286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D039028-73CF-1B5D-B8EF-C0C4D6485CE8}"/>
              </a:ext>
            </a:extLst>
          </p:cNvPr>
          <p:cNvCxnSpPr>
            <a:cxnSpLocks/>
          </p:cNvCxnSpPr>
          <p:nvPr/>
        </p:nvCxnSpPr>
        <p:spPr>
          <a:xfrm>
            <a:off x="5995053" y="3408187"/>
            <a:ext cx="2351227"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43803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133E606-ACD8-3963-5429-1E63B36F581F}"/>
              </a:ext>
            </a:extLst>
          </p:cNvPr>
          <p:cNvSpPr/>
          <p:nvPr/>
        </p:nvSpPr>
        <p:spPr>
          <a:xfrm>
            <a:off x="-9786" y="0"/>
            <a:ext cx="12201786"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endParaRPr>
          </a:p>
        </p:txBody>
      </p:sp>
      <p:sp>
        <p:nvSpPr>
          <p:cNvPr id="11" name="Rectangle 10">
            <a:extLst>
              <a:ext uri="{FF2B5EF4-FFF2-40B4-BE49-F238E27FC236}">
                <a16:creationId xmlns:a16="http://schemas.microsoft.com/office/drawing/2014/main" id="{B30F0D01-6BF2-80B9-9761-A08A5CF3D3BA}"/>
              </a:ext>
            </a:extLst>
          </p:cNvPr>
          <p:cNvSpPr/>
          <p:nvPr/>
        </p:nvSpPr>
        <p:spPr>
          <a:xfrm>
            <a:off x="0" y="1443432"/>
            <a:ext cx="12192000" cy="1025396"/>
          </a:xfrm>
          <a:prstGeom prst="rect">
            <a:avLst/>
          </a:prstGeom>
          <a:solidFill>
            <a:srgbClr val="00303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u="none" strike="noStrike" kern="0" cap="none" spc="0" normalizeH="0" baseline="0" noProof="0">
              <a:ln>
                <a:noFill/>
              </a:ln>
              <a:solidFill>
                <a:schemeClr val="accent5"/>
              </a:solidFill>
              <a:effectLst/>
              <a:uLnTx/>
              <a:uFillTx/>
              <a:latin typeface="Ringside Narrow Book" panose="02000500000000000000" pitchFamily="2" charset="0"/>
              <a:ea typeface="+mn-ea"/>
              <a:cs typeface="+mn-cs"/>
            </a:endParaRPr>
          </a:p>
        </p:txBody>
      </p:sp>
      <p:pic>
        <p:nvPicPr>
          <p:cNvPr id="12" name="Picture 11">
            <a:extLst>
              <a:ext uri="{FF2B5EF4-FFF2-40B4-BE49-F238E27FC236}">
                <a16:creationId xmlns:a16="http://schemas.microsoft.com/office/drawing/2014/main" id="{2290E5DD-C5BF-B4A6-8F63-76C28477A2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8990" y="2074170"/>
            <a:ext cx="1447235" cy="1447235"/>
          </a:xfrm>
          <a:prstGeom prst="rect">
            <a:avLst/>
          </a:prstGeom>
        </p:spPr>
      </p:pic>
      <p:sp>
        <p:nvSpPr>
          <p:cNvPr id="16" name="Text Placeholder 6">
            <a:extLst>
              <a:ext uri="{FF2B5EF4-FFF2-40B4-BE49-F238E27FC236}">
                <a16:creationId xmlns:a16="http://schemas.microsoft.com/office/drawing/2014/main" id="{CE648B52-6A36-2663-5D7B-E0B61B8214BB}"/>
              </a:ext>
            </a:extLst>
          </p:cNvPr>
          <p:cNvSpPr txBox="1">
            <a:spLocks/>
          </p:cNvSpPr>
          <p:nvPr/>
        </p:nvSpPr>
        <p:spPr>
          <a:xfrm>
            <a:off x="298463" y="1633689"/>
            <a:ext cx="1914099" cy="2535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Jason O’Brien, CFA</a:t>
            </a:r>
            <a:endParaRPr lang="en-US" sz="1600"/>
          </a:p>
          <a:p>
            <a:pPr marL="0" lvl="1" indent="0">
              <a:buNone/>
            </a:pPr>
            <a:endParaRPr lang="en-US" sz="1100"/>
          </a:p>
        </p:txBody>
      </p:sp>
      <p:sp>
        <p:nvSpPr>
          <p:cNvPr id="17" name="Text Placeholder 6">
            <a:extLst>
              <a:ext uri="{FF2B5EF4-FFF2-40B4-BE49-F238E27FC236}">
                <a16:creationId xmlns:a16="http://schemas.microsoft.com/office/drawing/2014/main" id="{1ED8B4F1-BB33-15EE-1DAA-7E43554C30A8}"/>
              </a:ext>
            </a:extLst>
          </p:cNvPr>
          <p:cNvSpPr txBox="1">
            <a:spLocks/>
          </p:cNvSpPr>
          <p:nvPr/>
        </p:nvSpPr>
        <p:spPr>
          <a:xfrm>
            <a:off x="3133491" y="1644657"/>
            <a:ext cx="1958515" cy="2535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Joe Higgins, CFA</a:t>
            </a:r>
          </a:p>
        </p:txBody>
      </p:sp>
      <p:pic>
        <p:nvPicPr>
          <p:cNvPr id="18" name="Picture 17">
            <a:extLst>
              <a:ext uri="{FF2B5EF4-FFF2-40B4-BE49-F238E27FC236}">
                <a16:creationId xmlns:a16="http://schemas.microsoft.com/office/drawing/2014/main" id="{38B08C5B-214D-4289-EE9D-51941E99D77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975873" y="2074169"/>
            <a:ext cx="1447235" cy="1447235"/>
          </a:xfrm>
          <a:prstGeom prst="rect">
            <a:avLst/>
          </a:prstGeom>
        </p:spPr>
      </p:pic>
      <p:sp>
        <p:nvSpPr>
          <p:cNvPr id="19" name="Text Placeholder 6">
            <a:extLst>
              <a:ext uri="{FF2B5EF4-FFF2-40B4-BE49-F238E27FC236}">
                <a16:creationId xmlns:a16="http://schemas.microsoft.com/office/drawing/2014/main" id="{3EF9DFB4-2B8A-2B11-DD99-85F414330F30}"/>
              </a:ext>
            </a:extLst>
          </p:cNvPr>
          <p:cNvSpPr txBox="1">
            <a:spLocks/>
          </p:cNvSpPr>
          <p:nvPr/>
        </p:nvSpPr>
        <p:spPr>
          <a:xfrm>
            <a:off x="5995176" y="1644657"/>
            <a:ext cx="2717023" cy="2535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Peter Agrimson, CFA</a:t>
            </a:r>
            <a:endParaRPr lang="en-US" sz="1100"/>
          </a:p>
        </p:txBody>
      </p:sp>
      <p:pic>
        <p:nvPicPr>
          <p:cNvPr id="20" name="Picture 19">
            <a:extLst>
              <a:ext uri="{FF2B5EF4-FFF2-40B4-BE49-F238E27FC236}">
                <a16:creationId xmlns:a16="http://schemas.microsoft.com/office/drawing/2014/main" id="{8D192C1F-63BA-5F32-DFD3-DAA0A5920FA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24111" y="2074170"/>
            <a:ext cx="1447235" cy="1447235"/>
          </a:xfrm>
          <a:prstGeom prst="rect">
            <a:avLst/>
          </a:prstGeom>
        </p:spPr>
      </p:pic>
      <p:sp>
        <p:nvSpPr>
          <p:cNvPr id="21" name="Text Placeholder 6">
            <a:extLst>
              <a:ext uri="{FF2B5EF4-FFF2-40B4-BE49-F238E27FC236}">
                <a16:creationId xmlns:a16="http://schemas.microsoft.com/office/drawing/2014/main" id="{0C2C156F-C2EE-A09F-0CCC-E7471F6D1E8D}"/>
              </a:ext>
            </a:extLst>
          </p:cNvPr>
          <p:cNvSpPr txBox="1">
            <a:spLocks/>
          </p:cNvSpPr>
          <p:nvPr/>
        </p:nvSpPr>
        <p:spPr>
          <a:xfrm>
            <a:off x="271317" y="3646301"/>
            <a:ext cx="2035671"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Lead Portfolio Manager</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29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Minneapolis</a:t>
            </a:r>
            <a:endParaRPr lang="en-US" sz="1300"/>
          </a:p>
          <a:p>
            <a:endParaRPr lang="en-US" sz="1300"/>
          </a:p>
          <a:p>
            <a:pPr marL="0" lvl="1" indent="0">
              <a:buNone/>
            </a:pPr>
            <a:endParaRPr lang="en-US" sz="1300"/>
          </a:p>
        </p:txBody>
      </p:sp>
      <p:sp>
        <p:nvSpPr>
          <p:cNvPr id="22" name="Text Placeholder 6">
            <a:extLst>
              <a:ext uri="{FF2B5EF4-FFF2-40B4-BE49-F238E27FC236}">
                <a16:creationId xmlns:a16="http://schemas.microsoft.com/office/drawing/2014/main" id="{1B82DE22-C50B-A276-4203-D3FE31F47E6D}"/>
              </a:ext>
            </a:extLst>
          </p:cNvPr>
          <p:cNvSpPr txBox="1">
            <a:spLocks/>
          </p:cNvSpPr>
          <p:nvPr/>
        </p:nvSpPr>
        <p:spPr>
          <a:xfrm>
            <a:off x="3137861" y="3646300"/>
            <a:ext cx="2035671"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Co-Portfolio Manager</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26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New York</a:t>
            </a:r>
            <a:endParaRPr lang="en-US" sz="1300"/>
          </a:p>
          <a:p>
            <a:pPr marL="0" lvl="1" indent="0">
              <a:buNone/>
            </a:pPr>
            <a:endParaRPr lang="en-US" sz="1300"/>
          </a:p>
        </p:txBody>
      </p:sp>
      <p:sp>
        <p:nvSpPr>
          <p:cNvPr id="23" name="Text Placeholder 6">
            <a:extLst>
              <a:ext uri="{FF2B5EF4-FFF2-40B4-BE49-F238E27FC236}">
                <a16:creationId xmlns:a16="http://schemas.microsoft.com/office/drawing/2014/main" id="{D6500413-CF41-39C6-D42A-E1B71F15F01A}"/>
              </a:ext>
            </a:extLst>
          </p:cNvPr>
          <p:cNvSpPr txBox="1">
            <a:spLocks/>
          </p:cNvSpPr>
          <p:nvPr/>
        </p:nvSpPr>
        <p:spPr>
          <a:xfrm>
            <a:off x="6009947" y="3646300"/>
            <a:ext cx="1796809"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Co-Portfolio Manager</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18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Minneapolis</a:t>
            </a:r>
          </a:p>
        </p:txBody>
      </p:sp>
      <p:sp>
        <p:nvSpPr>
          <p:cNvPr id="3" name="Title 2">
            <a:extLst>
              <a:ext uri="{FF2B5EF4-FFF2-40B4-BE49-F238E27FC236}">
                <a16:creationId xmlns:a16="http://schemas.microsoft.com/office/drawing/2014/main" id="{73CE797E-7E39-639F-37CE-D8D7962DDBA7}"/>
              </a:ext>
            </a:extLst>
          </p:cNvPr>
          <p:cNvSpPr>
            <a:spLocks noGrp="1"/>
          </p:cNvSpPr>
          <p:nvPr>
            <p:ph type="title"/>
          </p:nvPr>
        </p:nvSpPr>
        <p:spPr>
          <a:xfrm>
            <a:off x="292100" y="612648"/>
            <a:ext cx="7713980" cy="627573"/>
          </a:xfrm>
        </p:spPr>
        <p:txBody>
          <a:bodyPr/>
          <a:lstStyle/>
          <a:p>
            <a:r>
              <a:rPr lang="en-US"/>
              <a:t>Senior fixed income investment professionals lead the account.</a:t>
            </a:r>
          </a:p>
        </p:txBody>
      </p:sp>
      <p:sp>
        <p:nvSpPr>
          <p:cNvPr id="4" name="Slide Number Placeholder 3">
            <a:extLst>
              <a:ext uri="{FF2B5EF4-FFF2-40B4-BE49-F238E27FC236}">
                <a16:creationId xmlns:a16="http://schemas.microsoft.com/office/drawing/2014/main" id="{F21A3993-8022-CDB6-5F7E-BB863BEB092A}"/>
              </a:ext>
            </a:extLst>
          </p:cNvPr>
          <p:cNvSpPr>
            <a:spLocks noGrp="1"/>
          </p:cNvSpPr>
          <p:nvPr>
            <p:ph type="sldNum" sz="quarter" idx="12"/>
          </p:nvPr>
        </p:nvSpPr>
        <p:spPr/>
        <p:txBody>
          <a:bodyPr/>
          <a:lstStyle/>
          <a:p>
            <a:fld id="{E5B12101-DB11-214A-81F9-2D258DBE057F}" type="slidenum">
              <a:rPr lang="en-US" smtClean="0"/>
              <a:pPr/>
              <a:t>71</a:t>
            </a:fld>
            <a:endParaRPr lang="en-US"/>
          </a:p>
        </p:txBody>
      </p:sp>
      <p:sp>
        <p:nvSpPr>
          <p:cNvPr id="8" name="Text Placeholder 7">
            <a:extLst>
              <a:ext uri="{FF2B5EF4-FFF2-40B4-BE49-F238E27FC236}">
                <a16:creationId xmlns:a16="http://schemas.microsoft.com/office/drawing/2014/main" id="{6CDF176F-8F3C-5EAB-CB1B-421FE0764CA2}"/>
              </a:ext>
            </a:extLst>
          </p:cNvPr>
          <p:cNvSpPr>
            <a:spLocks noGrp="1"/>
          </p:cNvSpPr>
          <p:nvPr>
            <p:ph type="body" sz="quarter" idx="17"/>
          </p:nvPr>
        </p:nvSpPr>
        <p:spPr/>
        <p:txBody>
          <a:bodyPr/>
          <a:lstStyle/>
          <a:p>
            <a:r>
              <a:rPr lang="en-US">
                <a:solidFill>
                  <a:schemeClr val="tx2"/>
                </a:solidFill>
              </a:rPr>
              <a:t>CREF CORE BOND</a:t>
            </a:r>
          </a:p>
          <a:p>
            <a:endParaRPr lang="en-US"/>
          </a:p>
        </p:txBody>
      </p:sp>
      <p:sp>
        <p:nvSpPr>
          <p:cNvPr id="36" name="Footer Placeholder 4">
            <a:extLst>
              <a:ext uri="{FF2B5EF4-FFF2-40B4-BE49-F238E27FC236}">
                <a16:creationId xmlns:a16="http://schemas.microsoft.com/office/drawing/2014/main" id="{391DD9E9-6346-96C0-0B83-45C77284C9F3}"/>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6886049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22A6F0D-E26F-7F42-C59A-B0C323A3DFCB}"/>
              </a:ext>
            </a:extLst>
          </p:cNvPr>
          <p:cNvSpPr>
            <a:spLocks noGrp="1"/>
          </p:cNvSpPr>
          <p:nvPr>
            <p:ph type="title"/>
          </p:nvPr>
        </p:nvSpPr>
        <p:spPr>
          <a:xfrm>
            <a:off x="292098" y="612648"/>
            <a:ext cx="7627747" cy="1495091"/>
          </a:xfrm>
        </p:spPr>
        <p:txBody>
          <a:bodyPr/>
          <a:lstStyle/>
          <a:p>
            <a:pPr>
              <a:tabLst>
                <a:tab pos="3943350" algn="l"/>
              </a:tabLst>
            </a:pPr>
            <a:r>
              <a:rPr lang="en-US" dirty="0"/>
              <a:t>Diversified portfolio and sector expertise drive performance.</a:t>
            </a:r>
          </a:p>
        </p:txBody>
      </p:sp>
      <p:sp>
        <p:nvSpPr>
          <p:cNvPr id="4" name="Slide Number Placeholder 3">
            <a:extLst>
              <a:ext uri="{FF2B5EF4-FFF2-40B4-BE49-F238E27FC236}">
                <a16:creationId xmlns:a16="http://schemas.microsoft.com/office/drawing/2014/main" id="{10BE4EC9-4808-D796-B11D-4C3341C13469}"/>
              </a:ext>
            </a:extLst>
          </p:cNvPr>
          <p:cNvSpPr>
            <a:spLocks noGrp="1"/>
          </p:cNvSpPr>
          <p:nvPr>
            <p:ph type="sldNum" sz="quarter" idx="12"/>
          </p:nvPr>
        </p:nvSpPr>
        <p:spPr>
          <a:xfrm>
            <a:off x="11704320" y="6484937"/>
            <a:ext cx="361527" cy="161925"/>
          </a:xfrm>
        </p:spPr>
        <p:txBody>
          <a:bodyPr/>
          <a:lstStyle/>
          <a:p>
            <a:fld id="{E5B12101-DB11-214A-81F9-2D258DBE057F}" type="slidenum">
              <a:rPr lang="en-US" smtClean="0"/>
              <a:pPr/>
              <a:t>72</a:t>
            </a:fld>
            <a:endParaRPr lang="en-US"/>
          </a:p>
        </p:txBody>
      </p:sp>
      <p:sp>
        <p:nvSpPr>
          <p:cNvPr id="12" name="Text Placeholder 11">
            <a:extLst>
              <a:ext uri="{FF2B5EF4-FFF2-40B4-BE49-F238E27FC236}">
                <a16:creationId xmlns:a16="http://schemas.microsoft.com/office/drawing/2014/main" id="{3B080D2A-BD9A-6E75-7E46-4228A401651C}"/>
              </a:ext>
            </a:extLst>
          </p:cNvPr>
          <p:cNvSpPr>
            <a:spLocks noGrp="1"/>
          </p:cNvSpPr>
          <p:nvPr>
            <p:ph type="body" sz="quarter" idx="15"/>
          </p:nvPr>
        </p:nvSpPr>
        <p:spPr/>
        <p:txBody>
          <a:bodyPr/>
          <a:lstStyle/>
          <a:p>
            <a:r>
              <a:rPr lang="en-US">
                <a:solidFill>
                  <a:schemeClr val="tx2"/>
                </a:solidFill>
              </a:rPr>
              <a:t>CREF CORE BOND</a:t>
            </a:r>
          </a:p>
          <a:p>
            <a:endParaRPr lang="en-US"/>
          </a:p>
          <a:p>
            <a:endParaRPr lang="en-US"/>
          </a:p>
        </p:txBody>
      </p:sp>
      <p:sp>
        <p:nvSpPr>
          <p:cNvPr id="13" name="Text Placeholder 12">
            <a:extLst>
              <a:ext uri="{FF2B5EF4-FFF2-40B4-BE49-F238E27FC236}">
                <a16:creationId xmlns:a16="http://schemas.microsoft.com/office/drawing/2014/main" id="{1FCDD175-F361-2D38-9AC3-EEBF72B6FE0A}"/>
              </a:ext>
            </a:extLst>
          </p:cNvPr>
          <p:cNvSpPr>
            <a:spLocks noGrp="1"/>
          </p:cNvSpPr>
          <p:nvPr>
            <p:ph type="body" sz="quarter" idx="16"/>
          </p:nvPr>
        </p:nvSpPr>
        <p:spPr>
          <a:xfrm>
            <a:off x="5436029" y="1589327"/>
            <a:ext cx="2724139" cy="1327493"/>
          </a:xfrm>
          <a:noFill/>
        </p:spPr>
        <p:txBody>
          <a:bodyPr lIns="0" tIns="0"/>
          <a:lstStyle/>
          <a:p>
            <a:r>
              <a:rPr lang="en-US" dirty="0">
                <a:latin typeface="Ringside Narrow" panose="02000500000000000000" pitchFamily="2" charset="0"/>
              </a:rPr>
              <a:t>Strategic allocation</a:t>
            </a: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r>
              <a:rPr lang="en-US" sz="1300" b="0" dirty="0">
                <a:solidFill>
                  <a:srgbClr val="041459"/>
                </a:solidFill>
                <a:latin typeface="Ringside Narrow Book" panose="02000500000000000000" pitchFamily="2" charset="0"/>
              </a:rPr>
              <a:t>A broad range of fixed income investments, diversified across sectors, are designed to be participants’ core bond holding.</a:t>
            </a:r>
            <a:br>
              <a:rPr lang="en-US" sz="1300" b="0" dirty="0">
                <a:solidFill>
                  <a:srgbClr val="041459"/>
                </a:solidFill>
                <a:latin typeface="+mn-lt"/>
              </a:rPr>
            </a:br>
            <a:endParaRPr lang="en-US" sz="1300" b="0" dirty="0">
              <a:solidFill>
                <a:srgbClr val="041459"/>
              </a:solidFill>
              <a:latin typeface="+mn-lt"/>
            </a:endParaRP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endParaRPr lang="en-US" sz="1300" b="0" dirty="0">
              <a:solidFill>
                <a:srgbClr val="041459"/>
              </a:solidFill>
              <a:latin typeface="+mn-lt"/>
            </a:endParaRP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endParaRPr lang="en-US" dirty="0"/>
          </a:p>
        </p:txBody>
      </p:sp>
      <p:sp>
        <p:nvSpPr>
          <p:cNvPr id="37" name="Text Placeholder 19">
            <a:extLst>
              <a:ext uri="{FF2B5EF4-FFF2-40B4-BE49-F238E27FC236}">
                <a16:creationId xmlns:a16="http://schemas.microsoft.com/office/drawing/2014/main" id="{673FDF27-59EA-4B9C-03BC-D69F6F01A82A}"/>
              </a:ext>
            </a:extLst>
          </p:cNvPr>
          <p:cNvSpPr>
            <a:spLocks noGrp="1"/>
          </p:cNvSpPr>
          <p:nvPr/>
        </p:nvSpPr>
        <p:spPr>
          <a:xfrm>
            <a:off x="301752" y="6099047"/>
            <a:ext cx="11215058" cy="313857"/>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749137" eaLnBrk="1" fontAlgn="auto" latinLnBrk="0" hangingPunct="1">
              <a:spcBef>
                <a:spcPts val="0"/>
              </a:spcBef>
              <a:spcAft>
                <a:spcPts val="100"/>
              </a:spcAft>
              <a:buClr>
                <a:srgbClr val="8C8E8E"/>
              </a:buClr>
              <a:buSzTx/>
              <a:buFontTx/>
              <a:buNone/>
              <a:tabLst/>
              <a:defRPr/>
            </a:pPr>
            <a:r>
              <a:rPr lang="en-US" sz="850" spc="-9" dirty="0">
                <a:cs typeface="Arial"/>
              </a:rPr>
              <a:t>Source: iHub. As of Jun. 30, 2024.</a:t>
            </a:r>
          </a:p>
          <a:p>
            <a:pPr marR="0" lvl="0" defTabSz="749137" eaLnBrk="1" fontAlgn="auto" latinLnBrk="0" hangingPunct="1">
              <a:spcBef>
                <a:spcPts val="0"/>
              </a:spcBef>
              <a:spcAft>
                <a:spcPts val="100"/>
              </a:spcAft>
              <a:buSzTx/>
              <a:tabLst/>
              <a:defRPr/>
            </a:pPr>
            <a:r>
              <a:rPr lang="en-US" sz="850" spc="-9" dirty="0">
                <a:cs typeface="Arial"/>
              </a:rPr>
              <a:t>Diversification is a technique to help reduce risk. It is not guaranteed to protect against loss.</a:t>
            </a:r>
          </a:p>
        </p:txBody>
      </p:sp>
      <p:pic>
        <p:nvPicPr>
          <p:cNvPr id="2" name="Graphic 1">
            <a:extLst>
              <a:ext uri="{FF2B5EF4-FFF2-40B4-BE49-F238E27FC236}">
                <a16:creationId xmlns:a16="http://schemas.microsoft.com/office/drawing/2014/main" id="{0D8199BA-7188-2B9D-8364-8E5FB578308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638216" y="1564100"/>
            <a:ext cx="594360" cy="594360"/>
          </a:xfrm>
          <a:prstGeom prst="rect">
            <a:avLst/>
          </a:prstGeom>
        </p:spPr>
      </p:pic>
      <p:pic>
        <p:nvPicPr>
          <p:cNvPr id="9" name="Graphic 8">
            <a:extLst>
              <a:ext uri="{FF2B5EF4-FFF2-40B4-BE49-F238E27FC236}">
                <a16:creationId xmlns:a16="http://schemas.microsoft.com/office/drawing/2014/main" id="{0F1626B5-A165-32A1-316C-EF841A35FB8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8201599" y="3608272"/>
            <a:ext cx="594360" cy="594360"/>
          </a:xfrm>
          <a:prstGeom prst="rect">
            <a:avLst/>
          </a:prstGeom>
        </p:spPr>
      </p:pic>
      <p:grpSp>
        <p:nvGrpSpPr>
          <p:cNvPr id="33" name="Group 32">
            <a:extLst>
              <a:ext uri="{FF2B5EF4-FFF2-40B4-BE49-F238E27FC236}">
                <a16:creationId xmlns:a16="http://schemas.microsoft.com/office/drawing/2014/main" id="{05C1E5F2-EB74-C306-A2FC-6E5915AF40D9}"/>
              </a:ext>
            </a:extLst>
          </p:cNvPr>
          <p:cNvGrpSpPr/>
          <p:nvPr/>
        </p:nvGrpSpPr>
        <p:grpSpPr>
          <a:xfrm>
            <a:off x="-368598" y="1032061"/>
            <a:ext cx="5267006" cy="4820858"/>
            <a:chOff x="7135494" y="1097963"/>
            <a:chExt cx="5316637" cy="4866285"/>
          </a:xfrm>
        </p:grpSpPr>
        <p:graphicFrame>
          <p:nvGraphicFramePr>
            <p:cNvPr id="25" name="Picture Placeholder 12">
              <a:extLst>
                <a:ext uri="{FF2B5EF4-FFF2-40B4-BE49-F238E27FC236}">
                  <a16:creationId xmlns:a16="http://schemas.microsoft.com/office/drawing/2014/main" id="{07AEB5F7-597E-1EE9-3CED-96B7D2B1FEB5}"/>
                </a:ext>
              </a:extLst>
            </p:cNvPr>
            <p:cNvGraphicFramePr>
              <a:graphicFrameLocks/>
            </p:cNvGraphicFramePr>
            <p:nvPr>
              <p:extLst>
                <p:ext uri="{D42A27DB-BD31-4B8C-83A1-F6EECF244321}">
                  <p14:modId xmlns:p14="http://schemas.microsoft.com/office/powerpoint/2010/main" val="189948383"/>
                </p:ext>
              </p:extLst>
            </p:nvPr>
          </p:nvGraphicFramePr>
          <p:xfrm>
            <a:off x="7135494" y="1097963"/>
            <a:ext cx="5316637" cy="4866285"/>
          </p:xfrm>
          <a:graphic>
            <a:graphicData uri="http://schemas.openxmlformats.org/drawingml/2006/chart">
              <c:chart xmlns:c="http://schemas.openxmlformats.org/drawingml/2006/chart" xmlns:r="http://schemas.openxmlformats.org/officeDocument/2006/relationships" r:id="rId7"/>
            </a:graphicData>
          </a:graphic>
        </p:graphicFrame>
        <p:grpSp>
          <p:nvGrpSpPr>
            <p:cNvPr id="32" name="Group 31">
              <a:extLst>
                <a:ext uri="{FF2B5EF4-FFF2-40B4-BE49-F238E27FC236}">
                  <a16:creationId xmlns:a16="http://schemas.microsoft.com/office/drawing/2014/main" id="{14C298F7-AC8C-C605-F0CE-50CF7826DA8C}"/>
                </a:ext>
              </a:extLst>
            </p:cNvPr>
            <p:cNvGrpSpPr/>
            <p:nvPr/>
          </p:nvGrpSpPr>
          <p:grpSpPr>
            <a:xfrm>
              <a:off x="8681013" y="2506860"/>
              <a:ext cx="2223206" cy="1761548"/>
              <a:chOff x="8829845" y="922112"/>
              <a:chExt cx="2223206" cy="1761548"/>
            </a:xfrm>
          </p:grpSpPr>
          <p:sp>
            <p:nvSpPr>
              <p:cNvPr id="26" name="Text Placeholder 14">
                <a:extLst>
                  <a:ext uri="{FF2B5EF4-FFF2-40B4-BE49-F238E27FC236}">
                    <a16:creationId xmlns:a16="http://schemas.microsoft.com/office/drawing/2014/main" id="{8FE6AEB9-D4FA-2757-9520-5BA4ACA80A32}"/>
                  </a:ext>
                </a:extLst>
              </p:cNvPr>
              <p:cNvSpPr txBox="1">
                <a:spLocks/>
              </p:cNvSpPr>
              <p:nvPr/>
            </p:nvSpPr>
            <p:spPr>
              <a:xfrm>
                <a:off x="8829845" y="1831851"/>
                <a:ext cx="2223206" cy="851809"/>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tabLst>
                    <a:tab pos="1543050" algn="l"/>
                  </a:tabLst>
                </a:pPr>
                <a:r>
                  <a:rPr lang="en-US" sz="1600" dirty="0">
                    <a:latin typeface="+mj-lt"/>
                  </a:rPr>
                  <a:t>assets under</a:t>
                </a:r>
                <a:br>
                  <a:rPr lang="en-US" sz="1600" dirty="0">
                    <a:latin typeface="+mj-lt"/>
                  </a:rPr>
                </a:br>
                <a:r>
                  <a:rPr lang="en-US" sz="1600" dirty="0">
                    <a:latin typeface="+mj-lt"/>
                  </a:rPr>
                  <a:t>management</a:t>
                </a:r>
                <a:endParaRPr lang="en-US" dirty="0">
                  <a:latin typeface="+mj-lt"/>
                </a:endParaRPr>
              </a:p>
              <a:p>
                <a:pPr algn="ctr"/>
                <a:r>
                  <a:rPr lang="en-US" sz="1000" dirty="0">
                    <a:latin typeface="+mn-lt"/>
                  </a:rPr>
                  <a:t>as of Jun. 30, 2024</a:t>
                </a:r>
              </a:p>
            </p:txBody>
          </p:sp>
          <p:sp>
            <p:nvSpPr>
              <p:cNvPr id="27" name="TextBox 26">
                <a:extLst>
                  <a:ext uri="{FF2B5EF4-FFF2-40B4-BE49-F238E27FC236}">
                    <a16:creationId xmlns:a16="http://schemas.microsoft.com/office/drawing/2014/main" id="{543F5FB6-982E-9747-08F3-AF83B8CBD4FA}"/>
                  </a:ext>
                </a:extLst>
              </p:cNvPr>
              <p:cNvSpPr txBox="1"/>
              <p:nvPr/>
            </p:nvSpPr>
            <p:spPr>
              <a:xfrm>
                <a:off x="9038000" y="922112"/>
                <a:ext cx="1718431" cy="951318"/>
              </a:xfrm>
              <a:prstGeom prst="rect">
                <a:avLst/>
              </a:prstGeom>
              <a:noFill/>
            </p:spPr>
            <p:txBody>
              <a:bodyPr wrap="none" lIns="0" tIns="0" rIns="0" bIns="0" rtlCol="0">
                <a:spAutoFit/>
              </a:bodyPr>
              <a:lstStyle/>
              <a:p>
                <a:pPr algn="ctr">
                  <a:lnSpc>
                    <a:spcPts val="8000"/>
                  </a:lnSpc>
                </a:pPr>
                <a:r>
                  <a:rPr lang="en-US" sz="4800">
                    <a:solidFill>
                      <a:schemeClr val="accent4"/>
                    </a:solidFill>
                    <a:latin typeface="TIAA Challenger Black" pitchFamily="50" charset="0"/>
                  </a:rPr>
                  <a:t>$10.7B</a:t>
                </a:r>
                <a:endParaRPr lang="en-US" sz="4800">
                  <a:solidFill>
                    <a:schemeClr val="accent4"/>
                  </a:solidFill>
                  <a:latin typeface="Ringside Narrow Book" panose="02000500000000000000" pitchFamily="2" charset="0"/>
                </a:endParaRPr>
              </a:p>
            </p:txBody>
          </p:sp>
        </p:grpSp>
      </p:grpSp>
      <p:pic>
        <p:nvPicPr>
          <p:cNvPr id="24" name="Graphic 23">
            <a:extLst>
              <a:ext uri="{FF2B5EF4-FFF2-40B4-BE49-F238E27FC236}">
                <a16:creationId xmlns:a16="http://schemas.microsoft.com/office/drawing/2014/main" id="{A769B037-C0D8-5492-1E01-DB3B2FBF2FCF}"/>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4693660" y="3629628"/>
            <a:ext cx="622595" cy="594360"/>
          </a:xfrm>
          <a:prstGeom prst="rect">
            <a:avLst/>
          </a:prstGeom>
        </p:spPr>
      </p:pic>
      <p:sp>
        <p:nvSpPr>
          <p:cNvPr id="5" name="Text Placeholder 12">
            <a:extLst>
              <a:ext uri="{FF2B5EF4-FFF2-40B4-BE49-F238E27FC236}">
                <a16:creationId xmlns:a16="http://schemas.microsoft.com/office/drawing/2014/main" id="{8A15B7E5-96B4-5175-37CD-406DEC60BC7E}"/>
              </a:ext>
            </a:extLst>
          </p:cNvPr>
          <p:cNvSpPr txBox="1">
            <a:spLocks/>
          </p:cNvSpPr>
          <p:nvPr/>
        </p:nvSpPr>
        <p:spPr>
          <a:xfrm>
            <a:off x="5436029" y="3629628"/>
            <a:ext cx="2874674" cy="1916174"/>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dirty="0">
                <a:solidFill>
                  <a:srgbClr val="041459"/>
                </a:solidFill>
                <a:latin typeface="Ringside Narrow" panose="02000500000000000000" pitchFamily="2" charset="0"/>
              </a:rPr>
              <a:t>Sector-specific strategies</a:t>
            </a:r>
          </a:p>
          <a:p>
            <a:pPr marL="9525">
              <a:buClr>
                <a:srgbClr val="041459"/>
              </a:buClr>
              <a:defRPr/>
            </a:pPr>
            <a:r>
              <a:rPr lang="en-US" sz="1300" b="0" dirty="0">
                <a:solidFill>
                  <a:srgbClr val="041459"/>
                </a:solidFill>
                <a:latin typeface="Ringside Narrow Book" panose="02000500000000000000" pitchFamily="2" charset="0"/>
              </a:rPr>
              <a:t>Our strategies combine the skills of sector-level teams made up of:</a:t>
            </a:r>
          </a:p>
          <a:p>
            <a:pPr marL="173038" indent="-163513">
              <a:buClr>
                <a:srgbClr val="041459"/>
              </a:buClr>
              <a:buFont typeface="Arial" panose="020B0604020202020204" pitchFamily="34" charset="0"/>
              <a:buChar char="•"/>
              <a:defRPr/>
            </a:pPr>
            <a:r>
              <a:rPr lang="en-US" sz="1300" b="0" dirty="0">
                <a:solidFill>
                  <a:srgbClr val="041459"/>
                </a:solidFill>
                <a:latin typeface="Ringside Narrow" panose="02000800000000000000" pitchFamily="50" charset="0"/>
              </a:rPr>
              <a:t>Sector portfolio managers, who s</a:t>
            </a:r>
            <a:r>
              <a:rPr lang="en-US" sz="1300" b="0" dirty="0">
                <a:solidFill>
                  <a:srgbClr val="041459"/>
                </a:solidFill>
                <a:latin typeface="Ringside Narrow Book" panose="02000500000000000000" pitchFamily="2" charset="0"/>
              </a:rPr>
              <a:t>et strategy and own performance</a:t>
            </a:r>
          </a:p>
          <a:p>
            <a:pPr marL="173038" indent="-163513">
              <a:buClr>
                <a:srgbClr val="041459"/>
              </a:buClr>
              <a:buFont typeface="Arial" panose="020B0604020202020204" pitchFamily="34" charset="0"/>
              <a:buChar char="•"/>
              <a:defRPr/>
            </a:pPr>
            <a:r>
              <a:rPr lang="en-US" sz="1300" b="0" dirty="0">
                <a:solidFill>
                  <a:srgbClr val="041459"/>
                </a:solidFill>
                <a:latin typeface="Ringside Narrow" panose="02000800000000000000" pitchFamily="50" charset="0"/>
              </a:rPr>
              <a:t>Analysts, who e</a:t>
            </a:r>
            <a:r>
              <a:rPr lang="en-US" sz="1300" b="0" dirty="0">
                <a:solidFill>
                  <a:srgbClr val="041459"/>
                </a:solidFill>
                <a:latin typeface="Ringside Narrow Book" panose="02000500000000000000" pitchFamily="2" charset="0"/>
              </a:rPr>
              <a:t>valuate relative value</a:t>
            </a:r>
          </a:p>
          <a:p>
            <a:pPr marL="173038" indent="-163513">
              <a:buClr>
                <a:srgbClr val="041459"/>
              </a:buClr>
              <a:buFont typeface="Arial" panose="020B0604020202020204" pitchFamily="34" charset="0"/>
              <a:buChar char="•"/>
              <a:defRPr/>
            </a:pPr>
            <a:r>
              <a:rPr lang="en-US" sz="1300" b="0" dirty="0">
                <a:solidFill>
                  <a:srgbClr val="041459"/>
                </a:solidFill>
                <a:latin typeface="Ringside Narrow" panose="02000800000000000000" pitchFamily="50" charset="0"/>
              </a:rPr>
              <a:t>A trading team that f</a:t>
            </a:r>
            <a:r>
              <a:rPr lang="en-US" sz="1300" b="0" dirty="0">
                <a:solidFill>
                  <a:srgbClr val="041459"/>
                </a:solidFill>
                <a:latin typeface="Ringside Narrow Book" panose="02000500000000000000" pitchFamily="2" charset="0"/>
              </a:rPr>
              <a:t>inds and executes deals</a:t>
            </a:r>
            <a:endParaRPr lang="en-US" sz="1300" b="0" dirty="0">
              <a:solidFill>
                <a:srgbClr val="041459"/>
              </a:solidFill>
              <a:latin typeface="+mn-lt"/>
            </a:endParaRPr>
          </a:p>
          <a:p>
            <a:pPr marL="173038" indent="-173038">
              <a:buClr>
                <a:srgbClr val="041459"/>
              </a:buClr>
              <a:defRPr/>
            </a:pPr>
            <a:endParaRPr lang="en-US" dirty="0"/>
          </a:p>
        </p:txBody>
      </p:sp>
      <p:sp>
        <p:nvSpPr>
          <p:cNvPr id="6" name="Text Placeholder 12">
            <a:extLst>
              <a:ext uri="{FF2B5EF4-FFF2-40B4-BE49-F238E27FC236}">
                <a16:creationId xmlns:a16="http://schemas.microsoft.com/office/drawing/2014/main" id="{8F83D2C2-90B3-8B61-16B6-1D4287B0EA47}"/>
              </a:ext>
            </a:extLst>
          </p:cNvPr>
          <p:cNvSpPr txBox="1">
            <a:spLocks/>
          </p:cNvSpPr>
          <p:nvPr/>
        </p:nvSpPr>
        <p:spPr>
          <a:xfrm>
            <a:off x="8973357" y="3629628"/>
            <a:ext cx="2580323" cy="1916174"/>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r>
              <a:rPr lang="en-US" dirty="0">
                <a:latin typeface="Ringside Narrow" panose="02000500000000000000" pitchFamily="2" charset="0"/>
              </a:rPr>
              <a:t>Risk management</a:t>
            </a:r>
          </a:p>
          <a:p>
            <a:pPr marL="9525"/>
            <a:r>
              <a:rPr lang="en-US" sz="1300" b="0" dirty="0">
                <a:solidFill>
                  <a:srgbClr val="041459"/>
                </a:solidFill>
                <a:latin typeface="Ringside Narrow Book" panose="02000500000000000000" pitchFamily="2" charset="0"/>
              </a:rPr>
              <a:t>We incorporate risk management in every decision to capitalize on market opportunities and protect investments.</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Track defined risk parameters</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Evaluate risk-adjusted returns</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Align with expected outcomes</a:t>
            </a:r>
            <a:endParaRPr lang="en-US" sz="1300" b="0" dirty="0">
              <a:solidFill>
                <a:srgbClr val="041459"/>
              </a:solidFill>
              <a:latin typeface="+mn-lt"/>
            </a:endParaRPr>
          </a:p>
          <a:p>
            <a:pPr marL="173038" indent="-173038">
              <a:buClr>
                <a:srgbClr val="041459"/>
              </a:buClr>
              <a:defRPr/>
            </a:pPr>
            <a:endParaRPr lang="en-US" dirty="0"/>
          </a:p>
        </p:txBody>
      </p:sp>
      <p:grpSp>
        <p:nvGrpSpPr>
          <p:cNvPr id="10" name="Group 9">
            <a:extLst>
              <a:ext uri="{FF2B5EF4-FFF2-40B4-BE49-F238E27FC236}">
                <a16:creationId xmlns:a16="http://schemas.microsoft.com/office/drawing/2014/main" id="{972F09E9-9127-67F2-6844-E8F889FFCDBD}"/>
              </a:ext>
            </a:extLst>
          </p:cNvPr>
          <p:cNvGrpSpPr/>
          <p:nvPr/>
        </p:nvGrpSpPr>
        <p:grpSpPr>
          <a:xfrm>
            <a:off x="8168941" y="1556746"/>
            <a:ext cx="3896906" cy="1826753"/>
            <a:chOff x="4586844" y="3901215"/>
            <a:chExt cx="3896906" cy="1826753"/>
          </a:xfrm>
        </p:grpSpPr>
        <p:pic>
          <p:nvPicPr>
            <p:cNvPr id="20" name="Graphic 19">
              <a:extLst>
                <a:ext uri="{FF2B5EF4-FFF2-40B4-BE49-F238E27FC236}">
                  <a16:creationId xmlns:a16="http://schemas.microsoft.com/office/drawing/2014/main" id="{2E341C55-B581-B8A9-DF61-37AD6F035249}"/>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4586844" y="3901215"/>
              <a:ext cx="594360" cy="594360"/>
            </a:xfrm>
            <a:prstGeom prst="rect">
              <a:avLst/>
            </a:prstGeom>
          </p:spPr>
        </p:pic>
        <p:sp>
          <p:nvSpPr>
            <p:cNvPr id="7" name="Text Placeholder 12">
              <a:extLst>
                <a:ext uri="{FF2B5EF4-FFF2-40B4-BE49-F238E27FC236}">
                  <a16:creationId xmlns:a16="http://schemas.microsoft.com/office/drawing/2014/main" id="{DC3125F8-4643-4DFB-E376-A05FD4D0E080}"/>
                </a:ext>
              </a:extLst>
            </p:cNvPr>
            <p:cNvSpPr txBox="1">
              <a:spLocks/>
            </p:cNvSpPr>
            <p:nvPr/>
          </p:nvSpPr>
          <p:spPr>
            <a:xfrm>
              <a:off x="5395894" y="3926683"/>
              <a:ext cx="3087856" cy="1801285"/>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Ringside Narrow" panose="02000500000000000000" pitchFamily="2" charset="0"/>
                </a:rPr>
                <a:t>Proven investment approach</a:t>
              </a:r>
            </a:p>
            <a:p>
              <a:r>
                <a:rPr lang="en-US" sz="1300" b="0">
                  <a:solidFill>
                    <a:srgbClr val="041459"/>
                  </a:solidFill>
                  <a:latin typeface="Ringside Narrow Book" panose="02000500000000000000" pitchFamily="2" charset="0"/>
                </a:rPr>
                <a:t>We seek solid risk-adjusted returns by following four fundamentals:</a:t>
              </a:r>
            </a:p>
            <a:p>
              <a:pPr marL="225425" indent="-225425">
                <a:spcAft>
                  <a:spcPts val="300"/>
                </a:spcAft>
                <a:buFont typeface="+mj-lt"/>
                <a:buAutoNum type="arabicPeriod"/>
              </a:pPr>
              <a:r>
                <a:rPr lang="en-US" sz="1300" b="0">
                  <a:solidFill>
                    <a:srgbClr val="041459"/>
                  </a:solidFill>
                  <a:latin typeface="Ringside Narrow Book" panose="02000500000000000000" pitchFamily="2" charset="0"/>
                </a:rPr>
                <a:t>Leverage sector specialists</a:t>
              </a:r>
            </a:p>
            <a:p>
              <a:pPr marL="225425" indent="-225425">
                <a:spcAft>
                  <a:spcPts val="300"/>
                </a:spcAft>
                <a:buFont typeface="+mj-lt"/>
                <a:buAutoNum type="arabicPeriod"/>
              </a:pPr>
              <a:r>
                <a:rPr lang="en-US" sz="1300" b="0">
                  <a:solidFill>
                    <a:srgbClr val="041459"/>
                  </a:solidFill>
                  <a:latin typeface="Ringside Narrow Book" panose="02000500000000000000" pitchFamily="2" charset="0"/>
                </a:rPr>
                <a:t>Exploit market inefficiencies </a:t>
              </a:r>
            </a:p>
            <a:p>
              <a:pPr marL="225425" indent="-225425">
                <a:spcAft>
                  <a:spcPts val="300"/>
                </a:spcAft>
                <a:buFont typeface="+mj-lt"/>
                <a:buAutoNum type="arabicPeriod"/>
              </a:pPr>
              <a:r>
                <a:rPr lang="en-US" sz="1300" b="0">
                  <a:solidFill>
                    <a:srgbClr val="041459"/>
                  </a:solidFill>
                  <a:latin typeface="Ringside Narrow Book" panose="02000500000000000000" pitchFamily="2" charset="0"/>
                </a:rPr>
                <a:t>Consider risk in every decision</a:t>
              </a:r>
            </a:p>
            <a:p>
              <a:pPr marL="225425" indent="-225425">
                <a:spcAft>
                  <a:spcPts val="300"/>
                </a:spcAft>
                <a:buFont typeface="+mj-lt"/>
                <a:buAutoNum type="arabicPeriod"/>
              </a:pPr>
              <a:r>
                <a:rPr lang="en-US" sz="1300" b="0">
                  <a:solidFill>
                    <a:srgbClr val="041459"/>
                  </a:solidFill>
                  <a:latin typeface="Ringside Narrow Book" panose="02000500000000000000" pitchFamily="2" charset="0"/>
                </a:rPr>
                <a:t>Take a long-term view</a:t>
              </a:r>
              <a:br>
                <a:rPr lang="en-US" sz="1300" b="0">
                  <a:solidFill>
                    <a:srgbClr val="041459"/>
                  </a:solidFill>
                  <a:latin typeface="+mn-lt"/>
                </a:rPr>
              </a:br>
              <a:endParaRPr lang="en-US" sz="1300" b="0">
                <a:solidFill>
                  <a:srgbClr val="041459"/>
                </a:solidFill>
                <a:latin typeface="+mn-lt"/>
              </a:endParaRPr>
            </a:p>
            <a:p>
              <a:pPr marL="171450" indent="-171450">
                <a:spcAft>
                  <a:spcPts val="300"/>
                </a:spcAft>
                <a:buClr>
                  <a:srgbClr val="041459"/>
                </a:buClr>
                <a:buFont typeface="Arial" panose="020B0604020202020204" pitchFamily="34" charset="0"/>
                <a:buChar char="•"/>
                <a:defRPr/>
              </a:pPr>
              <a:endParaRPr lang="en-US" sz="1300" b="0">
                <a:solidFill>
                  <a:srgbClr val="041459"/>
                </a:solidFill>
                <a:latin typeface="+mn-lt"/>
              </a:endParaRPr>
            </a:p>
            <a:p>
              <a:pPr>
                <a:buClr>
                  <a:srgbClr val="041459"/>
                </a:buClr>
                <a:defRPr/>
              </a:pPr>
              <a:endParaRPr lang="en-US"/>
            </a:p>
          </p:txBody>
        </p:sp>
      </p:grpSp>
      <p:sp>
        <p:nvSpPr>
          <p:cNvPr id="3" name="Footer Placeholder 4">
            <a:extLst>
              <a:ext uri="{FF2B5EF4-FFF2-40B4-BE49-F238E27FC236}">
                <a16:creationId xmlns:a16="http://schemas.microsoft.com/office/drawing/2014/main" id="{35BDAB40-FB36-0ED3-B1EB-55E24A5FE233}"/>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3781774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3B55FE3-5539-1FA2-F6D2-089C756BA672}"/>
              </a:ext>
            </a:extLst>
          </p:cNvPr>
          <p:cNvSpPr txBox="1"/>
          <p:nvPr/>
        </p:nvSpPr>
        <p:spPr>
          <a:xfrm>
            <a:off x="0" y="4429405"/>
            <a:ext cx="8655050" cy="2452466"/>
          </a:xfrm>
          <a:prstGeom prst="rect">
            <a:avLst/>
          </a:prstGeom>
          <a:solidFill>
            <a:schemeClr val="bg2"/>
          </a:solidFill>
        </p:spPr>
        <p:txBody>
          <a:bodyPr wrap="square" lIns="0" tIns="0" rIns="0" bIns="0" rtlCol="0">
            <a:noAutofit/>
          </a:bodyPr>
          <a:lstStyle/>
          <a:p>
            <a:pPr algn="l"/>
            <a:endParaRPr lang="en-US" sz="1600" err="1">
              <a:latin typeface="Ringside Narrow Book" panose="02000500000000000000" pitchFamily="2" charset="0"/>
            </a:endParaRPr>
          </a:p>
        </p:txBody>
      </p:sp>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p:txBody>
          <a:bodyPr/>
          <a:lstStyle/>
          <a:p>
            <a:r>
              <a:rPr lang="en-US" dirty="0"/>
              <a:t>Competitive performance</a:t>
            </a:r>
            <a:r>
              <a:rPr lang="en-US" baseline="30000" dirty="0"/>
              <a:t>1</a:t>
            </a:r>
            <a:r>
              <a:rPr lang="en-US" dirty="0"/>
              <a:t> vs. benchmarks and peers</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73</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a:solidFill>
                  <a:schemeClr val="tx2"/>
                </a:solidFill>
              </a:rPr>
              <a:t>CREF CORE BOND</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4800" y="4663105"/>
            <a:ext cx="8069766" cy="1737695"/>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spcAft>
                <a:spcPts val="100"/>
              </a:spcAft>
            </a:pPr>
            <a:r>
              <a:rPr lang="en-US" sz="850" b="1" dirty="0">
                <a:latin typeface="Ringside Narrow" panose="02000500000000000000" pitchFamily="2" charset="0"/>
                <a:cs typeface="Arial"/>
              </a:rPr>
              <a:t>Past</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does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not</a:t>
            </a:r>
            <a:r>
              <a:rPr lang="en-US" sz="850" b="1" spc="-9" dirty="0">
                <a:latin typeface="Ringside Narrow" panose="02000500000000000000" pitchFamily="2" charset="0"/>
                <a:cs typeface="Arial"/>
              </a:rPr>
              <a:t> guarantee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future</a:t>
            </a:r>
            <a:r>
              <a:rPr lang="en-US" sz="850" b="1" spc="-35" dirty="0">
                <a:latin typeface="Ringside Narrow" panose="02000500000000000000" pitchFamily="2" charset="0"/>
                <a:cs typeface="Arial"/>
              </a:rPr>
              <a:t> </a:t>
            </a:r>
            <a:r>
              <a:rPr lang="en-US" sz="850" b="1" spc="-9" dirty="0">
                <a:latin typeface="Ringside Narrow" panose="02000500000000000000" pitchFamily="2" charset="0"/>
                <a:cs typeface="Arial"/>
              </a:rPr>
              <a:t>results.</a:t>
            </a:r>
            <a:endParaRPr lang="en-US" sz="850" b="1" dirty="0">
              <a:latin typeface="Ringside Narrow" panose="02000500000000000000" pitchFamily="2" charset="0"/>
              <a:cs typeface="Arial"/>
            </a:endParaRPr>
          </a:p>
          <a:p>
            <a:pPr marL="9144">
              <a:spcAft>
                <a:spcPts val="100"/>
              </a:spcAft>
              <a:tabLst>
                <a:tab pos="212363" algn="l"/>
                <a:tab pos="212923" algn="l"/>
              </a:tabLst>
            </a:pPr>
            <a:r>
              <a:rPr lang="en-US" sz="850" spc="-9" dirty="0">
                <a:cs typeface="Arial"/>
              </a:rPr>
              <a:t>1. Performance</a:t>
            </a:r>
            <a:r>
              <a:rPr lang="en-US" sz="850" spc="-40" dirty="0">
                <a:cs typeface="Arial"/>
              </a:rPr>
              <a:t> </a:t>
            </a:r>
            <a:r>
              <a:rPr lang="en-US" sz="850" dirty="0">
                <a:cs typeface="Arial"/>
              </a:rPr>
              <a:t>is</a:t>
            </a:r>
            <a:r>
              <a:rPr lang="en-US" sz="850" spc="-18" dirty="0">
                <a:cs typeface="Arial"/>
              </a:rPr>
              <a:t> </a:t>
            </a:r>
            <a:r>
              <a:rPr lang="en-US" sz="850" spc="-9" dirty="0">
                <a:cs typeface="Arial"/>
              </a:rPr>
              <a:t>reported </a:t>
            </a:r>
            <a:r>
              <a:rPr lang="en-US" sz="850" dirty="0">
                <a:cs typeface="Arial"/>
              </a:rPr>
              <a:t>net</a:t>
            </a:r>
            <a:r>
              <a:rPr lang="en-US" sz="850" spc="-13" dirty="0">
                <a:cs typeface="Arial"/>
              </a:rPr>
              <a:t> </a:t>
            </a:r>
            <a:r>
              <a:rPr lang="en-US" sz="850" dirty="0">
                <a:cs typeface="Arial"/>
              </a:rPr>
              <a:t>of</a:t>
            </a:r>
            <a:r>
              <a:rPr lang="en-US" sz="850" spc="62" dirty="0">
                <a:cs typeface="Arial"/>
              </a:rPr>
              <a:t> </a:t>
            </a:r>
            <a:r>
              <a:rPr lang="en-US" sz="850" spc="-9" dirty="0">
                <a:cs typeface="Arial"/>
              </a:rPr>
              <a:t>expenses.</a:t>
            </a:r>
            <a:r>
              <a:rPr lang="en-US" sz="850" dirty="0">
                <a:cs typeface="Arial"/>
              </a:rPr>
              <a:t> </a:t>
            </a:r>
            <a:r>
              <a:rPr lang="en-US" sz="850" spc="-9" dirty="0">
                <a:cs typeface="Arial"/>
              </a:rPr>
              <a:t>2. As of Jun. 30, 2024. The total number of funds in the Morningstar Intermediate Core Bond Average category for the following time periods included: 418 (3 years); 374(5 years); 265 (10 years) and 418 (overall star rating). </a:t>
            </a:r>
            <a:r>
              <a:rPr lang="en-US" sz="850" dirty="0">
                <a:cs typeface="Arial"/>
              </a:rPr>
              <a:t>3. The net</a:t>
            </a:r>
            <a:r>
              <a:rPr lang="en-US" sz="850" spc="9" dirty="0">
                <a:cs typeface="Arial"/>
              </a:rPr>
              <a:t> </a:t>
            </a:r>
            <a:r>
              <a:rPr lang="en-US" sz="850" dirty="0">
                <a:cs typeface="Arial"/>
              </a:rPr>
              <a:t>expense</a:t>
            </a:r>
            <a:r>
              <a:rPr lang="en-US" sz="850" spc="-26" dirty="0">
                <a:cs typeface="Arial"/>
              </a:rPr>
              <a:t> </a:t>
            </a:r>
            <a:r>
              <a:rPr lang="en-US" sz="850" dirty="0">
                <a:cs typeface="Arial"/>
              </a:rPr>
              <a:t>ratio represents</a:t>
            </a:r>
            <a:r>
              <a:rPr lang="en-US" sz="850" spc="-26" dirty="0">
                <a:cs typeface="Arial"/>
              </a:rPr>
              <a:t> </a:t>
            </a:r>
            <a:r>
              <a:rPr lang="en-US" sz="850" dirty="0">
                <a:cs typeface="Arial"/>
              </a:rPr>
              <a:t>expenses</a:t>
            </a:r>
            <a:r>
              <a:rPr lang="en-US" sz="850" spc="-31" dirty="0">
                <a:cs typeface="Arial"/>
              </a:rPr>
              <a:t> </a:t>
            </a:r>
            <a:r>
              <a:rPr lang="en-US" sz="850" dirty="0">
                <a:cs typeface="Arial"/>
              </a:rPr>
              <a:t>after</a:t>
            </a:r>
            <a:r>
              <a:rPr lang="en-US" sz="850" spc="18" dirty="0">
                <a:cs typeface="Arial"/>
              </a:rPr>
              <a:t> </a:t>
            </a:r>
            <a:r>
              <a:rPr lang="en-US" sz="850" dirty="0">
                <a:cs typeface="Arial"/>
              </a:rPr>
              <a:t>reimbursement</a:t>
            </a:r>
            <a:r>
              <a:rPr lang="en-US" sz="850" spc="-26" dirty="0">
                <a:cs typeface="Arial"/>
              </a:rPr>
              <a:t> </a:t>
            </a:r>
            <a:r>
              <a:rPr lang="en-US" sz="850" dirty="0">
                <a:cs typeface="Arial"/>
              </a:rPr>
              <a:t>and</a:t>
            </a:r>
            <a:r>
              <a:rPr lang="en-US" sz="850" spc="9" dirty="0">
                <a:cs typeface="Arial"/>
              </a:rPr>
              <a:t> </a:t>
            </a:r>
            <a:r>
              <a:rPr lang="en-US" sz="850" dirty="0">
                <a:cs typeface="Arial"/>
              </a:rPr>
              <a:t>waivers,</a:t>
            </a:r>
            <a:r>
              <a:rPr lang="en-US" sz="850" spc="-9" dirty="0">
                <a:cs typeface="Arial"/>
              </a:rPr>
              <a:t> </a:t>
            </a:r>
            <a:r>
              <a:rPr lang="en-US" sz="850" dirty="0">
                <a:cs typeface="Arial"/>
              </a:rPr>
              <a:t>if</a:t>
            </a:r>
            <a:r>
              <a:rPr lang="en-US" sz="850" spc="26" dirty="0">
                <a:cs typeface="Arial"/>
              </a:rPr>
              <a:t> </a:t>
            </a:r>
            <a:r>
              <a:rPr lang="en-US" sz="850" dirty="0">
                <a:cs typeface="Arial"/>
              </a:rPr>
              <a:t>applicable, and</a:t>
            </a:r>
            <a:r>
              <a:rPr lang="en-US" sz="850" spc="-4" dirty="0">
                <a:cs typeface="Arial"/>
              </a:rPr>
              <a:t> </a:t>
            </a:r>
            <a:r>
              <a:rPr lang="en-US" sz="850" dirty="0">
                <a:cs typeface="Arial"/>
              </a:rPr>
              <a:t>is</a:t>
            </a:r>
            <a:r>
              <a:rPr lang="en-US" sz="850" spc="18" dirty="0">
                <a:cs typeface="Arial"/>
              </a:rPr>
              <a:t> </a:t>
            </a:r>
            <a:r>
              <a:rPr lang="en-US" sz="850" dirty="0">
                <a:cs typeface="Arial"/>
              </a:rPr>
              <a:t>what</a:t>
            </a:r>
            <a:r>
              <a:rPr lang="en-US" sz="850" spc="9" dirty="0">
                <a:cs typeface="Arial"/>
              </a:rPr>
              <a:t> </a:t>
            </a:r>
            <a:r>
              <a:rPr lang="en-US" sz="850" dirty="0">
                <a:cs typeface="Arial"/>
              </a:rPr>
              <a:t>participants</a:t>
            </a:r>
            <a:r>
              <a:rPr lang="en-US" sz="850" spc="-26" dirty="0">
                <a:cs typeface="Arial"/>
              </a:rPr>
              <a:t> </a:t>
            </a:r>
            <a:r>
              <a:rPr lang="en-US" sz="850" dirty="0">
                <a:cs typeface="Arial"/>
              </a:rPr>
              <a:t>actually</a:t>
            </a:r>
            <a:r>
              <a:rPr lang="en-US" sz="850" spc="-4" dirty="0">
                <a:cs typeface="Arial"/>
              </a:rPr>
              <a:t> </a:t>
            </a:r>
            <a:r>
              <a:rPr lang="en-US" sz="850" dirty="0">
                <a:cs typeface="Arial"/>
              </a:rPr>
              <a:t>pay; while</a:t>
            </a:r>
            <a:r>
              <a:rPr lang="en-US" sz="850" spc="9" dirty="0">
                <a:cs typeface="Arial"/>
              </a:rPr>
              <a:t> </a:t>
            </a:r>
            <a:r>
              <a:rPr lang="en-US" sz="850" dirty="0">
                <a:cs typeface="Arial"/>
              </a:rPr>
              <a:t>gross</a:t>
            </a:r>
            <a:r>
              <a:rPr lang="en-US" sz="850" spc="-31" dirty="0">
                <a:cs typeface="Arial"/>
              </a:rPr>
              <a:t> </a:t>
            </a:r>
            <a:r>
              <a:rPr lang="en-US" sz="850" dirty="0">
                <a:cs typeface="Arial"/>
              </a:rPr>
              <a:t>expense ratio</a:t>
            </a:r>
            <a:r>
              <a:rPr lang="en-US" sz="850" spc="-22" dirty="0">
                <a:cs typeface="Arial"/>
              </a:rPr>
              <a:t> </a:t>
            </a:r>
            <a:r>
              <a:rPr lang="en-US" sz="850" dirty="0">
                <a:cs typeface="Arial"/>
              </a:rPr>
              <a:t>represents</a:t>
            </a:r>
            <a:r>
              <a:rPr lang="en-US" sz="850" spc="9" dirty="0">
                <a:cs typeface="Arial"/>
              </a:rPr>
              <a:t> </a:t>
            </a:r>
            <a:r>
              <a:rPr lang="en-US" sz="850" dirty="0">
                <a:cs typeface="Arial"/>
              </a:rPr>
              <a:t>the</a:t>
            </a:r>
            <a:r>
              <a:rPr lang="en-US" sz="850" spc="-13" dirty="0">
                <a:cs typeface="Arial"/>
              </a:rPr>
              <a:t> </a:t>
            </a:r>
            <a:r>
              <a:rPr lang="en-US" sz="850" dirty="0">
                <a:cs typeface="Arial"/>
              </a:rPr>
              <a:t>expense</a:t>
            </a:r>
            <a:r>
              <a:rPr lang="en-US" sz="850" spc="-26" dirty="0">
                <a:cs typeface="Arial"/>
              </a:rPr>
              <a:t> </a:t>
            </a:r>
            <a:r>
              <a:rPr lang="en-US" sz="850" dirty="0">
                <a:cs typeface="Arial"/>
              </a:rPr>
              <a:t>ratio</a:t>
            </a:r>
            <a:r>
              <a:rPr lang="en-US" sz="850" spc="13" dirty="0">
                <a:cs typeface="Arial"/>
              </a:rPr>
              <a:t> </a:t>
            </a:r>
            <a:r>
              <a:rPr lang="en-US" sz="850" dirty="0">
                <a:cs typeface="Arial"/>
              </a:rPr>
              <a:t>before consideration</a:t>
            </a:r>
            <a:r>
              <a:rPr lang="en-US" sz="850" spc="-26" dirty="0">
                <a:cs typeface="Arial"/>
              </a:rPr>
              <a:t> </a:t>
            </a:r>
            <a:r>
              <a:rPr lang="en-US" sz="850" dirty="0">
                <a:cs typeface="Arial"/>
              </a:rPr>
              <a:t>for reimbursements</a:t>
            </a:r>
            <a:r>
              <a:rPr lang="en-US" sz="850" spc="-26" dirty="0">
                <a:cs typeface="Arial"/>
              </a:rPr>
              <a:t> </a:t>
            </a:r>
            <a:r>
              <a:rPr lang="en-US" sz="850" dirty="0">
                <a:cs typeface="Arial"/>
              </a:rPr>
              <a:t>and/or waivers</a:t>
            </a:r>
            <a:r>
              <a:rPr lang="en-US" sz="850" spc="9" dirty="0">
                <a:cs typeface="Arial"/>
              </a:rPr>
              <a:t> </a:t>
            </a:r>
            <a:r>
              <a:rPr lang="en-US" sz="850" dirty="0">
                <a:cs typeface="Arial"/>
              </a:rPr>
              <a:t>are applied.</a:t>
            </a:r>
            <a:r>
              <a:rPr lang="en-US" sz="850" spc="-26" dirty="0">
                <a:cs typeface="Arial"/>
              </a:rPr>
              <a:t> </a:t>
            </a:r>
            <a:r>
              <a:rPr lang="en-US" sz="850" dirty="0">
                <a:cs typeface="Arial"/>
              </a:rPr>
              <a:t>CREF</a:t>
            </a:r>
            <a:r>
              <a:rPr lang="en-US" sz="850" spc="-4" dirty="0">
                <a:cs typeface="Arial"/>
              </a:rPr>
              <a:t> </a:t>
            </a:r>
            <a:r>
              <a:rPr lang="en-US" sz="850" spc="-22" dirty="0">
                <a:cs typeface="Arial"/>
              </a:rPr>
              <a:t>is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which</a:t>
            </a:r>
            <a:r>
              <a:rPr lang="en-US" sz="850" spc="-26" dirty="0">
                <a:cs typeface="Arial"/>
              </a:rPr>
              <a:t> </a:t>
            </a:r>
            <a:r>
              <a:rPr lang="en-US" sz="850" dirty="0">
                <a:cs typeface="Arial"/>
              </a:rPr>
              <a:t>means</a:t>
            </a:r>
            <a:r>
              <a:rPr lang="en-US" sz="850" spc="-4" dirty="0">
                <a:cs typeface="Arial"/>
              </a:rPr>
              <a:t> </a:t>
            </a:r>
            <a:r>
              <a:rPr lang="en-US" sz="850" dirty="0">
                <a:cs typeface="Arial"/>
              </a:rPr>
              <a:t>its</a:t>
            </a:r>
            <a:r>
              <a:rPr lang="en-US" sz="850" spc="22" dirty="0">
                <a:cs typeface="Arial"/>
              </a:rPr>
              <a:t> </a:t>
            </a:r>
            <a:r>
              <a:rPr lang="en-US" sz="850" dirty="0">
                <a:cs typeface="Arial"/>
              </a:rPr>
              <a:t>net</a:t>
            </a:r>
            <a:r>
              <a:rPr lang="en-US" sz="850" spc="9" dirty="0">
                <a:cs typeface="Arial"/>
              </a:rPr>
              <a:t> </a:t>
            </a:r>
            <a:r>
              <a:rPr lang="en-US" sz="850" dirty="0">
                <a:cs typeface="Arial"/>
              </a:rPr>
              <a:t>and</a:t>
            </a:r>
            <a:r>
              <a:rPr lang="en-US" sz="850" spc="-4" dirty="0">
                <a:cs typeface="Arial"/>
              </a:rPr>
              <a:t> </a:t>
            </a:r>
            <a:r>
              <a:rPr lang="en-US" sz="850" dirty="0">
                <a:cs typeface="Arial"/>
              </a:rPr>
              <a:t>gross</a:t>
            </a:r>
            <a:r>
              <a:rPr lang="en-US" sz="850" spc="-18" dirty="0">
                <a:cs typeface="Arial"/>
              </a:rPr>
              <a:t> </a:t>
            </a:r>
            <a:r>
              <a:rPr lang="en-US" sz="850" dirty="0">
                <a:cs typeface="Arial"/>
              </a:rPr>
              <a:t>expenses</a:t>
            </a:r>
            <a:r>
              <a:rPr lang="en-US" sz="850" spc="-31" dirty="0">
                <a:cs typeface="Arial"/>
              </a:rPr>
              <a:t> </a:t>
            </a:r>
            <a:r>
              <a:rPr lang="en-US" sz="850" dirty="0">
                <a:cs typeface="Arial"/>
              </a:rPr>
              <a:t>are</a:t>
            </a:r>
            <a:r>
              <a:rPr lang="en-US" sz="850" spc="-4" dirty="0">
                <a:cs typeface="Arial"/>
              </a:rPr>
              <a:t> </a:t>
            </a:r>
            <a:r>
              <a:rPr lang="en-US" sz="850" dirty="0">
                <a:cs typeface="Arial"/>
              </a:rPr>
              <a:t>the</a:t>
            </a:r>
            <a:r>
              <a:rPr lang="en-US" sz="850" spc="4" dirty="0">
                <a:cs typeface="Arial"/>
              </a:rPr>
              <a:t> </a:t>
            </a:r>
            <a:r>
              <a:rPr lang="en-US" sz="850" dirty="0">
                <a:cs typeface="Arial"/>
              </a:rPr>
              <a:t>same.</a:t>
            </a:r>
            <a:r>
              <a:rPr lang="en-US" sz="850" spc="-4" dirty="0">
                <a:cs typeface="Arial"/>
              </a:rPr>
              <a:t> </a:t>
            </a:r>
            <a:r>
              <a:rPr lang="en-US" sz="850" dirty="0">
                <a:cs typeface="Arial"/>
              </a:rPr>
              <a:t>Due</a:t>
            </a:r>
            <a:r>
              <a:rPr lang="en-US" sz="850" spc="-4" dirty="0">
                <a:cs typeface="Arial"/>
              </a:rPr>
              <a:t> </a:t>
            </a:r>
            <a:r>
              <a:rPr lang="en-US" sz="850" dirty="0">
                <a:cs typeface="Arial"/>
              </a:rPr>
              <a:t>to</a:t>
            </a:r>
            <a:r>
              <a:rPr lang="en-US" sz="850" spc="18" dirty="0">
                <a:cs typeface="Arial"/>
              </a:rPr>
              <a:t> </a:t>
            </a:r>
            <a:r>
              <a:rPr lang="en-US" sz="850" dirty="0">
                <a:cs typeface="Arial"/>
              </a:rPr>
              <a:t>CREF</a:t>
            </a:r>
            <a:r>
              <a:rPr lang="en-US" sz="850" spc="-26" dirty="0">
                <a:cs typeface="Arial"/>
              </a:rPr>
              <a:t> </a:t>
            </a:r>
            <a:r>
              <a:rPr lang="en-US" sz="850" dirty="0">
                <a:cs typeface="Arial"/>
              </a:rPr>
              <a:t>being</a:t>
            </a:r>
            <a:r>
              <a:rPr lang="en-US" sz="850" spc="4" dirty="0">
                <a:cs typeface="Arial"/>
              </a:rPr>
              <a:t>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CREF’s</a:t>
            </a:r>
            <a:r>
              <a:rPr lang="en-US" sz="850" spc="-9" dirty="0">
                <a:cs typeface="Arial"/>
              </a:rPr>
              <a:t> expense</a:t>
            </a:r>
            <a:r>
              <a:rPr lang="en-US" sz="850" spc="-26" dirty="0">
                <a:cs typeface="Arial"/>
              </a:rPr>
              <a:t> </a:t>
            </a:r>
            <a:r>
              <a:rPr lang="en-US" sz="850" dirty="0">
                <a:cs typeface="Arial"/>
              </a:rPr>
              <a:t>ratios</a:t>
            </a:r>
            <a:r>
              <a:rPr lang="en-US" sz="850" spc="-9" dirty="0">
                <a:cs typeface="Arial"/>
              </a:rPr>
              <a:t> </a:t>
            </a:r>
            <a:r>
              <a:rPr lang="en-US" sz="850" dirty="0">
                <a:cs typeface="Arial"/>
              </a:rPr>
              <a:t>increase/decrease</a:t>
            </a:r>
            <a:r>
              <a:rPr lang="en-US" sz="850" spc="-13" dirty="0">
                <a:cs typeface="Arial"/>
              </a:rPr>
              <a:t> </a:t>
            </a:r>
            <a:r>
              <a:rPr lang="en-US" sz="850" dirty="0">
                <a:cs typeface="Arial"/>
              </a:rPr>
              <a:t>depending on</a:t>
            </a:r>
            <a:r>
              <a:rPr lang="en-US" sz="850" spc="9" dirty="0">
                <a:cs typeface="Arial"/>
              </a:rPr>
              <a:t> </a:t>
            </a:r>
            <a:r>
              <a:rPr lang="en-US" sz="850" dirty="0">
                <a:cs typeface="Arial"/>
              </a:rPr>
              <a:t>changes</a:t>
            </a:r>
            <a:r>
              <a:rPr lang="en-US" sz="850" spc="-26" dirty="0">
                <a:cs typeface="Arial"/>
              </a:rPr>
              <a:t> </a:t>
            </a:r>
            <a:r>
              <a:rPr lang="en-US" sz="850" dirty="0">
                <a:cs typeface="Arial"/>
              </a:rPr>
              <a:t>in</a:t>
            </a:r>
            <a:r>
              <a:rPr lang="en-US" sz="850" spc="26" dirty="0">
                <a:cs typeface="Arial"/>
              </a:rPr>
              <a:t> </a:t>
            </a:r>
            <a:r>
              <a:rPr lang="en-US" sz="850" dirty="0">
                <a:cs typeface="Arial"/>
              </a:rPr>
              <a:t>net</a:t>
            </a:r>
            <a:r>
              <a:rPr lang="en-US" sz="850" spc="9" dirty="0">
                <a:cs typeface="Arial"/>
              </a:rPr>
              <a:t> </a:t>
            </a:r>
            <a:r>
              <a:rPr lang="en-US" sz="850" dirty="0">
                <a:cs typeface="Arial"/>
              </a:rPr>
              <a:t>assets</a:t>
            </a:r>
            <a:r>
              <a:rPr lang="en-US" sz="850" spc="4" dirty="0">
                <a:cs typeface="Arial"/>
              </a:rPr>
              <a:t> </a:t>
            </a:r>
            <a:r>
              <a:rPr lang="en-US" sz="850" dirty="0">
                <a:cs typeface="Arial"/>
              </a:rPr>
              <a:t>and/or total</a:t>
            </a:r>
            <a:r>
              <a:rPr lang="en-US" sz="850" spc="-18" dirty="0">
                <a:cs typeface="Arial"/>
              </a:rPr>
              <a:t> </a:t>
            </a:r>
            <a:r>
              <a:rPr lang="en-US" sz="850" dirty="0">
                <a:cs typeface="Arial"/>
              </a:rPr>
              <a:t>expenses.</a:t>
            </a:r>
            <a:r>
              <a:rPr lang="en-US" sz="850" spc="-13" dirty="0">
                <a:cs typeface="Arial"/>
              </a:rPr>
              <a:t> </a:t>
            </a:r>
            <a:r>
              <a:rPr lang="en-US" sz="850" dirty="0">
                <a:cs typeface="Arial"/>
              </a:rPr>
              <a:t>Total</a:t>
            </a:r>
            <a:r>
              <a:rPr lang="en-US" sz="850" spc="4" dirty="0">
                <a:cs typeface="Arial"/>
              </a:rPr>
              <a:t> </a:t>
            </a:r>
            <a:r>
              <a:rPr lang="en-US" sz="850" dirty="0">
                <a:cs typeface="Arial"/>
              </a:rPr>
              <a:t>annual</a:t>
            </a:r>
            <a:r>
              <a:rPr lang="en-US" sz="850" spc="-4" dirty="0">
                <a:cs typeface="Arial"/>
              </a:rPr>
              <a:t> </a:t>
            </a:r>
            <a:r>
              <a:rPr lang="en-US" sz="850" dirty="0">
                <a:cs typeface="Arial"/>
              </a:rPr>
              <a:t>expense deductions,</a:t>
            </a:r>
            <a:r>
              <a:rPr lang="en-US" sz="850" spc="-13" dirty="0">
                <a:cs typeface="Arial"/>
              </a:rPr>
              <a:t> </a:t>
            </a:r>
            <a:r>
              <a:rPr lang="en-US" sz="850" spc="-9" dirty="0">
                <a:cs typeface="Arial"/>
              </a:rPr>
              <a:t>which </a:t>
            </a:r>
            <a:r>
              <a:rPr lang="en-US" sz="850" dirty="0">
                <a:cs typeface="Arial"/>
              </a:rPr>
              <a:t>include</a:t>
            </a:r>
            <a:r>
              <a:rPr lang="en-US" sz="850" spc="-13" dirty="0">
                <a:cs typeface="Arial"/>
              </a:rPr>
              <a:t> </a:t>
            </a:r>
            <a:r>
              <a:rPr lang="en-US" sz="850" dirty="0">
                <a:cs typeface="Arial"/>
              </a:rPr>
              <a:t>investment</a:t>
            </a:r>
            <a:r>
              <a:rPr lang="en-US" sz="850" spc="-22" dirty="0">
                <a:cs typeface="Arial"/>
              </a:rPr>
              <a:t> </a:t>
            </a:r>
            <a:r>
              <a:rPr lang="en-US" sz="850" dirty="0">
                <a:cs typeface="Arial"/>
              </a:rPr>
              <a:t>advisory,</a:t>
            </a:r>
            <a:r>
              <a:rPr lang="en-US" sz="850" spc="-22" dirty="0">
                <a:cs typeface="Arial"/>
              </a:rPr>
              <a:t> </a:t>
            </a:r>
            <a:r>
              <a:rPr lang="en-US" sz="850" dirty="0">
                <a:cs typeface="Arial"/>
              </a:rPr>
              <a:t>administrative,</a:t>
            </a:r>
            <a:r>
              <a:rPr lang="en-US" sz="850" spc="-9" dirty="0">
                <a:cs typeface="Arial"/>
              </a:rPr>
              <a:t> </a:t>
            </a:r>
            <a:r>
              <a:rPr lang="en-US" sz="850" dirty="0">
                <a:cs typeface="Arial"/>
              </a:rPr>
              <a:t>and</a:t>
            </a:r>
            <a:r>
              <a:rPr lang="en-US" sz="850" spc="4" dirty="0">
                <a:cs typeface="Arial"/>
              </a:rPr>
              <a:t> </a:t>
            </a:r>
            <a:r>
              <a:rPr lang="en-US" sz="850" dirty="0">
                <a:cs typeface="Arial"/>
              </a:rPr>
              <a:t>distribution</a:t>
            </a:r>
            <a:r>
              <a:rPr lang="en-US" sz="850" spc="4" dirty="0">
                <a:cs typeface="Arial"/>
              </a:rPr>
              <a:t> </a:t>
            </a:r>
            <a:r>
              <a:rPr lang="en-US" sz="850" dirty="0">
                <a:cs typeface="Arial"/>
              </a:rPr>
              <a:t>(12b-1)</a:t>
            </a:r>
            <a:r>
              <a:rPr lang="en-US" sz="850" spc="-18" dirty="0">
                <a:cs typeface="Arial"/>
              </a:rPr>
              <a:t> </a:t>
            </a:r>
            <a:r>
              <a:rPr lang="en-US" sz="850" dirty="0">
                <a:cs typeface="Arial"/>
              </a:rPr>
              <a:t>expenses,</a:t>
            </a:r>
            <a:r>
              <a:rPr lang="en-US" sz="850" spc="-22" dirty="0">
                <a:cs typeface="Arial"/>
              </a:rPr>
              <a:t> </a:t>
            </a:r>
            <a:r>
              <a:rPr lang="en-US" sz="850" dirty="0">
                <a:cs typeface="Arial"/>
              </a:rPr>
              <a:t>and</a:t>
            </a:r>
            <a:r>
              <a:rPr lang="en-US" sz="850" spc="13" dirty="0">
                <a:cs typeface="Arial"/>
              </a:rPr>
              <a:t> </a:t>
            </a:r>
            <a:r>
              <a:rPr lang="en-US" sz="850" dirty="0">
                <a:cs typeface="Arial"/>
              </a:rPr>
              <a:t>mortality and</a:t>
            </a:r>
            <a:r>
              <a:rPr lang="en-US" sz="850" spc="13" dirty="0">
                <a:cs typeface="Arial"/>
              </a:rPr>
              <a:t> </a:t>
            </a:r>
            <a:r>
              <a:rPr lang="en-US" sz="850" dirty="0">
                <a:cs typeface="Arial"/>
              </a:rPr>
              <a:t>expense</a:t>
            </a:r>
            <a:r>
              <a:rPr lang="en-US" sz="850" spc="-22" dirty="0">
                <a:cs typeface="Arial"/>
              </a:rPr>
              <a:t> </a:t>
            </a:r>
            <a:r>
              <a:rPr lang="en-US" sz="850" dirty="0">
                <a:cs typeface="Arial"/>
              </a:rPr>
              <a:t>risk</a:t>
            </a:r>
            <a:r>
              <a:rPr lang="en-US" sz="850" spc="13" dirty="0">
                <a:cs typeface="Arial"/>
              </a:rPr>
              <a:t> </a:t>
            </a:r>
            <a:r>
              <a:rPr lang="en-US" sz="850" dirty="0">
                <a:cs typeface="Arial"/>
              </a:rPr>
              <a:t>charges,</a:t>
            </a:r>
            <a:r>
              <a:rPr lang="en-US" sz="850" spc="-22" dirty="0">
                <a:cs typeface="Arial"/>
              </a:rPr>
              <a:t> </a:t>
            </a:r>
            <a:r>
              <a:rPr lang="en-US" sz="850" dirty="0">
                <a:cs typeface="Arial"/>
              </a:rPr>
              <a:t>are</a:t>
            </a:r>
            <a:r>
              <a:rPr lang="en-US" sz="850" spc="4" dirty="0">
                <a:cs typeface="Arial"/>
              </a:rPr>
              <a:t> </a:t>
            </a:r>
            <a:r>
              <a:rPr lang="en-US" sz="850" dirty="0">
                <a:cs typeface="Arial"/>
              </a:rPr>
              <a:t>estimated each</a:t>
            </a:r>
            <a:r>
              <a:rPr lang="en-US" sz="850" spc="-9" dirty="0">
                <a:cs typeface="Arial"/>
              </a:rPr>
              <a:t> </a:t>
            </a:r>
            <a:r>
              <a:rPr lang="en-US" sz="850" dirty="0">
                <a:cs typeface="Arial"/>
              </a:rPr>
              <a:t>year based</a:t>
            </a:r>
            <a:r>
              <a:rPr lang="en-US" sz="850" spc="-9" dirty="0">
                <a:cs typeface="Arial"/>
              </a:rPr>
              <a:t> </a:t>
            </a:r>
            <a:r>
              <a:rPr lang="en-US" sz="850" dirty="0">
                <a:cs typeface="Arial"/>
              </a:rPr>
              <a:t>on</a:t>
            </a:r>
            <a:r>
              <a:rPr lang="en-US" sz="850" spc="13" dirty="0">
                <a:cs typeface="Arial"/>
              </a:rPr>
              <a:t> </a:t>
            </a:r>
            <a:r>
              <a:rPr lang="en-US" sz="850" dirty="0">
                <a:cs typeface="Arial"/>
              </a:rPr>
              <a:t>projected</a:t>
            </a:r>
            <a:r>
              <a:rPr lang="en-US" sz="850" spc="-22" dirty="0">
                <a:cs typeface="Arial"/>
              </a:rPr>
              <a:t> </a:t>
            </a:r>
            <a:r>
              <a:rPr lang="en-US" sz="850" dirty="0">
                <a:cs typeface="Arial"/>
              </a:rPr>
              <a:t>expense</a:t>
            </a:r>
            <a:r>
              <a:rPr lang="en-US" sz="850" spc="-22" dirty="0">
                <a:cs typeface="Arial"/>
              </a:rPr>
              <a:t> </a:t>
            </a:r>
            <a:r>
              <a:rPr lang="en-US" sz="850" dirty="0">
                <a:cs typeface="Arial"/>
              </a:rPr>
              <a:t>and</a:t>
            </a:r>
            <a:r>
              <a:rPr lang="en-US" sz="850" spc="4" dirty="0">
                <a:cs typeface="Arial"/>
              </a:rPr>
              <a:t> </a:t>
            </a:r>
            <a:r>
              <a:rPr lang="en-US" sz="850" dirty="0">
                <a:cs typeface="Arial"/>
              </a:rPr>
              <a:t>asset</a:t>
            </a:r>
            <a:r>
              <a:rPr lang="en-US" sz="850" spc="-9" dirty="0">
                <a:cs typeface="Arial"/>
              </a:rPr>
              <a:t> </a:t>
            </a:r>
            <a:r>
              <a:rPr lang="en-US" sz="850" dirty="0">
                <a:cs typeface="Arial"/>
              </a:rPr>
              <a:t>levels.</a:t>
            </a:r>
            <a:r>
              <a:rPr lang="en-US" sz="850" spc="-9" dirty="0">
                <a:cs typeface="Arial"/>
              </a:rPr>
              <a:t> </a:t>
            </a:r>
            <a:r>
              <a:rPr lang="en-US" sz="850" dirty="0">
                <a:cs typeface="Arial"/>
              </a:rPr>
              <a:t>Differences</a:t>
            </a:r>
            <a:r>
              <a:rPr lang="en-US" sz="850" spc="-26" dirty="0">
                <a:cs typeface="Arial"/>
              </a:rPr>
              <a:t> </a:t>
            </a:r>
            <a:r>
              <a:rPr lang="en-US" sz="850" dirty="0">
                <a:cs typeface="Arial"/>
              </a:rPr>
              <a:t>between</a:t>
            </a:r>
            <a:r>
              <a:rPr lang="en-US" sz="850" spc="4" dirty="0">
                <a:cs typeface="Arial"/>
              </a:rPr>
              <a:t> </a:t>
            </a:r>
            <a:r>
              <a:rPr lang="en-US" sz="850" dirty="0">
                <a:cs typeface="Arial"/>
              </a:rPr>
              <a:t>actual</a:t>
            </a:r>
            <a:r>
              <a:rPr lang="en-US" sz="850" spc="4" dirty="0">
                <a:cs typeface="Arial"/>
              </a:rPr>
              <a:t> </a:t>
            </a:r>
            <a:r>
              <a:rPr lang="en-US" sz="850" dirty="0">
                <a:cs typeface="Arial"/>
              </a:rPr>
              <a:t>expenses</a:t>
            </a:r>
            <a:r>
              <a:rPr lang="en-US" sz="850" spc="-26" dirty="0">
                <a:cs typeface="Arial"/>
              </a:rPr>
              <a:t> </a:t>
            </a:r>
            <a:r>
              <a:rPr lang="en-US" sz="850" dirty="0">
                <a:cs typeface="Arial"/>
              </a:rPr>
              <a:t>and the</a:t>
            </a:r>
            <a:r>
              <a:rPr lang="en-US" sz="850" spc="26" dirty="0">
                <a:cs typeface="Arial"/>
              </a:rPr>
              <a:t> </a:t>
            </a:r>
            <a:r>
              <a:rPr lang="en-US" sz="850" dirty="0">
                <a:cs typeface="Arial"/>
              </a:rPr>
              <a:t>estimate</a:t>
            </a:r>
            <a:r>
              <a:rPr lang="en-US" sz="850" spc="-13" dirty="0">
                <a:cs typeface="Arial"/>
              </a:rPr>
              <a:t> </a:t>
            </a:r>
            <a:r>
              <a:rPr lang="en-US" sz="850" dirty="0">
                <a:cs typeface="Arial"/>
              </a:rPr>
              <a:t>are</a:t>
            </a:r>
            <a:r>
              <a:rPr lang="en-US" sz="850" spc="4" dirty="0">
                <a:cs typeface="Arial"/>
              </a:rPr>
              <a:t> </a:t>
            </a:r>
            <a:r>
              <a:rPr lang="en-US" sz="850" spc="-9" dirty="0">
                <a:cs typeface="Arial"/>
              </a:rPr>
              <a:t>adjusted </a:t>
            </a:r>
            <a:r>
              <a:rPr lang="en-US" sz="850" dirty="0">
                <a:cs typeface="Arial"/>
              </a:rPr>
              <a:t>quarterly</a:t>
            </a:r>
            <a:r>
              <a:rPr lang="en-US" sz="850" spc="-18" dirty="0">
                <a:cs typeface="Arial"/>
              </a:rPr>
              <a:t> </a:t>
            </a:r>
            <a:r>
              <a:rPr lang="en-US" sz="850" dirty="0">
                <a:cs typeface="Arial"/>
              </a:rPr>
              <a:t>and</a:t>
            </a:r>
            <a:r>
              <a:rPr lang="en-US" sz="850" spc="9" dirty="0">
                <a:cs typeface="Arial"/>
              </a:rPr>
              <a:t> </a:t>
            </a:r>
            <a:r>
              <a:rPr lang="en-US" sz="850" dirty="0">
                <a:cs typeface="Arial"/>
              </a:rPr>
              <a:t>are</a:t>
            </a:r>
            <a:r>
              <a:rPr lang="en-US" sz="850" spc="4" dirty="0">
                <a:cs typeface="Arial"/>
              </a:rPr>
              <a:t> </a:t>
            </a:r>
            <a:r>
              <a:rPr lang="en-US" sz="850" dirty="0">
                <a:cs typeface="Arial"/>
              </a:rPr>
              <a:t>reflected</a:t>
            </a:r>
            <a:r>
              <a:rPr lang="en-US" sz="850" spc="-18" dirty="0">
                <a:cs typeface="Arial"/>
              </a:rPr>
              <a:t> </a:t>
            </a:r>
            <a:r>
              <a:rPr lang="en-US" sz="850" dirty="0">
                <a:cs typeface="Arial"/>
              </a:rPr>
              <a:t>in</a:t>
            </a:r>
            <a:r>
              <a:rPr lang="en-US" sz="850" spc="22" dirty="0">
                <a:cs typeface="Arial"/>
              </a:rPr>
              <a:t> </a:t>
            </a:r>
            <a:r>
              <a:rPr lang="en-US" sz="850" dirty="0">
                <a:cs typeface="Arial"/>
              </a:rPr>
              <a:t>current</a:t>
            </a:r>
            <a:r>
              <a:rPr lang="en-US" sz="850" spc="-26" dirty="0">
                <a:cs typeface="Arial"/>
              </a:rPr>
              <a:t> </a:t>
            </a:r>
            <a:r>
              <a:rPr lang="en-US" sz="850" dirty="0">
                <a:cs typeface="Arial"/>
              </a:rPr>
              <a:t>investment</a:t>
            </a:r>
            <a:r>
              <a:rPr lang="en-US" sz="850" spc="-22" dirty="0">
                <a:cs typeface="Arial"/>
              </a:rPr>
              <a:t> </a:t>
            </a:r>
            <a:r>
              <a:rPr lang="en-US" sz="850" dirty="0">
                <a:cs typeface="Arial"/>
              </a:rPr>
              <a:t>results.</a:t>
            </a:r>
            <a:r>
              <a:rPr lang="en-US" sz="850" spc="-26" dirty="0">
                <a:cs typeface="Arial"/>
              </a:rPr>
              <a:t> </a:t>
            </a:r>
            <a:r>
              <a:rPr lang="en-US" sz="850" dirty="0">
                <a:cs typeface="Arial"/>
              </a:rPr>
              <a:t>Historically,</a:t>
            </a:r>
            <a:r>
              <a:rPr lang="en-US" sz="850" spc="-9" dirty="0">
                <a:cs typeface="Arial"/>
              </a:rPr>
              <a:t> </a:t>
            </a:r>
            <a:r>
              <a:rPr lang="en-US" sz="850" dirty="0">
                <a:cs typeface="Arial"/>
              </a:rPr>
              <a:t>adjustments</a:t>
            </a:r>
            <a:r>
              <a:rPr lang="en-US" sz="850" spc="-26" dirty="0">
                <a:cs typeface="Arial"/>
              </a:rPr>
              <a:t> </a:t>
            </a:r>
            <a:r>
              <a:rPr lang="en-US" sz="850" dirty="0">
                <a:cs typeface="Arial"/>
              </a:rPr>
              <a:t>have</a:t>
            </a:r>
            <a:r>
              <a:rPr lang="en-US" sz="850" spc="-26" dirty="0">
                <a:cs typeface="Arial"/>
              </a:rPr>
              <a:t> </a:t>
            </a:r>
            <a:r>
              <a:rPr lang="en-US" sz="850" dirty="0">
                <a:cs typeface="Arial"/>
              </a:rPr>
              <a:t>been</a:t>
            </a:r>
            <a:r>
              <a:rPr lang="en-US" sz="850" spc="9" dirty="0">
                <a:cs typeface="Arial"/>
              </a:rPr>
              <a:t> </a:t>
            </a:r>
            <a:r>
              <a:rPr lang="en-US" sz="850" dirty="0">
                <a:cs typeface="Arial"/>
              </a:rPr>
              <a:t>small. The account’s</a:t>
            </a:r>
            <a:r>
              <a:rPr lang="en-US" sz="850" spc="-31" dirty="0">
                <a:cs typeface="Arial"/>
              </a:rPr>
              <a:t> </a:t>
            </a:r>
            <a:r>
              <a:rPr lang="en-US" sz="850" dirty="0">
                <a:cs typeface="Arial"/>
              </a:rPr>
              <a:t>total</a:t>
            </a:r>
            <a:r>
              <a:rPr lang="en-US" sz="850" spc="22" dirty="0">
                <a:cs typeface="Arial"/>
              </a:rPr>
              <a:t> </a:t>
            </a:r>
            <a:r>
              <a:rPr lang="en-US" sz="850" dirty="0">
                <a:cs typeface="Arial"/>
              </a:rPr>
              <a:t>annual expense deduction</a:t>
            </a:r>
            <a:r>
              <a:rPr lang="en-US" sz="850" spc="-18" dirty="0">
                <a:cs typeface="Arial"/>
              </a:rPr>
              <a:t> </a:t>
            </a:r>
            <a:r>
              <a:rPr lang="en-US" sz="850" dirty="0">
                <a:cs typeface="Arial"/>
              </a:rPr>
              <a:t>appears</a:t>
            </a:r>
            <a:r>
              <a:rPr lang="en-US" sz="850" spc="-4" dirty="0">
                <a:cs typeface="Arial"/>
              </a:rPr>
              <a:t> </a:t>
            </a:r>
            <a:r>
              <a:rPr lang="en-US" sz="850" dirty="0">
                <a:cs typeface="Arial"/>
              </a:rPr>
              <a:t>in</a:t>
            </a:r>
            <a:r>
              <a:rPr lang="en-US" sz="850" spc="22" dirty="0">
                <a:cs typeface="Arial"/>
              </a:rPr>
              <a:t> </a:t>
            </a:r>
            <a:r>
              <a:rPr lang="en-US" sz="850" dirty="0">
                <a:cs typeface="Arial"/>
              </a:rPr>
              <a:t>the</a:t>
            </a:r>
            <a:r>
              <a:rPr lang="en-US" sz="850" spc="9" dirty="0">
                <a:cs typeface="Arial"/>
              </a:rPr>
              <a:t> a</a:t>
            </a:r>
            <a:r>
              <a:rPr lang="en-US" sz="850" dirty="0">
                <a:cs typeface="Arial"/>
              </a:rPr>
              <a:t>ccount’s</a:t>
            </a:r>
            <a:r>
              <a:rPr lang="en-US" sz="850" spc="-31" dirty="0">
                <a:cs typeface="Arial"/>
              </a:rPr>
              <a:t> </a:t>
            </a:r>
            <a:r>
              <a:rPr lang="en-US" sz="850" dirty="0">
                <a:cs typeface="Arial"/>
              </a:rPr>
              <a:t>prospectus</a:t>
            </a:r>
            <a:r>
              <a:rPr lang="en-US" sz="850" spc="-22" dirty="0">
                <a:cs typeface="Arial"/>
              </a:rPr>
              <a:t> </a:t>
            </a:r>
            <a:r>
              <a:rPr lang="en-US" sz="850" dirty="0">
                <a:cs typeface="Arial"/>
              </a:rPr>
              <a:t>and</a:t>
            </a:r>
            <a:r>
              <a:rPr lang="en-US" sz="850" spc="9" dirty="0">
                <a:cs typeface="Arial"/>
              </a:rPr>
              <a:t> </a:t>
            </a:r>
            <a:r>
              <a:rPr lang="en-US" sz="850" dirty="0">
                <a:cs typeface="Arial"/>
              </a:rPr>
              <a:t>may</a:t>
            </a:r>
            <a:r>
              <a:rPr lang="en-US" sz="850" spc="-4" dirty="0">
                <a:cs typeface="Arial"/>
              </a:rPr>
              <a:t> </a:t>
            </a:r>
            <a:r>
              <a:rPr lang="en-US" sz="850" dirty="0">
                <a:cs typeface="Arial"/>
              </a:rPr>
              <a:t>be</a:t>
            </a:r>
            <a:r>
              <a:rPr lang="en-US" sz="850" spc="9" dirty="0">
                <a:cs typeface="Arial"/>
              </a:rPr>
              <a:t> </a:t>
            </a:r>
            <a:r>
              <a:rPr lang="en-US" sz="850" dirty="0">
                <a:cs typeface="Arial"/>
              </a:rPr>
              <a:t>different than</a:t>
            </a:r>
            <a:r>
              <a:rPr lang="en-US" sz="850" spc="13" dirty="0">
                <a:cs typeface="Arial"/>
              </a:rPr>
              <a:t> </a:t>
            </a:r>
            <a:r>
              <a:rPr lang="en-US" sz="850" dirty="0">
                <a:cs typeface="Arial"/>
              </a:rPr>
              <a:t>that</a:t>
            </a:r>
            <a:r>
              <a:rPr lang="en-US" sz="850" spc="9" dirty="0">
                <a:cs typeface="Arial"/>
              </a:rPr>
              <a:t> </a:t>
            </a:r>
            <a:r>
              <a:rPr lang="en-US" sz="850" dirty="0">
                <a:cs typeface="Arial"/>
              </a:rPr>
              <a:t>shown</a:t>
            </a:r>
            <a:r>
              <a:rPr lang="en-US" sz="850" spc="-13" dirty="0">
                <a:cs typeface="Arial"/>
              </a:rPr>
              <a:t> </a:t>
            </a:r>
            <a:r>
              <a:rPr lang="en-US" sz="850" dirty="0">
                <a:cs typeface="Arial"/>
              </a:rPr>
              <a:t>herein due to</a:t>
            </a:r>
            <a:r>
              <a:rPr lang="en-US" sz="850" spc="31" dirty="0">
                <a:cs typeface="Arial"/>
              </a:rPr>
              <a:t> </a:t>
            </a:r>
            <a:r>
              <a:rPr lang="en-US" sz="850" dirty="0">
                <a:cs typeface="Arial"/>
              </a:rPr>
              <a:t>rounding.</a:t>
            </a:r>
            <a:r>
              <a:rPr lang="en-US" sz="850" spc="-9" dirty="0">
                <a:cs typeface="Arial"/>
              </a:rPr>
              <a:t> </a:t>
            </a:r>
            <a:r>
              <a:rPr lang="en-US" sz="850" dirty="0">
                <a:cs typeface="Arial"/>
              </a:rPr>
              <a:t>Please</a:t>
            </a:r>
            <a:r>
              <a:rPr lang="en-US" sz="850" spc="-13" dirty="0">
                <a:cs typeface="Arial"/>
              </a:rPr>
              <a:t> </a:t>
            </a:r>
            <a:r>
              <a:rPr lang="en-US" sz="850" dirty="0">
                <a:cs typeface="Arial"/>
              </a:rPr>
              <a:t>refer</a:t>
            </a:r>
            <a:r>
              <a:rPr lang="en-US" sz="850" spc="4" dirty="0">
                <a:cs typeface="Arial"/>
              </a:rPr>
              <a:t> </a:t>
            </a:r>
            <a:r>
              <a:rPr lang="en-US" sz="850" spc="-22" dirty="0">
                <a:cs typeface="Arial"/>
              </a:rPr>
              <a:t>to </a:t>
            </a:r>
            <a:r>
              <a:rPr lang="en-US" sz="850" dirty="0">
                <a:cs typeface="Arial"/>
              </a:rPr>
              <a:t>the prospectus</a:t>
            </a:r>
            <a:r>
              <a:rPr lang="en-US" sz="850" spc="-31" dirty="0">
                <a:cs typeface="Arial"/>
              </a:rPr>
              <a:t> </a:t>
            </a:r>
            <a:r>
              <a:rPr lang="en-US" sz="850" dirty="0">
                <a:cs typeface="Arial"/>
              </a:rPr>
              <a:t>for</a:t>
            </a:r>
            <a:r>
              <a:rPr lang="en-US" sz="850" spc="-4" dirty="0">
                <a:cs typeface="Arial"/>
              </a:rPr>
              <a:t> </a:t>
            </a:r>
            <a:r>
              <a:rPr lang="en-US" sz="850" dirty="0">
                <a:cs typeface="Arial"/>
              </a:rPr>
              <a:t>further </a:t>
            </a:r>
            <a:r>
              <a:rPr lang="en-US" sz="850" spc="-9" dirty="0">
                <a:cs typeface="Arial"/>
              </a:rPr>
              <a:t>details. 4. </a:t>
            </a:r>
            <a:r>
              <a:rPr lang="en-US" sz="850" dirty="0">
                <a:cs typeface="Arial"/>
              </a:rPr>
              <a:t>See disclosure page.</a:t>
            </a:r>
          </a:p>
          <a:p>
            <a:pPr marL="9144" marR="71721" defTabSz="806867">
              <a:lnSpc>
                <a:spcPct val="90000"/>
              </a:lnSpc>
              <a:spcAft>
                <a:spcPts val="100"/>
              </a:spcAft>
              <a:defRPr/>
            </a:pPr>
            <a:r>
              <a:rPr lang="en-US" sz="850" kern="0" spc="26" dirty="0">
                <a:cs typeface="Arial"/>
              </a:rPr>
              <a:t>The performance shown for Class R4 that is prior to its inception date is based on the performance of the account’s Class R3. The performance for Class R4 for periods prior to its inception has not been restated to reflect the lower expenses of Class R4.</a:t>
            </a:r>
            <a:endParaRPr lang="en-US" sz="850" dirty="0">
              <a:cs typeface="Arial"/>
            </a:endParaRPr>
          </a:p>
          <a:p>
            <a:pPr marR="71721">
              <a:lnSpc>
                <a:spcPct val="90000"/>
              </a:lnSpc>
              <a:spcAft>
                <a:spcPts val="100"/>
              </a:spcAft>
            </a:pPr>
            <a:r>
              <a:rPr lang="en-US" sz="850" b="1" dirty="0">
                <a:latin typeface="Ringside Narrow" panose="02000500000000000000" pitchFamily="2" charset="0"/>
                <a:cs typeface="Arial"/>
              </a:rPr>
              <a:t>The</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data</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represents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past</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is</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no</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guarantee</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future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results.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returns</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principal</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value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investments</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will</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fluctuate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so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that</a:t>
            </a:r>
            <a:r>
              <a:rPr lang="en-US" sz="850" b="1" spc="-18" dirty="0">
                <a:latin typeface="Ringside Narrow" panose="02000500000000000000" pitchFamily="2" charset="0"/>
                <a:cs typeface="Arial"/>
              </a:rPr>
              <a:t> your </a:t>
            </a:r>
            <a:r>
              <a:rPr lang="en-US" sz="850" b="1" dirty="0">
                <a:latin typeface="Ringside Narrow" panose="02000500000000000000" pitchFamily="2" charset="0"/>
                <a:cs typeface="Arial"/>
              </a:rPr>
              <a:t>shares</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(accumulation</a:t>
            </a:r>
            <a:r>
              <a:rPr lang="en-US" sz="850" b="1" spc="-49" dirty="0">
                <a:latin typeface="Ringside Narrow" panose="02000500000000000000" pitchFamily="2" charset="0"/>
                <a:cs typeface="Arial"/>
              </a:rPr>
              <a:t> </a:t>
            </a:r>
            <a:r>
              <a:rPr lang="en-US" sz="850" b="1" dirty="0">
                <a:latin typeface="Ringside Narrow" panose="02000500000000000000" pitchFamily="2" charset="0"/>
                <a:cs typeface="Arial"/>
              </a:rPr>
              <a:t>units),</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when</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redeemed,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may</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worth</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more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less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their</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original</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cost.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may 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lower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higher</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above.</a:t>
            </a:r>
            <a:r>
              <a:rPr lang="en-US" sz="850" b="1" spc="4" dirty="0">
                <a:latin typeface="Ringside Narrow" panose="02000500000000000000" pitchFamily="2" charset="0"/>
                <a:cs typeface="Arial"/>
              </a:rPr>
              <a:t> </a:t>
            </a:r>
            <a:r>
              <a:rPr lang="en-US" sz="850" b="1" spc="-22" dirty="0">
                <a:latin typeface="Ringside Narrow" panose="02000500000000000000" pitchFamily="2" charset="0"/>
                <a:cs typeface="Arial"/>
              </a:rPr>
              <a:t>For</a:t>
            </a:r>
            <a:r>
              <a:rPr lang="en-US" sz="850" b="1" dirty="0">
                <a:latin typeface="Ringside Narrow" panose="02000500000000000000" pitchFamily="2" charset="0"/>
                <a:cs typeface="Arial"/>
              </a:rPr>
              <a:t> performance</a:t>
            </a:r>
            <a:r>
              <a:rPr lang="en-US" sz="850" b="1" spc="-44"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recent</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month-</a:t>
            </a:r>
            <a:r>
              <a:rPr lang="en-US" sz="850" b="1" dirty="0">
                <a:latin typeface="Ringside Narrow" panose="02000500000000000000" pitchFamily="2" charset="0"/>
                <a:cs typeface="Arial"/>
              </a:rPr>
              <a:t>end,</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visit</a:t>
            </a:r>
            <a:r>
              <a:rPr lang="en-US" sz="850" b="1" spc="-22" dirty="0">
                <a:latin typeface="Ringside Narrow" panose="02000500000000000000" pitchFamily="2" charset="0"/>
                <a:cs typeface="Arial"/>
              </a:rPr>
              <a:t> </a:t>
            </a:r>
            <a:r>
              <a:rPr lang="en-US" sz="850" b="1" spc="-22" dirty="0" err="1">
                <a:latin typeface="Ringside Narrow" panose="02000500000000000000" pitchFamily="2" charset="0"/>
                <a:cs typeface="Arial"/>
              </a:rPr>
              <a:t>tiaa.</a:t>
            </a:r>
            <a:r>
              <a:rPr lang="en-US" sz="850" b="1" spc="-9" dirty="0" err="1">
                <a:latin typeface="Ringside Narrow" panose="02000500000000000000" pitchFamily="2" charset="0"/>
                <a:cs typeface="Arial"/>
              </a:rPr>
              <a:t>org</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call</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877-518-9161.</a:t>
            </a:r>
            <a:endParaRPr lang="en-US" sz="850" b="1" dirty="0">
              <a:latin typeface="Ringside Narrow" panose="02000500000000000000" pitchFamily="2" charset="0"/>
              <a:cs typeface="Arial"/>
            </a:endParaRPr>
          </a:p>
        </p:txBody>
      </p:sp>
      <p:grpSp>
        <p:nvGrpSpPr>
          <p:cNvPr id="39" name="Group 38">
            <a:extLst>
              <a:ext uri="{FF2B5EF4-FFF2-40B4-BE49-F238E27FC236}">
                <a16:creationId xmlns:a16="http://schemas.microsoft.com/office/drawing/2014/main" id="{4E755B35-E886-0536-2AB2-15E8FA72D003}"/>
              </a:ext>
            </a:extLst>
          </p:cNvPr>
          <p:cNvGrpSpPr/>
          <p:nvPr/>
        </p:nvGrpSpPr>
        <p:grpSpPr>
          <a:xfrm>
            <a:off x="326080" y="1148663"/>
            <a:ext cx="7763630" cy="2910831"/>
            <a:chOff x="292099" y="1228677"/>
            <a:chExt cx="7763630" cy="3937945"/>
          </a:xfrm>
        </p:grpSpPr>
        <p:graphicFrame>
          <p:nvGraphicFramePr>
            <p:cNvPr id="13" name="Chart 12">
              <a:extLst>
                <a:ext uri="{FF2B5EF4-FFF2-40B4-BE49-F238E27FC236}">
                  <a16:creationId xmlns:a16="http://schemas.microsoft.com/office/drawing/2014/main" id="{CE7AF909-E119-2B1A-D7D3-61D146F2C855}"/>
                </a:ext>
              </a:extLst>
            </p:cNvPr>
            <p:cNvGraphicFramePr/>
            <p:nvPr>
              <p:extLst>
                <p:ext uri="{D42A27DB-BD31-4B8C-83A1-F6EECF244321}">
                  <p14:modId xmlns:p14="http://schemas.microsoft.com/office/powerpoint/2010/main" val="3887713029"/>
                </p:ext>
              </p:extLst>
            </p:nvPr>
          </p:nvGraphicFramePr>
          <p:xfrm>
            <a:off x="292099" y="1686969"/>
            <a:ext cx="7763630" cy="3479653"/>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7">
              <a:extLst>
                <a:ext uri="{FF2B5EF4-FFF2-40B4-BE49-F238E27FC236}">
                  <a16:creationId xmlns:a16="http://schemas.microsoft.com/office/drawing/2014/main" id="{E5C5CAEA-2EF0-8741-900E-948049404FD2}"/>
                </a:ext>
              </a:extLst>
            </p:cNvPr>
            <p:cNvSpPr txBox="1"/>
            <p:nvPr/>
          </p:nvSpPr>
          <p:spPr>
            <a:xfrm>
              <a:off x="1614211" y="1228677"/>
              <a:ext cx="5119405" cy="270646"/>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300"/>
                </a:spcAft>
              </a:pPr>
              <a:r>
                <a:rPr lang="en-US" sz="1300" b="1" spc="30" dirty="0">
                  <a:latin typeface="Ringside Narrow" panose="02000500000000000000" pitchFamily="2" charset="0"/>
                </a:rPr>
                <a:t>PERFORMANCE (%) AS OF 6/30/2024</a:t>
              </a:r>
            </a:p>
          </p:txBody>
        </p:sp>
      </p:grpSp>
      <p:sp>
        <p:nvSpPr>
          <p:cNvPr id="36" name="Text Placeholder 14">
            <a:extLst>
              <a:ext uri="{FF2B5EF4-FFF2-40B4-BE49-F238E27FC236}">
                <a16:creationId xmlns:a16="http://schemas.microsoft.com/office/drawing/2014/main" id="{095CB7DB-4A1A-7669-0050-7483EA171943}"/>
              </a:ext>
            </a:extLst>
          </p:cNvPr>
          <p:cNvSpPr txBox="1">
            <a:spLocks/>
          </p:cNvSpPr>
          <p:nvPr/>
        </p:nvSpPr>
        <p:spPr>
          <a:xfrm>
            <a:off x="9026336" y="612647"/>
            <a:ext cx="2843784" cy="2843784"/>
          </a:xfrm>
          <a:prstGeom prst="rect">
            <a:avLst/>
          </a:prstGeom>
          <a:solidFill>
            <a:schemeClr val="accent2"/>
          </a:solidFill>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latin typeface="Ringside Narrow" panose="02000500000000000000" pitchFamily="2" charset="0"/>
              </a:rPr>
              <a:t>CREF Core Bond (R4 Class)</a:t>
            </a:r>
          </a:p>
          <a:p>
            <a:pPr>
              <a:spcAft>
                <a:spcPts val="300"/>
              </a:spcAft>
            </a:pPr>
            <a:r>
              <a:rPr lang="en-US" sz="1300"/>
              <a:t>Portfolio inception: </a:t>
            </a:r>
            <a:r>
              <a:rPr lang="en-US" sz="1300">
                <a:solidFill>
                  <a:schemeClr val="tx2"/>
                </a:solidFill>
              </a:rPr>
              <a:t>3/1/1990 </a:t>
            </a:r>
          </a:p>
          <a:p>
            <a:pPr>
              <a:spcAft>
                <a:spcPts val="300"/>
              </a:spcAft>
            </a:pPr>
            <a:r>
              <a:rPr lang="en-US" sz="1300"/>
              <a:t>R4 class inception date: </a:t>
            </a:r>
            <a:r>
              <a:rPr lang="en-US" sz="1300">
                <a:solidFill>
                  <a:schemeClr val="tx2"/>
                </a:solidFill>
              </a:rPr>
              <a:t>9/16/2022</a:t>
            </a:r>
          </a:p>
          <a:p>
            <a:pPr>
              <a:spcAft>
                <a:spcPts val="300"/>
              </a:spcAft>
            </a:pPr>
            <a:endParaRPr lang="en-US" sz="1100"/>
          </a:p>
          <a:p>
            <a:pPr>
              <a:spcAft>
                <a:spcPts val="300"/>
              </a:spcAft>
            </a:pPr>
            <a:r>
              <a:rPr lang="en-US" sz="1300"/>
              <a:t>Return since inception </a:t>
            </a:r>
            <a:br>
              <a:rPr lang="en-US" sz="1300"/>
            </a:br>
            <a:r>
              <a:rPr lang="en-US" sz="2400" b="1">
                <a:solidFill>
                  <a:schemeClr val="tx2"/>
                </a:solidFill>
                <a:latin typeface="Ringside Narrow" panose="02000500000000000000" pitchFamily="2" charset="0"/>
              </a:rPr>
              <a:t>4.97%</a:t>
            </a:r>
          </a:p>
          <a:p>
            <a:pPr>
              <a:spcAft>
                <a:spcPts val="300"/>
              </a:spcAft>
            </a:pPr>
            <a:r>
              <a:rPr lang="en-US" sz="1300"/>
              <a:t>Bloomberg Index return since inception </a:t>
            </a:r>
            <a:br>
              <a:rPr lang="en-US" sz="1300"/>
            </a:br>
            <a:r>
              <a:rPr lang="en-US" sz="2400" b="1">
                <a:solidFill>
                  <a:schemeClr val="tx2"/>
                </a:solidFill>
                <a:latin typeface="Ringside Narrow" panose="02000500000000000000" pitchFamily="2" charset="0"/>
              </a:rPr>
              <a:t>5.07%</a:t>
            </a:r>
          </a:p>
          <a:p>
            <a:r>
              <a:rPr lang="en-US" sz="1300"/>
              <a:t>Gross/net expense charge</a:t>
            </a:r>
            <a:r>
              <a:rPr lang="en-US" sz="1300" baseline="30000"/>
              <a:t>3</a:t>
            </a:r>
            <a:r>
              <a:rPr lang="en-US" sz="1300"/>
              <a:t> </a:t>
            </a:r>
            <a:br>
              <a:rPr lang="en-US" sz="2400"/>
            </a:br>
            <a:r>
              <a:rPr lang="en-US" sz="2400" b="1">
                <a:solidFill>
                  <a:schemeClr val="accent1">
                    <a:lumMod val="75000"/>
                  </a:schemeClr>
                </a:solidFill>
                <a:latin typeface="Ringside Narrow" panose="02000500000000000000" pitchFamily="2" charset="0"/>
              </a:rPr>
              <a:t>0.95%</a:t>
            </a:r>
          </a:p>
          <a:p>
            <a:endParaRPr lang="en-US" sz="1000" b="1">
              <a:solidFill>
                <a:schemeClr val="tx2"/>
              </a:solidFill>
              <a:latin typeface="Ringside Narrow" panose="02000500000000000000" pitchFamily="2" charset="0"/>
            </a:endParaRPr>
          </a:p>
        </p:txBody>
      </p:sp>
      <p:grpSp>
        <p:nvGrpSpPr>
          <p:cNvPr id="53" name="Group 52">
            <a:extLst>
              <a:ext uri="{FF2B5EF4-FFF2-40B4-BE49-F238E27FC236}">
                <a16:creationId xmlns:a16="http://schemas.microsoft.com/office/drawing/2014/main" id="{BC9328AA-6245-A193-BEDD-A02B6225D57A}"/>
              </a:ext>
            </a:extLst>
          </p:cNvPr>
          <p:cNvGrpSpPr/>
          <p:nvPr/>
        </p:nvGrpSpPr>
        <p:grpSpPr>
          <a:xfrm>
            <a:off x="1402848" y="4172111"/>
            <a:ext cx="6195581" cy="138499"/>
            <a:chOff x="3024990" y="4820446"/>
            <a:chExt cx="6195581" cy="138499"/>
          </a:xfrm>
        </p:grpSpPr>
        <p:grpSp>
          <p:nvGrpSpPr>
            <p:cNvPr id="31" name="Group 30">
              <a:extLst>
                <a:ext uri="{FF2B5EF4-FFF2-40B4-BE49-F238E27FC236}">
                  <a16:creationId xmlns:a16="http://schemas.microsoft.com/office/drawing/2014/main" id="{4B10E5F5-35C1-A420-3C99-D3E221631F8E}"/>
                </a:ext>
              </a:extLst>
            </p:cNvPr>
            <p:cNvGrpSpPr/>
            <p:nvPr/>
          </p:nvGrpSpPr>
          <p:grpSpPr>
            <a:xfrm>
              <a:off x="3024990" y="4820446"/>
              <a:ext cx="1493923" cy="138499"/>
              <a:chOff x="8421329" y="687765"/>
              <a:chExt cx="1493923" cy="138499"/>
            </a:xfrm>
          </p:grpSpPr>
          <p:sp>
            <p:nvSpPr>
              <p:cNvPr id="23" name="Rectangle 22">
                <a:extLst>
                  <a:ext uri="{FF2B5EF4-FFF2-40B4-BE49-F238E27FC236}">
                    <a16:creationId xmlns:a16="http://schemas.microsoft.com/office/drawing/2014/main" id="{576F7910-A333-4C56-7AE4-68C96BDFE38A}"/>
                  </a:ext>
                </a:extLst>
              </p:cNvPr>
              <p:cNvSpPr/>
              <p:nvPr/>
            </p:nvSpPr>
            <p:spPr>
              <a:xfrm>
                <a:off x="8421329" y="700549"/>
                <a:ext cx="100584" cy="100584"/>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7" name="TextBox 26">
                <a:extLst>
                  <a:ext uri="{FF2B5EF4-FFF2-40B4-BE49-F238E27FC236}">
                    <a16:creationId xmlns:a16="http://schemas.microsoft.com/office/drawing/2014/main" id="{1129FAD8-E82F-3AFD-2DBE-879A76D5D5CA}"/>
                  </a:ext>
                </a:extLst>
              </p:cNvPr>
              <p:cNvSpPr txBox="1"/>
              <p:nvPr/>
            </p:nvSpPr>
            <p:spPr>
              <a:xfrm>
                <a:off x="8584232" y="687765"/>
                <a:ext cx="133102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Core Bond (R4)</a:t>
                </a:r>
              </a:p>
            </p:txBody>
          </p:sp>
        </p:grpSp>
        <p:grpSp>
          <p:nvGrpSpPr>
            <p:cNvPr id="32" name="Group 31">
              <a:extLst>
                <a:ext uri="{FF2B5EF4-FFF2-40B4-BE49-F238E27FC236}">
                  <a16:creationId xmlns:a16="http://schemas.microsoft.com/office/drawing/2014/main" id="{AD3BDA0F-77B2-9C3D-E4AD-FB60D0AB734B}"/>
                </a:ext>
              </a:extLst>
            </p:cNvPr>
            <p:cNvGrpSpPr/>
            <p:nvPr/>
          </p:nvGrpSpPr>
          <p:grpSpPr>
            <a:xfrm>
              <a:off x="4585606" y="4820446"/>
              <a:ext cx="2520990" cy="138499"/>
              <a:chOff x="9148102" y="877419"/>
              <a:chExt cx="2520990" cy="138499"/>
            </a:xfrm>
          </p:grpSpPr>
          <p:sp>
            <p:nvSpPr>
              <p:cNvPr id="24" name="Rectangle 23">
                <a:extLst>
                  <a:ext uri="{FF2B5EF4-FFF2-40B4-BE49-F238E27FC236}">
                    <a16:creationId xmlns:a16="http://schemas.microsoft.com/office/drawing/2014/main" id="{378C58E5-EE09-9604-C80B-16CC5D66E5C6}"/>
                  </a:ext>
                </a:extLst>
              </p:cNvPr>
              <p:cNvSpPr/>
              <p:nvPr/>
            </p:nvSpPr>
            <p:spPr>
              <a:xfrm>
                <a:off x="9148102" y="892278"/>
                <a:ext cx="100584" cy="100584"/>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8" name="TextBox 27">
                <a:extLst>
                  <a:ext uri="{FF2B5EF4-FFF2-40B4-BE49-F238E27FC236}">
                    <a16:creationId xmlns:a16="http://schemas.microsoft.com/office/drawing/2014/main" id="{CCDE0A37-093C-ADF8-DEB4-5160F7741E6B}"/>
                  </a:ext>
                </a:extLst>
              </p:cNvPr>
              <p:cNvSpPr txBox="1"/>
              <p:nvPr/>
            </p:nvSpPr>
            <p:spPr>
              <a:xfrm>
                <a:off x="9314392" y="877419"/>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Bloomberg US Aggregate Bond</a:t>
                </a:r>
              </a:p>
            </p:txBody>
          </p:sp>
        </p:grpSp>
        <p:grpSp>
          <p:nvGrpSpPr>
            <p:cNvPr id="34" name="Group 33">
              <a:extLst>
                <a:ext uri="{FF2B5EF4-FFF2-40B4-BE49-F238E27FC236}">
                  <a16:creationId xmlns:a16="http://schemas.microsoft.com/office/drawing/2014/main" id="{8A78FC0D-F02E-4BA3-A429-7F38B0D6A711}"/>
                </a:ext>
              </a:extLst>
            </p:cNvPr>
            <p:cNvGrpSpPr/>
            <p:nvPr/>
          </p:nvGrpSpPr>
          <p:grpSpPr>
            <a:xfrm>
              <a:off x="6703569" y="4820446"/>
              <a:ext cx="2517002" cy="138499"/>
              <a:chOff x="6914354" y="1260114"/>
              <a:chExt cx="2517002" cy="138499"/>
            </a:xfrm>
          </p:grpSpPr>
          <p:sp>
            <p:nvSpPr>
              <p:cNvPr id="26" name="Rectangle 25">
                <a:extLst>
                  <a:ext uri="{FF2B5EF4-FFF2-40B4-BE49-F238E27FC236}">
                    <a16:creationId xmlns:a16="http://schemas.microsoft.com/office/drawing/2014/main" id="{D06C13C3-9231-B297-2394-2BAF4E64CD92}"/>
                  </a:ext>
                </a:extLst>
              </p:cNvPr>
              <p:cNvSpPr/>
              <p:nvPr/>
            </p:nvSpPr>
            <p:spPr>
              <a:xfrm>
                <a:off x="6914354" y="1275736"/>
                <a:ext cx="100584" cy="100584"/>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0" name="TextBox 29">
                <a:extLst>
                  <a:ext uri="{FF2B5EF4-FFF2-40B4-BE49-F238E27FC236}">
                    <a16:creationId xmlns:a16="http://schemas.microsoft.com/office/drawing/2014/main" id="{8213E565-3A9F-EA75-2284-AFADC4F3CD73}"/>
                  </a:ext>
                </a:extLst>
              </p:cNvPr>
              <p:cNvSpPr txBox="1"/>
              <p:nvPr/>
            </p:nvSpPr>
            <p:spPr>
              <a:xfrm>
                <a:off x="7076656" y="1260114"/>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Morningstar Intermediate Core Bond Average</a:t>
                </a:r>
                <a:r>
                  <a:rPr lang="en-US" sz="900" baseline="30000">
                    <a:latin typeface="Ringside Narrow Book" panose="02000500000000000000" pitchFamily="2" charset="0"/>
                  </a:rPr>
                  <a:t>2</a:t>
                </a:r>
              </a:p>
            </p:txBody>
          </p:sp>
        </p:grpSp>
      </p:grpSp>
      <p:graphicFrame>
        <p:nvGraphicFramePr>
          <p:cNvPr id="54" name="Chart Placeholder 5">
            <a:extLst>
              <a:ext uri="{FF2B5EF4-FFF2-40B4-BE49-F238E27FC236}">
                <a16:creationId xmlns:a16="http://schemas.microsoft.com/office/drawing/2014/main" id="{2D0CA7DB-6898-5A79-7C8E-04AB79D74513}"/>
              </a:ext>
            </a:extLst>
          </p:cNvPr>
          <p:cNvGraphicFramePr>
            <a:graphicFrameLocks/>
          </p:cNvGraphicFramePr>
          <p:nvPr>
            <p:extLst>
              <p:ext uri="{D42A27DB-BD31-4B8C-83A1-F6EECF244321}">
                <p14:modId xmlns:p14="http://schemas.microsoft.com/office/powerpoint/2010/main" val="459624832"/>
              </p:ext>
            </p:extLst>
          </p:nvPr>
        </p:nvGraphicFramePr>
        <p:xfrm>
          <a:off x="8981858" y="3679524"/>
          <a:ext cx="2860867" cy="2709651"/>
        </p:xfrm>
        <a:graphic>
          <a:graphicData uri="http://schemas.openxmlformats.org/drawingml/2006/table">
            <a:tbl>
              <a:tblPr firstRow="1" bandRow="1"/>
              <a:tblGrid>
                <a:gridCol w="1038643">
                  <a:extLst>
                    <a:ext uri="{9D8B030D-6E8A-4147-A177-3AD203B41FA5}">
                      <a16:colId xmlns:a16="http://schemas.microsoft.com/office/drawing/2014/main" val="1682790029"/>
                    </a:ext>
                  </a:extLst>
                </a:gridCol>
                <a:gridCol w="1163522">
                  <a:extLst>
                    <a:ext uri="{9D8B030D-6E8A-4147-A177-3AD203B41FA5}">
                      <a16:colId xmlns:a16="http://schemas.microsoft.com/office/drawing/2014/main" val="3941841117"/>
                    </a:ext>
                  </a:extLst>
                </a:gridCol>
                <a:gridCol w="658702">
                  <a:extLst>
                    <a:ext uri="{9D8B030D-6E8A-4147-A177-3AD203B41FA5}">
                      <a16:colId xmlns:a16="http://schemas.microsoft.com/office/drawing/2014/main" val="273658988"/>
                    </a:ext>
                  </a:extLst>
                </a:gridCol>
              </a:tblGrid>
              <a:tr h="430534">
                <a:tc gridSpan="3">
                  <a:txBody>
                    <a:bodyPr/>
                    <a:lstStyle/>
                    <a:p>
                      <a:pPr algn="l"/>
                      <a:r>
                        <a:rPr lang="en-US" sz="1000" b="1" i="0" kern="1200" baseline="0">
                          <a:solidFill>
                            <a:schemeClr val="tx1"/>
                          </a:solidFill>
                          <a:effectLst/>
                          <a:latin typeface="Ringside Narrow" panose="02000500000000000000" pitchFamily="2" charset="0"/>
                          <a:ea typeface="+mn-ea"/>
                          <a:cs typeface="+mn-cs"/>
                        </a:rPr>
                        <a:t>MORNINGSTAR STATS</a:t>
                      </a: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55483759"/>
                  </a:ext>
                </a:extLst>
              </a:tr>
              <a:tr h="62157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200" b="1" i="0" kern="1200" baseline="0">
                        <a:solidFill>
                          <a:schemeClr val="bg1"/>
                        </a:solidFill>
                        <a:effectLst/>
                        <a:latin typeface="Ringside Narrow" panose="02000500000000000000" pitchFamily="2" charset="0"/>
                        <a:ea typeface="+mn-ea"/>
                        <a:cs typeface="+mn-cs"/>
                      </a:endParaRP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Peer group </a:t>
                      </a:r>
                      <a:b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b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percentile (%) ranking</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Ringside Narrow Book" panose="02000500000000000000" pitchFamily="2" charset="0"/>
                          <a:ea typeface="+mn-ea"/>
                          <a:cs typeface="+mn-cs"/>
                        </a:rPr>
                        <a:t>Star rating</a:t>
                      </a:r>
                      <a:r>
                        <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rPr>
                        <a:t>4</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81631719"/>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3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418)</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22</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nd</a:t>
                      </a:r>
                      <a:endPar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519824366"/>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5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374)</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23</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rd</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2537218"/>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10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265)</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16</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27561122"/>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OVERALL</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6904499"/>
                  </a:ext>
                </a:extLst>
              </a:tr>
            </a:tbl>
          </a:graphicData>
        </a:graphic>
      </p:graphicFrame>
      <p:grpSp>
        <p:nvGrpSpPr>
          <p:cNvPr id="38" name="Group 37">
            <a:extLst>
              <a:ext uri="{FF2B5EF4-FFF2-40B4-BE49-F238E27FC236}">
                <a16:creationId xmlns:a16="http://schemas.microsoft.com/office/drawing/2014/main" id="{D0FE2179-4EA5-79EB-6484-8B6F31C90E3A}"/>
              </a:ext>
            </a:extLst>
          </p:cNvPr>
          <p:cNvGrpSpPr/>
          <p:nvPr/>
        </p:nvGrpSpPr>
        <p:grpSpPr>
          <a:xfrm>
            <a:off x="11295269" y="4906049"/>
            <a:ext cx="436388" cy="96655"/>
            <a:chOff x="11327304" y="4671195"/>
            <a:chExt cx="436388" cy="96655"/>
          </a:xfrm>
        </p:grpSpPr>
        <p:sp>
          <p:nvSpPr>
            <p:cNvPr id="2" name="Star: 5 Points 1">
              <a:extLst>
                <a:ext uri="{FF2B5EF4-FFF2-40B4-BE49-F238E27FC236}">
                  <a16:creationId xmlns:a16="http://schemas.microsoft.com/office/drawing/2014/main" id="{B49C7DFD-D2E9-3812-F230-5E4BAEA24EEC}"/>
                </a:ext>
              </a:extLst>
            </p:cNvPr>
            <p:cNvSpPr/>
            <p:nvPr/>
          </p:nvSpPr>
          <p:spPr>
            <a:xfrm>
              <a:off x="11327304" y="4676410"/>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8" name="Star: 5 Points 7">
              <a:extLst>
                <a:ext uri="{FF2B5EF4-FFF2-40B4-BE49-F238E27FC236}">
                  <a16:creationId xmlns:a16="http://schemas.microsoft.com/office/drawing/2014/main" id="{1A02730D-7D86-9B10-78DA-767B65173AA9}"/>
                </a:ext>
              </a:extLst>
            </p:cNvPr>
            <p:cNvSpPr/>
            <p:nvPr/>
          </p:nvSpPr>
          <p:spPr>
            <a:xfrm>
              <a:off x="11434777"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0" name="Star: 5 Points 9">
              <a:extLst>
                <a:ext uri="{FF2B5EF4-FFF2-40B4-BE49-F238E27FC236}">
                  <a16:creationId xmlns:a16="http://schemas.microsoft.com/office/drawing/2014/main" id="{62562CAC-528A-2A8B-BEC2-A1E1007826EC}"/>
                </a:ext>
              </a:extLst>
            </p:cNvPr>
            <p:cNvSpPr/>
            <p:nvPr/>
          </p:nvSpPr>
          <p:spPr>
            <a:xfrm>
              <a:off x="11548745"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1" name="Star: 5 Points 10">
              <a:extLst>
                <a:ext uri="{FF2B5EF4-FFF2-40B4-BE49-F238E27FC236}">
                  <a16:creationId xmlns:a16="http://schemas.microsoft.com/office/drawing/2014/main" id="{EEA6A875-45CC-EBB9-C327-DF6FD49120AF}"/>
                </a:ext>
              </a:extLst>
            </p:cNvPr>
            <p:cNvSpPr/>
            <p:nvPr/>
          </p:nvSpPr>
          <p:spPr>
            <a:xfrm>
              <a:off x="11672252"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35" name="Footer Placeholder 4">
            <a:extLst>
              <a:ext uri="{FF2B5EF4-FFF2-40B4-BE49-F238E27FC236}">
                <a16:creationId xmlns:a16="http://schemas.microsoft.com/office/drawing/2014/main" id="{82E8976C-86CB-9B63-951F-D506F4E6E204}"/>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grpSp>
        <p:nvGrpSpPr>
          <p:cNvPr id="40" name="Group 39">
            <a:extLst>
              <a:ext uri="{FF2B5EF4-FFF2-40B4-BE49-F238E27FC236}">
                <a16:creationId xmlns:a16="http://schemas.microsoft.com/office/drawing/2014/main" id="{B2F4D077-4C84-7F54-22AF-A38086145E44}"/>
              </a:ext>
            </a:extLst>
          </p:cNvPr>
          <p:cNvGrpSpPr/>
          <p:nvPr/>
        </p:nvGrpSpPr>
        <p:grpSpPr>
          <a:xfrm>
            <a:off x="11295269" y="5299749"/>
            <a:ext cx="436388" cy="96655"/>
            <a:chOff x="11327304" y="4671195"/>
            <a:chExt cx="436388" cy="96655"/>
          </a:xfrm>
        </p:grpSpPr>
        <p:sp>
          <p:nvSpPr>
            <p:cNvPr id="41" name="Star: 5 Points 1">
              <a:extLst>
                <a:ext uri="{FF2B5EF4-FFF2-40B4-BE49-F238E27FC236}">
                  <a16:creationId xmlns:a16="http://schemas.microsoft.com/office/drawing/2014/main" id="{AE06A85D-00A2-54B5-D708-871668F9225E}"/>
                </a:ext>
              </a:extLst>
            </p:cNvPr>
            <p:cNvSpPr/>
            <p:nvPr/>
          </p:nvSpPr>
          <p:spPr>
            <a:xfrm>
              <a:off x="11327304" y="4676410"/>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2" name="Star: 5 Points 7">
              <a:extLst>
                <a:ext uri="{FF2B5EF4-FFF2-40B4-BE49-F238E27FC236}">
                  <a16:creationId xmlns:a16="http://schemas.microsoft.com/office/drawing/2014/main" id="{0EA1110B-67A7-F2C1-407A-E0CABD732DC8}"/>
                </a:ext>
              </a:extLst>
            </p:cNvPr>
            <p:cNvSpPr/>
            <p:nvPr/>
          </p:nvSpPr>
          <p:spPr>
            <a:xfrm>
              <a:off x="11434777"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3" name="Star: 5 Points 9">
              <a:extLst>
                <a:ext uri="{FF2B5EF4-FFF2-40B4-BE49-F238E27FC236}">
                  <a16:creationId xmlns:a16="http://schemas.microsoft.com/office/drawing/2014/main" id="{F54C4C6C-69F0-673A-5BED-B335F63E8E25}"/>
                </a:ext>
              </a:extLst>
            </p:cNvPr>
            <p:cNvSpPr/>
            <p:nvPr/>
          </p:nvSpPr>
          <p:spPr>
            <a:xfrm>
              <a:off x="11548745"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4" name="Star: 5 Points 10">
              <a:extLst>
                <a:ext uri="{FF2B5EF4-FFF2-40B4-BE49-F238E27FC236}">
                  <a16:creationId xmlns:a16="http://schemas.microsoft.com/office/drawing/2014/main" id="{CDFF6BFD-57E3-26C2-F887-F93110CD25D8}"/>
                </a:ext>
              </a:extLst>
            </p:cNvPr>
            <p:cNvSpPr/>
            <p:nvPr/>
          </p:nvSpPr>
          <p:spPr>
            <a:xfrm>
              <a:off x="11672252"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45" name="Group 44">
            <a:extLst>
              <a:ext uri="{FF2B5EF4-FFF2-40B4-BE49-F238E27FC236}">
                <a16:creationId xmlns:a16="http://schemas.microsoft.com/office/drawing/2014/main" id="{E46006CC-E13E-4E43-84B0-DCFBE8EBF455}"/>
              </a:ext>
            </a:extLst>
          </p:cNvPr>
          <p:cNvGrpSpPr/>
          <p:nvPr/>
        </p:nvGrpSpPr>
        <p:grpSpPr>
          <a:xfrm>
            <a:off x="11295269" y="5706149"/>
            <a:ext cx="436388" cy="96655"/>
            <a:chOff x="11327304" y="4671195"/>
            <a:chExt cx="436388" cy="96655"/>
          </a:xfrm>
        </p:grpSpPr>
        <p:sp>
          <p:nvSpPr>
            <p:cNvPr id="46" name="Star: 5 Points 1">
              <a:extLst>
                <a:ext uri="{FF2B5EF4-FFF2-40B4-BE49-F238E27FC236}">
                  <a16:creationId xmlns:a16="http://schemas.microsoft.com/office/drawing/2014/main" id="{C1703585-39BE-D84B-8914-F92178B2CB15}"/>
                </a:ext>
              </a:extLst>
            </p:cNvPr>
            <p:cNvSpPr/>
            <p:nvPr/>
          </p:nvSpPr>
          <p:spPr>
            <a:xfrm>
              <a:off x="11327304" y="4676410"/>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7" name="Star: 5 Points 7">
              <a:extLst>
                <a:ext uri="{FF2B5EF4-FFF2-40B4-BE49-F238E27FC236}">
                  <a16:creationId xmlns:a16="http://schemas.microsoft.com/office/drawing/2014/main" id="{F576D528-8799-2EBE-B7F3-373A49617A7C}"/>
                </a:ext>
              </a:extLst>
            </p:cNvPr>
            <p:cNvSpPr/>
            <p:nvPr/>
          </p:nvSpPr>
          <p:spPr>
            <a:xfrm>
              <a:off x="11434777"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8" name="Star: 5 Points 9">
              <a:extLst>
                <a:ext uri="{FF2B5EF4-FFF2-40B4-BE49-F238E27FC236}">
                  <a16:creationId xmlns:a16="http://schemas.microsoft.com/office/drawing/2014/main" id="{CBB84A44-A0DA-7716-E1D4-104D12FB56CC}"/>
                </a:ext>
              </a:extLst>
            </p:cNvPr>
            <p:cNvSpPr/>
            <p:nvPr/>
          </p:nvSpPr>
          <p:spPr>
            <a:xfrm>
              <a:off x="11548745"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9" name="Star: 5 Points 10">
              <a:extLst>
                <a:ext uri="{FF2B5EF4-FFF2-40B4-BE49-F238E27FC236}">
                  <a16:creationId xmlns:a16="http://schemas.microsoft.com/office/drawing/2014/main" id="{3CD0B55E-13E3-965E-7C6E-8DED6314A424}"/>
                </a:ext>
              </a:extLst>
            </p:cNvPr>
            <p:cNvSpPr/>
            <p:nvPr/>
          </p:nvSpPr>
          <p:spPr>
            <a:xfrm>
              <a:off x="11672252"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50" name="Group 49">
            <a:extLst>
              <a:ext uri="{FF2B5EF4-FFF2-40B4-BE49-F238E27FC236}">
                <a16:creationId xmlns:a16="http://schemas.microsoft.com/office/drawing/2014/main" id="{33F5CB74-C128-D283-D1B1-327C5D9F9460}"/>
              </a:ext>
            </a:extLst>
          </p:cNvPr>
          <p:cNvGrpSpPr/>
          <p:nvPr/>
        </p:nvGrpSpPr>
        <p:grpSpPr>
          <a:xfrm>
            <a:off x="11295269" y="6112549"/>
            <a:ext cx="436388" cy="96655"/>
            <a:chOff x="11327304" y="4671195"/>
            <a:chExt cx="436388" cy="96655"/>
          </a:xfrm>
        </p:grpSpPr>
        <p:sp>
          <p:nvSpPr>
            <p:cNvPr id="51" name="Star: 5 Points 1">
              <a:extLst>
                <a:ext uri="{FF2B5EF4-FFF2-40B4-BE49-F238E27FC236}">
                  <a16:creationId xmlns:a16="http://schemas.microsoft.com/office/drawing/2014/main" id="{927A0AA1-6607-FA19-2417-12FEF3C50EC1}"/>
                </a:ext>
              </a:extLst>
            </p:cNvPr>
            <p:cNvSpPr/>
            <p:nvPr/>
          </p:nvSpPr>
          <p:spPr>
            <a:xfrm>
              <a:off x="11327304" y="4676410"/>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2" name="Star: 5 Points 7">
              <a:extLst>
                <a:ext uri="{FF2B5EF4-FFF2-40B4-BE49-F238E27FC236}">
                  <a16:creationId xmlns:a16="http://schemas.microsoft.com/office/drawing/2014/main" id="{A64F8C56-ACCB-20A8-E29A-209EE53EDAB8}"/>
                </a:ext>
              </a:extLst>
            </p:cNvPr>
            <p:cNvSpPr/>
            <p:nvPr/>
          </p:nvSpPr>
          <p:spPr>
            <a:xfrm>
              <a:off x="11434777"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5" name="Star: 5 Points 9">
              <a:extLst>
                <a:ext uri="{FF2B5EF4-FFF2-40B4-BE49-F238E27FC236}">
                  <a16:creationId xmlns:a16="http://schemas.microsoft.com/office/drawing/2014/main" id="{F52D3324-D9BD-4412-2D77-C3ED17EC6406}"/>
                </a:ext>
              </a:extLst>
            </p:cNvPr>
            <p:cNvSpPr/>
            <p:nvPr/>
          </p:nvSpPr>
          <p:spPr>
            <a:xfrm>
              <a:off x="11548745"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6" name="Star: 5 Points 10">
              <a:extLst>
                <a:ext uri="{FF2B5EF4-FFF2-40B4-BE49-F238E27FC236}">
                  <a16:creationId xmlns:a16="http://schemas.microsoft.com/office/drawing/2014/main" id="{892DA9B5-33C4-33FC-9DB7-EE365833C2B9}"/>
                </a:ext>
              </a:extLst>
            </p:cNvPr>
            <p:cNvSpPr/>
            <p:nvPr/>
          </p:nvSpPr>
          <p:spPr>
            <a:xfrm>
              <a:off x="11672252"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Tree>
    <p:extLst>
      <p:ext uri="{BB962C8B-B14F-4D97-AF65-F5344CB8AC3E}">
        <p14:creationId xmlns:p14="http://schemas.microsoft.com/office/powerpoint/2010/main" val="1682847233"/>
      </p:ext>
    </p:extLst>
  </p:cSld>
  <p:clrMapOvr>
    <a:masterClrMapping/>
  </p:clrMapOvr>
  <p:extLst>
    <p:ext uri="{6950BFC3-D8DA-4A85-94F7-54DA5524770B}">
      <p188:commentRel xmlns:p188="http://schemas.microsoft.com/office/powerpoint/2018/8/main" r:id="rId3"/>
    </p:ext>
  </p:extLs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06F5FD-F3DE-B8D6-B838-6D0BEDBE0B9B}"/>
              </a:ext>
            </a:extLst>
          </p:cNvPr>
          <p:cNvSpPr>
            <a:spLocks noGrp="1"/>
          </p:cNvSpPr>
          <p:nvPr>
            <p:ph type="title"/>
          </p:nvPr>
        </p:nvSpPr>
        <p:spPr>
          <a:xfrm>
            <a:off x="292100" y="612648"/>
            <a:ext cx="8082466" cy="436821"/>
          </a:xfrm>
        </p:spPr>
        <p:txBody>
          <a:bodyPr/>
          <a:lstStyle/>
          <a:p>
            <a:r>
              <a:rPr lang="en-US" dirty="0"/>
              <a:t>Expenses are among the lowest in the industry.</a:t>
            </a:r>
            <a:r>
              <a:rPr lang="en-US" baseline="30000" dirty="0"/>
              <a:t>1</a:t>
            </a:r>
          </a:p>
        </p:txBody>
      </p:sp>
      <p:sp>
        <p:nvSpPr>
          <p:cNvPr id="4" name="Slide Number Placeholder 3">
            <a:extLst>
              <a:ext uri="{FF2B5EF4-FFF2-40B4-BE49-F238E27FC236}">
                <a16:creationId xmlns:a16="http://schemas.microsoft.com/office/drawing/2014/main" id="{658DEC62-7702-C9F5-3816-D1F4158C75FF}"/>
              </a:ext>
            </a:extLst>
          </p:cNvPr>
          <p:cNvSpPr>
            <a:spLocks noGrp="1"/>
          </p:cNvSpPr>
          <p:nvPr>
            <p:ph type="sldNum" sz="quarter" idx="12"/>
          </p:nvPr>
        </p:nvSpPr>
        <p:spPr/>
        <p:txBody>
          <a:bodyPr/>
          <a:lstStyle/>
          <a:p>
            <a:fld id="{E5B12101-DB11-214A-81F9-2D258DBE057F}" type="slidenum">
              <a:rPr lang="en-US" smtClean="0"/>
              <a:pPr/>
              <a:t>74</a:t>
            </a:fld>
            <a:endParaRPr lang="en-US"/>
          </a:p>
        </p:txBody>
      </p:sp>
      <p:sp>
        <p:nvSpPr>
          <p:cNvPr id="5" name="Text Placeholder 4">
            <a:extLst>
              <a:ext uri="{FF2B5EF4-FFF2-40B4-BE49-F238E27FC236}">
                <a16:creationId xmlns:a16="http://schemas.microsoft.com/office/drawing/2014/main" id="{3D76DD15-93FE-354F-0C91-E6BEB8C35869}"/>
              </a:ext>
            </a:extLst>
          </p:cNvPr>
          <p:cNvSpPr>
            <a:spLocks noGrp="1"/>
          </p:cNvSpPr>
          <p:nvPr>
            <p:ph type="body" sz="quarter" idx="15"/>
          </p:nvPr>
        </p:nvSpPr>
        <p:spPr/>
        <p:txBody>
          <a:bodyPr/>
          <a:lstStyle/>
          <a:p>
            <a:r>
              <a:rPr lang="en-US">
                <a:solidFill>
                  <a:schemeClr val="tx2"/>
                </a:solidFill>
              </a:rPr>
              <a:t>CREF CORE BOND</a:t>
            </a:r>
          </a:p>
        </p:txBody>
      </p:sp>
      <p:sp>
        <p:nvSpPr>
          <p:cNvPr id="7" name="Text Placeholder 2">
            <a:extLst>
              <a:ext uri="{FF2B5EF4-FFF2-40B4-BE49-F238E27FC236}">
                <a16:creationId xmlns:a16="http://schemas.microsoft.com/office/drawing/2014/main" id="{E44B271E-57A0-F246-904F-031B279F924E}"/>
              </a:ext>
            </a:extLst>
          </p:cNvPr>
          <p:cNvSpPr>
            <a:spLocks noGrp="1"/>
          </p:cNvSpPr>
          <p:nvPr/>
        </p:nvSpPr>
        <p:spPr>
          <a:xfrm>
            <a:off x="292098" y="1097280"/>
            <a:ext cx="3530656" cy="64008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Offered at cost and without profit to TIAA—so more money goes to work for employees</a:t>
            </a:r>
          </a:p>
        </p:txBody>
      </p:sp>
      <p:sp>
        <p:nvSpPr>
          <p:cNvPr id="11" name="Text Placeholder 14">
            <a:extLst>
              <a:ext uri="{FF2B5EF4-FFF2-40B4-BE49-F238E27FC236}">
                <a16:creationId xmlns:a16="http://schemas.microsoft.com/office/drawing/2014/main" id="{D1FDF161-C92C-FBC4-CA24-A42FCBCA049F}"/>
              </a:ext>
            </a:extLst>
          </p:cNvPr>
          <p:cNvSpPr txBox="1">
            <a:spLocks/>
          </p:cNvSpPr>
          <p:nvPr/>
        </p:nvSpPr>
        <p:spPr>
          <a:xfrm>
            <a:off x="292098" y="2217831"/>
            <a:ext cx="3530656" cy="2442934"/>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buFont typeface="Arial" panose="020B0604020202020204" pitchFamily="34" charset="0"/>
              <a:buChar char="•"/>
            </a:pPr>
            <a:r>
              <a:rPr lang="en-US"/>
              <a:t>Expense ratios increase/decrease depending on changes in net assets and total expenses only.</a:t>
            </a:r>
            <a:r>
              <a:rPr lang="en-US" baseline="30000"/>
              <a:t>2</a:t>
            </a:r>
          </a:p>
          <a:p>
            <a:pPr marL="137160" indent="-137160">
              <a:buFont typeface="Arial" panose="020B0604020202020204" pitchFamily="34" charset="0"/>
              <a:buChar char="•"/>
            </a:pPr>
            <a:r>
              <a:rPr lang="en-US"/>
              <a:t>All benefits, including lifelong income, are packaged together without additional fees.</a:t>
            </a:r>
          </a:p>
          <a:p>
            <a:pPr marL="137160" indent="-137160">
              <a:buFont typeface="Arial" panose="020B0604020202020204" pitchFamily="34" charset="0"/>
              <a:buChar char="•"/>
            </a:pPr>
            <a:r>
              <a:rPr lang="en-US" sz="1600">
                <a:solidFill>
                  <a:schemeClr val="tx1"/>
                </a:solidFill>
              </a:rPr>
              <a:t>Can be bundled or unbundled to meet your needs.</a:t>
            </a:r>
          </a:p>
        </p:txBody>
      </p:sp>
      <p:sp>
        <p:nvSpPr>
          <p:cNvPr id="13" name="TextBox 12">
            <a:extLst>
              <a:ext uri="{FF2B5EF4-FFF2-40B4-BE49-F238E27FC236}">
                <a16:creationId xmlns:a16="http://schemas.microsoft.com/office/drawing/2014/main" id="{01085710-7DAF-1E3F-E69F-4024DFD63590}"/>
              </a:ext>
            </a:extLst>
          </p:cNvPr>
          <p:cNvSpPr txBox="1"/>
          <p:nvPr/>
        </p:nvSpPr>
        <p:spPr>
          <a:xfrm>
            <a:off x="4299614" y="1015975"/>
            <a:ext cx="7406822" cy="400110"/>
          </a:xfrm>
          <a:prstGeom prst="rect">
            <a:avLst/>
          </a:prstGeom>
          <a:noFill/>
        </p:spPr>
        <p:txBody>
          <a:bodyPr wrap="square" lIns="0" tIns="0" rIns="0" bIns="0" rtlCol="0">
            <a:spAutoFit/>
          </a:bodyPr>
          <a:lstStyle/>
          <a:p>
            <a:pPr algn="ctr"/>
            <a:r>
              <a:rPr lang="en-US" sz="1300" b="1" spc="30">
                <a:latin typeface="Ringside Narrow" panose="02000500000000000000" pitchFamily="2" charset="0"/>
                <a:cs typeface="Arial" panose="020B0604020202020204" pitchFamily="34" charset="0"/>
              </a:rPr>
              <a:t>CREF CORE BOND EXPENSE RATIO</a:t>
            </a:r>
            <a:br>
              <a:rPr lang="en-US" sz="1300" b="1" spc="30">
                <a:latin typeface="Ringside Narrow" panose="02000500000000000000" pitchFamily="2" charset="0"/>
                <a:cs typeface="Arial" panose="020B0604020202020204" pitchFamily="34" charset="0"/>
              </a:rPr>
            </a:br>
            <a:r>
              <a:rPr lang="en-US" sz="1300">
                <a:latin typeface="Ringside Narrow Book" panose="02000500000000000000" pitchFamily="2" charset="0"/>
                <a:cs typeface="Arial" panose="020B0604020202020204" pitchFamily="34" charset="0"/>
              </a:rPr>
              <a:t>(as of 6/30/2024)</a:t>
            </a:r>
          </a:p>
        </p:txBody>
      </p:sp>
      <p:graphicFrame>
        <p:nvGraphicFramePr>
          <p:cNvPr id="24" name="Table 23">
            <a:extLst>
              <a:ext uri="{FF2B5EF4-FFF2-40B4-BE49-F238E27FC236}">
                <a16:creationId xmlns:a16="http://schemas.microsoft.com/office/drawing/2014/main" id="{0E10BE7B-48D4-DA0D-D1B4-89C12A395E19}"/>
              </a:ext>
            </a:extLst>
          </p:cNvPr>
          <p:cNvGraphicFramePr>
            <a:graphicFrameLocks noGrp="1"/>
          </p:cNvGraphicFramePr>
          <p:nvPr>
            <p:extLst>
              <p:ext uri="{D42A27DB-BD31-4B8C-83A1-F6EECF244321}">
                <p14:modId xmlns:p14="http://schemas.microsoft.com/office/powerpoint/2010/main" val="995956462"/>
              </p:ext>
            </p:extLst>
          </p:nvPr>
        </p:nvGraphicFramePr>
        <p:xfrm>
          <a:off x="4299614" y="1508039"/>
          <a:ext cx="7435186" cy="3666546"/>
        </p:xfrm>
        <a:graphic>
          <a:graphicData uri="http://schemas.openxmlformats.org/drawingml/2006/table">
            <a:tbl>
              <a:tblPr firstRow="1" bandRow="1">
                <a:tableStyleId>{5C22544A-7EE6-4342-B048-85BDC9FD1C3A}</a:tableStyleId>
              </a:tblPr>
              <a:tblGrid>
                <a:gridCol w="1668746">
                  <a:extLst>
                    <a:ext uri="{9D8B030D-6E8A-4147-A177-3AD203B41FA5}">
                      <a16:colId xmlns:a16="http://schemas.microsoft.com/office/drawing/2014/main" val="1756809911"/>
                    </a:ext>
                  </a:extLst>
                </a:gridCol>
                <a:gridCol w="1350394">
                  <a:extLst>
                    <a:ext uri="{9D8B030D-6E8A-4147-A177-3AD203B41FA5}">
                      <a16:colId xmlns:a16="http://schemas.microsoft.com/office/drawing/2014/main" val="1647371829"/>
                    </a:ext>
                  </a:extLst>
                </a:gridCol>
                <a:gridCol w="1414202">
                  <a:extLst>
                    <a:ext uri="{9D8B030D-6E8A-4147-A177-3AD203B41FA5}">
                      <a16:colId xmlns:a16="http://schemas.microsoft.com/office/drawing/2014/main" val="3810392836"/>
                    </a:ext>
                  </a:extLst>
                </a:gridCol>
                <a:gridCol w="3001844">
                  <a:extLst>
                    <a:ext uri="{9D8B030D-6E8A-4147-A177-3AD203B41FA5}">
                      <a16:colId xmlns:a16="http://schemas.microsoft.com/office/drawing/2014/main" val="2280421171"/>
                    </a:ext>
                  </a:extLst>
                </a:gridCol>
              </a:tblGrid>
              <a:tr h="558308">
                <a:tc>
                  <a:txBody>
                    <a:bodyPr/>
                    <a:lstStyle/>
                    <a:p>
                      <a:pPr algn="l">
                        <a:lnSpc>
                          <a:spcPct val="90000"/>
                        </a:lnSpc>
                      </a:pPr>
                      <a:r>
                        <a:rPr lang="en-US" sz="1600" b="1" i="0" cap="none" baseline="0">
                          <a:solidFill>
                            <a:schemeClr val="bg1"/>
                          </a:solidFill>
                          <a:latin typeface="Ringside Narrow" panose="02000500000000000000" pitchFamily="2" charset="0"/>
                          <a:cs typeface="Arial" panose="020B0604020202020204" pitchFamily="34" charset="0"/>
                        </a:rPr>
                        <a:t>Expense categories</a:t>
                      </a: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2">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Core Bond (R3)</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n-US"/>
                    </a:p>
                  </a:txBody>
                  <a:tcPr/>
                </a:tc>
                <a:tc>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Core Bond (R4)</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07084906"/>
                  </a:ext>
                </a:extLst>
              </a:tr>
              <a:tr h="1521936">
                <a:tc>
                  <a:txBody>
                    <a:bodyPr/>
                    <a:lstStyle/>
                    <a:p>
                      <a:pPr algn="l"/>
                      <a:endParaRPr lang="en-US" sz="1100" b="1" i="0" cap="none" baseline="0">
                        <a:solidFill>
                          <a:schemeClr val="bg1"/>
                        </a:solidFill>
                        <a:latin typeface="Ringside Narrow" panose="02000500000000000000" pitchFamily="2" charset="0"/>
                        <a:cs typeface="Arial" panose="020B0604020202020204" pitchFamily="34" charset="0"/>
                      </a:endParaRP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algn="ctr"/>
                      <a:r>
                        <a:rPr lang="en-US" sz="1200" b="1" i="0" kern="1200" cap="none" baseline="0">
                          <a:solidFill>
                            <a:schemeClr val="tx1"/>
                          </a:solidFill>
                          <a:latin typeface="Ringside Narrow" panose="02000500000000000000" pitchFamily="2" charset="0"/>
                          <a:ea typeface="+mn-ea"/>
                          <a:cs typeface="Arial" panose="020B0604020202020204" pitchFamily="34" charset="0"/>
                        </a:rPr>
                        <a:t>Fully bundled “all in” pricing </a:t>
                      </a:r>
                      <a:br>
                        <a:rPr lang="en-US" sz="1200" b="0" i="0" kern="1200" cap="none" baseline="0">
                          <a:solidFill>
                            <a:schemeClr val="tx1"/>
                          </a:solidFill>
                          <a:latin typeface="Ringside Narrow Book" panose="02000500000000000000" pitchFamily="2" charset="0"/>
                          <a:ea typeface="+mn-ea"/>
                          <a:cs typeface="Arial" panose="020B0604020202020204" pitchFamily="34" charset="0"/>
                        </a:rPr>
                      </a:br>
                      <a:r>
                        <a:rPr lang="en-US" sz="1200" b="0" i="0" kern="1200" cap="none" baseline="0">
                          <a:solidFill>
                            <a:schemeClr val="tx1"/>
                          </a:solidFill>
                          <a:latin typeface="Ringside Narrow Book" panose="02000500000000000000" pitchFamily="2" charset="0"/>
                          <a:ea typeface="+mn-ea"/>
                          <a:cs typeface="Arial" panose="020B0604020202020204" pitchFamily="34" charset="0"/>
                        </a:rPr>
                        <a:t>Combines all expenses to cover costs associated with investment management, distribution, administrative services, and recordkeeping and plan-related services.</a:t>
                      </a:r>
                    </a:p>
                  </a:txBody>
                  <a:tcPr marT="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kern="1200" cap="none" baseline="0">
                          <a:solidFill>
                            <a:schemeClr val="tx1"/>
                          </a:solidFill>
                          <a:latin typeface="Ringside Narrow" panose="02000500000000000000" pitchFamily="2" charset="0"/>
                          <a:ea typeface="+mn-ea"/>
                          <a:cs typeface="Arial" panose="020B0604020202020204" pitchFamily="34" charset="0"/>
                        </a:rPr>
                        <a:t>Unbundled pricing </a:t>
                      </a:r>
                      <a:br>
                        <a:rPr lang="en-US" sz="1200" b="0" i="0" kern="1200" cap="none" baseline="0">
                          <a:solidFill>
                            <a:schemeClr val="tx1"/>
                          </a:solidFill>
                          <a:latin typeface="Ringside Narrow Book" panose="02000500000000000000" pitchFamily="2" charset="0"/>
                          <a:ea typeface="+mn-ea"/>
                          <a:cs typeface="Arial" panose="020B0604020202020204" pitchFamily="34" charset="0"/>
                        </a:rPr>
                      </a:br>
                      <a:r>
                        <a:rPr lang="en-US" sz="1200" b="0" i="0" kern="1200" cap="none" baseline="0">
                          <a:solidFill>
                            <a:schemeClr val="tx1"/>
                          </a:solidFill>
                          <a:latin typeface="Ringside Narrow Book" panose="02000500000000000000" pitchFamily="2" charset="0"/>
                          <a:ea typeface="+mn-ea"/>
                          <a:cs typeface="Arial" panose="020B0604020202020204" pitchFamily="34" charset="0"/>
                        </a:rPr>
                        <a:t>Removes recordkeeping and plan service expenses from the administrative and distribution portion of the expense ratio. Recordkeeping is paid separately via recordkeeping services agreements with TIAA.</a:t>
                      </a:r>
                    </a:p>
                  </a:txBody>
                  <a:tcPr marT="0" marB="9144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2552845663"/>
                  </a:ext>
                </a:extLst>
              </a:tr>
              <a:tr h="216146">
                <a:tc>
                  <a:txBody>
                    <a:bodyPr/>
                    <a:lstStyle/>
                    <a:p>
                      <a:pPr algn="l"/>
                      <a:r>
                        <a:rPr lang="en-US" sz="1300" b="0" baseline="0">
                          <a:solidFill>
                            <a:schemeClr val="tx1"/>
                          </a:solidFill>
                          <a:latin typeface="+mn-lt"/>
                          <a:cs typeface="Arial" panose="020B0604020202020204" pitchFamily="34" charset="0"/>
                        </a:rPr>
                        <a:t>Investment advisory </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a:r>
                        <a:rPr lang="en-US" sz="1300" b="0" baseline="0">
                          <a:solidFill>
                            <a:schemeClr val="tx1"/>
                          </a:solidFill>
                          <a:latin typeface="Franklin Gothic Book" panose="020B0503020102020204" pitchFamily="34" charset="0"/>
                          <a:cs typeface="Arial" panose="020B0604020202020204" pitchFamily="34" charset="0"/>
                        </a:rPr>
                        <a:t>7.5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a:r>
                        <a:rPr lang="en-US" sz="1300" b="0" i="0" baseline="0">
                          <a:solidFill>
                            <a:schemeClr val="tx1"/>
                          </a:solidFill>
                          <a:latin typeface="Franklin Gothic Book" panose="020B0503020102020204" pitchFamily="34" charset="0"/>
                          <a:cs typeface="Arial" panose="020B0604020202020204" pitchFamily="34" charset="0"/>
                        </a:rPr>
                        <a:t>7.5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58744340"/>
                  </a:ext>
                </a:extLst>
              </a:tr>
              <a:tr h="165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mn-lt"/>
                          <a:ea typeface="+mn-ea"/>
                          <a:cs typeface="Arial" panose="020B0604020202020204" pitchFamily="34" charset="0"/>
                        </a:rPr>
                        <a:t>Administrative</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Franklin Gothic Book" panose="020B0503020102020204" pitchFamily="34" charset="0"/>
                          <a:ea typeface="+mn-ea"/>
                          <a:cs typeface="Arial" panose="020B0604020202020204" pitchFamily="34" charset="0"/>
                        </a:rPr>
                        <a:t> 15.0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i="0" kern="1200" baseline="0">
                          <a:solidFill>
                            <a:schemeClr val="tx1"/>
                          </a:solidFill>
                          <a:latin typeface="Franklin Gothic Book" panose="020B0503020102020204" pitchFamily="34" charset="0"/>
                          <a:ea typeface="+mn-ea"/>
                          <a:cs typeface="Arial" panose="020B0604020202020204" pitchFamily="34" charset="0"/>
                        </a:rPr>
                        <a:t>1.0 bp</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884492189"/>
                  </a:ext>
                </a:extLst>
              </a:tr>
              <a:tr h="119380">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Distribution </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2.0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31999083"/>
                  </a:ext>
                </a:extLst>
              </a:tr>
              <a:tr h="251460">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Mortality (M&amp;E)</a:t>
                      </a:r>
                      <a:r>
                        <a:rPr lang="en-US" sz="1300" b="0" kern="1200" baseline="30000">
                          <a:solidFill>
                            <a:schemeClr val="tx1"/>
                          </a:solidFill>
                          <a:latin typeface="+mn-lt"/>
                          <a:ea typeface="+mn-ea"/>
                          <a:cs typeface="Arial" panose="020B0604020202020204" pitchFamily="34" charset="0"/>
                        </a:rPr>
                        <a:t>3</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4143570056"/>
                  </a:ext>
                </a:extLst>
              </a:tr>
              <a:tr h="694208">
                <a:tc>
                  <a:txBody>
                    <a:bodyPr/>
                    <a:lstStyle/>
                    <a:p>
                      <a:pPr marL="0" algn="l" defTabSz="914400" rtl="0" eaLnBrk="1" latinLnBrk="0" hangingPunct="1">
                        <a:lnSpc>
                          <a:spcPct val="90000"/>
                        </a:lnSpc>
                      </a:pPr>
                      <a:r>
                        <a:rPr lang="en-US" sz="1300" b="1" i="0" kern="1200" baseline="0">
                          <a:solidFill>
                            <a:schemeClr val="tx1"/>
                          </a:solidFill>
                          <a:latin typeface="Ringside Narrow" panose="02000500000000000000" pitchFamily="2" charset="0"/>
                          <a:ea typeface="+mn-ea"/>
                          <a:cs typeface="Arial" panose="020B0604020202020204" pitchFamily="34" charset="0"/>
                        </a:rPr>
                        <a:t>TOTAL EXPENSE RATIO</a:t>
                      </a:r>
                    </a:p>
                  </a:txBody>
                  <a:tcPr marL="82394" marR="0" marT="91440" marB="41188">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25.0 bps</a:t>
                      </a:r>
                      <a:br>
                        <a:rPr lang="en-US" sz="1100" b="0" kern="1200" baseline="0">
                          <a:solidFill>
                            <a:schemeClr val="tx1"/>
                          </a:solidFill>
                          <a:latin typeface="Franklin Gothic Book" panose="020B0503020102020204" pitchFamily="34" charset="0"/>
                          <a:ea typeface="+mn-ea"/>
                          <a:cs typeface="Arial" panose="020B0604020202020204" pitchFamily="34" charset="0"/>
                        </a:rPr>
                      </a:br>
                      <a:r>
                        <a:rPr lang="en-US" sz="1300" b="0" kern="1200" baseline="0">
                          <a:solidFill>
                            <a:schemeClr val="tx1"/>
                          </a:solidFill>
                          <a:latin typeface="Franklin Gothic Book" panose="020B0503020102020204" pitchFamily="34" charset="0"/>
                          <a:ea typeface="+mn-ea"/>
                          <a:cs typeface="Arial" panose="020B0604020202020204" pitchFamily="34" charset="0"/>
                        </a:rPr>
                        <a:t>(bundled)</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15.0 bps</a:t>
                      </a:r>
                    </a:p>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(less 10 bps RK offset)</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9.5 bps</a:t>
                      </a:r>
                      <a:br>
                        <a:rPr lang="en-US" sz="1100" b="0" i="0" kern="1200" baseline="0">
                          <a:solidFill>
                            <a:schemeClr val="tx1"/>
                          </a:solidFill>
                          <a:latin typeface="Franklin Gothic Book" panose="020B0503020102020204" pitchFamily="34" charset="0"/>
                          <a:ea typeface="+mn-ea"/>
                          <a:cs typeface="Arial" panose="020B0604020202020204" pitchFamily="34" charset="0"/>
                        </a:rPr>
                      </a:br>
                      <a:r>
                        <a:rPr lang="en-US" sz="1300" b="0" i="0" kern="1200" baseline="0">
                          <a:solidFill>
                            <a:schemeClr val="tx1"/>
                          </a:solidFill>
                          <a:latin typeface="Franklin Gothic Book" panose="020B0503020102020204" pitchFamily="34" charset="0"/>
                          <a:ea typeface="+mn-ea"/>
                          <a:cs typeface="Arial" panose="020B0604020202020204" pitchFamily="34" charset="0"/>
                        </a:rPr>
                        <a:t>(unbundled)</a:t>
                      </a:r>
                    </a:p>
                  </a:txBody>
                  <a:tcPr marL="0" marR="236886" marT="41188" marB="41188">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24672037"/>
                  </a:ext>
                </a:extLst>
              </a:tr>
            </a:tbl>
          </a:graphicData>
        </a:graphic>
      </p:graphicFrame>
      <p:sp>
        <p:nvSpPr>
          <p:cNvPr id="10" name="Text Placeholder 19">
            <a:extLst>
              <a:ext uri="{FF2B5EF4-FFF2-40B4-BE49-F238E27FC236}">
                <a16:creationId xmlns:a16="http://schemas.microsoft.com/office/drawing/2014/main" id="{20F01027-0F0F-A043-FE60-8E1CC0405AB2}"/>
              </a:ext>
            </a:extLst>
          </p:cNvPr>
          <p:cNvSpPr>
            <a:spLocks noGrp="1"/>
          </p:cNvSpPr>
          <p:nvPr/>
        </p:nvSpPr>
        <p:spPr>
          <a:xfrm>
            <a:off x="217670" y="5027381"/>
            <a:ext cx="11669529" cy="1373419"/>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marR="10719" indent="-137160" defTabSz="767015">
              <a:spcAft>
                <a:spcPts val="100"/>
              </a:spcAft>
              <a:buFont typeface="+mj-lt"/>
              <a:buAutoNum type="arabicPeriod"/>
              <a:tabLst>
                <a:tab pos="180824" algn="l"/>
                <a:tab pos="181292" algn="l"/>
              </a:tabLst>
            </a:pPr>
            <a:r>
              <a:rPr lang="en-US" sz="850" dirty="0">
                <a:latin typeface="+mn-lt"/>
              </a:rPr>
              <a:t>Applies to CREF Variable Annuities’ net expense ratios average 0.27%, less than half the average industry cost (0.94%) for an institutional annuity. Morningstar as of Jul. 15, 2024, based on fund level net expense ratios from 11,384 variable annuities evaluated.</a:t>
            </a:r>
          </a:p>
          <a:p>
            <a:pPr marL="137160" marR="10719" indent="-137160" defTabSz="767015">
              <a:spcAft>
                <a:spcPts val="100"/>
              </a:spcAft>
              <a:buFont typeface="+mj-lt"/>
              <a:buAutoNum type="arabicPeriod"/>
              <a:tabLst>
                <a:tab pos="180824" algn="l"/>
                <a:tab pos="181292" algn="l"/>
              </a:tabLst>
            </a:pPr>
            <a:r>
              <a:rPr lang="en-US" sz="850" dirty="0">
                <a:latin typeface="+mn-lt"/>
              </a:rPr>
              <a:t>Source: Mutual Fund Oversight, Fund Administration, CREF Prospectus, as of May 1, 2023. The net expense ratio represents expenses after reimbursement and waivers, if applicable; and is what participants actually pay; while the gross expense ratio represents the expense ratio before consideration for reimbursements and/or waivers are applied. CREF is an at-cost product, which means its net and gross expenses are the same. Total annual expense deductions, which include investment advisory, administrative, and distribution expenses, and mortality and expense risk charges, are estimated each year based on projected expense and asset levels. Differences between actual expenses and the estimate are adjusted quarterly and are reflected in current investment results. Historically, adjustments have been small. The account’s total annual expense deduction appears in the account’s prospectus and may be different than that shown herein due to rounding. Please see the CREF prospectus for fees, expenses and further details. </a:t>
            </a:r>
          </a:p>
          <a:p>
            <a:pPr marL="137160" marR="10719" indent="-137160" defTabSz="767015">
              <a:spcAft>
                <a:spcPts val="100"/>
              </a:spcAft>
              <a:buFont typeface="+mj-lt"/>
              <a:buAutoNum type="arabicPeriod"/>
              <a:tabLst>
                <a:tab pos="180824" algn="l"/>
                <a:tab pos="181292" algn="l"/>
              </a:tabLst>
            </a:pPr>
            <a:r>
              <a:rPr lang="en-US" sz="850" dirty="0">
                <a:latin typeface="+mn-lt"/>
              </a:rPr>
              <a:t>Mortality and expense (M&amp;E) risk charges—CREF also deducts an M&amp;E risk charge that is paid to TIAA to guarantee that CREF participants transferring funds to TIAA for the immediate purchase of lifetime payout annuities will not be charged more than the rate stipulated in the CREF contract. This M&amp;E risk charge is a direct insurance charge. This charge is the same across all classes and accounts. </a:t>
            </a:r>
          </a:p>
        </p:txBody>
      </p:sp>
      <p:sp>
        <p:nvSpPr>
          <p:cNvPr id="2" name="Footer Placeholder 4">
            <a:extLst>
              <a:ext uri="{FF2B5EF4-FFF2-40B4-BE49-F238E27FC236}">
                <a16:creationId xmlns:a16="http://schemas.microsoft.com/office/drawing/2014/main" id="{2FF8060A-9E76-243C-8D6C-6C717AF0E480}"/>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9372880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a:xfrm>
            <a:off x="292099" y="612649"/>
            <a:ext cx="10940995" cy="363166"/>
          </a:xfrm>
        </p:spPr>
        <p:txBody>
          <a:bodyPr/>
          <a:lstStyle/>
          <a:p>
            <a:r>
              <a:rPr lang="en-US" dirty="0"/>
              <a:t>Built-in retirement income keeps going for life.</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75</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a:solidFill>
                  <a:schemeClr val="tx2"/>
                </a:solidFill>
              </a:rPr>
              <a:t>CREF CORE BOND</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5760720"/>
            <a:ext cx="11234928" cy="640080"/>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10719" defTabSz="767015">
              <a:spcAft>
                <a:spcPts val="300"/>
              </a:spcAft>
              <a:tabLst>
                <a:tab pos="180824" algn="l"/>
                <a:tab pos="181292" algn="l"/>
              </a:tabLst>
            </a:pPr>
            <a:r>
              <a:rPr lang="en-US" sz="850">
                <a:latin typeface="+mn-lt"/>
              </a:rPr>
              <a:t>The illustration above is based on historical performance. You cannot invest directly in any index. Index returns do not reflect a deduction for fees or expenses. In this example, Russell 3000 and MSCI </a:t>
            </a:r>
            <a:r>
              <a:rPr lang="en-US" sz="850" err="1">
                <a:latin typeface="+mn-lt"/>
              </a:rPr>
              <a:t>EAFE+Canada</a:t>
            </a:r>
            <a:r>
              <a:rPr lang="en-US" sz="850">
                <a:latin typeface="+mn-lt"/>
              </a:rPr>
              <a:t> options. Represents a 65/35 weighted allocation of both respective market indexes adjusted and/or unadjusted for expenses. Source: TIAA Actuarial. Notes: A variable annuity is an insurance contract and includes underlying investments whose value is tied to market performance. When markets are up, you can capture the gains, but you may also experience losses when markets are down. When you retire, you can choose to receive income for life and/or other income. </a:t>
            </a:r>
          </a:p>
        </p:txBody>
      </p:sp>
      <p:sp>
        <p:nvSpPr>
          <p:cNvPr id="22" name="TextBox 7">
            <a:extLst>
              <a:ext uri="{FF2B5EF4-FFF2-40B4-BE49-F238E27FC236}">
                <a16:creationId xmlns:a16="http://schemas.microsoft.com/office/drawing/2014/main" id="{E5C5CAEA-2EF0-8741-900E-948049404FD2}"/>
              </a:ext>
            </a:extLst>
          </p:cNvPr>
          <p:cNvSpPr txBox="1"/>
          <p:nvPr/>
        </p:nvSpPr>
        <p:spPr>
          <a:xfrm>
            <a:off x="975360" y="1645267"/>
            <a:ext cx="8424279" cy="425758"/>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200"/>
              </a:spcAft>
            </a:pPr>
            <a:r>
              <a:rPr lang="en-US" sz="1300" b="1" spc="30" dirty="0">
                <a:latin typeface="Ringside Narrow" panose="02000500000000000000" pitchFamily="2" charset="0"/>
              </a:rPr>
              <a:t>RETIREMENT INCOME OVER 25 YEARS</a:t>
            </a:r>
          </a:p>
          <a:p>
            <a:pPr algn="ctr">
              <a:spcAft>
                <a:spcPts val="200"/>
              </a:spcAft>
            </a:pPr>
            <a:r>
              <a:rPr lang="en-US" sz="1300" dirty="0">
                <a:latin typeface="Ringside Narrow Book" panose="02000500000000000000" pitchFamily="2" charset="0"/>
              </a:rPr>
              <a:t>(actual results from 1/1/1999 to 12/31/2023)</a:t>
            </a:r>
          </a:p>
        </p:txBody>
      </p:sp>
      <p:sp>
        <p:nvSpPr>
          <p:cNvPr id="2" name="Text Placeholder 2">
            <a:extLst>
              <a:ext uri="{FF2B5EF4-FFF2-40B4-BE49-F238E27FC236}">
                <a16:creationId xmlns:a16="http://schemas.microsoft.com/office/drawing/2014/main" id="{2ED58F96-1EBF-F615-6C9B-A9387B8060CF}"/>
              </a:ext>
            </a:extLst>
          </p:cNvPr>
          <p:cNvSpPr>
            <a:spLocks noGrp="1"/>
          </p:cNvSpPr>
          <p:nvPr/>
        </p:nvSpPr>
        <p:spPr>
          <a:xfrm>
            <a:off x="292097" y="1097281"/>
            <a:ext cx="11297923" cy="30165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Has provided about </a:t>
            </a:r>
            <a:r>
              <a:rPr lang="en-US" sz="1600" b="1" dirty="0">
                <a:solidFill>
                  <a:schemeClr val="tx1"/>
                </a:solidFill>
                <a:latin typeface="Ringside Narrow" panose="02000500000000000000" pitchFamily="2" charset="0"/>
              </a:rPr>
              <a:t>$2,000 more annual income on average </a:t>
            </a:r>
            <a:r>
              <a:rPr lang="en-US" sz="1600" dirty="0">
                <a:solidFill>
                  <a:schemeClr val="tx1"/>
                </a:solidFill>
              </a:rPr>
              <a:t>than the benchmark and more than </a:t>
            </a:r>
            <a:r>
              <a:rPr lang="en-US" sz="1600" b="1" dirty="0">
                <a:solidFill>
                  <a:schemeClr val="tx1"/>
                </a:solidFill>
                <a:latin typeface="Ringside Narrow" panose="02000500000000000000" pitchFamily="2" charset="0"/>
              </a:rPr>
              <a:t>$64,000 more in total</a:t>
            </a:r>
            <a:endParaRPr lang="en-US" sz="1600" dirty="0">
              <a:solidFill>
                <a:schemeClr val="tx1"/>
              </a:solidFill>
            </a:endParaRPr>
          </a:p>
        </p:txBody>
      </p:sp>
      <p:sp>
        <p:nvSpPr>
          <p:cNvPr id="9" name="TextBox 8">
            <a:extLst>
              <a:ext uri="{FF2B5EF4-FFF2-40B4-BE49-F238E27FC236}">
                <a16:creationId xmlns:a16="http://schemas.microsoft.com/office/drawing/2014/main" id="{558B3735-E193-5E69-9518-DE4410737055}"/>
              </a:ext>
            </a:extLst>
          </p:cNvPr>
          <p:cNvSpPr txBox="1"/>
          <p:nvPr/>
        </p:nvSpPr>
        <p:spPr>
          <a:xfrm>
            <a:off x="9558526" y="2189139"/>
            <a:ext cx="2331720" cy="1200329"/>
          </a:xfrm>
          <a:prstGeom prst="rect">
            <a:avLst/>
          </a:prstGeom>
          <a:solidFill>
            <a:schemeClr val="accent4"/>
          </a:solidFill>
        </p:spPr>
        <p:txBody>
          <a:bodyPr wrap="square" lIns="91440" tIns="91440" rIns="9144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CREF Core Bond</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Average annual income:</a:t>
            </a:r>
          </a:p>
          <a:p>
            <a:pPr marL="0" marR="0" lvl="0" indent="0" defTabSz="914400" rtl="0" eaLnBrk="1" fontAlgn="auto" latinLnBrk="0" hangingPunct="1">
              <a:lnSpc>
                <a:spcPct val="100000"/>
              </a:lnSpc>
              <a:spcBef>
                <a:spcPts val="0"/>
              </a:spcBef>
              <a:spcAft>
                <a:spcPts val="600"/>
              </a:spcAft>
              <a:buClrTx/>
              <a:buSzTx/>
              <a:buFontTx/>
              <a:buNone/>
              <a:tabLst/>
              <a:defRPr/>
            </a:pPr>
            <a:r>
              <a:rPr lang="en-US" sz="1200" b="1">
                <a:solidFill>
                  <a:schemeClr val="bg1"/>
                </a:solidFill>
                <a:latin typeface="Ringside Narrow" panose="02000500000000000000" pitchFamily="2" charset="0"/>
              </a:rPr>
              <a:t>$19,756</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chemeClr val="bg1"/>
                </a:solidFill>
                <a:effectLst/>
                <a:uLnTx/>
                <a:uFillTx/>
                <a:ea typeface="+mn-ea"/>
                <a:cs typeface="+mn-cs"/>
              </a:rPr>
              <a:t>Income over 25 years:</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a:ln>
                  <a:noFill/>
                </a:ln>
                <a:solidFill>
                  <a:schemeClr val="bg1"/>
                </a:solidFill>
                <a:effectLst/>
                <a:uLnTx/>
                <a:uFillTx/>
                <a:latin typeface="Ringside Narrow" panose="02000500000000000000" pitchFamily="2" charset="0"/>
              </a:rPr>
              <a:t>$</a:t>
            </a:r>
            <a:r>
              <a:rPr lang="en-US" sz="1200" b="1">
                <a:solidFill>
                  <a:schemeClr val="bg1"/>
                </a:solidFill>
                <a:latin typeface="Ringside Narrow" panose="02000500000000000000" pitchFamily="2" charset="0"/>
              </a:rPr>
              <a:t>493,894</a:t>
            </a:r>
            <a:endParaRPr kumimoji="0" lang="en-US" sz="1200" b="1" u="none" strike="noStrike" kern="1200" cap="none" spc="0" normalizeH="0" baseline="0" noProof="0">
              <a:ln>
                <a:noFill/>
              </a:ln>
              <a:solidFill>
                <a:schemeClr val="bg1"/>
              </a:solidFill>
              <a:effectLst/>
              <a:uLnTx/>
              <a:uFillTx/>
              <a:latin typeface="Ringside Narrow" panose="02000500000000000000" pitchFamily="2" charset="0"/>
            </a:endParaRPr>
          </a:p>
        </p:txBody>
      </p:sp>
      <p:sp>
        <p:nvSpPr>
          <p:cNvPr id="10" name="TextBox 9">
            <a:extLst>
              <a:ext uri="{FF2B5EF4-FFF2-40B4-BE49-F238E27FC236}">
                <a16:creationId xmlns:a16="http://schemas.microsoft.com/office/drawing/2014/main" id="{DE32E2BA-5624-625B-B035-DF6E8CD84F27}"/>
              </a:ext>
            </a:extLst>
          </p:cNvPr>
          <p:cNvSpPr txBox="1"/>
          <p:nvPr/>
        </p:nvSpPr>
        <p:spPr>
          <a:xfrm>
            <a:off x="9558526" y="3527550"/>
            <a:ext cx="2331720" cy="1200329"/>
          </a:xfrm>
          <a:prstGeom prst="rect">
            <a:avLst/>
          </a:prstGeom>
          <a:solidFill>
            <a:schemeClr val="tx1"/>
          </a:solidFill>
        </p:spPr>
        <p:txBody>
          <a:bodyPr wrap="square" lIns="91440" tIns="91440" rIns="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Bloomberg Index</a:t>
            </a:r>
          </a:p>
          <a:p>
            <a:pPr marL="0" marR="0" lvl="0" indent="0" defTabSz="914400" rtl="0" eaLnBrk="1" fontAlgn="auto" latinLnBrk="0" hangingPunct="1">
              <a:lnSpc>
                <a:spcPct val="100000"/>
              </a:lnSpc>
              <a:spcBef>
                <a:spcPts val="0"/>
              </a:spcBef>
              <a:spcAft>
                <a:spcPts val="600"/>
              </a:spcAft>
              <a:buClrTx/>
              <a:buSzTx/>
              <a:buFontTx/>
              <a:buNone/>
              <a:tabLst/>
              <a:defRPr/>
            </a:pPr>
            <a:r>
              <a:rPr lang="en-US" sz="1200">
                <a:solidFill>
                  <a:schemeClr val="bg1"/>
                </a:solidFill>
                <a:latin typeface="Ringside Narrow Book" panose="02000500000000000000" pitchFamily="2" charset="0"/>
              </a:rPr>
              <a:t>Average annual withdrawals:</a:t>
            </a:r>
            <a:br>
              <a:rPr lang="en-US" sz="1200">
                <a:solidFill>
                  <a:schemeClr val="bg1"/>
                </a:solidFill>
                <a:latin typeface="Ringside Narrow Book" panose="02000500000000000000" pitchFamily="2" charset="0"/>
              </a:rPr>
            </a:br>
            <a:r>
              <a:rPr lang="en-US" sz="1200" b="1">
                <a:solidFill>
                  <a:schemeClr val="bg1"/>
                </a:solidFill>
                <a:latin typeface="Ringside Narrow" panose="02000500000000000000" pitchFamily="2" charset="0"/>
              </a:rPr>
              <a:t>$17,175</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solidFill>
                  <a:schemeClr val="bg1"/>
                </a:solidFill>
                <a:effectLst/>
                <a:uLnTx/>
                <a:uFillTx/>
                <a:latin typeface="Ringside Narrow Book" panose="02000500000000000000" pitchFamily="2" charset="0"/>
              </a:rPr>
              <a:t>Income over 25 years:</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latin typeface="Ringside Narrow" panose="02000500000000000000" pitchFamily="2" charset="0"/>
              </a:rPr>
              <a:t>$429,386</a:t>
            </a:r>
            <a:endParaRPr kumimoji="0" lang="en-US" sz="1200" b="1" u="none" strike="noStrike" kern="1200" cap="none" spc="0" normalizeH="0" baseline="0" noProof="0">
              <a:ln>
                <a:noFill/>
              </a:ln>
              <a:solidFill>
                <a:schemeClr val="bg1"/>
              </a:solidFill>
              <a:effectLst/>
              <a:uLnTx/>
              <a:uFillTx/>
              <a:latin typeface="Ringside Narrow" panose="02000500000000000000" pitchFamily="2" charset="0"/>
            </a:endParaRPr>
          </a:p>
        </p:txBody>
      </p:sp>
      <p:grpSp>
        <p:nvGrpSpPr>
          <p:cNvPr id="38" name="Group 37">
            <a:extLst>
              <a:ext uri="{FF2B5EF4-FFF2-40B4-BE49-F238E27FC236}">
                <a16:creationId xmlns:a16="http://schemas.microsoft.com/office/drawing/2014/main" id="{794A94E0-64FE-F40B-8BCA-66C53F6B2C53}"/>
              </a:ext>
            </a:extLst>
          </p:cNvPr>
          <p:cNvGrpSpPr/>
          <p:nvPr/>
        </p:nvGrpSpPr>
        <p:grpSpPr>
          <a:xfrm>
            <a:off x="3530071" y="5456438"/>
            <a:ext cx="4385606" cy="150468"/>
            <a:chOff x="2093205" y="5020048"/>
            <a:chExt cx="4385606" cy="150468"/>
          </a:xfrm>
        </p:grpSpPr>
        <p:grpSp>
          <p:nvGrpSpPr>
            <p:cNvPr id="37" name="Group 36">
              <a:extLst>
                <a:ext uri="{FF2B5EF4-FFF2-40B4-BE49-F238E27FC236}">
                  <a16:creationId xmlns:a16="http://schemas.microsoft.com/office/drawing/2014/main" id="{F37CE45D-D09A-050C-1F87-C8C3CD2E385F}"/>
                </a:ext>
              </a:extLst>
            </p:cNvPr>
            <p:cNvGrpSpPr/>
            <p:nvPr/>
          </p:nvGrpSpPr>
          <p:grpSpPr>
            <a:xfrm>
              <a:off x="2093205" y="5020048"/>
              <a:ext cx="4385606" cy="150468"/>
              <a:chOff x="2093205" y="5020048"/>
              <a:chExt cx="4385606" cy="150468"/>
            </a:xfrm>
          </p:grpSpPr>
          <p:grpSp>
            <p:nvGrpSpPr>
              <p:cNvPr id="53" name="Group 52">
                <a:extLst>
                  <a:ext uri="{FF2B5EF4-FFF2-40B4-BE49-F238E27FC236}">
                    <a16:creationId xmlns:a16="http://schemas.microsoft.com/office/drawing/2014/main" id="{BC9328AA-6245-A193-BEDD-A02B6225D57A}"/>
                  </a:ext>
                </a:extLst>
              </p:cNvPr>
              <p:cNvGrpSpPr/>
              <p:nvPr/>
            </p:nvGrpSpPr>
            <p:grpSpPr>
              <a:xfrm>
                <a:off x="2344984" y="5020048"/>
                <a:ext cx="4133827" cy="150468"/>
                <a:chOff x="3187893" y="4820446"/>
                <a:chExt cx="4133827" cy="150468"/>
              </a:xfrm>
            </p:grpSpPr>
            <p:sp>
              <p:nvSpPr>
                <p:cNvPr id="27" name="TextBox 26">
                  <a:extLst>
                    <a:ext uri="{FF2B5EF4-FFF2-40B4-BE49-F238E27FC236}">
                      <a16:creationId xmlns:a16="http://schemas.microsoft.com/office/drawing/2014/main" id="{1129FAD8-E82F-3AFD-2DBE-879A76D5D5CA}"/>
                    </a:ext>
                  </a:extLst>
                </p:cNvPr>
                <p:cNvSpPr txBox="1"/>
                <p:nvPr/>
              </p:nvSpPr>
              <p:spPr>
                <a:xfrm>
                  <a:off x="3187893" y="4820446"/>
                  <a:ext cx="2838452"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Core Bond Account (R3)</a:t>
                  </a:r>
                </a:p>
              </p:txBody>
            </p:sp>
            <p:sp>
              <p:nvSpPr>
                <p:cNvPr id="28" name="TextBox 27">
                  <a:extLst>
                    <a:ext uri="{FF2B5EF4-FFF2-40B4-BE49-F238E27FC236}">
                      <a16:creationId xmlns:a16="http://schemas.microsoft.com/office/drawing/2014/main" id="{CCDE0A37-093C-ADF8-DEB4-5160F7741E6B}"/>
                    </a:ext>
                  </a:extLst>
                </p:cNvPr>
                <p:cNvSpPr txBox="1"/>
                <p:nvPr/>
              </p:nvSpPr>
              <p:spPr>
                <a:xfrm>
                  <a:off x="4967020" y="4832415"/>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Bloomberg US Aggregate Bond Index</a:t>
                  </a:r>
                </a:p>
              </p:txBody>
            </p:sp>
          </p:grpSp>
          <p:cxnSp>
            <p:nvCxnSpPr>
              <p:cNvPr id="15" name="Straight Connector 14">
                <a:extLst>
                  <a:ext uri="{FF2B5EF4-FFF2-40B4-BE49-F238E27FC236}">
                    <a16:creationId xmlns:a16="http://schemas.microsoft.com/office/drawing/2014/main" id="{7307D93E-D324-7179-C440-E276C2767A4A}"/>
                  </a:ext>
                </a:extLst>
              </p:cNvPr>
              <p:cNvCxnSpPr>
                <a:cxnSpLocks/>
              </p:cNvCxnSpPr>
              <p:nvPr/>
            </p:nvCxnSpPr>
            <p:spPr>
              <a:xfrm>
                <a:off x="2093205" y="5088102"/>
                <a:ext cx="18802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a16="http://schemas.microsoft.com/office/drawing/2014/main" id="{1177AD90-0645-456B-85D1-4C86A8A5CE4F}"/>
                </a:ext>
              </a:extLst>
            </p:cNvPr>
            <p:cNvCxnSpPr>
              <a:cxnSpLocks/>
            </p:cNvCxnSpPr>
            <p:nvPr/>
          </p:nvCxnSpPr>
          <p:spPr>
            <a:xfrm>
              <a:off x="3869649" y="5093610"/>
              <a:ext cx="186547" cy="0"/>
            </a:xfrm>
            <a:prstGeom prst="line">
              <a:avLst/>
            </a:prstGeom>
            <a:ln w="28575" cap="rnd">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aphicFrame>
        <p:nvGraphicFramePr>
          <p:cNvPr id="11" name="Chart 10">
            <a:extLst>
              <a:ext uri="{FF2B5EF4-FFF2-40B4-BE49-F238E27FC236}">
                <a16:creationId xmlns:a16="http://schemas.microsoft.com/office/drawing/2014/main" id="{4AA0E9BF-F2E5-6367-3D3E-C42E4216B487}"/>
              </a:ext>
            </a:extLst>
          </p:cNvPr>
          <p:cNvGraphicFramePr>
            <a:graphicFrameLocks/>
          </p:cNvGraphicFramePr>
          <p:nvPr/>
        </p:nvGraphicFramePr>
        <p:xfrm>
          <a:off x="298450" y="2072107"/>
          <a:ext cx="9052560" cy="318814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FAE3B1CF-EEE0-2192-AA7B-6E17BDECACDA}"/>
              </a:ext>
            </a:extLst>
          </p:cNvPr>
          <p:cNvSpPr txBox="1"/>
          <p:nvPr/>
        </p:nvSpPr>
        <p:spPr>
          <a:xfrm>
            <a:off x="4719484" y="2354455"/>
            <a:ext cx="2918263" cy="507831"/>
          </a:xfrm>
          <a:prstGeom prst="rect">
            <a:avLst/>
          </a:prstGeom>
          <a:noFill/>
          <a:ln w="28575">
            <a:noFill/>
          </a:ln>
        </p:spPr>
        <p:txBody>
          <a:bodyPr wrap="square" lIns="0" tIns="0" rIns="0" bIns="0" rtlCol="0">
            <a:spAutoFit/>
          </a:bodyPr>
          <a:lstStyle/>
          <a:p>
            <a:pPr algn="r" defTabSz="976802" rtl="0"/>
            <a:r>
              <a:rPr lang="en-US" sz="1100" b="1" dirty="0">
                <a:solidFill>
                  <a:schemeClr val="accent4"/>
                </a:solidFill>
                <a:latin typeface="Ringside Narrow" panose="02000500000000000000" pitchFamily="2" charset="0"/>
              </a:rPr>
              <a:t>CREF Core Bond variable annuity keeps going </a:t>
            </a:r>
            <a:r>
              <a:rPr lang="en-US" sz="1100" b="1" dirty="0">
                <a:latin typeface="Ringside Narrow" panose="02000500000000000000" pitchFamily="2" charset="0"/>
              </a:rPr>
              <a:t>while investment account runs out </a:t>
            </a:r>
            <a:br>
              <a:rPr lang="en-US" sz="1100" b="1" dirty="0">
                <a:latin typeface="Ringside Narrow" panose="02000500000000000000" pitchFamily="2" charset="0"/>
              </a:rPr>
            </a:br>
            <a:endParaRPr lang="en-US" sz="1100" b="1" kern="1200" dirty="0">
              <a:latin typeface="Ringside Narrow" panose="02000500000000000000" pitchFamily="2" charset="0"/>
            </a:endParaRPr>
          </a:p>
        </p:txBody>
      </p:sp>
      <p:sp>
        <p:nvSpPr>
          <p:cNvPr id="8" name="Footer Placeholder 4">
            <a:extLst>
              <a:ext uri="{FF2B5EF4-FFF2-40B4-BE49-F238E27FC236}">
                <a16:creationId xmlns:a16="http://schemas.microsoft.com/office/drawing/2014/main" id="{33066FD1-1C2F-D5A8-2D4F-73858AC08D71}"/>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8996482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85B41AE-763A-874C-ABB0-9B9063C2F4BB}"/>
              </a:ext>
            </a:extLst>
          </p:cNvPr>
          <p:cNvSpPr>
            <a:spLocks noGrp="1"/>
          </p:cNvSpPr>
          <p:nvPr>
            <p:ph type="body" sz="quarter" idx="13"/>
          </p:nvPr>
        </p:nvSpPr>
        <p:spPr>
          <a:xfrm>
            <a:off x="292607" y="1189518"/>
            <a:ext cx="11243957" cy="1134582"/>
          </a:xfrm>
        </p:spPr>
        <p:txBody>
          <a:bodyPr numCol="1" anchor="t" anchorCtr="0"/>
          <a:lstStyle/>
          <a:p>
            <a:pPr>
              <a:spcAft>
                <a:spcPts val="600"/>
              </a:spcAft>
            </a:pPr>
            <a:r>
              <a:rPr lang="en-US" sz="850">
                <a:solidFill>
                  <a:srgbClr val="041459"/>
                </a:solidFill>
                <a:effectLst/>
              </a:rPr>
              <a:t>The Morningstar Rating™ for funds, or “star rating,” is calculated for funds and separate accounts with at least a three-year history. Exchange-traded funds and open-ended mutual funds are considered a single population for comparative purposes. It’s calculated based on a Morningstar Risk-Adjusted Return measure that accounts for variation in a managed product’s monthly excess performance, placing more emphasis on downward variations and rewarding consistent performance. The Morningstar Rating does not include any adjustment for sales loads. The top 10% of products in each product category receive 5 stars, the next 22.5% receive 4 stars, the next 35% receive 3 stars, the next 22.5% receive 2 stars, and the bottom 10% receive 1 star. The Overall Morningstar Rating for a managed product is derived from a weighted average of the performance figures associated with its three-, five-, and 10-year (if applicable) Morningstar Rating metrics. </a:t>
            </a:r>
          </a:p>
          <a:p>
            <a:pPr>
              <a:spcAft>
                <a:spcPts val="600"/>
              </a:spcAft>
            </a:pPr>
            <a:r>
              <a:rPr lang="en-US" sz="850">
                <a:solidFill>
                  <a:srgbClr val="041459"/>
                </a:solidFill>
                <a:effectLst/>
              </a:rPr>
              <a:t>Morningstar ranking/number of funds in category displays the fund’s actual rank within its Morningstar Category based on average annual total return and number of funds in that category. The returns assume reinvestment of dividends and do not reflect any applicable sales charge. Absent expense limitation, total return would be less. Morningstar percentile rankings are the fund’s total return rank relative to all the funds in the same Morningstar Category, where 1 is the highest percentile rank and 100 is the lowest percentile rank.</a:t>
            </a:r>
          </a:p>
        </p:txBody>
      </p:sp>
      <p:sp>
        <p:nvSpPr>
          <p:cNvPr id="3" name="Slide Number Placeholder 2">
            <a:extLst>
              <a:ext uri="{FF2B5EF4-FFF2-40B4-BE49-F238E27FC236}">
                <a16:creationId xmlns:a16="http://schemas.microsoft.com/office/drawing/2014/main" id="{A792E437-BCF4-FC21-5684-158C8AA248BC}"/>
              </a:ext>
            </a:extLst>
          </p:cNvPr>
          <p:cNvSpPr>
            <a:spLocks noGrp="1"/>
          </p:cNvSpPr>
          <p:nvPr>
            <p:ph type="sldNum" sz="quarter" idx="12"/>
          </p:nvPr>
        </p:nvSpPr>
        <p:spPr/>
        <p:txBody>
          <a:bodyPr/>
          <a:lstStyle/>
          <a:p>
            <a:fld id="{E5B12101-DB11-214A-81F9-2D258DBE057F}" type="slidenum">
              <a:rPr lang="en-US" smtClean="0"/>
              <a:pPr/>
              <a:t>76</a:t>
            </a:fld>
            <a:endParaRPr lang="en-US"/>
          </a:p>
        </p:txBody>
      </p:sp>
      <p:sp>
        <p:nvSpPr>
          <p:cNvPr id="4" name="Title 1">
            <a:extLst>
              <a:ext uri="{FF2B5EF4-FFF2-40B4-BE49-F238E27FC236}">
                <a16:creationId xmlns:a16="http://schemas.microsoft.com/office/drawing/2014/main" id="{3BA751B2-1202-4E03-3650-C86792BBE341}"/>
              </a:ext>
            </a:extLst>
          </p:cNvPr>
          <p:cNvSpPr>
            <a:spLocks noGrp="1"/>
          </p:cNvSpPr>
          <p:nvPr>
            <p:ph type="title"/>
          </p:nvPr>
        </p:nvSpPr>
        <p:spPr>
          <a:xfrm>
            <a:off x="292099" y="612648"/>
            <a:ext cx="10859993" cy="627573"/>
          </a:xfrm>
        </p:spPr>
        <p:txBody>
          <a:bodyPr/>
          <a:lstStyle/>
          <a:p>
            <a:r>
              <a:rPr lang="en-US"/>
              <a:t>Important information and general disclosures</a:t>
            </a:r>
          </a:p>
        </p:txBody>
      </p:sp>
      <p:sp>
        <p:nvSpPr>
          <p:cNvPr id="2" name="Footer Placeholder 4">
            <a:extLst>
              <a:ext uri="{FF2B5EF4-FFF2-40B4-BE49-F238E27FC236}">
                <a16:creationId xmlns:a16="http://schemas.microsoft.com/office/drawing/2014/main" id="{14D62DE2-BCC3-6137-4E82-B87AD892070A}"/>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91534216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2C5A6-3AAF-ED44-391E-76DE97F15924}"/>
              </a:ext>
            </a:extLst>
          </p:cNvPr>
          <p:cNvSpPr>
            <a:spLocks noGrp="1"/>
          </p:cNvSpPr>
          <p:nvPr>
            <p:ph type="title"/>
          </p:nvPr>
        </p:nvSpPr>
        <p:spPr>
          <a:xfrm>
            <a:off x="279400" y="1481328"/>
            <a:ext cx="8531352" cy="1298448"/>
          </a:xfrm>
        </p:spPr>
        <p:txBody>
          <a:bodyPr/>
          <a:lstStyle/>
          <a:p>
            <a:r>
              <a:rPr lang="en-US"/>
              <a:t>CREF Inflation-Linked Bond</a:t>
            </a:r>
          </a:p>
        </p:txBody>
      </p:sp>
      <p:sp>
        <p:nvSpPr>
          <p:cNvPr id="4" name="Slide Number Placeholder 3">
            <a:extLst>
              <a:ext uri="{FF2B5EF4-FFF2-40B4-BE49-F238E27FC236}">
                <a16:creationId xmlns:a16="http://schemas.microsoft.com/office/drawing/2014/main" id="{07B4E0E4-93F2-BF6C-0077-8BC202C869A3}"/>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77</a:t>
            </a:fld>
            <a:endParaRPr lang="en-US"/>
          </a:p>
        </p:txBody>
      </p:sp>
      <p:sp>
        <p:nvSpPr>
          <p:cNvPr id="3" name="Footer Placeholder 4">
            <a:extLst>
              <a:ext uri="{FF2B5EF4-FFF2-40B4-BE49-F238E27FC236}">
                <a16:creationId xmlns:a16="http://schemas.microsoft.com/office/drawing/2014/main" id="{C90B87E3-67E7-695B-7518-09961FCD8AAD}"/>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1849093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3BDEE38F-FA12-2F04-29DE-5B2F02365A85}"/>
              </a:ext>
            </a:extLst>
          </p:cNvPr>
          <p:cNvSpPr>
            <a:spLocks noGrp="1"/>
          </p:cNvSpPr>
          <p:nvPr>
            <p:ph type="sldNum" sz="quarter" idx="12"/>
          </p:nvPr>
        </p:nvSpPr>
        <p:spPr/>
        <p:txBody>
          <a:bodyPr/>
          <a:lstStyle/>
          <a:p>
            <a:fld id="{E5B12101-DB11-214A-81F9-2D258DBE057F}" type="slidenum">
              <a:rPr lang="en-US" smtClean="0"/>
              <a:pPr/>
              <a:t>78</a:t>
            </a:fld>
            <a:endParaRPr lang="en-US"/>
          </a:p>
        </p:txBody>
      </p:sp>
      <p:sp>
        <p:nvSpPr>
          <p:cNvPr id="15" name="TextBox 14">
            <a:extLst>
              <a:ext uri="{FF2B5EF4-FFF2-40B4-BE49-F238E27FC236}">
                <a16:creationId xmlns:a16="http://schemas.microsoft.com/office/drawing/2014/main" id="{867B2474-BECB-1C33-BE09-57F146A62F6E}"/>
              </a:ext>
            </a:extLst>
          </p:cNvPr>
          <p:cNvSpPr txBox="1"/>
          <p:nvPr/>
        </p:nvSpPr>
        <p:spPr>
          <a:xfrm>
            <a:off x="4318943" y="845376"/>
            <a:ext cx="6692791" cy="587661"/>
          </a:xfrm>
          <a:prstGeom prst="rect">
            <a:avLst/>
          </a:prstGeom>
          <a:noFill/>
        </p:spPr>
        <p:txBody>
          <a:bodyPr wrap="square" lIns="0" tIns="0" rIns="0" bIns="0" rtlCol="0">
            <a:spAutoFit/>
          </a:bodyPr>
          <a:lstStyle/>
          <a:p>
            <a:pPr>
              <a:lnSpc>
                <a:spcPts val="2400"/>
              </a:lnSpc>
              <a:spcAft>
                <a:spcPts val="300"/>
              </a:spcAft>
              <a:buSzPct val="65000"/>
            </a:pPr>
            <a:r>
              <a:rPr lang="en-US" sz="2200" b="1" spc="60" dirty="0">
                <a:solidFill>
                  <a:schemeClr val="tx2"/>
                </a:solidFill>
                <a:latin typeface="+mj-lt"/>
              </a:rPr>
              <a:t>Growth opportunity with less interest rate sensitivity</a:t>
            </a:r>
          </a:p>
          <a:p>
            <a:pPr>
              <a:lnSpc>
                <a:spcPts val="2000"/>
              </a:lnSpc>
              <a:spcAft>
                <a:spcPts val="300"/>
              </a:spcAft>
              <a:buSzPct val="65000"/>
            </a:pPr>
            <a:r>
              <a:rPr lang="en-US" sz="1600" dirty="0">
                <a:latin typeface="+mn-lt"/>
              </a:rPr>
              <a:t>Consistently competitive returns from inflation-indexed bonds</a:t>
            </a:r>
          </a:p>
        </p:txBody>
      </p:sp>
      <p:sp>
        <p:nvSpPr>
          <p:cNvPr id="3" name="TextBox 2">
            <a:extLst>
              <a:ext uri="{FF2B5EF4-FFF2-40B4-BE49-F238E27FC236}">
                <a16:creationId xmlns:a16="http://schemas.microsoft.com/office/drawing/2014/main" id="{E28F575B-0122-0A88-8A2B-CABDE0643324}"/>
              </a:ext>
            </a:extLst>
          </p:cNvPr>
          <p:cNvSpPr txBox="1"/>
          <p:nvPr/>
        </p:nvSpPr>
        <p:spPr>
          <a:xfrm>
            <a:off x="4318943" y="2165905"/>
            <a:ext cx="6931635" cy="587661"/>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At cost with no added fees</a:t>
            </a:r>
            <a:r>
              <a:rPr lang="en-US" sz="2200" b="1" spc="60" baseline="30000">
                <a:solidFill>
                  <a:schemeClr val="tx2"/>
                </a:solidFill>
                <a:latin typeface="+mj-lt"/>
              </a:rPr>
              <a:t>2</a:t>
            </a:r>
          </a:p>
          <a:p>
            <a:pPr>
              <a:lnSpc>
                <a:spcPts val="2000"/>
              </a:lnSpc>
              <a:spcAft>
                <a:spcPts val="300"/>
              </a:spcAft>
              <a:buSzPct val="65000"/>
            </a:pPr>
            <a:r>
              <a:rPr lang="en-US" sz="1600">
                <a:latin typeface="+mn-lt"/>
              </a:rPr>
              <a:t>One of the least expensive actively managed strategies in </a:t>
            </a:r>
            <a:r>
              <a:rPr lang="en-US" sz="1600"/>
              <a:t>its category</a:t>
            </a:r>
            <a:endParaRPr lang="en-US" sz="1600">
              <a:latin typeface="+mn-lt"/>
            </a:endParaRPr>
          </a:p>
        </p:txBody>
      </p:sp>
      <p:sp>
        <p:nvSpPr>
          <p:cNvPr id="11" name="TextBox 10">
            <a:extLst>
              <a:ext uri="{FF2B5EF4-FFF2-40B4-BE49-F238E27FC236}">
                <a16:creationId xmlns:a16="http://schemas.microsoft.com/office/drawing/2014/main" id="{6C4F560A-AEA9-2D73-A08C-EEEF4248F94D}"/>
              </a:ext>
            </a:extLst>
          </p:cNvPr>
          <p:cNvSpPr txBox="1"/>
          <p:nvPr/>
        </p:nvSpPr>
        <p:spPr>
          <a:xfrm>
            <a:off x="4318943" y="3483864"/>
            <a:ext cx="7148215" cy="844142"/>
          </a:xfrm>
          <a:prstGeom prst="rect">
            <a:avLst/>
          </a:prstGeom>
          <a:noFill/>
        </p:spPr>
        <p:txBody>
          <a:bodyPr wrap="square" lIns="0" tIns="0" rIns="0" bIns="0" rtlCol="0">
            <a:spAutoFit/>
          </a:bodyPr>
          <a:lstStyle/>
          <a:p>
            <a:pPr>
              <a:lnSpc>
                <a:spcPts val="2400"/>
              </a:lnSpc>
              <a:spcAft>
                <a:spcPts val="300"/>
              </a:spcAft>
              <a:buSzPct val="65000"/>
            </a:pPr>
            <a:r>
              <a:rPr lang="en-US" sz="2200" b="1" spc="60">
                <a:solidFill>
                  <a:schemeClr val="tx2"/>
                </a:solidFill>
                <a:latin typeface="+mj-lt"/>
              </a:rPr>
              <a:t>Variable lifetime income as a hedge against inflation</a:t>
            </a:r>
            <a:endParaRPr lang="en-US" sz="2200" b="1" spc="60" baseline="30000">
              <a:solidFill>
                <a:schemeClr val="tx2"/>
              </a:solidFill>
              <a:latin typeface="+mj-lt"/>
            </a:endParaRPr>
          </a:p>
          <a:p>
            <a:pPr>
              <a:lnSpc>
                <a:spcPts val="2000"/>
              </a:lnSpc>
              <a:spcAft>
                <a:spcPts val="300"/>
              </a:spcAft>
              <a:buSzPct val="65000"/>
            </a:pPr>
            <a:r>
              <a:rPr lang="en-US" sz="1600"/>
              <a:t>Retirement income </a:t>
            </a:r>
            <a:r>
              <a:rPr lang="en-US" sz="1600">
                <a:latin typeface="+mn-lt"/>
              </a:rPr>
              <a:t>that can pay more—in total and each year—than conventional withdrawal strategies</a:t>
            </a:r>
            <a:r>
              <a:rPr lang="en-US" sz="1600" baseline="30000">
                <a:latin typeface="+mn-lt"/>
              </a:rPr>
              <a:t>3</a:t>
            </a:r>
          </a:p>
        </p:txBody>
      </p:sp>
      <p:pic>
        <p:nvPicPr>
          <p:cNvPr id="19" name="Graphic 18">
            <a:extLst>
              <a:ext uri="{FF2B5EF4-FFF2-40B4-BE49-F238E27FC236}">
                <a16:creationId xmlns:a16="http://schemas.microsoft.com/office/drawing/2014/main" id="{A8DA3EA2-46D0-89AF-EA5B-D9D275A2871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427405" y="2093976"/>
            <a:ext cx="731520" cy="731520"/>
          </a:xfrm>
          <a:prstGeom prst="rect">
            <a:avLst/>
          </a:prstGeom>
        </p:spPr>
      </p:pic>
      <p:pic>
        <p:nvPicPr>
          <p:cNvPr id="21" name="Graphic 20">
            <a:extLst>
              <a:ext uri="{FF2B5EF4-FFF2-40B4-BE49-F238E27FC236}">
                <a16:creationId xmlns:a16="http://schemas.microsoft.com/office/drawing/2014/main" id="{F4388694-9847-104E-79F5-3DCF0013AF1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427405" y="3483864"/>
            <a:ext cx="731520" cy="731520"/>
          </a:xfrm>
          <a:prstGeom prst="rect">
            <a:avLst/>
          </a:prstGeom>
        </p:spPr>
      </p:pic>
      <p:sp>
        <p:nvSpPr>
          <p:cNvPr id="10" name="Rectangle 9">
            <a:extLst>
              <a:ext uri="{FF2B5EF4-FFF2-40B4-BE49-F238E27FC236}">
                <a16:creationId xmlns:a16="http://schemas.microsoft.com/office/drawing/2014/main" id="{69AB2004-0696-1ABC-4373-FC00F5368890}"/>
              </a:ext>
            </a:extLst>
          </p:cNvPr>
          <p:cNvSpPr/>
          <p:nvPr/>
        </p:nvSpPr>
        <p:spPr>
          <a:xfrm>
            <a:off x="-9786" y="-104911"/>
            <a:ext cx="3051207" cy="6962909"/>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4" name="Title 63">
            <a:extLst>
              <a:ext uri="{FF2B5EF4-FFF2-40B4-BE49-F238E27FC236}">
                <a16:creationId xmlns:a16="http://schemas.microsoft.com/office/drawing/2014/main" id="{5138BB83-3322-4582-0A7D-BD1B70B53ABA}"/>
              </a:ext>
            </a:extLst>
          </p:cNvPr>
          <p:cNvSpPr>
            <a:spLocks noGrp="1"/>
          </p:cNvSpPr>
          <p:nvPr>
            <p:ph type="title"/>
          </p:nvPr>
        </p:nvSpPr>
        <p:spPr>
          <a:xfrm>
            <a:off x="397822" y="982513"/>
            <a:ext cx="2570828" cy="1367393"/>
          </a:xfrm>
        </p:spPr>
        <p:txBody>
          <a:bodyPr/>
          <a:lstStyle/>
          <a:p>
            <a:pPr>
              <a:spcBef>
                <a:spcPts val="1200"/>
              </a:spcBef>
              <a:spcAft>
                <a:spcPts val="1200"/>
              </a:spcAft>
            </a:pPr>
            <a:r>
              <a:rPr lang="en-US" sz="2800"/>
              <a:t>CREF Inflation-Linked Bond</a:t>
            </a:r>
          </a:p>
        </p:txBody>
      </p:sp>
      <p:cxnSp>
        <p:nvCxnSpPr>
          <p:cNvPr id="4" name="Straight Connector 3">
            <a:extLst>
              <a:ext uri="{FF2B5EF4-FFF2-40B4-BE49-F238E27FC236}">
                <a16:creationId xmlns:a16="http://schemas.microsoft.com/office/drawing/2014/main" id="{D16FA665-E1A8-30B8-2928-312E00B27245}"/>
              </a:ext>
              <a:ext uri="{C183D7F6-B498-43B3-948B-1728B52AA6E4}">
                <adec:decorative xmlns:adec="http://schemas.microsoft.com/office/drawing/2017/decorative" val="1"/>
              </a:ext>
            </a:extLst>
          </p:cNvPr>
          <p:cNvCxnSpPr>
            <a:cxnSpLocks/>
          </p:cNvCxnSpPr>
          <p:nvPr/>
        </p:nvCxnSpPr>
        <p:spPr>
          <a:xfrm flipH="1">
            <a:off x="3466552" y="1783080"/>
            <a:ext cx="7302501" cy="0"/>
          </a:xfrm>
          <a:prstGeom prst="line">
            <a:avLst/>
          </a:prstGeom>
          <a:noFill/>
          <a:ln w="9525" cap="flat" cmpd="sng" algn="ctr">
            <a:solidFill>
              <a:srgbClr val="6D779F"/>
            </a:solidFill>
            <a:prstDash val="solid"/>
            <a:miter lim="800000"/>
          </a:ln>
          <a:effectLst/>
        </p:spPr>
      </p:cxnSp>
      <p:cxnSp>
        <p:nvCxnSpPr>
          <p:cNvPr id="7" name="Straight Connector 6">
            <a:extLst>
              <a:ext uri="{FF2B5EF4-FFF2-40B4-BE49-F238E27FC236}">
                <a16:creationId xmlns:a16="http://schemas.microsoft.com/office/drawing/2014/main" id="{7C3708FD-C51A-0A97-13D7-E4116FBA47E3}"/>
              </a:ext>
              <a:ext uri="{C183D7F6-B498-43B3-948B-1728B52AA6E4}">
                <adec:decorative xmlns:adec="http://schemas.microsoft.com/office/drawing/2017/decorative" val="1"/>
              </a:ext>
            </a:extLst>
          </p:cNvPr>
          <p:cNvCxnSpPr>
            <a:cxnSpLocks/>
          </p:cNvCxnSpPr>
          <p:nvPr/>
        </p:nvCxnSpPr>
        <p:spPr>
          <a:xfrm flipH="1">
            <a:off x="3466552" y="3136392"/>
            <a:ext cx="7302501" cy="0"/>
          </a:xfrm>
          <a:prstGeom prst="line">
            <a:avLst/>
          </a:prstGeom>
          <a:noFill/>
          <a:ln w="9525" cap="flat" cmpd="sng" algn="ctr">
            <a:solidFill>
              <a:srgbClr val="6D779F"/>
            </a:solidFill>
            <a:prstDash val="solid"/>
            <a:miter lim="800000"/>
          </a:ln>
          <a:effectLst/>
        </p:spPr>
      </p:cxnSp>
      <p:pic>
        <p:nvPicPr>
          <p:cNvPr id="16" name="Graphic 15">
            <a:extLst>
              <a:ext uri="{FF2B5EF4-FFF2-40B4-BE49-F238E27FC236}">
                <a16:creationId xmlns:a16="http://schemas.microsoft.com/office/drawing/2014/main" id="{2C14F8D6-9E01-ADD3-9B74-219793B88D74}"/>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3466552" y="740664"/>
            <a:ext cx="692373" cy="692373"/>
          </a:xfrm>
          <a:prstGeom prst="rect">
            <a:avLst/>
          </a:prstGeom>
        </p:spPr>
      </p:pic>
      <p:sp>
        <p:nvSpPr>
          <p:cNvPr id="37" name="Text Placeholder 19">
            <a:extLst>
              <a:ext uri="{FF2B5EF4-FFF2-40B4-BE49-F238E27FC236}">
                <a16:creationId xmlns:a16="http://schemas.microsoft.com/office/drawing/2014/main" id="{B59CE6DC-BE26-6044-3652-23C3048BFE32}"/>
              </a:ext>
            </a:extLst>
          </p:cNvPr>
          <p:cNvSpPr txBox="1">
            <a:spLocks/>
          </p:cNvSpPr>
          <p:nvPr/>
        </p:nvSpPr>
        <p:spPr>
          <a:xfrm>
            <a:off x="394936" y="716473"/>
            <a:ext cx="1658616" cy="149150"/>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ACCOUNT OVERVIEW </a:t>
            </a:r>
          </a:p>
        </p:txBody>
      </p:sp>
      <p:sp>
        <p:nvSpPr>
          <p:cNvPr id="38" name="Text Placeholder 19">
            <a:extLst>
              <a:ext uri="{FF2B5EF4-FFF2-40B4-BE49-F238E27FC236}">
                <a16:creationId xmlns:a16="http://schemas.microsoft.com/office/drawing/2014/main" id="{E4477408-74F6-38DA-C54B-7C8CD67502DA}"/>
              </a:ext>
            </a:extLst>
          </p:cNvPr>
          <p:cNvSpPr>
            <a:spLocks noGrp="1"/>
          </p:cNvSpPr>
          <p:nvPr/>
        </p:nvSpPr>
        <p:spPr>
          <a:xfrm>
            <a:off x="3401569" y="4764024"/>
            <a:ext cx="8304868" cy="1636776"/>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t>Morningstar Rating and Morningstar Style Box (if shown), category information and risk disclosures provided by Morningstar, Inc. ©2024 Morningstar, Inc. All rights reserved. The information contained herein: (1) is proprietary to Morningstar and/or its content providers; (2) may not be copied or distributed; and (3) is not warranted to be accurate, complete or timely. Neither Morningstar nor its content providers are responsible for any damages or losses arising from any use of this information. Neither TIAA nor its affiliates has independently verified the accuracy or completeness of this information. The Morningstar Category classifies a fund based on its investment style as measured by underlying portfolio holdings (portfolio statistics and compositions over the past three years). If the fund is new and has no portfolio, Morningstar estimates where it will fall before assigning a more permanent category. When necessary, Morningstar may change a category assignment based on current information.</a:t>
            </a:r>
          </a:p>
          <a:p>
            <a:pPr marL="137160" indent="-137160">
              <a:spcAft>
                <a:spcPts val="100"/>
              </a:spcAft>
              <a:buFont typeface="+mj-lt"/>
              <a:buAutoNum type="arabicPeriod"/>
            </a:pPr>
            <a:r>
              <a:rPr lang="en-US" sz="850" dirty="0"/>
              <a:t>Applies to CREF Variable Annuities’ net expense ratios average 0.27%, less than half the average industry cost (0.94%) for an institutional annuity. Morningstar as of Jul. 15, 2024, based on fund level net expense ratios from 11,384 variable annuities evaluated.</a:t>
            </a:r>
          </a:p>
          <a:p>
            <a:pPr marL="137160" indent="-137160">
              <a:spcAft>
                <a:spcPts val="100"/>
              </a:spcAft>
              <a:buFont typeface="+mj-lt"/>
              <a:buAutoNum type="arabicPeriod"/>
            </a:pPr>
            <a:r>
              <a:rPr lang="en-US" sz="850" kern="700" dirty="0"/>
              <a:t>When compared to theoretical 4% systematic withdrawal amounts from similarly invested peer groups, CREF, as represented by CREF stock, has historically paid higher levels of lifetime annuity income, which has ranged from 5.9% to 6.8%.</a:t>
            </a:r>
            <a:r>
              <a:rPr lang="en-US" sz="850" kern="700" dirty="0">
                <a:solidFill>
                  <a:srgbClr val="FF0000"/>
                </a:solidFill>
              </a:rPr>
              <a:t> </a:t>
            </a:r>
            <a:r>
              <a:rPr lang="en-US" sz="850" kern="700" dirty="0"/>
              <a:t>There are material differences between mutual funds and CREF variable accounts. Mutual fund capital-gain distributions or dividends paid are added to the number of shares owned (number of shares increase). CREF account capital-gain distributions or dividends are added to the unit value (number of units stay constant). Mutual fund withdrawals are only available as one-time or systematic withdrawals. CREF accounts include the right to receive an income stream (a binding decision to receive annuity payments) from all or part of an account’s accumulation. CREF accounts deduct a mortality and expense risk charge of 0.005%.</a:t>
            </a:r>
          </a:p>
        </p:txBody>
      </p:sp>
      <p:sp>
        <p:nvSpPr>
          <p:cNvPr id="17" name="Text Placeholder 14">
            <a:extLst>
              <a:ext uri="{FF2B5EF4-FFF2-40B4-BE49-F238E27FC236}">
                <a16:creationId xmlns:a16="http://schemas.microsoft.com/office/drawing/2014/main" id="{502A560F-1988-F1CE-E76B-33D53B3E8F7F}"/>
              </a:ext>
            </a:extLst>
          </p:cNvPr>
          <p:cNvSpPr txBox="1">
            <a:spLocks/>
          </p:cNvSpPr>
          <p:nvPr/>
        </p:nvSpPr>
        <p:spPr>
          <a:xfrm>
            <a:off x="377353" y="3016286"/>
            <a:ext cx="2664068" cy="1596133"/>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1" dirty="0">
                <a:latin typeface="Ringside Narrow" panose="02000500000000000000" pitchFamily="2" charset="0"/>
              </a:rPr>
              <a:t>Management style: </a:t>
            </a:r>
            <a:r>
              <a:rPr lang="en-US" sz="1400" b="1" dirty="0">
                <a:solidFill>
                  <a:schemeClr val="tx2"/>
                </a:solidFill>
                <a:latin typeface="Ringside Narrow" panose="02000500000000000000" pitchFamily="2" charset="0"/>
              </a:rPr>
              <a:t>Active </a:t>
            </a:r>
          </a:p>
          <a:p>
            <a:r>
              <a:rPr lang="en-US" sz="1400" b="1" dirty="0">
                <a:latin typeface="Ringside Narrow" panose="02000500000000000000" pitchFamily="2" charset="0"/>
              </a:rPr>
              <a:t>Asset class: </a:t>
            </a:r>
            <a:r>
              <a:rPr lang="en-US" sz="1400" b="1" dirty="0">
                <a:solidFill>
                  <a:schemeClr val="tx2"/>
                </a:solidFill>
                <a:latin typeface="Ringside Narrow" panose="02000500000000000000" pitchFamily="2" charset="0"/>
              </a:rPr>
              <a:t>Fixed income</a:t>
            </a:r>
          </a:p>
          <a:p>
            <a:r>
              <a:rPr lang="en-US" sz="1400" b="1" dirty="0">
                <a:latin typeface="Ringside Narrow" panose="02000500000000000000" pitchFamily="2" charset="0"/>
              </a:rPr>
              <a:t>Style: </a:t>
            </a:r>
            <a:r>
              <a:rPr lang="en-US" sz="1400" b="1" dirty="0">
                <a:solidFill>
                  <a:schemeClr val="tx2"/>
                </a:solidFill>
                <a:latin typeface="Ringside Narrow" panose="02000500000000000000" pitchFamily="2" charset="0"/>
              </a:rPr>
              <a:t>Moderate rate sensitivity/ High credit quality</a:t>
            </a:r>
          </a:p>
          <a:p>
            <a:r>
              <a:rPr lang="en-US" sz="1400" b="1" dirty="0">
                <a:latin typeface="Ringside Narrow" panose="02000500000000000000" pitchFamily="2" charset="0"/>
              </a:rPr>
              <a:t>Fees and expenses (R4): </a:t>
            </a:r>
            <a:r>
              <a:rPr lang="en-US" sz="1400" b="1" dirty="0">
                <a:solidFill>
                  <a:schemeClr val="tx2"/>
                </a:solidFill>
                <a:latin typeface="Ringside Narrow" panose="02000500000000000000" pitchFamily="2" charset="0"/>
              </a:rPr>
              <a:t>0.06%</a:t>
            </a:r>
          </a:p>
        </p:txBody>
      </p:sp>
      <p:cxnSp>
        <p:nvCxnSpPr>
          <p:cNvPr id="18" name="Straight Connector 17">
            <a:extLst>
              <a:ext uri="{FF2B5EF4-FFF2-40B4-BE49-F238E27FC236}">
                <a16:creationId xmlns:a16="http://schemas.microsoft.com/office/drawing/2014/main" id="{7F71A279-501A-65C5-44C9-36F8AF9EDDF4}"/>
              </a:ext>
            </a:extLst>
          </p:cNvPr>
          <p:cNvCxnSpPr>
            <a:cxnSpLocks/>
          </p:cNvCxnSpPr>
          <p:nvPr/>
        </p:nvCxnSpPr>
        <p:spPr>
          <a:xfrm>
            <a:off x="394936" y="4577479"/>
            <a:ext cx="2340864"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8185B03-D37D-3651-094D-B7F87C75AD79}"/>
              </a:ext>
            </a:extLst>
          </p:cNvPr>
          <p:cNvCxnSpPr>
            <a:cxnSpLocks/>
          </p:cNvCxnSpPr>
          <p:nvPr/>
        </p:nvCxnSpPr>
        <p:spPr>
          <a:xfrm>
            <a:off x="343128" y="2884206"/>
            <a:ext cx="234537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65EC7C2B-D30F-C2FA-670E-A8EA220DC700}"/>
              </a:ext>
            </a:extLst>
          </p:cNvPr>
          <p:cNvGrpSpPr/>
          <p:nvPr/>
        </p:nvGrpSpPr>
        <p:grpSpPr>
          <a:xfrm>
            <a:off x="297789" y="4995350"/>
            <a:ext cx="2580835" cy="1489587"/>
            <a:chOff x="8932984" y="4652921"/>
            <a:chExt cx="2580835" cy="1489587"/>
          </a:xfrm>
        </p:grpSpPr>
        <p:sp>
          <p:nvSpPr>
            <p:cNvPr id="5" name="Rectangle 4">
              <a:extLst>
                <a:ext uri="{FF2B5EF4-FFF2-40B4-BE49-F238E27FC236}">
                  <a16:creationId xmlns:a16="http://schemas.microsoft.com/office/drawing/2014/main" id="{64C2E53E-3049-3F9A-6089-6B8BBA73CDB8}"/>
                </a:ext>
              </a:extLst>
            </p:cNvPr>
            <p:cNvSpPr/>
            <p:nvPr/>
          </p:nvSpPr>
          <p:spPr>
            <a:xfrm>
              <a:off x="8932984" y="4652921"/>
              <a:ext cx="2580835" cy="1489587"/>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91440" tIns="91440" rIns="91440" bIns="91440" rtlCol="0" anchor="t" anchorCtr="0"/>
            <a:lstStyle/>
            <a:p>
              <a:pPr algn="ctr">
                <a:spcAft>
                  <a:spcPts val="1600"/>
                </a:spcAft>
              </a:pPr>
              <a:r>
                <a:rPr lang="en-US" sz="1400" b="1" dirty="0">
                  <a:solidFill>
                    <a:schemeClr val="bg1"/>
                  </a:solidFill>
                  <a:latin typeface="Ringside Narrow" panose="02000500000000000000" pitchFamily="2" charset="0"/>
                </a:rPr>
                <a:t>Overall Morningstar rating</a:t>
              </a:r>
              <a:r>
                <a:rPr lang="en-US" sz="1400" b="1" baseline="30000" dirty="0">
                  <a:solidFill>
                    <a:schemeClr val="bg1"/>
                  </a:solidFill>
                  <a:latin typeface="Ringside Narrow" panose="02000500000000000000" pitchFamily="2" charset="0"/>
                </a:rPr>
                <a:t>1</a:t>
              </a:r>
            </a:p>
            <a:p>
              <a:pPr algn="ctr"/>
              <a:endParaRPr lang="en-US" sz="1400" dirty="0">
                <a:solidFill>
                  <a:schemeClr val="bg1"/>
                </a:solidFill>
              </a:endParaRPr>
            </a:p>
            <a:p>
              <a:pPr algn="ctr"/>
              <a:r>
                <a:rPr lang="en-US" sz="1100" dirty="0">
                  <a:solidFill>
                    <a:schemeClr val="bg1"/>
                  </a:solidFill>
                </a:rPr>
                <a:t>Out of 140 funds in category:</a:t>
              </a:r>
            </a:p>
            <a:p>
              <a:pPr algn="ctr">
                <a:spcBef>
                  <a:spcPts val="200"/>
                </a:spcBef>
                <a:spcAft>
                  <a:spcPts val="900"/>
                </a:spcAft>
              </a:pPr>
              <a:r>
                <a:rPr lang="en-US" sz="1100" b="1" dirty="0">
                  <a:solidFill>
                    <a:schemeClr val="bg1"/>
                  </a:solidFill>
                  <a:latin typeface="Ringside Narrow" panose="02000500000000000000" pitchFamily="2" charset="0"/>
                </a:rPr>
                <a:t>Inflation-Protected Bond</a:t>
              </a:r>
            </a:p>
            <a:p>
              <a:pPr algn="ctr"/>
              <a:r>
                <a:rPr lang="en-US" sz="1100" i="1" dirty="0">
                  <a:solidFill>
                    <a:schemeClr val="bg1">
                      <a:lumMod val="85000"/>
                    </a:schemeClr>
                  </a:solidFill>
                  <a:latin typeface="Ringside Narrow Book" panose="02000500000000000000" pitchFamily="2" charset="0"/>
                </a:rPr>
                <a:t>As of Jun. 30, 2024</a:t>
              </a:r>
            </a:p>
            <a:p>
              <a:pPr algn="ctr"/>
              <a:endParaRPr lang="en-US" sz="1400" dirty="0">
                <a:solidFill>
                  <a:schemeClr val="bg1"/>
                </a:solidFill>
              </a:endParaRPr>
            </a:p>
          </p:txBody>
        </p:sp>
        <p:grpSp>
          <p:nvGrpSpPr>
            <p:cNvPr id="6" name="Group 5">
              <a:extLst>
                <a:ext uri="{FF2B5EF4-FFF2-40B4-BE49-F238E27FC236}">
                  <a16:creationId xmlns:a16="http://schemas.microsoft.com/office/drawing/2014/main" id="{331D9C34-6C78-8F64-C69B-485041543B1F}"/>
                </a:ext>
              </a:extLst>
            </p:cNvPr>
            <p:cNvGrpSpPr/>
            <p:nvPr/>
          </p:nvGrpSpPr>
          <p:grpSpPr>
            <a:xfrm>
              <a:off x="9550668" y="5015288"/>
              <a:ext cx="1350852" cy="297431"/>
              <a:chOff x="20680" y="2939834"/>
              <a:chExt cx="1730498" cy="381022"/>
            </a:xfrm>
            <a:solidFill>
              <a:schemeClr val="accent4"/>
            </a:solidFill>
          </p:grpSpPr>
          <p:pic>
            <p:nvPicPr>
              <p:cNvPr id="12" name="Graphic 11" descr="Star with solid fill">
                <a:extLst>
                  <a:ext uri="{FF2B5EF4-FFF2-40B4-BE49-F238E27FC236}">
                    <a16:creationId xmlns:a16="http://schemas.microsoft.com/office/drawing/2014/main" id="{B8E799BB-196A-0F1D-C579-5791218B364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0680" y="2947208"/>
                <a:ext cx="373648" cy="373648"/>
              </a:xfrm>
              <a:prstGeom prst="rect">
                <a:avLst/>
              </a:prstGeom>
            </p:spPr>
          </p:pic>
          <p:pic>
            <p:nvPicPr>
              <p:cNvPr id="13" name="Graphic 12" descr="Star with solid fill">
                <a:extLst>
                  <a:ext uri="{FF2B5EF4-FFF2-40B4-BE49-F238E27FC236}">
                    <a16:creationId xmlns:a16="http://schemas.microsoft.com/office/drawing/2014/main" id="{0AEA97D2-1FA4-DE2D-D404-7EF04E27A2C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59893" y="2939834"/>
                <a:ext cx="373648" cy="373648"/>
              </a:xfrm>
              <a:prstGeom prst="rect">
                <a:avLst/>
              </a:prstGeom>
            </p:spPr>
          </p:pic>
          <p:pic>
            <p:nvPicPr>
              <p:cNvPr id="26" name="Graphic 25" descr="Star with solid fill">
                <a:extLst>
                  <a:ext uri="{FF2B5EF4-FFF2-40B4-BE49-F238E27FC236}">
                    <a16:creationId xmlns:a16="http://schemas.microsoft.com/office/drawing/2014/main" id="{312FC4E0-2063-A56C-732E-4BA8D001BBA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9108" y="2947208"/>
                <a:ext cx="373648" cy="373648"/>
              </a:xfrm>
              <a:prstGeom prst="rect">
                <a:avLst/>
              </a:prstGeom>
            </p:spPr>
          </p:pic>
          <p:pic>
            <p:nvPicPr>
              <p:cNvPr id="27" name="Graphic 26" descr="Star with solid fill">
                <a:extLst>
                  <a:ext uri="{FF2B5EF4-FFF2-40B4-BE49-F238E27FC236}">
                    <a16:creationId xmlns:a16="http://schemas.microsoft.com/office/drawing/2014/main" id="{C45890AD-534D-8C32-5A84-5975CD799E1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38320" y="2947208"/>
                <a:ext cx="373648" cy="373648"/>
              </a:xfrm>
              <a:prstGeom prst="rect">
                <a:avLst/>
              </a:prstGeom>
            </p:spPr>
          </p:pic>
          <p:pic>
            <p:nvPicPr>
              <p:cNvPr id="28" name="Graphic 27" descr="Star with solid fill">
                <a:extLst>
                  <a:ext uri="{FF2B5EF4-FFF2-40B4-BE49-F238E27FC236}">
                    <a16:creationId xmlns:a16="http://schemas.microsoft.com/office/drawing/2014/main" id="{CF0AE5CB-D0D4-67AA-D6C0-0A85B156116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377530" y="2947208"/>
                <a:ext cx="373648" cy="373648"/>
              </a:xfrm>
              <a:prstGeom prst="rect">
                <a:avLst/>
              </a:prstGeom>
            </p:spPr>
          </p:pic>
        </p:grpSp>
      </p:grpSp>
      <p:sp>
        <p:nvSpPr>
          <p:cNvPr id="22" name="Text Placeholder 2">
            <a:extLst>
              <a:ext uri="{FF2B5EF4-FFF2-40B4-BE49-F238E27FC236}">
                <a16:creationId xmlns:a16="http://schemas.microsoft.com/office/drawing/2014/main" id="{CE9A7B33-D3B2-EF5A-6E22-C6DC15831A33}"/>
              </a:ext>
            </a:extLst>
          </p:cNvPr>
          <p:cNvSpPr>
            <a:spLocks noGrp="1"/>
          </p:cNvSpPr>
          <p:nvPr/>
        </p:nvSpPr>
        <p:spPr>
          <a:xfrm>
            <a:off x="381688" y="2202224"/>
            <a:ext cx="2345379" cy="8140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Built for long-term returns that outpace inflation</a:t>
            </a:r>
          </a:p>
        </p:txBody>
      </p:sp>
      <p:sp>
        <p:nvSpPr>
          <p:cNvPr id="8" name="Footer Placeholder 4">
            <a:extLst>
              <a:ext uri="{FF2B5EF4-FFF2-40B4-BE49-F238E27FC236}">
                <a16:creationId xmlns:a16="http://schemas.microsoft.com/office/drawing/2014/main" id="{F99D766D-9A40-0C59-694B-763EC8A25DD2}"/>
              </a:ext>
            </a:extLst>
          </p:cNvPr>
          <p:cNvSpPr txBox="1">
            <a:spLocks/>
          </p:cNvSpPr>
          <p:nvPr/>
        </p:nvSpPr>
        <p:spPr>
          <a:xfrm>
            <a:off x="3401568"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1113261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9BF5721-7B60-E2EC-8192-E8DF20DEE780}"/>
              </a:ext>
            </a:extLst>
          </p:cNvPr>
          <p:cNvSpPr/>
          <p:nvPr/>
        </p:nvSpPr>
        <p:spPr>
          <a:xfrm>
            <a:off x="2959981" y="2102518"/>
            <a:ext cx="2733087" cy="3360758"/>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5" name="Rectangle 24">
            <a:extLst>
              <a:ext uri="{FF2B5EF4-FFF2-40B4-BE49-F238E27FC236}">
                <a16:creationId xmlns:a16="http://schemas.microsoft.com/office/drawing/2014/main" id="{66AE3123-E3E7-7667-3CC2-FE549C794490}"/>
              </a:ext>
            </a:extLst>
          </p:cNvPr>
          <p:cNvSpPr/>
          <p:nvPr/>
        </p:nvSpPr>
        <p:spPr>
          <a:xfrm>
            <a:off x="5840059" y="2102518"/>
            <a:ext cx="2643051" cy="3358435"/>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9" name="Rectangle 28">
            <a:extLst>
              <a:ext uri="{FF2B5EF4-FFF2-40B4-BE49-F238E27FC236}">
                <a16:creationId xmlns:a16="http://schemas.microsoft.com/office/drawing/2014/main" id="{CAFBE475-AF8E-B819-4399-6647A24383E8}"/>
              </a:ext>
            </a:extLst>
          </p:cNvPr>
          <p:cNvSpPr/>
          <p:nvPr/>
        </p:nvSpPr>
        <p:spPr>
          <a:xfrm>
            <a:off x="252865" y="2102518"/>
            <a:ext cx="2560125" cy="3358435"/>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 name="Text Placeholder 17">
            <a:extLst>
              <a:ext uri="{FF2B5EF4-FFF2-40B4-BE49-F238E27FC236}">
                <a16:creationId xmlns:a16="http://schemas.microsoft.com/office/drawing/2014/main" id="{8D8E7B11-0C34-467F-B854-81191D61E32B}"/>
              </a:ext>
            </a:extLst>
          </p:cNvPr>
          <p:cNvSpPr txBox="1">
            <a:spLocks/>
          </p:cNvSpPr>
          <p:nvPr/>
        </p:nvSpPr>
        <p:spPr>
          <a:xfrm>
            <a:off x="3114620" y="3118822"/>
            <a:ext cx="2590736" cy="231661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Sector expertise</a:t>
            </a:r>
            <a:endParaRPr lang="en-US" sz="1200" b="1" spc="30" dirty="0">
              <a:solidFill>
                <a:schemeClr val="tx2"/>
              </a:solidFill>
              <a:latin typeface="Ringside Narrow" panose="02000500000000000000" pitchFamily="2" charset="0"/>
            </a:endParaRPr>
          </a:p>
          <a:p>
            <a:pPr>
              <a:spcAft>
                <a:spcPts val="2400"/>
              </a:spcAft>
            </a:pPr>
            <a:r>
              <a:rPr lang="en-US" sz="1600" dirty="0"/>
              <a:t>We know TIPS. We’ve worked on these inflation-indexed bonds since 1997, the inception of the asset class. </a:t>
            </a:r>
          </a:p>
        </p:txBody>
      </p:sp>
      <p:sp>
        <p:nvSpPr>
          <p:cNvPr id="5" name="Text Placeholder 17">
            <a:extLst>
              <a:ext uri="{FF2B5EF4-FFF2-40B4-BE49-F238E27FC236}">
                <a16:creationId xmlns:a16="http://schemas.microsoft.com/office/drawing/2014/main" id="{F6BA4222-3243-039D-F3F6-062DFD0E02B9}"/>
              </a:ext>
            </a:extLst>
          </p:cNvPr>
          <p:cNvSpPr txBox="1">
            <a:spLocks/>
          </p:cNvSpPr>
          <p:nvPr/>
        </p:nvSpPr>
        <p:spPr>
          <a:xfrm>
            <a:off x="488402" y="3128447"/>
            <a:ext cx="2184234" cy="188238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Significant scale</a:t>
            </a:r>
            <a:endParaRPr lang="en-US" sz="1200" b="1" spc="30" dirty="0">
              <a:solidFill>
                <a:schemeClr val="tx2"/>
              </a:solidFill>
              <a:latin typeface="Ringside Narrow" panose="02000500000000000000" pitchFamily="2" charset="0"/>
            </a:endParaRPr>
          </a:p>
          <a:p>
            <a:pPr>
              <a:spcAft>
                <a:spcPts val="2400"/>
              </a:spcAft>
            </a:pPr>
            <a:r>
              <a:rPr lang="en-US" sz="1600" dirty="0"/>
              <a:t>Over the past 100 years, we’ve grown to become one of the largest ﬁxed income asset managers in the world.</a:t>
            </a:r>
          </a:p>
        </p:txBody>
      </p:sp>
      <p:sp>
        <p:nvSpPr>
          <p:cNvPr id="8" name="Text Placeholder 17">
            <a:extLst>
              <a:ext uri="{FF2B5EF4-FFF2-40B4-BE49-F238E27FC236}">
                <a16:creationId xmlns:a16="http://schemas.microsoft.com/office/drawing/2014/main" id="{47C818A2-6847-AC00-DF66-F7117DBE14F8}"/>
              </a:ext>
            </a:extLst>
          </p:cNvPr>
          <p:cNvSpPr txBox="1">
            <a:spLocks/>
          </p:cNvSpPr>
          <p:nvPr/>
        </p:nvSpPr>
        <p:spPr>
          <a:xfrm>
            <a:off x="5995053" y="3118822"/>
            <a:ext cx="2259261" cy="200368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800" b="1" spc="30" dirty="0">
                <a:latin typeface="Ringside Narrow" panose="02000500000000000000" pitchFamily="2" charset="0"/>
              </a:rPr>
              <a:t>Optimal performance</a:t>
            </a:r>
          </a:p>
          <a:p>
            <a:pPr>
              <a:spcAft>
                <a:spcPts val="2400"/>
              </a:spcAft>
            </a:pPr>
            <a:r>
              <a:rPr lang="en-US" sz="1600" dirty="0"/>
              <a:t>Total risk-adjusted return is consistently competitive with a range of peers and benchmarks.</a:t>
            </a:r>
            <a:r>
              <a:rPr lang="en-US" sz="1600" baseline="30000" dirty="0"/>
              <a:t>1</a:t>
            </a:r>
          </a:p>
        </p:txBody>
      </p:sp>
      <p:sp>
        <p:nvSpPr>
          <p:cNvPr id="15" name="Title 14">
            <a:extLst>
              <a:ext uri="{FF2B5EF4-FFF2-40B4-BE49-F238E27FC236}">
                <a16:creationId xmlns:a16="http://schemas.microsoft.com/office/drawing/2014/main" id="{1E598C54-5F46-896A-A0BA-08CBA525B45F}"/>
              </a:ext>
            </a:extLst>
          </p:cNvPr>
          <p:cNvSpPr>
            <a:spLocks noGrp="1"/>
          </p:cNvSpPr>
          <p:nvPr>
            <p:ph type="title"/>
          </p:nvPr>
        </p:nvSpPr>
        <p:spPr>
          <a:xfrm>
            <a:off x="292100" y="612649"/>
            <a:ext cx="8579610" cy="445992"/>
          </a:xfrm>
        </p:spPr>
        <p:txBody>
          <a:bodyPr/>
          <a:lstStyle/>
          <a:p>
            <a:r>
              <a:rPr lang="en-US" dirty="0"/>
              <a:t>Seeks fixed income exposure to protect against falling interest rates</a:t>
            </a:r>
          </a:p>
        </p:txBody>
      </p:sp>
      <p:sp>
        <p:nvSpPr>
          <p:cNvPr id="6" name="Slide Number Placeholder 5">
            <a:extLst>
              <a:ext uri="{FF2B5EF4-FFF2-40B4-BE49-F238E27FC236}">
                <a16:creationId xmlns:a16="http://schemas.microsoft.com/office/drawing/2014/main" id="{76918CBB-4CBB-F045-95E8-97F250F667BC}"/>
              </a:ext>
            </a:extLst>
          </p:cNvPr>
          <p:cNvSpPr>
            <a:spLocks noGrp="1"/>
          </p:cNvSpPr>
          <p:nvPr>
            <p:ph type="sldNum" sz="quarter" idx="12"/>
          </p:nvPr>
        </p:nvSpPr>
        <p:spPr/>
        <p:txBody>
          <a:bodyPr/>
          <a:lstStyle/>
          <a:p>
            <a:fld id="{E5B12101-DB11-214A-81F9-2D258DBE057F}" type="slidenum">
              <a:rPr lang="en-US" smtClean="0"/>
              <a:pPr/>
              <a:t>79</a:t>
            </a:fld>
            <a:endParaRPr lang="en-US"/>
          </a:p>
        </p:txBody>
      </p:sp>
      <p:sp>
        <p:nvSpPr>
          <p:cNvPr id="20" name="Text Placeholder 19">
            <a:extLst>
              <a:ext uri="{FF2B5EF4-FFF2-40B4-BE49-F238E27FC236}">
                <a16:creationId xmlns:a16="http://schemas.microsoft.com/office/drawing/2014/main" id="{9D0693C1-4704-39AB-5670-C5ED8F455419}"/>
              </a:ext>
            </a:extLst>
          </p:cNvPr>
          <p:cNvSpPr>
            <a:spLocks noGrp="1"/>
          </p:cNvSpPr>
          <p:nvPr>
            <p:ph type="body" sz="quarter" idx="17"/>
          </p:nvPr>
        </p:nvSpPr>
        <p:spPr/>
        <p:txBody>
          <a:bodyPr/>
          <a:lstStyle/>
          <a:p>
            <a:r>
              <a:rPr lang="en-US">
                <a:solidFill>
                  <a:schemeClr val="tx2"/>
                </a:solidFill>
              </a:rPr>
              <a:t>CREF INFLATION-LINKED BOND INVESTMENT OVERVIEW</a:t>
            </a:r>
          </a:p>
        </p:txBody>
      </p:sp>
      <p:cxnSp>
        <p:nvCxnSpPr>
          <p:cNvPr id="27" name="Straight Connector 26">
            <a:extLst>
              <a:ext uri="{FF2B5EF4-FFF2-40B4-BE49-F238E27FC236}">
                <a16:creationId xmlns:a16="http://schemas.microsoft.com/office/drawing/2014/main" id="{2A7DF552-91B0-E341-3F70-34303E162B06}"/>
              </a:ext>
            </a:extLst>
          </p:cNvPr>
          <p:cNvCxnSpPr>
            <a:cxnSpLocks/>
          </p:cNvCxnSpPr>
          <p:nvPr/>
        </p:nvCxnSpPr>
        <p:spPr>
          <a:xfrm>
            <a:off x="488402" y="3563897"/>
            <a:ext cx="2184234"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CC82CB6-2443-0B69-2025-E41D60DF4E26}"/>
              </a:ext>
            </a:extLst>
          </p:cNvPr>
          <p:cNvCxnSpPr>
            <a:cxnSpLocks/>
          </p:cNvCxnSpPr>
          <p:nvPr/>
        </p:nvCxnSpPr>
        <p:spPr>
          <a:xfrm>
            <a:off x="3125506" y="3563897"/>
            <a:ext cx="2372868"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E7E0DB9-F804-F2A0-54B3-FF37298DC8DE}"/>
              </a:ext>
            </a:extLst>
          </p:cNvPr>
          <p:cNvCxnSpPr>
            <a:cxnSpLocks/>
          </p:cNvCxnSpPr>
          <p:nvPr/>
        </p:nvCxnSpPr>
        <p:spPr>
          <a:xfrm>
            <a:off x="5995053" y="3563897"/>
            <a:ext cx="2351227"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sp>
        <p:nvSpPr>
          <p:cNvPr id="33" name="Text Placeholder 2">
            <a:extLst>
              <a:ext uri="{FF2B5EF4-FFF2-40B4-BE49-F238E27FC236}">
                <a16:creationId xmlns:a16="http://schemas.microsoft.com/office/drawing/2014/main" id="{5ACEC11F-75BA-4AEA-4F80-714EF1E1613B}"/>
              </a:ext>
            </a:extLst>
          </p:cNvPr>
          <p:cNvSpPr>
            <a:spLocks noGrp="1"/>
          </p:cNvSpPr>
          <p:nvPr/>
        </p:nvSpPr>
        <p:spPr>
          <a:xfrm>
            <a:off x="8893238" y="3300984"/>
            <a:ext cx="2993962" cy="3386259"/>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b="1">
                <a:solidFill>
                  <a:schemeClr val="tx1"/>
                </a:solidFill>
                <a:latin typeface="Ringside Narrow" panose="02000500000000000000" pitchFamily="2" charset="0"/>
              </a:rPr>
              <a:t>Who it’s for</a:t>
            </a:r>
          </a:p>
          <a:p>
            <a:r>
              <a:rPr lang="en-US" sz="1600">
                <a:solidFill>
                  <a:schemeClr val="tx1"/>
                </a:solidFill>
              </a:rPr>
              <a:t>May be best for employees who want to...</a:t>
            </a:r>
          </a:p>
          <a:p>
            <a:pPr marL="285750" indent="-285750">
              <a:buFont typeface="Arial" panose="020B0604020202020204" pitchFamily="34" charset="0"/>
              <a:buChar char="•"/>
            </a:pPr>
            <a:r>
              <a:rPr lang="en-US" sz="1600">
                <a:solidFill>
                  <a:schemeClr val="tx1"/>
                </a:solidFill>
              </a:rPr>
              <a:t>Invest in ways that can reduce interest rate sensitivity for inflation protection</a:t>
            </a:r>
            <a:r>
              <a:rPr lang="en-US" sz="1600" baseline="30000">
                <a:solidFill>
                  <a:schemeClr val="tx1"/>
                </a:solidFill>
              </a:rPr>
              <a:t>1</a:t>
            </a:r>
            <a:r>
              <a:rPr lang="en-US" sz="1600">
                <a:solidFill>
                  <a:schemeClr val="tx1"/>
                </a:solidFill>
              </a:rPr>
              <a:t> </a:t>
            </a:r>
          </a:p>
          <a:p>
            <a:pPr marL="285750" indent="-285750">
              <a:buFont typeface="Arial" panose="020B0604020202020204" pitchFamily="34" charset="0"/>
              <a:buChar char="•"/>
            </a:pPr>
            <a:r>
              <a:rPr lang="en-US" sz="1600">
                <a:solidFill>
                  <a:schemeClr val="tx1"/>
                </a:solidFill>
              </a:rPr>
              <a:t>Diversify beyond stocks and conventional bonds</a:t>
            </a:r>
            <a:r>
              <a:rPr lang="en-US" sz="1600" baseline="30000">
                <a:solidFill>
                  <a:schemeClr val="tx1"/>
                </a:solidFill>
              </a:rPr>
              <a:t>2</a:t>
            </a:r>
          </a:p>
          <a:p>
            <a:pPr marL="285750" indent="-285750">
              <a:buFont typeface="Arial" panose="020B0604020202020204" pitchFamily="34" charset="0"/>
              <a:buChar char="•"/>
            </a:pPr>
            <a:r>
              <a:rPr lang="en-US" sz="1600">
                <a:solidFill>
                  <a:schemeClr val="tx1"/>
                </a:solidFill>
              </a:rPr>
              <a:t>Get the benefits of lifetime income</a:t>
            </a:r>
            <a:r>
              <a:rPr lang="en-US" sz="1600" baseline="30000">
                <a:solidFill>
                  <a:schemeClr val="tx1"/>
                </a:solidFill>
              </a:rPr>
              <a:t>3</a:t>
            </a:r>
            <a:r>
              <a:rPr lang="en-US" sz="1600">
                <a:solidFill>
                  <a:schemeClr val="tx1"/>
                </a:solidFill>
              </a:rPr>
              <a:t> </a:t>
            </a:r>
          </a:p>
        </p:txBody>
      </p:sp>
      <p:pic>
        <p:nvPicPr>
          <p:cNvPr id="34" name="Graphic 33">
            <a:extLst>
              <a:ext uri="{FF2B5EF4-FFF2-40B4-BE49-F238E27FC236}">
                <a16:creationId xmlns:a16="http://schemas.microsoft.com/office/drawing/2014/main" id="{6D8FB69A-ACAA-DB05-8942-F043FCE13927}"/>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94354" y="2243559"/>
            <a:ext cx="761827" cy="761827"/>
          </a:xfrm>
          <a:prstGeom prst="rect">
            <a:avLst/>
          </a:prstGeom>
        </p:spPr>
      </p:pic>
      <p:pic>
        <p:nvPicPr>
          <p:cNvPr id="35" name="Graphic 34">
            <a:extLst>
              <a:ext uri="{FF2B5EF4-FFF2-40B4-BE49-F238E27FC236}">
                <a16:creationId xmlns:a16="http://schemas.microsoft.com/office/drawing/2014/main" id="{924400DE-4A4F-C0B7-8160-F2D2AC1208D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14620" y="2270234"/>
            <a:ext cx="820748" cy="820748"/>
          </a:xfrm>
          <a:prstGeom prst="rect">
            <a:avLst/>
          </a:prstGeom>
        </p:spPr>
      </p:pic>
      <p:pic>
        <p:nvPicPr>
          <p:cNvPr id="36" name="Graphic 35">
            <a:extLst>
              <a:ext uri="{FF2B5EF4-FFF2-40B4-BE49-F238E27FC236}">
                <a16:creationId xmlns:a16="http://schemas.microsoft.com/office/drawing/2014/main" id="{7BBD8BD7-BFAC-2617-48A2-4706D239099E}"/>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962592" y="2344939"/>
            <a:ext cx="728397" cy="728397"/>
          </a:xfrm>
          <a:prstGeom prst="rect">
            <a:avLst/>
          </a:prstGeom>
        </p:spPr>
      </p:pic>
      <p:sp>
        <p:nvSpPr>
          <p:cNvPr id="37" name="Text Placeholder 19">
            <a:extLst>
              <a:ext uri="{FF2B5EF4-FFF2-40B4-BE49-F238E27FC236}">
                <a16:creationId xmlns:a16="http://schemas.microsoft.com/office/drawing/2014/main" id="{E2FE54FE-8EAA-A375-B684-D8CB7E1B7706}"/>
              </a:ext>
            </a:extLst>
          </p:cNvPr>
          <p:cNvSpPr>
            <a:spLocks noGrp="1"/>
          </p:cNvSpPr>
          <p:nvPr/>
        </p:nvSpPr>
        <p:spPr>
          <a:xfrm>
            <a:off x="301752" y="5849924"/>
            <a:ext cx="8168067" cy="550876"/>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AutoNum type="arabicPeriod"/>
            </a:pPr>
            <a:r>
              <a:rPr lang="en-US" sz="850" dirty="0"/>
              <a:t>See “Performance Returns” chart on </a:t>
            </a:r>
            <a:r>
              <a:rPr lang="en-US" sz="850" dirty="0">
                <a:solidFill>
                  <a:srgbClr val="FF0000"/>
                </a:solidFill>
              </a:rPr>
              <a:t>slide 6</a:t>
            </a:r>
            <a:r>
              <a:rPr lang="en-US" sz="850" dirty="0"/>
              <a:t> for more information.</a:t>
            </a:r>
          </a:p>
          <a:p>
            <a:pPr marL="137160" indent="-137160">
              <a:spcAft>
                <a:spcPts val="100"/>
              </a:spcAft>
              <a:buFont typeface="Arial" panose="020B0604020202020204" pitchFamily="34" charset="0"/>
              <a:buAutoNum type="arabicPeriod"/>
            </a:pPr>
            <a:r>
              <a:rPr lang="en-US" sz="850" dirty="0"/>
              <a:t>Diversification is a technique to help reduce risk. It is not guaranteed to protect against loss.</a:t>
            </a:r>
          </a:p>
          <a:p>
            <a:pPr marL="137160" indent="-137160">
              <a:spcAft>
                <a:spcPts val="100"/>
              </a:spcAft>
              <a:buFont typeface="+mj-lt"/>
              <a:buAutoNum type="arabicPeriod"/>
            </a:pPr>
            <a:r>
              <a:rPr lang="en-US" sz="850" dirty="0">
                <a:latin typeface="+mn-lt"/>
              </a:rPr>
              <a:t>Any guarantees under annuities issued by TIAA are subject to TIAA’s claims-paying ability. Payments from the variable accounts will rise or fall based on investment performance.</a:t>
            </a:r>
          </a:p>
        </p:txBody>
      </p:sp>
      <p:sp>
        <p:nvSpPr>
          <p:cNvPr id="3" name="Text Placeholder 2">
            <a:extLst>
              <a:ext uri="{FF2B5EF4-FFF2-40B4-BE49-F238E27FC236}">
                <a16:creationId xmlns:a16="http://schemas.microsoft.com/office/drawing/2014/main" id="{41DED2A1-FF2D-FE40-A58E-55D1A2AB8BE4}"/>
              </a:ext>
            </a:extLst>
          </p:cNvPr>
          <p:cNvSpPr>
            <a:spLocks noGrp="1"/>
          </p:cNvSpPr>
          <p:nvPr/>
        </p:nvSpPr>
        <p:spPr>
          <a:xfrm>
            <a:off x="292100" y="1134336"/>
            <a:ext cx="8404392" cy="5508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Structured to outpace inflation with investments primarily in </a:t>
            </a:r>
            <a:br>
              <a:rPr lang="en-US" sz="1600" dirty="0">
                <a:solidFill>
                  <a:schemeClr val="tx1"/>
                </a:solidFill>
              </a:rPr>
            </a:br>
            <a:r>
              <a:rPr lang="en-US" sz="1600" dirty="0">
                <a:solidFill>
                  <a:schemeClr val="tx1"/>
                </a:solidFill>
              </a:rPr>
              <a:t>Treasury Inflation-Protected Securities (TIPS)</a:t>
            </a:r>
          </a:p>
        </p:txBody>
      </p:sp>
      <p:pic>
        <p:nvPicPr>
          <p:cNvPr id="4" name="Picture 3">
            <a:extLst>
              <a:ext uri="{FF2B5EF4-FFF2-40B4-BE49-F238E27FC236}">
                <a16:creationId xmlns:a16="http://schemas.microsoft.com/office/drawing/2014/main" id="{3193011F-BBDA-8E2B-768E-DD64F980674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871710" y="190222"/>
            <a:ext cx="3084091" cy="2908456"/>
          </a:xfrm>
          <a:prstGeom prst="rect">
            <a:avLst/>
          </a:prstGeom>
        </p:spPr>
      </p:pic>
    </p:spTree>
    <p:extLst>
      <p:ext uri="{BB962C8B-B14F-4D97-AF65-F5344CB8AC3E}">
        <p14:creationId xmlns:p14="http://schemas.microsoft.com/office/powerpoint/2010/main" val="491817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792E437-BCF4-FC21-5684-158C8AA248BC}"/>
              </a:ext>
            </a:extLst>
          </p:cNvPr>
          <p:cNvSpPr>
            <a:spLocks noGrp="1"/>
          </p:cNvSpPr>
          <p:nvPr>
            <p:ph type="sldNum" sz="quarter" idx="12"/>
          </p:nvPr>
        </p:nvSpPr>
        <p:spPr/>
        <p:txBody>
          <a:bodyPr/>
          <a:lstStyle/>
          <a:p>
            <a:fld id="{E5B12101-DB11-214A-81F9-2D258DBE057F}" type="slidenum">
              <a:rPr lang="en-US" smtClean="0"/>
              <a:pPr/>
              <a:t>8</a:t>
            </a:fld>
            <a:endParaRPr lang="en-US"/>
          </a:p>
        </p:txBody>
      </p:sp>
      <p:sp>
        <p:nvSpPr>
          <p:cNvPr id="6" name="Title 2">
            <a:extLst>
              <a:ext uri="{FF2B5EF4-FFF2-40B4-BE49-F238E27FC236}">
                <a16:creationId xmlns:a16="http://schemas.microsoft.com/office/drawing/2014/main" id="{EB996757-8D3A-F311-E551-9CD6113FAB71}"/>
              </a:ext>
            </a:extLst>
          </p:cNvPr>
          <p:cNvSpPr>
            <a:spLocks noGrp="1"/>
          </p:cNvSpPr>
          <p:nvPr/>
        </p:nvSpPr>
        <p:spPr>
          <a:xfrm>
            <a:off x="292608" y="612648"/>
            <a:ext cx="10947623" cy="627573"/>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t>CREF offers a suite of eight accounts to meet client needs.</a:t>
            </a:r>
          </a:p>
        </p:txBody>
      </p:sp>
      <p:graphicFrame>
        <p:nvGraphicFramePr>
          <p:cNvPr id="7" name="Chart Placeholder 5">
            <a:extLst>
              <a:ext uri="{FF2B5EF4-FFF2-40B4-BE49-F238E27FC236}">
                <a16:creationId xmlns:a16="http://schemas.microsoft.com/office/drawing/2014/main" id="{6A66B4A7-5AC5-A74A-2819-28BA664B964D}"/>
              </a:ext>
            </a:extLst>
          </p:cNvPr>
          <p:cNvGraphicFramePr>
            <a:graphicFrameLocks/>
          </p:cNvGraphicFramePr>
          <p:nvPr>
            <p:custDataLst>
              <p:tags r:id="rId1"/>
            </p:custDataLst>
            <p:extLst>
              <p:ext uri="{D42A27DB-BD31-4B8C-83A1-F6EECF244321}">
                <p14:modId xmlns:p14="http://schemas.microsoft.com/office/powerpoint/2010/main" val="1168525212"/>
              </p:ext>
            </p:extLst>
          </p:nvPr>
        </p:nvGraphicFramePr>
        <p:xfrm>
          <a:off x="206104" y="1025831"/>
          <a:ext cx="11692247" cy="2295144"/>
        </p:xfrm>
        <a:graphic>
          <a:graphicData uri="http://schemas.openxmlformats.org/drawingml/2006/table">
            <a:tbl>
              <a:tblPr firstRow="1" bandRow="1"/>
              <a:tblGrid>
                <a:gridCol w="1277008">
                  <a:extLst>
                    <a:ext uri="{9D8B030D-6E8A-4147-A177-3AD203B41FA5}">
                      <a16:colId xmlns:a16="http://schemas.microsoft.com/office/drawing/2014/main" val="1682790029"/>
                    </a:ext>
                  </a:extLst>
                </a:gridCol>
                <a:gridCol w="2725633">
                  <a:extLst>
                    <a:ext uri="{9D8B030D-6E8A-4147-A177-3AD203B41FA5}">
                      <a16:colId xmlns:a16="http://schemas.microsoft.com/office/drawing/2014/main" val="4093142591"/>
                    </a:ext>
                  </a:extLst>
                </a:gridCol>
                <a:gridCol w="2505206">
                  <a:extLst>
                    <a:ext uri="{9D8B030D-6E8A-4147-A177-3AD203B41FA5}">
                      <a16:colId xmlns:a16="http://schemas.microsoft.com/office/drawing/2014/main" val="3941841117"/>
                    </a:ext>
                  </a:extLst>
                </a:gridCol>
                <a:gridCol w="2392471">
                  <a:extLst>
                    <a:ext uri="{9D8B030D-6E8A-4147-A177-3AD203B41FA5}">
                      <a16:colId xmlns:a16="http://schemas.microsoft.com/office/drawing/2014/main" val="273658988"/>
                    </a:ext>
                  </a:extLst>
                </a:gridCol>
                <a:gridCol w="2791929">
                  <a:extLst>
                    <a:ext uri="{9D8B030D-6E8A-4147-A177-3AD203B41FA5}">
                      <a16:colId xmlns:a16="http://schemas.microsoft.com/office/drawing/2014/main" val="2807206530"/>
                    </a:ext>
                  </a:extLst>
                </a:gridCol>
              </a:tblGrid>
              <a:tr h="484324">
                <a:tc>
                  <a:txBody>
                    <a:bodyPr/>
                    <a:lstStyle/>
                    <a:p>
                      <a:endParaRPr lang="en-US" sz="1300" b="1" i="0">
                        <a:solidFill>
                          <a:schemeClr val="bg1"/>
                        </a:solidFill>
                        <a:latin typeface="Ringside Narrow" panose="02000500000000000000" pitchFamily="2" charset="0"/>
                      </a:endParaRPr>
                    </a:p>
                  </a:txBody>
                  <a:tcPr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algn="l"/>
                      <a:r>
                        <a:rPr lang="en-US" sz="1600" b="1" i="0">
                          <a:latin typeface="Ringside Narrow" panose="02000500000000000000" pitchFamily="2" charset="0"/>
                        </a:rPr>
                        <a:t>         CREF </a:t>
                      </a:r>
                      <a:r>
                        <a:rPr lang="en-US" sz="1600" b="1" i="0">
                          <a:solidFill>
                            <a:schemeClr val="accent1">
                              <a:lumMod val="75000"/>
                            </a:schemeClr>
                          </a:solidFill>
                          <a:latin typeface="Ringside Narrow" panose="02000500000000000000" pitchFamily="2" charset="0"/>
                        </a:rPr>
                        <a:t>Stock</a:t>
                      </a:r>
                    </a:p>
                  </a:txBody>
                  <a:tcPr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r>
                        <a:rPr lang="en-US" sz="1600" b="1" i="0">
                          <a:latin typeface="Ringside Narrow" panose="02000500000000000000" pitchFamily="2" charset="0"/>
                        </a:rPr>
                        <a:t>            CREF </a:t>
                      </a:r>
                      <a:r>
                        <a:rPr lang="en-US" sz="1600" b="1" i="0">
                          <a:solidFill>
                            <a:schemeClr val="accent1">
                              <a:lumMod val="75000"/>
                            </a:schemeClr>
                          </a:solidFill>
                          <a:latin typeface="Ringside Narrow" panose="02000500000000000000" pitchFamily="2" charset="0"/>
                        </a:rPr>
                        <a:t>Global Equities</a:t>
                      </a:r>
                    </a:p>
                  </a:txBody>
                  <a:tcPr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r>
                        <a:rPr lang="en-US" sz="1600" b="1" i="0">
                          <a:latin typeface="Ringside Narrow" panose="02000500000000000000" pitchFamily="2" charset="0"/>
                        </a:rPr>
                        <a:t>             CREF </a:t>
                      </a:r>
                      <a:r>
                        <a:rPr lang="en-US" sz="1600" b="1" i="0">
                          <a:solidFill>
                            <a:schemeClr val="tx2"/>
                          </a:solidFill>
                          <a:latin typeface="Ringside Narrow" panose="02000500000000000000" pitchFamily="2" charset="0"/>
                        </a:rPr>
                        <a:t>Growth</a:t>
                      </a:r>
                    </a:p>
                  </a:txBody>
                  <a:tcPr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a:latin typeface="Ringside Narrow" panose="02000500000000000000" pitchFamily="2" charset="0"/>
                        </a:rPr>
                        <a:t>             CREF </a:t>
                      </a:r>
                      <a:r>
                        <a:rPr lang="en-US" sz="1600" b="1" i="0">
                          <a:solidFill>
                            <a:schemeClr val="tx2"/>
                          </a:solidFill>
                          <a:latin typeface="Ringside Narrow" panose="02000500000000000000" pitchFamily="2" charset="0"/>
                        </a:rPr>
                        <a:t>Equity Index</a:t>
                      </a:r>
                    </a:p>
                  </a:txBody>
                  <a:tcPr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481631719"/>
                  </a:ext>
                </a:extLst>
              </a:tr>
              <a:tr h="416708">
                <a:tc>
                  <a:txBody>
                    <a:bodyPr/>
                    <a:lstStyle/>
                    <a:p>
                      <a:r>
                        <a:rPr lang="en-US" sz="1300" b="1" i="0" dirty="0">
                          <a:solidFill>
                            <a:schemeClr val="tx1"/>
                          </a:solidFill>
                          <a:latin typeface="Ringside Narrow" panose="02000500000000000000" pitchFamily="2" charset="0"/>
                        </a:rPr>
                        <a:t>Asset class</a:t>
                      </a:r>
                    </a:p>
                  </a:txBody>
                  <a:tcPr anchor="ctr">
                    <a:lnL>
                      <a:noFill/>
                    </a:lnL>
                    <a:lnR w="3175" cap="flat" cmpd="sng" algn="ctr">
                      <a:solidFill>
                        <a:srgbClr val="E7E7DD"/>
                      </a:solid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t>Global equities</a:t>
                      </a:r>
                      <a:r>
                        <a:rPr lang="en-US" sz="1300" baseline="30000"/>
                        <a:t>1</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r>
                        <a:rPr lang="en-US" sz="1300"/>
                        <a:t>Global equities</a:t>
                      </a:r>
                      <a:r>
                        <a:rPr lang="en-US" sz="1300" baseline="30000"/>
                        <a:t>1</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U.S. equities</a:t>
                      </a:r>
                    </a:p>
                  </a:txBody>
                  <a:tcPr anchor="ctr">
                    <a:lnL w="3175" cap="flat" cmpd="sng" algn="ctr">
                      <a:solidFill>
                        <a:srgbClr val="E7E7DD"/>
                      </a:solidFill>
                      <a:prstDash val="solid"/>
                      <a:round/>
                      <a:headEnd type="none" w="med" len="med"/>
                      <a:tailEnd type="none" w="med" len="med"/>
                    </a:lnL>
                    <a:lnR w="3175" cap="flat" cmpd="sng" algn="ctr">
                      <a:no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300"/>
                        <a:t>U.S. equities</a:t>
                      </a:r>
                    </a:p>
                  </a:txBody>
                  <a:tcPr anchor="ctr">
                    <a:lnL w="3175"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519824366"/>
                  </a:ext>
                </a:extLst>
              </a:tr>
              <a:tr h="488702">
                <a:tc>
                  <a:txBody>
                    <a:bodyPr/>
                    <a:lstStyle/>
                    <a:p>
                      <a:r>
                        <a:rPr lang="en-US" sz="1300" b="1" i="0" dirty="0">
                          <a:solidFill>
                            <a:schemeClr val="tx1"/>
                          </a:solidFill>
                          <a:latin typeface="Ringside Narrow" panose="02000500000000000000" pitchFamily="2" charset="0"/>
                        </a:rPr>
                        <a:t>Opportunity</a:t>
                      </a:r>
                    </a:p>
                  </a:txBody>
                  <a:tcPr anchor="ctr">
                    <a:lnL>
                      <a:noFill/>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t>Growth from broadly </a:t>
                      </a:r>
                      <a:br>
                        <a:rPr lang="en-US" sz="1300"/>
                      </a:br>
                      <a:r>
                        <a:rPr lang="en-US" sz="1300"/>
                        <a:t>diversified global markets</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r>
                        <a:rPr lang="en-US" sz="1300"/>
                        <a:t>Growth from broadly diversified global markets</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a:t>Exceptional growth with expected fluctuations in value</a:t>
                      </a:r>
                    </a:p>
                  </a:txBody>
                  <a:tcPr anchor="ctr">
                    <a:lnL w="3175" cap="flat" cmpd="sng" algn="ctr">
                      <a:solidFill>
                        <a:srgbClr val="E7E7DD"/>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300"/>
                        <a:t>Growth from overall U.S. stock market performance</a:t>
                      </a:r>
                    </a:p>
                  </a:txBody>
                  <a:tcPr anchor="ctr">
                    <a:lnL w="3175"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11828846"/>
                  </a:ext>
                </a:extLst>
              </a:tr>
              <a:tr h="488702">
                <a:tc>
                  <a:txBody>
                    <a:bodyPr/>
                    <a:lstStyle/>
                    <a:p>
                      <a:r>
                        <a:rPr lang="en-US" sz="1300" b="1" i="0" dirty="0">
                          <a:solidFill>
                            <a:schemeClr val="tx1"/>
                          </a:solidFill>
                          <a:latin typeface="Ringside Narrow" panose="02000500000000000000" pitchFamily="2" charset="0"/>
                        </a:rPr>
                        <a:t>Investments</a:t>
                      </a:r>
                    </a:p>
                  </a:txBody>
                  <a:tcPr anchor="ctr">
                    <a:lnL>
                      <a:noFill/>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t>Broadly diversified portfolio of stocks from around the world</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r>
                        <a:rPr lang="en-US" sz="1300"/>
                        <a:t>Large-cap stocks from around the world</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300"/>
                        <a:t>Large and mid-cap stocks of </a:t>
                      </a:r>
                      <a:br>
                        <a:rPr lang="en-US" sz="1300"/>
                      </a:br>
                      <a:r>
                        <a:rPr lang="en-US" sz="1300"/>
                        <a:t>innovative companies</a:t>
                      </a:r>
                    </a:p>
                  </a:txBody>
                  <a:tcPr anchor="ctr">
                    <a:lnL w="3175" cap="flat" cmpd="sng" algn="ctr">
                      <a:solidFill>
                        <a:srgbClr val="E7E7DD"/>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300"/>
                        <a:t>Stocks that track broad  U.S. equity market index</a:t>
                      </a:r>
                    </a:p>
                  </a:txBody>
                  <a:tcPr anchor="ctr">
                    <a:lnL w="3175"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3382537218"/>
                  </a:ext>
                </a:extLst>
              </a:tr>
              <a:tr h="416708">
                <a:tc>
                  <a:txBody>
                    <a:bodyPr/>
                    <a:lstStyle/>
                    <a:p>
                      <a:r>
                        <a:rPr lang="en-US" sz="1300" b="1" i="0" dirty="0">
                          <a:solidFill>
                            <a:schemeClr val="tx1"/>
                          </a:solidFill>
                          <a:latin typeface="Ringside Narrow" panose="02000500000000000000" pitchFamily="2" charset="0"/>
                        </a:rPr>
                        <a:t>Management</a:t>
                      </a:r>
                    </a:p>
                  </a:txBody>
                  <a:tcPr anchor="ctr">
                    <a:lnL>
                      <a:noFill/>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r>
                        <a:rPr lang="en-US" sz="1300"/>
                        <a:t>Active</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accent6"/>
                    </a:solidFill>
                  </a:tcPr>
                </a:tc>
                <a:tc>
                  <a:txBody>
                    <a:bodyPr/>
                    <a:lstStyle/>
                    <a:p>
                      <a:r>
                        <a:rPr lang="en-US" sz="1300"/>
                        <a:t>Active</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r>
                        <a:rPr lang="en-US" sz="1300" dirty="0"/>
                        <a:t>Active</a:t>
                      </a:r>
                    </a:p>
                  </a:txBody>
                  <a:tcPr anchor="ctr">
                    <a:lnL w="3175" cap="flat" cmpd="sng" algn="ctr">
                      <a:solidFill>
                        <a:srgbClr val="E7E7DD"/>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accent2"/>
                    </a:solidFill>
                  </a:tcPr>
                </a:tc>
                <a:tc>
                  <a:txBody>
                    <a:bodyPr/>
                    <a:lstStyle/>
                    <a:p>
                      <a:r>
                        <a:rPr lang="en-US" sz="1300" dirty="0"/>
                        <a:t>Passive</a:t>
                      </a:r>
                    </a:p>
                  </a:txBody>
                  <a:tcPr anchor="ctr">
                    <a:lnL w="3175"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3175"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27561122"/>
                  </a:ext>
                </a:extLst>
              </a:tr>
            </a:tbl>
          </a:graphicData>
        </a:graphic>
      </p:graphicFrame>
      <p:sp>
        <p:nvSpPr>
          <p:cNvPr id="8" name="Text Placeholder 19">
            <a:extLst>
              <a:ext uri="{FF2B5EF4-FFF2-40B4-BE49-F238E27FC236}">
                <a16:creationId xmlns:a16="http://schemas.microsoft.com/office/drawing/2014/main" id="{1FFF0A1C-4D34-EE23-18B1-CB7925744E23}"/>
              </a:ext>
            </a:extLst>
          </p:cNvPr>
          <p:cNvSpPr>
            <a:spLocks noGrp="1"/>
          </p:cNvSpPr>
          <p:nvPr/>
        </p:nvSpPr>
        <p:spPr>
          <a:xfrm>
            <a:off x="304915" y="5939468"/>
            <a:ext cx="11481924" cy="461332"/>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lnSpc>
                <a:spcPct val="90000"/>
              </a:lnSpc>
              <a:spcAft>
                <a:spcPts val="100"/>
              </a:spcAft>
              <a:buFont typeface="+mj-lt"/>
              <a:buAutoNum type="arabicPeriod"/>
            </a:pPr>
            <a:r>
              <a:rPr lang="en-US" sz="850"/>
              <a:t>Funds that invest in foreign securities are subject to special risks, including currency fluctuation and political and.</a:t>
            </a:r>
          </a:p>
          <a:p>
            <a:pPr marL="137160" indent="-137160">
              <a:lnSpc>
                <a:spcPct val="90000"/>
              </a:lnSpc>
              <a:spcAft>
                <a:spcPts val="100"/>
              </a:spcAft>
              <a:buFont typeface="+mj-lt"/>
              <a:buAutoNum type="arabicPeriod"/>
            </a:pPr>
            <a:r>
              <a:rPr lang="en-US" sz="850"/>
              <a:t>You could lose money by investing in the CREF Money Market Account. Because the accumulation unit value of the Account will fluctuate, the value of your investment may increase or decrease. An investment in the Account is not insured or guaranteed by the Federal Deposit Insurance Corporation or any other government agency. The Account’s sponsor has no legal obligation to provide support to the Account, and you should not expect that the sponsor will provide financial support to the Account at any time.  </a:t>
            </a:r>
          </a:p>
        </p:txBody>
      </p:sp>
      <p:pic>
        <p:nvPicPr>
          <p:cNvPr id="10" name="Graphic 9">
            <a:extLst>
              <a:ext uri="{FF2B5EF4-FFF2-40B4-BE49-F238E27FC236}">
                <a16:creationId xmlns:a16="http://schemas.microsoft.com/office/drawing/2014/main" id="{26F8E3A5-A4B0-A341-2DCE-8F6045A99F93}"/>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6864871" y="1084564"/>
            <a:ext cx="345008" cy="345008"/>
          </a:xfrm>
          <a:prstGeom prst="rect">
            <a:avLst/>
          </a:prstGeom>
        </p:spPr>
      </p:pic>
      <p:pic>
        <p:nvPicPr>
          <p:cNvPr id="11" name="Graphic 10">
            <a:extLst>
              <a:ext uri="{FF2B5EF4-FFF2-40B4-BE49-F238E27FC236}">
                <a16:creationId xmlns:a16="http://schemas.microsoft.com/office/drawing/2014/main" id="{F228F12D-0337-45EC-9D2B-806F6E1560FE}"/>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9279887" y="1100724"/>
            <a:ext cx="345009" cy="345009"/>
          </a:xfrm>
          <a:prstGeom prst="rect">
            <a:avLst/>
          </a:prstGeom>
        </p:spPr>
      </p:pic>
      <p:graphicFrame>
        <p:nvGraphicFramePr>
          <p:cNvPr id="12" name="Chart Placeholder 5">
            <a:extLst>
              <a:ext uri="{FF2B5EF4-FFF2-40B4-BE49-F238E27FC236}">
                <a16:creationId xmlns:a16="http://schemas.microsoft.com/office/drawing/2014/main" id="{43C777A4-B0B5-4C22-8BE9-A3DEB7602132}"/>
              </a:ext>
            </a:extLst>
          </p:cNvPr>
          <p:cNvGraphicFramePr>
            <a:graphicFrameLocks/>
          </p:cNvGraphicFramePr>
          <p:nvPr>
            <p:extLst>
              <p:ext uri="{D42A27DB-BD31-4B8C-83A1-F6EECF244321}">
                <p14:modId xmlns:p14="http://schemas.microsoft.com/office/powerpoint/2010/main" val="1209713810"/>
              </p:ext>
            </p:extLst>
          </p:nvPr>
        </p:nvGraphicFramePr>
        <p:xfrm>
          <a:off x="292608" y="3362094"/>
          <a:ext cx="11605744" cy="2538821"/>
        </p:xfrm>
        <a:graphic>
          <a:graphicData uri="http://schemas.openxmlformats.org/drawingml/2006/table">
            <a:tbl>
              <a:tblPr firstRow="1" bandRow="1"/>
              <a:tblGrid>
                <a:gridCol w="1179353">
                  <a:extLst>
                    <a:ext uri="{9D8B030D-6E8A-4147-A177-3AD203B41FA5}">
                      <a16:colId xmlns:a16="http://schemas.microsoft.com/office/drawing/2014/main" val="1682790029"/>
                    </a:ext>
                  </a:extLst>
                </a:gridCol>
                <a:gridCol w="2829742">
                  <a:extLst>
                    <a:ext uri="{9D8B030D-6E8A-4147-A177-3AD203B41FA5}">
                      <a16:colId xmlns:a16="http://schemas.microsoft.com/office/drawing/2014/main" val="4093142591"/>
                    </a:ext>
                  </a:extLst>
                </a:gridCol>
                <a:gridCol w="2550300">
                  <a:extLst>
                    <a:ext uri="{9D8B030D-6E8A-4147-A177-3AD203B41FA5}">
                      <a16:colId xmlns:a16="http://schemas.microsoft.com/office/drawing/2014/main" val="3941841117"/>
                    </a:ext>
                  </a:extLst>
                </a:gridCol>
                <a:gridCol w="2424047">
                  <a:extLst>
                    <a:ext uri="{9D8B030D-6E8A-4147-A177-3AD203B41FA5}">
                      <a16:colId xmlns:a16="http://schemas.microsoft.com/office/drawing/2014/main" val="273658988"/>
                    </a:ext>
                  </a:extLst>
                </a:gridCol>
                <a:gridCol w="2622302">
                  <a:extLst>
                    <a:ext uri="{9D8B030D-6E8A-4147-A177-3AD203B41FA5}">
                      <a16:colId xmlns:a16="http://schemas.microsoft.com/office/drawing/2014/main" val="2807206530"/>
                    </a:ext>
                  </a:extLst>
                </a:gridCol>
              </a:tblGrid>
              <a:tr h="579314">
                <a:tc>
                  <a:txBody>
                    <a:bodyPr/>
                    <a:lstStyle/>
                    <a:p>
                      <a:endParaRPr lang="en-US" sz="1300" b="1" i="0">
                        <a:solidFill>
                          <a:schemeClr val="bg1"/>
                        </a:solidFill>
                        <a:latin typeface="Ringside Narrow" panose="02000500000000000000" pitchFamily="2" charset="0"/>
                      </a:endParaRPr>
                    </a:p>
                  </a:txBody>
                  <a:tcPr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algn="l"/>
                      <a:r>
                        <a:rPr lang="en-US" sz="1600" b="1" i="0">
                          <a:latin typeface="Ringside Narrow" panose="02000500000000000000" pitchFamily="2" charset="0"/>
                        </a:rPr>
                        <a:t>            CREF </a:t>
                      </a:r>
                      <a:r>
                        <a:rPr lang="en-US" sz="1600" b="1" i="0">
                          <a:solidFill>
                            <a:schemeClr val="accent1">
                              <a:lumMod val="75000"/>
                            </a:schemeClr>
                          </a:solidFill>
                          <a:latin typeface="Ringside Narrow" panose="02000500000000000000" pitchFamily="2" charset="0"/>
                        </a:rPr>
                        <a:t>Social Choice</a:t>
                      </a:r>
                      <a:r>
                        <a:rPr lang="en-US" sz="1600" b="1" i="0" baseline="30000">
                          <a:solidFill>
                            <a:schemeClr val="accent1">
                              <a:lumMod val="75000"/>
                            </a:schemeClr>
                          </a:solidFill>
                          <a:latin typeface="Ringside Narrow" panose="02000500000000000000" pitchFamily="2" charset="0"/>
                        </a:rPr>
                        <a:t>1</a:t>
                      </a:r>
                    </a:p>
                  </a:txBody>
                  <a:tcPr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r>
                        <a:rPr lang="en-US" sz="1600" b="1" i="0">
                          <a:latin typeface="Ringside Narrow" panose="02000500000000000000" pitchFamily="2" charset="0"/>
                        </a:rPr>
                        <a:t>          CREF </a:t>
                      </a:r>
                      <a:r>
                        <a:rPr lang="en-US" sz="1600" b="1" i="0">
                          <a:solidFill>
                            <a:schemeClr val="accent1">
                              <a:lumMod val="75000"/>
                            </a:schemeClr>
                          </a:solidFill>
                          <a:latin typeface="Ringside Narrow" panose="02000500000000000000" pitchFamily="2" charset="0"/>
                        </a:rPr>
                        <a:t>Inflation-</a:t>
                      </a:r>
                      <a:br>
                        <a:rPr lang="en-US" sz="1600" b="1" i="0">
                          <a:solidFill>
                            <a:schemeClr val="accent1">
                              <a:lumMod val="75000"/>
                            </a:schemeClr>
                          </a:solidFill>
                          <a:latin typeface="Ringside Narrow" panose="02000500000000000000" pitchFamily="2" charset="0"/>
                        </a:rPr>
                      </a:br>
                      <a:r>
                        <a:rPr lang="en-US" sz="1600" b="1" i="0">
                          <a:solidFill>
                            <a:schemeClr val="accent1">
                              <a:lumMod val="75000"/>
                            </a:schemeClr>
                          </a:solidFill>
                          <a:latin typeface="Ringside Narrow" panose="02000500000000000000" pitchFamily="2" charset="0"/>
                        </a:rPr>
                        <a:t>          Linked Bond</a:t>
                      </a:r>
                    </a:p>
                  </a:txBody>
                  <a:tcPr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r>
                        <a:rPr lang="en-US" sz="1600" b="1" i="0">
                          <a:latin typeface="Ringside Narrow" panose="02000500000000000000" pitchFamily="2" charset="0"/>
                        </a:rPr>
                        <a:t>         CREF </a:t>
                      </a:r>
                      <a:r>
                        <a:rPr lang="en-US" sz="1600" b="1" i="0">
                          <a:solidFill>
                            <a:schemeClr val="tx2"/>
                          </a:solidFill>
                          <a:latin typeface="Ringside Narrow" panose="02000500000000000000" pitchFamily="2" charset="0"/>
                        </a:rPr>
                        <a:t>Core Bond</a:t>
                      </a:r>
                    </a:p>
                  </a:txBody>
                  <a:tcPr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a:latin typeface="Ringside Narrow" panose="02000500000000000000" pitchFamily="2" charset="0"/>
                        </a:rPr>
                        <a:t>           CREF </a:t>
                      </a:r>
                      <a:r>
                        <a:rPr lang="en-US" sz="1600" b="1" i="0">
                          <a:solidFill>
                            <a:schemeClr val="tx2"/>
                          </a:solidFill>
                          <a:latin typeface="Ringside Narrow" panose="02000500000000000000" pitchFamily="2" charset="0"/>
                        </a:rPr>
                        <a:t>Money</a:t>
                      </a:r>
                      <a:br>
                        <a:rPr lang="en-US" sz="1600" b="1" i="0">
                          <a:solidFill>
                            <a:schemeClr val="tx2"/>
                          </a:solidFill>
                          <a:latin typeface="Ringside Narrow" panose="02000500000000000000" pitchFamily="2" charset="0"/>
                        </a:rPr>
                      </a:br>
                      <a:r>
                        <a:rPr lang="en-US" sz="1600" b="1" i="0">
                          <a:solidFill>
                            <a:schemeClr val="tx2"/>
                          </a:solidFill>
                          <a:latin typeface="Ringside Narrow" panose="02000500000000000000" pitchFamily="2" charset="0"/>
                        </a:rPr>
                        <a:t>           Market</a:t>
                      </a:r>
                      <a:r>
                        <a:rPr lang="en-US" sz="1600" b="1" i="0" baseline="30000">
                          <a:solidFill>
                            <a:schemeClr val="tx2"/>
                          </a:solidFill>
                          <a:latin typeface="Ringside Narrow" panose="02000500000000000000" pitchFamily="2" charset="0"/>
                        </a:rPr>
                        <a:t>2</a:t>
                      </a:r>
                    </a:p>
                  </a:txBody>
                  <a:tcPr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481631719"/>
                  </a:ext>
                </a:extLst>
              </a:tr>
              <a:tr h="392932">
                <a:tc>
                  <a:txBody>
                    <a:bodyPr/>
                    <a:lstStyle/>
                    <a:p>
                      <a:r>
                        <a:rPr lang="en-US" sz="1300" b="1" i="0">
                          <a:solidFill>
                            <a:schemeClr val="tx1"/>
                          </a:solidFill>
                          <a:latin typeface="Ringside Narrow" panose="02000500000000000000" pitchFamily="2" charset="0"/>
                        </a:rPr>
                        <a:t>Asset class</a:t>
                      </a:r>
                    </a:p>
                  </a:txBody>
                  <a:tcPr anchor="ctr">
                    <a:lnL>
                      <a:noFill/>
                    </a:lnL>
                    <a:lnR w="3175" cap="flat" cmpd="sng" algn="ctr">
                      <a:solidFill>
                        <a:srgbClr val="E7E7DD"/>
                      </a:solid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t>Balanced</a:t>
                      </a:r>
                      <a:endParaRPr lang="en-US" sz="1300" baseline="30000"/>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r>
                        <a:rPr lang="en-US" sz="1300"/>
                        <a:t>Fixed income</a:t>
                      </a:r>
                      <a:endParaRPr lang="en-US" sz="1300" baseline="30000"/>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300"/>
                        <a:t>Fixed income</a:t>
                      </a:r>
                      <a:endParaRPr lang="en-US" sz="1300" baseline="30000"/>
                    </a:p>
                  </a:txBody>
                  <a:tcPr anchor="ctr">
                    <a:lnL w="3175" cap="flat" cmpd="sng" algn="ctr">
                      <a:solidFill>
                        <a:srgbClr val="E7E7DD"/>
                      </a:solidFill>
                      <a:prstDash val="solid"/>
                      <a:round/>
                      <a:headEnd type="none" w="med" len="med"/>
                      <a:tailEnd type="none" w="med" len="med"/>
                    </a:lnL>
                    <a:lnR w="9525" cap="flat" cmpd="sng" algn="ctr">
                      <a:no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300"/>
                        <a:t>Fixed income</a:t>
                      </a:r>
                      <a:endParaRPr lang="en-US" sz="1300" baseline="30000"/>
                    </a:p>
                  </a:txBody>
                  <a:tcPr anchor="ctr">
                    <a:lnL w="9525"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519824366"/>
                  </a:ext>
                </a:extLst>
              </a:tr>
              <a:tr h="487843">
                <a:tc>
                  <a:txBody>
                    <a:bodyPr/>
                    <a:lstStyle/>
                    <a:p>
                      <a:r>
                        <a:rPr lang="en-US" sz="1300" b="1" i="0">
                          <a:solidFill>
                            <a:schemeClr val="tx1"/>
                          </a:solidFill>
                          <a:latin typeface="Ringside Narrow" panose="02000500000000000000" pitchFamily="2" charset="0"/>
                        </a:rPr>
                        <a:t>Opportunity</a:t>
                      </a:r>
                    </a:p>
                  </a:txBody>
                  <a:tcPr anchor="ctr">
                    <a:lnL>
                      <a:noFill/>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t>Growth that considers environmental, social and governance issues</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r>
                        <a:rPr lang="en-US" sz="1300"/>
                        <a:t>Outpacing inflation for the </a:t>
                      </a:r>
                      <a:br>
                        <a:rPr lang="en-US" sz="1300"/>
                      </a:br>
                      <a:r>
                        <a:rPr lang="en-US" sz="1300"/>
                        <a:t>long term</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300"/>
                        <a:t>Balancing risk for the </a:t>
                      </a:r>
                      <a:br>
                        <a:rPr lang="en-US" sz="1300"/>
                      </a:br>
                      <a:r>
                        <a:rPr lang="en-US" sz="1300"/>
                        <a:t>medium term</a:t>
                      </a:r>
                    </a:p>
                  </a:txBody>
                  <a:tcPr anchor="ctr">
                    <a:lnL w="3175" cap="flat" cmpd="sng" algn="ctr">
                      <a:solidFill>
                        <a:srgbClr val="E7E7DD"/>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300"/>
                        <a:t>Minimizing short-term risk and maintaining liquidity</a:t>
                      </a:r>
                    </a:p>
                  </a:txBody>
                  <a:tcPr anchor="ctr">
                    <a:lnL w="9525"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11828846"/>
                  </a:ext>
                </a:extLst>
              </a:tr>
              <a:tr h="487843">
                <a:tc>
                  <a:txBody>
                    <a:bodyPr/>
                    <a:lstStyle/>
                    <a:p>
                      <a:r>
                        <a:rPr lang="en-US" sz="1300" b="1" i="0">
                          <a:solidFill>
                            <a:schemeClr val="tx1"/>
                          </a:solidFill>
                          <a:latin typeface="Ringside Narrow" panose="02000500000000000000" pitchFamily="2" charset="0"/>
                        </a:rPr>
                        <a:t>Investments</a:t>
                      </a:r>
                    </a:p>
                  </a:txBody>
                  <a:tcPr anchor="ctr">
                    <a:lnL>
                      <a:noFill/>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300"/>
                        <a:t>Global stocks and bonds that meet </a:t>
                      </a:r>
                      <a:br>
                        <a:rPr lang="en-US" sz="1300"/>
                      </a:br>
                      <a:r>
                        <a:rPr lang="en-US" sz="1300"/>
                        <a:t>certain environmental, social and governance ("ESG") or impact criteria</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a:t>Bonds designed to track an inflation index</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a:t>Investment-grade corporate and U.S. </a:t>
                      </a:r>
                      <a:br>
                        <a:rPr lang="en-US" sz="1300"/>
                      </a:br>
                      <a:r>
                        <a:rPr lang="en-US" sz="1300"/>
                        <a:t>government bonds</a:t>
                      </a:r>
                    </a:p>
                  </a:txBody>
                  <a:tcPr anchor="ctr">
                    <a:lnL w="3175" cap="flat" cmpd="sng" algn="ctr">
                      <a:solidFill>
                        <a:srgbClr val="E7E7DD"/>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300"/>
                        <a:t>High-quality, liquid U.S. </a:t>
                      </a:r>
                      <a:br>
                        <a:rPr lang="en-US" sz="1300"/>
                      </a:br>
                      <a:r>
                        <a:rPr lang="en-US" sz="1300"/>
                        <a:t>government securities</a:t>
                      </a:r>
                    </a:p>
                  </a:txBody>
                  <a:tcPr anchor="ctr">
                    <a:lnL w="9525"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3382537218"/>
                  </a:ext>
                </a:extLst>
              </a:tr>
              <a:tr h="392932">
                <a:tc>
                  <a:txBody>
                    <a:bodyPr/>
                    <a:lstStyle/>
                    <a:p>
                      <a:r>
                        <a:rPr lang="en-US" sz="1300" b="1" i="0">
                          <a:solidFill>
                            <a:schemeClr val="tx1"/>
                          </a:solidFill>
                          <a:latin typeface="Ringside Narrow" panose="02000500000000000000" pitchFamily="2" charset="0"/>
                        </a:rPr>
                        <a:t>Management</a:t>
                      </a:r>
                    </a:p>
                  </a:txBody>
                  <a:tcPr anchor="ctr">
                    <a:lnL>
                      <a:noFill/>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r>
                        <a:rPr lang="en-US" sz="1300"/>
                        <a:t>Active</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accent6"/>
                    </a:solidFill>
                  </a:tcPr>
                </a:tc>
                <a:tc>
                  <a:txBody>
                    <a:bodyPr/>
                    <a:lstStyle/>
                    <a:p>
                      <a:r>
                        <a:rPr lang="en-US" sz="1300"/>
                        <a:t>Active</a:t>
                      </a:r>
                    </a:p>
                  </a:txBody>
                  <a:tcPr anchor="ctr">
                    <a:lnL w="3175" cap="flat" cmpd="sng" algn="ctr">
                      <a:solidFill>
                        <a:srgbClr val="E7E7DD"/>
                      </a:solidFill>
                      <a:prstDash val="solid"/>
                      <a:round/>
                      <a:headEnd type="none" w="med" len="med"/>
                      <a:tailEnd type="none" w="med" len="med"/>
                    </a:lnL>
                    <a:lnR w="3175" cap="flat" cmpd="sng" algn="ctr">
                      <a:solidFill>
                        <a:srgbClr val="E7E7DD"/>
                      </a:solidFill>
                      <a:prstDash val="solid"/>
                      <a:round/>
                      <a:headEnd type="none" w="med" len="med"/>
                      <a:tailEnd type="none" w="med" len="med"/>
                    </a:lnR>
                    <a:lnT w="3175"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r>
                        <a:rPr lang="en-US" sz="1300"/>
                        <a:t>Active</a:t>
                      </a:r>
                    </a:p>
                  </a:txBody>
                  <a:tcPr anchor="ctr">
                    <a:lnL w="3175" cap="flat" cmpd="sng" algn="ctr">
                      <a:solidFill>
                        <a:srgbClr val="E7E7DD"/>
                      </a:solidFill>
                      <a:prstDash val="solid"/>
                      <a:round/>
                      <a:headEnd type="none" w="med" len="med"/>
                      <a:tailEnd type="none" w="med" len="med"/>
                    </a:lnL>
                    <a:lnR w="952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accent2"/>
                    </a:solidFill>
                  </a:tcPr>
                </a:tc>
                <a:tc>
                  <a:txBody>
                    <a:bodyPr/>
                    <a:lstStyle/>
                    <a:p>
                      <a:r>
                        <a:rPr lang="en-US" sz="1300"/>
                        <a:t>Active</a:t>
                      </a:r>
                    </a:p>
                  </a:txBody>
                  <a:tcPr anchor="ctr">
                    <a:lnL w="9525" cap="flat" cmpd="sng" algn="ctr">
                      <a:noFill/>
                      <a:prstDash val="solid"/>
                      <a:round/>
                      <a:headEnd type="none" w="med" len="med"/>
                      <a:tailEnd type="none" w="med" len="med"/>
                    </a:lnL>
                    <a:lnR w="9525" cap="flat" cmpd="sng" algn="ctr">
                      <a:solidFill>
                        <a:srgbClr val="FFFFFF"/>
                      </a:solidFill>
                      <a:prstDash val="solid"/>
                      <a:round/>
                      <a:headEnd type="none" w="med" len="med"/>
                      <a:tailEnd type="none" w="med" len="med"/>
                    </a:lnR>
                    <a:lnT w="3175"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27561122"/>
                  </a:ext>
                </a:extLst>
              </a:tr>
            </a:tbl>
          </a:graphicData>
        </a:graphic>
      </p:graphicFrame>
      <p:pic>
        <p:nvPicPr>
          <p:cNvPr id="15" name="Graphic 14">
            <a:extLst>
              <a:ext uri="{FF2B5EF4-FFF2-40B4-BE49-F238E27FC236}">
                <a16:creationId xmlns:a16="http://schemas.microsoft.com/office/drawing/2014/main" id="{50CB0CEE-2563-C2AC-9871-6A43FA5297C4}"/>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836007" y="3462796"/>
            <a:ext cx="350249" cy="350249"/>
          </a:xfrm>
          <a:prstGeom prst="rect">
            <a:avLst/>
          </a:prstGeom>
        </p:spPr>
      </p:pic>
      <p:pic>
        <p:nvPicPr>
          <p:cNvPr id="16" name="Graphic 15">
            <a:extLst>
              <a:ext uri="{FF2B5EF4-FFF2-40B4-BE49-F238E27FC236}">
                <a16:creationId xmlns:a16="http://schemas.microsoft.com/office/drawing/2014/main" id="{AFD3D86A-8C42-C3C9-9231-853951A3FD3D}"/>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9279887" y="3462796"/>
            <a:ext cx="350250" cy="350250"/>
          </a:xfrm>
          <a:prstGeom prst="rect">
            <a:avLst/>
          </a:prstGeom>
        </p:spPr>
      </p:pic>
      <p:pic>
        <p:nvPicPr>
          <p:cNvPr id="2" name="Graphic 1">
            <a:extLst>
              <a:ext uri="{FF2B5EF4-FFF2-40B4-BE49-F238E27FC236}">
                <a16:creationId xmlns:a16="http://schemas.microsoft.com/office/drawing/2014/main" id="{1FE0D9BA-8090-A9EB-3B2C-5DDA19B97D97}"/>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rcRect/>
          <a:stretch/>
        </p:blipFill>
        <p:spPr>
          <a:xfrm>
            <a:off x="1492624" y="1070751"/>
            <a:ext cx="347472" cy="347472"/>
          </a:xfrm>
          <a:prstGeom prst="rect">
            <a:avLst/>
          </a:prstGeom>
        </p:spPr>
      </p:pic>
      <p:pic>
        <p:nvPicPr>
          <p:cNvPr id="17" name="Graphic 16">
            <a:extLst>
              <a:ext uri="{FF2B5EF4-FFF2-40B4-BE49-F238E27FC236}">
                <a16:creationId xmlns:a16="http://schemas.microsoft.com/office/drawing/2014/main" id="{71A5484F-4A12-445E-0256-0D0E4B567B22}"/>
              </a:ext>
              <a:ext uri="{C183D7F6-B498-43B3-948B-1728B52AA6E4}">
                <adec:decorative xmlns:adec="http://schemas.microsoft.com/office/drawing/2017/decorative" val="1"/>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4339440" y="1084564"/>
            <a:ext cx="347472" cy="347472"/>
          </a:xfrm>
          <a:prstGeom prst="rect">
            <a:avLst/>
          </a:prstGeom>
        </p:spPr>
      </p:pic>
      <p:pic>
        <p:nvPicPr>
          <p:cNvPr id="18" name="Graphic 17">
            <a:extLst>
              <a:ext uri="{FF2B5EF4-FFF2-40B4-BE49-F238E27FC236}">
                <a16:creationId xmlns:a16="http://schemas.microsoft.com/office/drawing/2014/main" id="{E34EDD7C-29C7-F908-746D-65D7360E041C}"/>
              </a:ext>
              <a:ext uri="{C183D7F6-B498-43B3-948B-1728B52AA6E4}">
                <adec:decorative xmlns:adec="http://schemas.microsoft.com/office/drawing/2017/decorative" val="1"/>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571527" y="3439705"/>
            <a:ext cx="347472" cy="347472"/>
          </a:xfrm>
          <a:prstGeom prst="rect">
            <a:avLst/>
          </a:prstGeom>
        </p:spPr>
      </p:pic>
      <p:pic>
        <p:nvPicPr>
          <p:cNvPr id="19" name="Graphic 18">
            <a:extLst>
              <a:ext uri="{FF2B5EF4-FFF2-40B4-BE49-F238E27FC236}">
                <a16:creationId xmlns:a16="http://schemas.microsoft.com/office/drawing/2014/main" id="{6A1E0CC7-F2D1-7CA4-13AB-FFD628513807}"/>
              </a:ext>
              <a:ext uri="{C183D7F6-B498-43B3-948B-1728B52AA6E4}">
                <adec:decorative xmlns:adec="http://schemas.microsoft.com/office/drawing/2017/decorative" val="1"/>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4339440" y="3464565"/>
            <a:ext cx="347472" cy="347472"/>
          </a:xfrm>
          <a:prstGeom prst="rect">
            <a:avLst/>
          </a:prstGeom>
        </p:spPr>
      </p:pic>
      <p:sp>
        <p:nvSpPr>
          <p:cNvPr id="5" name="Footer Placeholder 4">
            <a:extLst>
              <a:ext uri="{FF2B5EF4-FFF2-40B4-BE49-F238E27FC236}">
                <a16:creationId xmlns:a16="http://schemas.microsoft.com/office/drawing/2014/main" id="{422E4194-4388-8055-F38F-36B2FD2F4C1C}"/>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53127068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66A1F85-09C0-6390-EE27-38A448EA0E63}"/>
              </a:ext>
            </a:extLst>
          </p:cNvPr>
          <p:cNvSpPr/>
          <p:nvPr/>
        </p:nvSpPr>
        <p:spPr>
          <a:xfrm>
            <a:off x="-9786" y="0"/>
            <a:ext cx="12201786"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endParaRPr>
          </a:p>
        </p:txBody>
      </p:sp>
      <p:sp>
        <p:nvSpPr>
          <p:cNvPr id="11" name="Rectangle 10">
            <a:extLst>
              <a:ext uri="{FF2B5EF4-FFF2-40B4-BE49-F238E27FC236}">
                <a16:creationId xmlns:a16="http://schemas.microsoft.com/office/drawing/2014/main" id="{1EAAB48B-8DB6-8921-B899-8CAD78AA94A8}"/>
              </a:ext>
            </a:extLst>
          </p:cNvPr>
          <p:cNvSpPr/>
          <p:nvPr/>
        </p:nvSpPr>
        <p:spPr>
          <a:xfrm>
            <a:off x="0" y="1443432"/>
            <a:ext cx="12192000" cy="1025396"/>
          </a:xfrm>
          <a:prstGeom prst="rect">
            <a:avLst/>
          </a:prstGeom>
          <a:solidFill>
            <a:srgbClr val="00303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u="none" strike="noStrike" kern="0" cap="none" spc="0" normalizeH="0" baseline="0" noProof="0">
              <a:ln>
                <a:noFill/>
              </a:ln>
              <a:solidFill>
                <a:schemeClr val="accent5"/>
              </a:solidFill>
              <a:effectLst/>
              <a:uLnTx/>
              <a:uFillTx/>
              <a:latin typeface="Ringside Narrow Book" panose="02000500000000000000" pitchFamily="2" charset="0"/>
              <a:ea typeface="+mn-ea"/>
              <a:cs typeface="+mn-cs"/>
            </a:endParaRPr>
          </a:p>
        </p:txBody>
      </p:sp>
      <p:pic>
        <p:nvPicPr>
          <p:cNvPr id="12" name="Picture 11">
            <a:extLst>
              <a:ext uri="{FF2B5EF4-FFF2-40B4-BE49-F238E27FC236}">
                <a16:creationId xmlns:a16="http://schemas.microsoft.com/office/drawing/2014/main" id="{11174152-2C81-B669-FD53-D5A7BBEC7D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8990" y="2074170"/>
            <a:ext cx="1447235" cy="1447235"/>
          </a:xfrm>
          <a:prstGeom prst="rect">
            <a:avLst/>
          </a:prstGeom>
        </p:spPr>
      </p:pic>
      <p:sp>
        <p:nvSpPr>
          <p:cNvPr id="16" name="Text Placeholder 6">
            <a:extLst>
              <a:ext uri="{FF2B5EF4-FFF2-40B4-BE49-F238E27FC236}">
                <a16:creationId xmlns:a16="http://schemas.microsoft.com/office/drawing/2014/main" id="{84210032-C7DA-FC90-7744-4A3E79C12014}"/>
              </a:ext>
            </a:extLst>
          </p:cNvPr>
          <p:cNvSpPr txBox="1">
            <a:spLocks/>
          </p:cNvSpPr>
          <p:nvPr/>
        </p:nvSpPr>
        <p:spPr>
          <a:xfrm>
            <a:off x="298463" y="1633689"/>
            <a:ext cx="1914099" cy="2535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Chad Kemper</a:t>
            </a:r>
            <a:endParaRPr lang="en-US" sz="1100"/>
          </a:p>
        </p:txBody>
      </p:sp>
      <p:sp>
        <p:nvSpPr>
          <p:cNvPr id="18" name="Text Placeholder 6">
            <a:extLst>
              <a:ext uri="{FF2B5EF4-FFF2-40B4-BE49-F238E27FC236}">
                <a16:creationId xmlns:a16="http://schemas.microsoft.com/office/drawing/2014/main" id="{31236EAE-48DC-2BCA-7069-5910EB922C88}"/>
              </a:ext>
            </a:extLst>
          </p:cNvPr>
          <p:cNvSpPr txBox="1">
            <a:spLocks/>
          </p:cNvSpPr>
          <p:nvPr/>
        </p:nvSpPr>
        <p:spPr>
          <a:xfrm>
            <a:off x="3133491" y="1644657"/>
            <a:ext cx="1958515" cy="2535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Nicholas Travaglino</a:t>
            </a:r>
          </a:p>
        </p:txBody>
      </p:sp>
      <p:pic>
        <p:nvPicPr>
          <p:cNvPr id="19" name="Picture 18">
            <a:extLst>
              <a:ext uri="{FF2B5EF4-FFF2-40B4-BE49-F238E27FC236}">
                <a16:creationId xmlns:a16="http://schemas.microsoft.com/office/drawing/2014/main" id="{D2134DD3-8324-4458-C5EE-0E0F45555FB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975873" y="2074169"/>
            <a:ext cx="1447235" cy="1447235"/>
          </a:xfrm>
          <a:prstGeom prst="rect">
            <a:avLst/>
          </a:prstGeom>
        </p:spPr>
      </p:pic>
      <p:sp>
        <p:nvSpPr>
          <p:cNvPr id="20" name="Text Placeholder 6">
            <a:extLst>
              <a:ext uri="{FF2B5EF4-FFF2-40B4-BE49-F238E27FC236}">
                <a16:creationId xmlns:a16="http://schemas.microsoft.com/office/drawing/2014/main" id="{0694D909-0D86-15A0-F6F3-D5C47B658EB9}"/>
              </a:ext>
            </a:extLst>
          </p:cNvPr>
          <p:cNvSpPr txBox="1">
            <a:spLocks/>
          </p:cNvSpPr>
          <p:nvPr/>
        </p:nvSpPr>
        <p:spPr>
          <a:xfrm>
            <a:off x="5995176" y="1644657"/>
            <a:ext cx="2717023" cy="2535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Peter Agrimson, CFA</a:t>
            </a:r>
            <a:endParaRPr lang="en-US" sz="1100"/>
          </a:p>
        </p:txBody>
      </p:sp>
      <p:pic>
        <p:nvPicPr>
          <p:cNvPr id="21" name="Picture 20">
            <a:extLst>
              <a:ext uri="{FF2B5EF4-FFF2-40B4-BE49-F238E27FC236}">
                <a16:creationId xmlns:a16="http://schemas.microsoft.com/office/drawing/2014/main" id="{CC9CBE7D-CB18-5986-40BA-9F25C269EF2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24111" y="2074170"/>
            <a:ext cx="1447235" cy="1447235"/>
          </a:xfrm>
          <a:prstGeom prst="rect">
            <a:avLst/>
          </a:prstGeom>
        </p:spPr>
      </p:pic>
      <p:sp>
        <p:nvSpPr>
          <p:cNvPr id="22" name="Text Placeholder 6">
            <a:extLst>
              <a:ext uri="{FF2B5EF4-FFF2-40B4-BE49-F238E27FC236}">
                <a16:creationId xmlns:a16="http://schemas.microsoft.com/office/drawing/2014/main" id="{BBE92133-92D6-2450-0F55-E969630CEA30}"/>
              </a:ext>
            </a:extLst>
          </p:cNvPr>
          <p:cNvSpPr txBox="1">
            <a:spLocks/>
          </p:cNvSpPr>
          <p:nvPr/>
        </p:nvSpPr>
        <p:spPr>
          <a:xfrm>
            <a:off x="271317" y="3646301"/>
            <a:ext cx="2035671"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Co-Portfolio Manager</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24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Minneapolis</a:t>
            </a:r>
            <a:endParaRPr lang="en-US" sz="1300"/>
          </a:p>
          <a:p>
            <a:endParaRPr lang="en-US" sz="1300"/>
          </a:p>
          <a:p>
            <a:pPr marL="0" lvl="1" indent="0">
              <a:buNone/>
            </a:pPr>
            <a:endParaRPr lang="en-US" sz="1300"/>
          </a:p>
        </p:txBody>
      </p:sp>
      <p:sp>
        <p:nvSpPr>
          <p:cNvPr id="24" name="Text Placeholder 6">
            <a:extLst>
              <a:ext uri="{FF2B5EF4-FFF2-40B4-BE49-F238E27FC236}">
                <a16:creationId xmlns:a16="http://schemas.microsoft.com/office/drawing/2014/main" id="{1008FE9B-A345-D5B4-6C4A-B7F7919F5CEC}"/>
              </a:ext>
            </a:extLst>
          </p:cNvPr>
          <p:cNvSpPr txBox="1">
            <a:spLocks/>
          </p:cNvSpPr>
          <p:nvPr/>
        </p:nvSpPr>
        <p:spPr>
          <a:xfrm>
            <a:off x="3137861" y="3646300"/>
            <a:ext cx="2035671"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Co-Portfolio Manager</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26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Charlotte</a:t>
            </a:r>
            <a:endParaRPr lang="en-US" sz="1300"/>
          </a:p>
          <a:p>
            <a:pPr marL="0" lvl="1" indent="0">
              <a:buNone/>
            </a:pPr>
            <a:endParaRPr lang="en-US" sz="1300"/>
          </a:p>
        </p:txBody>
      </p:sp>
      <p:sp>
        <p:nvSpPr>
          <p:cNvPr id="25" name="Text Placeholder 6">
            <a:extLst>
              <a:ext uri="{FF2B5EF4-FFF2-40B4-BE49-F238E27FC236}">
                <a16:creationId xmlns:a16="http://schemas.microsoft.com/office/drawing/2014/main" id="{F305761D-A4DB-8336-722D-74DA6041ED59}"/>
              </a:ext>
            </a:extLst>
          </p:cNvPr>
          <p:cNvSpPr txBox="1">
            <a:spLocks/>
          </p:cNvSpPr>
          <p:nvPr/>
        </p:nvSpPr>
        <p:spPr>
          <a:xfrm>
            <a:off x="6009947" y="3646300"/>
            <a:ext cx="1796809"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Co-Portfolio Manager</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18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Minneapolis</a:t>
            </a:r>
          </a:p>
        </p:txBody>
      </p:sp>
      <p:sp>
        <p:nvSpPr>
          <p:cNvPr id="3" name="Title 2">
            <a:extLst>
              <a:ext uri="{FF2B5EF4-FFF2-40B4-BE49-F238E27FC236}">
                <a16:creationId xmlns:a16="http://schemas.microsoft.com/office/drawing/2014/main" id="{73CE797E-7E39-639F-37CE-D8D7962DDBA7}"/>
              </a:ext>
            </a:extLst>
          </p:cNvPr>
          <p:cNvSpPr>
            <a:spLocks noGrp="1"/>
          </p:cNvSpPr>
          <p:nvPr>
            <p:ph type="title"/>
          </p:nvPr>
        </p:nvSpPr>
        <p:spPr>
          <a:xfrm>
            <a:off x="292100" y="612648"/>
            <a:ext cx="7713980" cy="627573"/>
          </a:xfrm>
        </p:spPr>
        <p:txBody>
          <a:bodyPr/>
          <a:lstStyle/>
          <a:p>
            <a:r>
              <a:rPr lang="en-US"/>
              <a:t>Senior fixed income investment professionals lead the account.</a:t>
            </a:r>
          </a:p>
        </p:txBody>
      </p:sp>
      <p:sp>
        <p:nvSpPr>
          <p:cNvPr id="4" name="Slide Number Placeholder 3">
            <a:extLst>
              <a:ext uri="{FF2B5EF4-FFF2-40B4-BE49-F238E27FC236}">
                <a16:creationId xmlns:a16="http://schemas.microsoft.com/office/drawing/2014/main" id="{F21A3993-8022-CDB6-5F7E-BB863BEB092A}"/>
              </a:ext>
            </a:extLst>
          </p:cNvPr>
          <p:cNvSpPr>
            <a:spLocks noGrp="1"/>
          </p:cNvSpPr>
          <p:nvPr>
            <p:ph type="sldNum" sz="quarter" idx="12"/>
          </p:nvPr>
        </p:nvSpPr>
        <p:spPr/>
        <p:txBody>
          <a:bodyPr/>
          <a:lstStyle/>
          <a:p>
            <a:fld id="{E5B12101-DB11-214A-81F9-2D258DBE057F}" type="slidenum">
              <a:rPr lang="en-US" smtClean="0"/>
              <a:pPr/>
              <a:t>80</a:t>
            </a:fld>
            <a:endParaRPr lang="en-US"/>
          </a:p>
        </p:txBody>
      </p:sp>
      <p:sp>
        <p:nvSpPr>
          <p:cNvPr id="8" name="Text Placeholder 7">
            <a:extLst>
              <a:ext uri="{FF2B5EF4-FFF2-40B4-BE49-F238E27FC236}">
                <a16:creationId xmlns:a16="http://schemas.microsoft.com/office/drawing/2014/main" id="{6CDF176F-8F3C-5EAB-CB1B-421FE0764CA2}"/>
              </a:ext>
            </a:extLst>
          </p:cNvPr>
          <p:cNvSpPr>
            <a:spLocks noGrp="1"/>
          </p:cNvSpPr>
          <p:nvPr>
            <p:ph type="body" sz="quarter" idx="17"/>
          </p:nvPr>
        </p:nvSpPr>
        <p:spPr/>
        <p:txBody>
          <a:bodyPr/>
          <a:lstStyle/>
          <a:p>
            <a:r>
              <a:rPr lang="en-US">
                <a:solidFill>
                  <a:schemeClr val="tx2"/>
                </a:solidFill>
              </a:rPr>
              <a:t>CREF INFLATION-LINKED BOND</a:t>
            </a:r>
          </a:p>
        </p:txBody>
      </p:sp>
      <p:pic>
        <p:nvPicPr>
          <p:cNvPr id="26" name="Picture 25">
            <a:extLst>
              <a:ext uri="{FF2B5EF4-FFF2-40B4-BE49-F238E27FC236}">
                <a16:creationId xmlns:a16="http://schemas.microsoft.com/office/drawing/2014/main" id="{AC457AD7-7FBA-BD7A-7BAF-B4E6C1AAAA5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561"/>
          <a:stretch/>
        </p:blipFill>
        <p:spPr>
          <a:xfrm>
            <a:off x="8891751" y="2074169"/>
            <a:ext cx="1447235" cy="1447235"/>
          </a:xfrm>
          <a:prstGeom prst="rect">
            <a:avLst/>
          </a:prstGeom>
        </p:spPr>
      </p:pic>
      <p:sp>
        <p:nvSpPr>
          <p:cNvPr id="27" name="Text Placeholder 6">
            <a:extLst>
              <a:ext uri="{FF2B5EF4-FFF2-40B4-BE49-F238E27FC236}">
                <a16:creationId xmlns:a16="http://schemas.microsoft.com/office/drawing/2014/main" id="{50820ACE-DBCE-CD8D-55EA-F665978B9B88}"/>
              </a:ext>
            </a:extLst>
          </p:cNvPr>
          <p:cNvSpPr txBox="1">
            <a:spLocks/>
          </p:cNvSpPr>
          <p:nvPr/>
        </p:nvSpPr>
        <p:spPr>
          <a:xfrm>
            <a:off x="8911054" y="1644657"/>
            <a:ext cx="2717023" cy="2535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Alejandro Rivera, CFA</a:t>
            </a:r>
            <a:endParaRPr lang="en-US" sz="1100"/>
          </a:p>
        </p:txBody>
      </p:sp>
      <p:sp>
        <p:nvSpPr>
          <p:cNvPr id="28" name="Text Placeholder 6">
            <a:extLst>
              <a:ext uri="{FF2B5EF4-FFF2-40B4-BE49-F238E27FC236}">
                <a16:creationId xmlns:a16="http://schemas.microsoft.com/office/drawing/2014/main" id="{6C5C6921-31E8-76C4-42EB-B44BB797AC22}"/>
              </a:ext>
            </a:extLst>
          </p:cNvPr>
          <p:cNvSpPr txBox="1">
            <a:spLocks/>
          </p:cNvSpPr>
          <p:nvPr/>
        </p:nvSpPr>
        <p:spPr>
          <a:xfrm>
            <a:off x="8925825" y="3646300"/>
            <a:ext cx="1796809" cy="83756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dirty="0"/>
              <a:t>Senior Research Analyst</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dirty="0">
                <a:ln>
                  <a:noFill/>
                </a:ln>
                <a:solidFill>
                  <a:srgbClr val="003865"/>
                </a:solidFill>
                <a:effectLst/>
                <a:uLnTx/>
                <a:uFillTx/>
                <a:latin typeface="Ringside Narrow" panose="02000500000000000000" pitchFamily="2" charset="0"/>
                <a:cs typeface="Arial" panose="020B0604020202020204" pitchFamily="34" charset="0"/>
              </a:rPr>
              <a:t>Experience: </a:t>
            </a:r>
            <a:r>
              <a:rPr kumimoji="0" lang="en-US" sz="1300" b="1" u="none" strike="noStrike" kern="1200" cap="none" spc="0" normalizeH="0" baseline="0" noProof="0" dirty="0">
                <a:ln>
                  <a:noFill/>
                </a:ln>
                <a:solidFill>
                  <a:srgbClr val="FF0000"/>
                </a:solidFill>
                <a:effectLst/>
                <a:uLnTx/>
                <a:uFillTx/>
                <a:latin typeface="Ringside Narrow" panose="02000500000000000000" pitchFamily="2" charset="0"/>
                <a:cs typeface="Arial" panose="020B0604020202020204" pitchFamily="34" charset="0"/>
              </a:rPr>
              <a:t>&lt;#&gt;</a:t>
            </a:r>
            <a:r>
              <a:rPr kumimoji="0" lang="en-US" sz="1300" b="1" u="none" strike="noStrike" kern="1200" cap="none" spc="0" normalizeH="0" baseline="0" noProof="0" dirty="0">
                <a:ln>
                  <a:noFill/>
                </a:ln>
                <a:solidFill>
                  <a:srgbClr val="003865"/>
                </a:solidFill>
                <a:effectLst/>
                <a:uLnTx/>
                <a:uFillTx/>
                <a:latin typeface="Ringside Narrow" panose="02000500000000000000" pitchFamily="2" charset="0"/>
                <a:cs typeface="Arial" panose="020B0604020202020204" pitchFamily="34" charset="0"/>
              </a:rPr>
              <a:t>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3865"/>
                </a:solidFill>
                <a:effectLst/>
                <a:uLnTx/>
                <a:uFillTx/>
                <a:latin typeface="+mn-lt"/>
                <a:ea typeface="+mn-ea"/>
                <a:cs typeface="+mn-cs"/>
              </a:rPr>
              <a:t>New York</a:t>
            </a:r>
          </a:p>
        </p:txBody>
      </p:sp>
      <p:sp>
        <p:nvSpPr>
          <p:cNvPr id="41" name="Footer Placeholder 4">
            <a:extLst>
              <a:ext uri="{FF2B5EF4-FFF2-40B4-BE49-F238E27FC236}">
                <a16:creationId xmlns:a16="http://schemas.microsoft.com/office/drawing/2014/main" id="{3FFBF036-B5AA-ED03-93DB-0D3A1F7DA7C1}"/>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2" name="TextBox 1">
            <a:extLst>
              <a:ext uri="{FF2B5EF4-FFF2-40B4-BE49-F238E27FC236}">
                <a16:creationId xmlns:a16="http://schemas.microsoft.com/office/drawing/2014/main" id="{68C6D94D-B591-28E6-8571-F3002CD86979}"/>
              </a:ext>
            </a:extLst>
          </p:cNvPr>
          <p:cNvSpPr txBox="1"/>
          <p:nvPr/>
        </p:nvSpPr>
        <p:spPr>
          <a:xfrm>
            <a:off x="-602974" y="3988904"/>
            <a:ext cx="65" cy="246221"/>
          </a:xfrm>
          <a:prstGeom prst="rect">
            <a:avLst/>
          </a:prstGeom>
          <a:noFill/>
        </p:spPr>
        <p:txBody>
          <a:bodyPr wrap="none" lIns="0" tIns="0" rIns="0" bIns="0" rtlCol="0">
            <a:spAutoFit/>
          </a:bodyPr>
          <a:lstStyle/>
          <a:p>
            <a:pPr algn="l"/>
            <a:endParaRPr lang="en-US" sz="1600" dirty="0" err="1">
              <a:latin typeface="Ringside Narrow Book" panose="02000500000000000000" pitchFamily="2" charset="0"/>
            </a:endParaRPr>
          </a:p>
        </p:txBody>
      </p:sp>
    </p:spTree>
    <p:extLst>
      <p:ext uri="{BB962C8B-B14F-4D97-AF65-F5344CB8AC3E}">
        <p14:creationId xmlns:p14="http://schemas.microsoft.com/office/powerpoint/2010/main" val="21635225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22A6F0D-E26F-7F42-C59A-B0C323A3DFCB}"/>
              </a:ext>
            </a:extLst>
          </p:cNvPr>
          <p:cNvSpPr>
            <a:spLocks noGrp="1"/>
          </p:cNvSpPr>
          <p:nvPr>
            <p:ph type="title"/>
          </p:nvPr>
        </p:nvSpPr>
        <p:spPr>
          <a:xfrm>
            <a:off x="292098" y="612649"/>
            <a:ext cx="11690609" cy="518936"/>
          </a:xfrm>
        </p:spPr>
        <p:txBody>
          <a:bodyPr/>
          <a:lstStyle/>
          <a:p>
            <a:pPr>
              <a:tabLst>
                <a:tab pos="3943350" algn="l"/>
              </a:tabLst>
            </a:pPr>
            <a:r>
              <a:rPr lang="en-US"/>
              <a:t>TIPS expertise and modest out-of-index exposure drive performance.</a:t>
            </a:r>
          </a:p>
        </p:txBody>
      </p:sp>
      <p:sp>
        <p:nvSpPr>
          <p:cNvPr id="4" name="Slide Number Placeholder 3">
            <a:extLst>
              <a:ext uri="{FF2B5EF4-FFF2-40B4-BE49-F238E27FC236}">
                <a16:creationId xmlns:a16="http://schemas.microsoft.com/office/drawing/2014/main" id="{10BE4EC9-4808-D796-B11D-4C3341C13469}"/>
              </a:ext>
            </a:extLst>
          </p:cNvPr>
          <p:cNvSpPr>
            <a:spLocks noGrp="1"/>
          </p:cNvSpPr>
          <p:nvPr>
            <p:ph type="sldNum" sz="quarter" idx="12"/>
          </p:nvPr>
        </p:nvSpPr>
        <p:spPr>
          <a:xfrm>
            <a:off x="11704320" y="6484937"/>
            <a:ext cx="361527" cy="161925"/>
          </a:xfrm>
        </p:spPr>
        <p:txBody>
          <a:bodyPr/>
          <a:lstStyle/>
          <a:p>
            <a:fld id="{E5B12101-DB11-214A-81F9-2D258DBE057F}" type="slidenum">
              <a:rPr lang="en-US" smtClean="0"/>
              <a:pPr/>
              <a:t>81</a:t>
            </a:fld>
            <a:endParaRPr lang="en-US"/>
          </a:p>
        </p:txBody>
      </p:sp>
      <p:sp>
        <p:nvSpPr>
          <p:cNvPr id="12" name="Text Placeholder 11">
            <a:extLst>
              <a:ext uri="{FF2B5EF4-FFF2-40B4-BE49-F238E27FC236}">
                <a16:creationId xmlns:a16="http://schemas.microsoft.com/office/drawing/2014/main" id="{3B080D2A-BD9A-6E75-7E46-4228A401651C}"/>
              </a:ext>
            </a:extLst>
          </p:cNvPr>
          <p:cNvSpPr>
            <a:spLocks noGrp="1"/>
          </p:cNvSpPr>
          <p:nvPr>
            <p:ph type="body" sz="quarter" idx="15"/>
          </p:nvPr>
        </p:nvSpPr>
        <p:spPr/>
        <p:txBody>
          <a:bodyPr/>
          <a:lstStyle/>
          <a:p>
            <a:r>
              <a:rPr lang="en-US" dirty="0">
                <a:solidFill>
                  <a:schemeClr val="tx2"/>
                </a:solidFill>
              </a:rPr>
              <a:t>CREF INFLATION-LINKED BOND</a:t>
            </a:r>
          </a:p>
        </p:txBody>
      </p:sp>
      <p:sp>
        <p:nvSpPr>
          <p:cNvPr id="13" name="Text Placeholder 12">
            <a:extLst>
              <a:ext uri="{FF2B5EF4-FFF2-40B4-BE49-F238E27FC236}">
                <a16:creationId xmlns:a16="http://schemas.microsoft.com/office/drawing/2014/main" id="{1FCDD175-F361-2D38-9AC3-EEBF72B6FE0A}"/>
              </a:ext>
            </a:extLst>
          </p:cNvPr>
          <p:cNvSpPr>
            <a:spLocks noGrp="1"/>
          </p:cNvSpPr>
          <p:nvPr>
            <p:ph type="body" sz="quarter" idx="16"/>
          </p:nvPr>
        </p:nvSpPr>
        <p:spPr>
          <a:xfrm>
            <a:off x="5218535" y="1589327"/>
            <a:ext cx="2724139" cy="1495091"/>
          </a:xfrm>
          <a:noFill/>
        </p:spPr>
        <p:txBody>
          <a:bodyPr lIns="0" tIns="0"/>
          <a:lstStyle/>
          <a:p>
            <a:r>
              <a:rPr lang="en-US" dirty="0">
                <a:latin typeface="Ringside Narrow" panose="02000500000000000000" pitchFamily="2" charset="0"/>
              </a:rPr>
              <a:t>Strategic allocation</a:t>
            </a: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r>
              <a:rPr lang="en-US" sz="1300" b="0" dirty="0">
                <a:solidFill>
                  <a:srgbClr val="041459"/>
                </a:solidFill>
                <a:latin typeface="Ringside Narrow Book" panose="02000500000000000000" pitchFamily="2" charset="0"/>
              </a:rPr>
              <a:t>A broad range of fixed income investments, diversified across sectors, are designed to help participants preserve the purchasing power of their money.</a:t>
            </a:r>
            <a:br>
              <a:rPr lang="en-US" sz="1300" b="0" dirty="0">
                <a:solidFill>
                  <a:srgbClr val="041459"/>
                </a:solidFill>
                <a:latin typeface="+mn-lt"/>
              </a:rPr>
            </a:br>
            <a:endParaRPr lang="en-US" sz="1300" b="0" dirty="0">
              <a:solidFill>
                <a:srgbClr val="041459"/>
              </a:solidFill>
              <a:latin typeface="+mn-lt"/>
            </a:endParaRPr>
          </a:p>
          <a:p>
            <a:pPr marL="171450" marR="0" lvl="0" indent="-171450" algn="l" defTabSz="914400" rtl="0" eaLnBrk="1" fontAlgn="auto" latinLnBrk="0" hangingPunct="1">
              <a:lnSpc>
                <a:spcPct val="100000"/>
              </a:lnSpc>
              <a:spcBef>
                <a:spcPts val="0"/>
              </a:spcBef>
              <a:spcAft>
                <a:spcPts val="300"/>
              </a:spcAft>
              <a:buClr>
                <a:srgbClr val="041459"/>
              </a:buClr>
              <a:buSzTx/>
              <a:buFont typeface="Arial" panose="020B0604020202020204" pitchFamily="34" charset="0"/>
              <a:buChar char="•"/>
              <a:tabLst/>
              <a:defRPr/>
            </a:pPr>
            <a:endParaRPr lang="en-US" sz="1300" b="0" dirty="0">
              <a:solidFill>
                <a:srgbClr val="041459"/>
              </a:solidFill>
              <a:latin typeface="+mn-lt"/>
            </a:endParaRPr>
          </a:p>
          <a:p>
            <a:pPr marL="0" marR="0" lvl="0" indent="0" algn="l"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endParaRPr lang="en-US" dirty="0"/>
          </a:p>
        </p:txBody>
      </p:sp>
      <p:sp>
        <p:nvSpPr>
          <p:cNvPr id="37" name="Text Placeholder 19">
            <a:extLst>
              <a:ext uri="{FF2B5EF4-FFF2-40B4-BE49-F238E27FC236}">
                <a16:creationId xmlns:a16="http://schemas.microsoft.com/office/drawing/2014/main" id="{673FDF27-59EA-4B9C-03BC-D69F6F01A82A}"/>
              </a:ext>
            </a:extLst>
          </p:cNvPr>
          <p:cNvSpPr>
            <a:spLocks noGrp="1"/>
          </p:cNvSpPr>
          <p:nvPr/>
        </p:nvSpPr>
        <p:spPr>
          <a:xfrm>
            <a:off x="304915" y="5742902"/>
            <a:ext cx="11215058" cy="694522"/>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749137" eaLnBrk="1" fontAlgn="auto" latinLnBrk="0" hangingPunct="1">
              <a:spcBef>
                <a:spcPts val="0"/>
              </a:spcBef>
              <a:spcAft>
                <a:spcPts val="100"/>
              </a:spcAft>
              <a:buClr>
                <a:srgbClr val="8C8E8E"/>
              </a:buClr>
              <a:buSzTx/>
              <a:buFontTx/>
              <a:buNone/>
              <a:tabLst/>
              <a:defRPr/>
            </a:pPr>
            <a:r>
              <a:rPr lang="en-US" sz="850" spc="-9" dirty="0">
                <a:cs typeface="Arial"/>
              </a:rPr>
              <a:t>Source: iHub. As of Jun. 30, 2024</a:t>
            </a:r>
          </a:p>
          <a:p>
            <a:pPr defTabSz="749137">
              <a:spcAft>
                <a:spcPts val="100"/>
              </a:spcAft>
              <a:buClr>
                <a:srgbClr val="8C8E8E"/>
              </a:buClr>
              <a:defRPr/>
            </a:pPr>
            <a:r>
              <a:rPr lang="en-US" sz="850" dirty="0"/>
              <a:t>Diversification is a technique to help reduce risk. It is not guaranteed to protect against loss</a:t>
            </a:r>
            <a:r>
              <a:rPr lang="en-US" sz="850" spc="-9" dirty="0">
                <a:cs typeface="Arial"/>
              </a:rPr>
              <a:t>.</a:t>
            </a:r>
          </a:p>
        </p:txBody>
      </p:sp>
      <p:pic>
        <p:nvPicPr>
          <p:cNvPr id="2" name="Graphic 1">
            <a:extLst>
              <a:ext uri="{FF2B5EF4-FFF2-40B4-BE49-F238E27FC236}">
                <a16:creationId xmlns:a16="http://schemas.microsoft.com/office/drawing/2014/main" id="{0D8199BA-7188-2B9D-8364-8E5FB578308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392957" y="1575389"/>
            <a:ext cx="594360" cy="594360"/>
          </a:xfrm>
          <a:prstGeom prst="rect">
            <a:avLst/>
          </a:prstGeom>
        </p:spPr>
      </p:pic>
      <p:pic>
        <p:nvPicPr>
          <p:cNvPr id="9" name="Graphic 8">
            <a:extLst>
              <a:ext uri="{FF2B5EF4-FFF2-40B4-BE49-F238E27FC236}">
                <a16:creationId xmlns:a16="http://schemas.microsoft.com/office/drawing/2014/main" id="{0F1626B5-A165-32A1-316C-EF841A35FB8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8184604" y="3521166"/>
            <a:ext cx="594360" cy="594360"/>
          </a:xfrm>
          <a:prstGeom prst="rect">
            <a:avLst/>
          </a:prstGeom>
        </p:spPr>
      </p:pic>
      <p:grpSp>
        <p:nvGrpSpPr>
          <p:cNvPr id="33" name="Group 32">
            <a:extLst>
              <a:ext uri="{FF2B5EF4-FFF2-40B4-BE49-F238E27FC236}">
                <a16:creationId xmlns:a16="http://schemas.microsoft.com/office/drawing/2014/main" id="{05C1E5F2-EB74-C306-A2FC-6E5915AF40D9}"/>
              </a:ext>
            </a:extLst>
          </p:cNvPr>
          <p:cNvGrpSpPr/>
          <p:nvPr/>
        </p:nvGrpSpPr>
        <p:grpSpPr>
          <a:xfrm>
            <a:off x="-368598" y="1032061"/>
            <a:ext cx="5267006" cy="4820858"/>
            <a:chOff x="7135494" y="1097963"/>
            <a:chExt cx="5316637" cy="4866285"/>
          </a:xfrm>
        </p:grpSpPr>
        <p:graphicFrame>
          <p:nvGraphicFramePr>
            <p:cNvPr id="25" name="Picture Placeholder 12">
              <a:extLst>
                <a:ext uri="{FF2B5EF4-FFF2-40B4-BE49-F238E27FC236}">
                  <a16:creationId xmlns:a16="http://schemas.microsoft.com/office/drawing/2014/main" id="{07AEB5F7-597E-1EE9-3CED-96B7D2B1FEB5}"/>
                </a:ext>
              </a:extLst>
            </p:cNvPr>
            <p:cNvGraphicFramePr>
              <a:graphicFrameLocks/>
            </p:cNvGraphicFramePr>
            <p:nvPr/>
          </p:nvGraphicFramePr>
          <p:xfrm>
            <a:off x="7135494" y="1097963"/>
            <a:ext cx="5316637" cy="4866285"/>
          </p:xfrm>
          <a:graphic>
            <a:graphicData uri="http://schemas.openxmlformats.org/drawingml/2006/chart">
              <c:chart xmlns:c="http://schemas.openxmlformats.org/drawingml/2006/chart" xmlns:r="http://schemas.openxmlformats.org/officeDocument/2006/relationships" r:id="rId7"/>
            </a:graphicData>
          </a:graphic>
        </p:graphicFrame>
        <p:grpSp>
          <p:nvGrpSpPr>
            <p:cNvPr id="32" name="Group 31">
              <a:extLst>
                <a:ext uri="{FF2B5EF4-FFF2-40B4-BE49-F238E27FC236}">
                  <a16:creationId xmlns:a16="http://schemas.microsoft.com/office/drawing/2014/main" id="{14C298F7-AC8C-C605-F0CE-50CF7826DA8C}"/>
                </a:ext>
              </a:extLst>
            </p:cNvPr>
            <p:cNvGrpSpPr/>
            <p:nvPr/>
          </p:nvGrpSpPr>
          <p:grpSpPr>
            <a:xfrm>
              <a:off x="8681013" y="2506860"/>
              <a:ext cx="2223206" cy="1761548"/>
              <a:chOff x="8829845" y="922112"/>
              <a:chExt cx="2223206" cy="1761548"/>
            </a:xfrm>
          </p:grpSpPr>
          <p:sp>
            <p:nvSpPr>
              <p:cNvPr id="26" name="Text Placeholder 14">
                <a:extLst>
                  <a:ext uri="{FF2B5EF4-FFF2-40B4-BE49-F238E27FC236}">
                    <a16:creationId xmlns:a16="http://schemas.microsoft.com/office/drawing/2014/main" id="{8FE6AEB9-D4FA-2757-9520-5BA4ACA80A32}"/>
                  </a:ext>
                </a:extLst>
              </p:cNvPr>
              <p:cNvSpPr txBox="1">
                <a:spLocks/>
              </p:cNvSpPr>
              <p:nvPr/>
            </p:nvSpPr>
            <p:spPr>
              <a:xfrm>
                <a:off x="8829845" y="1831851"/>
                <a:ext cx="2223206" cy="851809"/>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tabLst>
                    <a:tab pos="1543050" algn="l"/>
                  </a:tabLst>
                </a:pPr>
                <a:r>
                  <a:rPr lang="en-US" sz="1600" dirty="0">
                    <a:latin typeface="+mj-lt"/>
                  </a:rPr>
                  <a:t>assets under</a:t>
                </a:r>
                <a:br>
                  <a:rPr lang="en-US" sz="1600" dirty="0">
                    <a:latin typeface="+mj-lt"/>
                  </a:rPr>
                </a:br>
                <a:r>
                  <a:rPr lang="en-US" sz="1600" dirty="0">
                    <a:latin typeface="+mj-lt"/>
                  </a:rPr>
                  <a:t>management</a:t>
                </a:r>
                <a:endParaRPr lang="en-US" dirty="0">
                  <a:latin typeface="+mj-lt"/>
                </a:endParaRPr>
              </a:p>
              <a:p>
                <a:pPr algn="ctr"/>
                <a:r>
                  <a:rPr lang="en-US" sz="1000" dirty="0">
                    <a:latin typeface="+mn-lt"/>
                  </a:rPr>
                  <a:t>as of Jun. 30, 2024</a:t>
                </a:r>
              </a:p>
            </p:txBody>
          </p:sp>
          <p:sp>
            <p:nvSpPr>
              <p:cNvPr id="27" name="TextBox 26">
                <a:extLst>
                  <a:ext uri="{FF2B5EF4-FFF2-40B4-BE49-F238E27FC236}">
                    <a16:creationId xmlns:a16="http://schemas.microsoft.com/office/drawing/2014/main" id="{543F5FB6-982E-9747-08F3-AF83B8CBD4FA}"/>
                  </a:ext>
                </a:extLst>
              </p:cNvPr>
              <p:cNvSpPr txBox="1"/>
              <p:nvPr/>
            </p:nvSpPr>
            <p:spPr>
              <a:xfrm>
                <a:off x="9330876" y="922112"/>
                <a:ext cx="1132677" cy="973130"/>
              </a:xfrm>
              <a:prstGeom prst="rect">
                <a:avLst/>
              </a:prstGeom>
              <a:noFill/>
            </p:spPr>
            <p:txBody>
              <a:bodyPr wrap="none" lIns="0" tIns="0" rIns="0" bIns="0" rtlCol="0">
                <a:spAutoFit/>
              </a:bodyPr>
              <a:lstStyle/>
              <a:p>
                <a:pPr algn="ctr">
                  <a:lnSpc>
                    <a:spcPts val="8000"/>
                  </a:lnSpc>
                </a:pPr>
                <a:r>
                  <a:rPr lang="en-US" sz="5400">
                    <a:solidFill>
                      <a:schemeClr val="accent4"/>
                    </a:solidFill>
                    <a:latin typeface="TIAA Challenger Black" pitchFamily="50" charset="0"/>
                  </a:rPr>
                  <a:t>$6B</a:t>
                </a:r>
                <a:endParaRPr lang="en-US" sz="4800">
                  <a:solidFill>
                    <a:schemeClr val="accent4"/>
                  </a:solidFill>
                  <a:latin typeface="Ringside Narrow Book" panose="02000500000000000000" pitchFamily="2" charset="0"/>
                </a:endParaRPr>
              </a:p>
            </p:txBody>
          </p:sp>
        </p:grpSp>
      </p:grpSp>
      <p:pic>
        <p:nvPicPr>
          <p:cNvPr id="24" name="Graphic 23">
            <a:extLst>
              <a:ext uri="{FF2B5EF4-FFF2-40B4-BE49-F238E27FC236}">
                <a16:creationId xmlns:a16="http://schemas.microsoft.com/office/drawing/2014/main" id="{A769B037-C0D8-5492-1E01-DB3B2FBF2FCF}"/>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4429059" y="3509349"/>
            <a:ext cx="622594" cy="594360"/>
          </a:xfrm>
          <a:prstGeom prst="rect">
            <a:avLst/>
          </a:prstGeom>
        </p:spPr>
      </p:pic>
      <p:sp>
        <p:nvSpPr>
          <p:cNvPr id="5" name="Text Placeholder 12">
            <a:extLst>
              <a:ext uri="{FF2B5EF4-FFF2-40B4-BE49-F238E27FC236}">
                <a16:creationId xmlns:a16="http://schemas.microsoft.com/office/drawing/2014/main" id="{8A15B7E5-96B4-5175-37CD-406DEC60BC7E}"/>
              </a:ext>
            </a:extLst>
          </p:cNvPr>
          <p:cNvSpPr txBox="1">
            <a:spLocks/>
          </p:cNvSpPr>
          <p:nvPr/>
        </p:nvSpPr>
        <p:spPr>
          <a:xfrm>
            <a:off x="5218535" y="3528253"/>
            <a:ext cx="2874667" cy="2463489"/>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41459"/>
              </a:buClr>
              <a:defRPr/>
            </a:pPr>
            <a:r>
              <a:rPr lang="en-US" dirty="0">
                <a:solidFill>
                  <a:srgbClr val="041459"/>
                </a:solidFill>
                <a:latin typeface="Ringside Narrow" panose="02000500000000000000" pitchFamily="2" charset="0"/>
              </a:rPr>
              <a:t>TIPS &amp; inflation expertise</a:t>
            </a:r>
          </a:p>
          <a:p>
            <a:pPr marL="9525">
              <a:buClr>
                <a:srgbClr val="041459"/>
              </a:buClr>
              <a:defRPr/>
            </a:pPr>
            <a:r>
              <a:rPr lang="en-US" sz="1300" b="0" dirty="0">
                <a:solidFill>
                  <a:srgbClr val="041459"/>
                </a:solidFill>
                <a:latin typeface="Ringside Narrow Book" panose="02000500000000000000" pitchFamily="2" charset="0"/>
              </a:rPr>
              <a:t>Our TIPS strategies combine the skills of sector-level teams with deep knowledge of interest rate trends. Teams are made up of:</a:t>
            </a:r>
          </a:p>
          <a:p>
            <a:pPr marL="120650" indent="-111125">
              <a:buClr>
                <a:srgbClr val="041459"/>
              </a:buClr>
              <a:buFont typeface="Arial" panose="020B0604020202020204" pitchFamily="34" charset="0"/>
              <a:buChar char="•"/>
              <a:defRPr/>
            </a:pPr>
            <a:r>
              <a:rPr lang="en-US" sz="1300" b="0" dirty="0">
                <a:solidFill>
                  <a:srgbClr val="041459"/>
                </a:solidFill>
                <a:latin typeface="Ringside Narrow" panose="02000800000000000000" pitchFamily="50" charset="0"/>
              </a:rPr>
              <a:t>Sector portfolio managers who s</a:t>
            </a:r>
            <a:r>
              <a:rPr lang="en-US" sz="1300" b="0" dirty="0">
                <a:solidFill>
                  <a:srgbClr val="041459"/>
                </a:solidFill>
                <a:latin typeface="Ringside Narrow Book" panose="02000500000000000000" pitchFamily="2" charset="0"/>
              </a:rPr>
              <a:t>et strategy and own performance</a:t>
            </a:r>
          </a:p>
          <a:p>
            <a:pPr marL="120650" indent="-111125">
              <a:buClr>
                <a:srgbClr val="041459"/>
              </a:buClr>
              <a:buFont typeface="Arial" panose="020B0604020202020204" pitchFamily="34" charset="0"/>
              <a:buChar char="•"/>
              <a:defRPr/>
            </a:pPr>
            <a:r>
              <a:rPr lang="en-US" sz="1300" b="0" dirty="0">
                <a:solidFill>
                  <a:srgbClr val="041459"/>
                </a:solidFill>
                <a:latin typeface="Ringside Narrow" panose="02000800000000000000" pitchFamily="50" charset="0"/>
              </a:rPr>
              <a:t>Analysts who e</a:t>
            </a:r>
            <a:r>
              <a:rPr lang="en-US" sz="1300" b="0" dirty="0">
                <a:solidFill>
                  <a:srgbClr val="041459"/>
                </a:solidFill>
                <a:latin typeface="Ringside Narrow Book" panose="02000500000000000000" pitchFamily="2" charset="0"/>
              </a:rPr>
              <a:t>valuate relative value</a:t>
            </a:r>
          </a:p>
          <a:p>
            <a:pPr marL="120650" indent="-111125">
              <a:buClr>
                <a:srgbClr val="041459"/>
              </a:buClr>
              <a:buFont typeface="Arial" panose="020B0604020202020204" pitchFamily="34" charset="0"/>
              <a:buChar char="•"/>
              <a:defRPr/>
            </a:pPr>
            <a:r>
              <a:rPr lang="en-US" sz="1300" b="0" dirty="0">
                <a:solidFill>
                  <a:srgbClr val="041459"/>
                </a:solidFill>
                <a:latin typeface="Ringside Narrow" panose="02000800000000000000" pitchFamily="50" charset="0"/>
              </a:rPr>
              <a:t>A trading team that f</a:t>
            </a:r>
            <a:r>
              <a:rPr lang="en-US" sz="1300" b="0" dirty="0">
                <a:solidFill>
                  <a:srgbClr val="041459"/>
                </a:solidFill>
                <a:latin typeface="Ringside Narrow Book" panose="02000500000000000000" pitchFamily="2" charset="0"/>
              </a:rPr>
              <a:t>inds and executes deals</a:t>
            </a:r>
          </a:p>
          <a:p>
            <a:pPr marL="9525">
              <a:buClr>
                <a:srgbClr val="041459"/>
              </a:buClr>
              <a:defRPr/>
            </a:pPr>
            <a:endParaRPr lang="en-US" sz="1300" b="0" dirty="0">
              <a:solidFill>
                <a:srgbClr val="041459"/>
              </a:solidFill>
              <a:latin typeface="+mn-lt"/>
            </a:endParaRPr>
          </a:p>
          <a:p>
            <a:pPr marL="173038" indent="-173038">
              <a:spcAft>
                <a:spcPts val="300"/>
              </a:spcAft>
              <a:buClr>
                <a:srgbClr val="041459"/>
              </a:buClr>
              <a:buFont typeface="Arial" panose="020B0604020202020204" pitchFamily="34" charset="0"/>
              <a:buChar char="•"/>
              <a:defRPr/>
            </a:pPr>
            <a:endParaRPr lang="en-US" sz="1300" b="0" dirty="0">
              <a:solidFill>
                <a:srgbClr val="041459"/>
              </a:solidFill>
              <a:latin typeface="+mn-lt"/>
            </a:endParaRPr>
          </a:p>
          <a:p>
            <a:pPr marL="173038" indent="-173038">
              <a:buClr>
                <a:srgbClr val="041459"/>
              </a:buClr>
              <a:defRPr/>
            </a:pPr>
            <a:endParaRPr lang="en-US" dirty="0"/>
          </a:p>
        </p:txBody>
      </p:sp>
      <p:sp>
        <p:nvSpPr>
          <p:cNvPr id="6" name="Text Placeholder 12">
            <a:extLst>
              <a:ext uri="{FF2B5EF4-FFF2-40B4-BE49-F238E27FC236}">
                <a16:creationId xmlns:a16="http://schemas.microsoft.com/office/drawing/2014/main" id="{8F83D2C2-90B3-8B61-16B6-1D4287B0EA47}"/>
              </a:ext>
            </a:extLst>
          </p:cNvPr>
          <p:cNvSpPr txBox="1">
            <a:spLocks/>
          </p:cNvSpPr>
          <p:nvPr/>
        </p:nvSpPr>
        <p:spPr>
          <a:xfrm>
            <a:off x="8980731" y="3528253"/>
            <a:ext cx="2580323" cy="1916174"/>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3038" indent="-173038"/>
            <a:r>
              <a:rPr lang="en-US" dirty="0">
                <a:latin typeface="Ringside Narrow" panose="02000500000000000000" pitchFamily="2" charset="0"/>
              </a:rPr>
              <a:t>Risk management</a:t>
            </a:r>
          </a:p>
          <a:p>
            <a:pPr marL="9525"/>
            <a:r>
              <a:rPr lang="en-US" sz="1300" b="0" dirty="0">
                <a:solidFill>
                  <a:srgbClr val="041459"/>
                </a:solidFill>
                <a:latin typeface="Ringside Narrow Book" panose="02000500000000000000" pitchFamily="2" charset="0"/>
              </a:rPr>
              <a:t>We incorporate risk management in every decision to capitalize on market opportunities and protect investments.</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Track defined risk parameters</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Evaluate risk-adjusted returns</a:t>
            </a:r>
          </a:p>
          <a:p>
            <a:pPr marL="173038" indent="-173038">
              <a:spcAft>
                <a:spcPts val="300"/>
              </a:spcAft>
              <a:buFont typeface="Arial" panose="020B0604020202020204" pitchFamily="34" charset="0"/>
              <a:buChar char="•"/>
            </a:pPr>
            <a:r>
              <a:rPr lang="en-US" sz="1300" b="0" dirty="0">
                <a:solidFill>
                  <a:srgbClr val="041459"/>
                </a:solidFill>
                <a:latin typeface="Ringside Narrow Book" panose="02000500000000000000" pitchFamily="2" charset="0"/>
              </a:rPr>
              <a:t>Align with expected outcomes</a:t>
            </a:r>
          </a:p>
        </p:txBody>
      </p:sp>
      <p:grpSp>
        <p:nvGrpSpPr>
          <p:cNvPr id="10" name="Group 9">
            <a:extLst>
              <a:ext uri="{FF2B5EF4-FFF2-40B4-BE49-F238E27FC236}">
                <a16:creationId xmlns:a16="http://schemas.microsoft.com/office/drawing/2014/main" id="{972F09E9-9127-67F2-6844-E8F889FFCDBD}"/>
              </a:ext>
            </a:extLst>
          </p:cNvPr>
          <p:cNvGrpSpPr/>
          <p:nvPr/>
        </p:nvGrpSpPr>
        <p:grpSpPr>
          <a:xfrm>
            <a:off x="8150600" y="1568438"/>
            <a:ext cx="3832107" cy="1815061"/>
            <a:chOff x="4568503" y="3912907"/>
            <a:chExt cx="3832107" cy="1815061"/>
          </a:xfrm>
        </p:grpSpPr>
        <p:pic>
          <p:nvPicPr>
            <p:cNvPr id="20" name="Graphic 19">
              <a:extLst>
                <a:ext uri="{FF2B5EF4-FFF2-40B4-BE49-F238E27FC236}">
                  <a16:creationId xmlns:a16="http://schemas.microsoft.com/office/drawing/2014/main" id="{2E341C55-B581-B8A9-DF61-37AD6F035249}"/>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4568503" y="3912907"/>
              <a:ext cx="594360" cy="594360"/>
            </a:xfrm>
            <a:prstGeom prst="rect">
              <a:avLst/>
            </a:prstGeom>
          </p:spPr>
        </p:pic>
        <p:sp>
          <p:nvSpPr>
            <p:cNvPr id="7" name="Text Placeholder 12">
              <a:extLst>
                <a:ext uri="{FF2B5EF4-FFF2-40B4-BE49-F238E27FC236}">
                  <a16:creationId xmlns:a16="http://schemas.microsoft.com/office/drawing/2014/main" id="{DC3125F8-4643-4DFB-E376-A05FD4D0E080}"/>
                </a:ext>
              </a:extLst>
            </p:cNvPr>
            <p:cNvSpPr txBox="1">
              <a:spLocks/>
            </p:cNvSpPr>
            <p:nvPr/>
          </p:nvSpPr>
          <p:spPr>
            <a:xfrm>
              <a:off x="5395894" y="3926683"/>
              <a:ext cx="3004716" cy="1801285"/>
            </a:xfrm>
            <a:prstGeom prst="rect">
              <a:avLst/>
            </a:prstGeom>
            <a:noFill/>
          </p:spPr>
          <p:txBody>
            <a:bodyPr vert="horz" lIns="0" tIns="0" rIns="182880" bIns="18288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Ringside Narrow" panose="02000500000000000000" pitchFamily="2" charset="0"/>
                </a:rPr>
                <a:t>Proven investment approach</a:t>
              </a:r>
            </a:p>
            <a:p>
              <a:r>
                <a:rPr lang="en-US" sz="1300" b="0" dirty="0">
                  <a:solidFill>
                    <a:srgbClr val="041459"/>
                  </a:solidFill>
                  <a:latin typeface="Ringside Narrow Book" panose="02000500000000000000" pitchFamily="2" charset="0"/>
                </a:rPr>
                <a:t>We seek solid risk-adjusted returns by following four fundamentals:</a:t>
              </a:r>
            </a:p>
            <a:p>
              <a:pPr marL="225425" indent="-225425">
                <a:spcAft>
                  <a:spcPts val="300"/>
                </a:spcAft>
                <a:buFont typeface="+mj-lt"/>
                <a:buAutoNum type="arabicPeriod"/>
              </a:pPr>
              <a:r>
                <a:rPr lang="en-US" sz="1300" b="0" dirty="0">
                  <a:solidFill>
                    <a:srgbClr val="041459"/>
                  </a:solidFill>
                  <a:latin typeface="Ringside Narrow Book" panose="02000500000000000000" pitchFamily="2" charset="0"/>
                </a:rPr>
                <a:t>Leverage sector specialists</a:t>
              </a:r>
            </a:p>
            <a:p>
              <a:pPr marL="225425" indent="-225425">
                <a:spcAft>
                  <a:spcPts val="300"/>
                </a:spcAft>
                <a:buFont typeface="+mj-lt"/>
                <a:buAutoNum type="arabicPeriod"/>
              </a:pPr>
              <a:r>
                <a:rPr lang="en-US" sz="1300" b="0" dirty="0">
                  <a:solidFill>
                    <a:srgbClr val="041459"/>
                  </a:solidFill>
                  <a:latin typeface="Ringside Narrow Book" panose="02000500000000000000" pitchFamily="2" charset="0"/>
                </a:rPr>
                <a:t>Exploit market inefficiencies </a:t>
              </a:r>
            </a:p>
            <a:p>
              <a:pPr marL="225425" indent="-225425">
                <a:spcAft>
                  <a:spcPts val="300"/>
                </a:spcAft>
                <a:buFont typeface="+mj-lt"/>
                <a:buAutoNum type="arabicPeriod"/>
              </a:pPr>
              <a:r>
                <a:rPr lang="en-US" sz="1300" b="0" dirty="0">
                  <a:solidFill>
                    <a:srgbClr val="041459"/>
                  </a:solidFill>
                  <a:latin typeface="Ringside Narrow Book" panose="02000500000000000000" pitchFamily="2" charset="0"/>
                </a:rPr>
                <a:t>Consider risk in every decision</a:t>
              </a:r>
            </a:p>
            <a:p>
              <a:pPr marL="225425" indent="-225425">
                <a:spcAft>
                  <a:spcPts val="300"/>
                </a:spcAft>
                <a:buFont typeface="+mj-lt"/>
                <a:buAutoNum type="arabicPeriod"/>
              </a:pPr>
              <a:r>
                <a:rPr lang="en-US" sz="1300" b="0" dirty="0">
                  <a:solidFill>
                    <a:srgbClr val="041459"/>
                  </a:solidFill>
                  <a:latin typeface="Ringside Narrow Book" panose="02000500000000000000" pitchFamily="2" charset="0"/>
                </a:rPr>
                <a:t>Take a long-term view</a:t>
              </a:r>
              <a:br>
                <a:rPr lang="en-US" sz="1300" b="0" dirty="0">
                  <a:solidFill>
                    <a:srgbClr val="041459"/>
                  </a:solidFill>
                  <a:latin typeface="+mn-lt"/>
                </a:rPr>
              </a:br>
              <a:endParaRPr lang="en-US" sz="1300" b="0" dirty="0">
                <a:solidFill>
                  <a:srgbClr val="041459"/>
                </a:solidFill>
                <a:latin typeface="+mn-lt"/>
              </a:endParaRPr>
            </a:p>
            <a:p>
              <a:pPr marL="171450" indent="-171450">
                <a:spcAft>
                  <a:spcPts val="300"/>
                </a:spcAft>
                <a:buClr>
                  <a:srgbClr val="041459"/>
                </a:buClr>
                <a:buFont typeface="Arial" panose="020B0604020202020204" pitchFamily="34" charset="0"/>
                <a:buChar char="•"/>
                <a:defRPr/>
              </a:pPr>
              <a:endParaRPr lang="en-US" sz="1300" b="0" dirty="0">
                <a:solidFill>
                  <a:srgbClr val="041459"/>
                </a:solidFill>
                <a:latin typeface="+mn-lt"/>
              </a:endParaRPr>
            </a:p>
            <a:p>
              <a:pPr>
                <a:buClr>
                  <a:srgbClr val="041459"/>
                </a:buClr>
                <a:defRPr/>
              </a:pPr>
              <a:endParaRPr lang="en-US" dirty="0"/>
            </a:p>
          </p:txBody>
        </p:sp>
      </p:grpSp>
      <p:sp>
        <p:nvSpPr>
          <p:cNvPr id="3" name="Footer Placeholder 4">
            <a:extLst>
              <a:ext uri="{FF2B5EF4-FFF2-40B4-BE49-F238E27FC236}">
                <a16:creationId xmlns:a16="http://schemas.microsoft.com/office/drawing/2014/main" id="{D94120C5-0711-90CD-C9F6-2DF281416D3A}"/>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05308500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3B55FE3-5539-1FA2-F6D2-089C756BA672}"/>
              </a:ext>
            </a:extLst>
          </p:cNvPr>
          <p:cNvSpPr txBox="1"/>
          <p:nvPr/>
        </p:nvSpPr>
        <p:spPr>
          <a:xfrm>
            <a:off x="0" y="4427636"/>
            <a:ext cx="8655050" cy="2457795"/>
          </a:xfrm>
          <a:prstGeom prst="rect">
            <a:avLst/>
          </a:prstGeom>
          <a:solidFill>
            <a:schemeClr val="bg2"/>
          </a:solidFill>
        </p:spPr>
        <p:txBody>
          <a:bodyPr wrap="square" lIns="0" tIns="0" rIns="0" bIns="0" rtlCol="0">
            <a:noAutofit/>
          </a:bodyPr>
          <a:lstStyle/>
          <a:p>
            <a:pPr algn="l"/>
            <a:endParaRPr lang="en-US" sz="1600" err="1">
              <a:latin typeface="Ringside Narrow Book" panose="02000500000000000000" pitchFamily="2" charset="0"/>
            </a:endParaRPr>
          </a:p>
        </p:txBody>
      </p:sp>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p:txBody>
          <a:bodyPr/>
          <a:lstStyle/>
          <a:p>
            <a:r>
              <a:rPr lang="en-US" dirty="0"/>
              <a:t>Competitive performance</a:t>
            </a:r>
            <a:r>
              <a:rPr lang="en-US" baseline="30000" dirty="0"/>
              <a:t>1</a:t>
            </a:r>
            <a:r>
              <a:rPr lang="en-US" dirty="0"/>
              <a:t> vs. benchmarks and peers</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82</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a:solidFill>
                  <a:schemeClr val="tx2"/>
                </a:solidFill>
              </a:rPr>
              <a:t>CREF INFLATION-LINKED BOND</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4915" y="4407091"/>
            <a:ext cx="8261240" cy="1993392"/>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b="1" dirty="0">
                <a:latin typeface="Ringside Narrow" panose="02000500000000000000" pitchFamily="2" charset="0"/>
                <a:cs typeface="Arial"/>
              </a:rPr>
              <a:t>Past</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does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not</a:t>
            </a:r>
            <a:r>
              <a:rPr lang="en-US" sz="850" b="1" spc="-9" dirty="0">
                <a:latin typeface="Ringside Narrow" panose="02000500000000000000" pitchFamily="2" charset="0"/>
                <a:cs typeface="Arial"/>
              </a:rPr>
              <a:t> guarantee</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future</a:t>
            </a:r>
            <a:r>
              <a:rPr lang="en-US" sz="850" b="1" spc="-35" dirty="0">
                <a:latin typeface="Ringside Narrow" panose="02000500000000000000" pitchFamily="2" charset="0"/>
                <a:cs typeface="Arial"/>
              </a:rPr>
              <a:t> </a:t>
            </a:r>
            <a:r>
              <a:rPr lang="en-US" sz="850" b="1" spc="-9" dirty="0">
                <a:latin typeface="Ringside Narrow" panose="02000500000000000000" pitchFamily="2" charset="0"/>
                <a:cs typeface="Arial"/>
              </a:rPr>
              <a:t>results.</a:t>
            </a:r>
            <a:endParaRPr lang="en-US" sz="850" b="1" dirty="0">
              <a:latin typeface="Ringside Narrow" panose="02000500000000000000" pitchFamily="2" charset="0"/>
              <a:cs typeface="Arial"/>
            </a:endParaRPr>
          </a:p>
          <a:p>
            <a:pPr marL="11207">
              <a:spcAft>
                <a:spcPts val="100"/>
              </a:spcAft>
              <a:tabLst>
                <a:tab pos="212363" algn="l"/>
                <a:tab pos="212923" algn="l"/>
              </a:tabLst>
            </a:pPr>
            <a:r>
              <a:rPr lang="en-US" sz="850" spc="-9" dirty="0">
                <a:cs typeface="Arial"/>
              </a:rPr>
              <a:t>1. Performance</a:t>
            </a:r>
            <a:r>
              <a:rPr lang="en-US" sz="850" spc="-40" dirty="0">
                <a:cs typeface="Arial"/>
              </a:rPr>
              <a:t> </a:t>
            </a:r>
            <a:r>
              <a:rPr lang="en-US" sz="850" dirty="0">
                <a:cs typeface="Arial"/>
              </a:rPr>
              <a:t>is</a:t>
            </a:r>
            <a:r>
              <a:rPr lang="en-US" sz="850" spc="-18" dirty="0">
                <a:cs typeface="Arial"/>
              </a:rPr>
              <a:t> </a:t>
            </a:r>
            <a:r>
              <a:rPr lang="en-US" sz="850" spc="-9" dirty="0">
                <a:cs typeface="Arial"/>
              </a:rPr>
              <a:t>reported </a:t>
            </a:r>
            <a:r>
              <a:rPr lang="en-US" sz="850" dirty="0">
                <a:cs typeface="Arial"/>
              </a:rPr>
              <a:t>net</a:t>
            </a:r>
            <a:r>
              <a:rPr lang="en-US" sz="850" spc="-13" dirty="0">
                <a:cs typeface="Arial"/>
              </a:rPr>
              <a:t> </a:t>
            </a:r>
            <a:r>
              <a:rPr lang="en-US" sz="850" dirty="0">
                <a:cs typeface="Arial"/>
              </a:rPr>
              <a:t>of</a:t>
            </a:r>
            <a:r>
              <a:rPr lang="en-US" sz="850" spc="62" dirty="0">
                <a:cs typeface="Arial"/>
              </a:rPr>
              <a:t> </a:t>
            </a:r>
            <a:r>
              <a:rPr lang="en-US" sz="850" spc="-9" dirty="0">
                <a:cs typeface="Arial"/>
              </a:rPr>
              <a:t>expenses.</a:t>
            </a:r>
            <a:r>
              <a:rPr lang="en-US" sz="850" dirty="0">
                <a:cs typeface="Arial"/>
              </a:rPr>
              <a:t> </a:t>
            </a:r>
            <a:r>
              <a:rPr lang="en-US" sz="850" spc="-9" dirty="0">
                <a:cs typeface="Arial"/>
              </a:rPr>
              <a:t>2. As of Jun. 24, 2024. The total number of funds in the Morningstar Inflation-Protected Bond category for the following time periods included: 140 (3 years); 134 (5 years); 98 (10 years) and 140 (overall star rating). </a:t>
            </a:r>
            <a:r>
              <a:rPr lang="en-US" sz="850" dirty="0">
                <a:cs typeface="Arial"/>
              </a:rPr>
              <a:t>3. The net</a:t>
            </a:r>
            <a:r>
              <a:rPr lang="en-US" sz="850" spc="9" dirty="0">
                <a:cs typeface="Arial"/>
              </a:rPr>
              <a:t> </a:t>
            </a:r>
            <a:r>
              <a:rPr lang="en-US" sz="850" dirty="0">
                <a:cs typeface="Arial"/>
              </a:rPr>
              <a:t>expense</a:t>
            </a:r>
            <a:r>
              <a:rPr lang="en-US" sz="850" spc="-26" dirty="0">
                <a:cs typeface="Arial"/>
              </a:rPr>
              <a:t> </a:t>
            </a:r>
            <a:r>
              <a:rPr lang="en-US" sz="850" dirty="0">
                <a:cs typeface="Arial"/>
              </a:rPr>
              <a:t>ratio represents</a:t>
            </a:r>
            <a:r>
              <a:rPr lang="en-US" sz="850" spc="-26" dirty="0">
                <a:cs typeface="Arial"/>
              </a:rPr>
              <a:t> </a:t>
            </a:r>
            <a:r>
              <a:rPr lang="en-US" sz="850" dirty="0">
                <a:cs typeface="Arial"/>
              </a:rPr>
              <a:t>expenses</a:t>
            </a:r>
            <a:r>
              <a:rPr lang="en-US" sz="850" spc="-31" dirty="0">
                <a:cs typeface="Arial"/>
              </a:rPr>
              <a:t> </a:t>
            </a:r>
            <a:r>
              <a:rPr lang="en-US" sz="850" dirty="0">
                <a:cs typeface="Arial"/>
              </a:rPr>
              <a:t>after</a:t>
            </a:r>
            <a:r>
              <a:rPr lang="en-US" sz="850" spc="18" dirty="0">
                <a:cs typeface="Arial"/>
              </a:rPr>
              <a:t> </a:t>
            </a:r>
            <a:r>
              <a:rPr lang="en-US" sz="850" dirty="0">
                <a:cs typeface="Arial"/>
              </a:rPr>
              <a:t>reimbursement</a:t>
            </a:r>
            <a:r>
              <a:rPr lang="en-US" sz="850" spc="-26" dirty="0">
                <a:cs typeface="Arial"/>
              </a:rPr>
              <a:t> </a:t>
            </a:r>
            <a:r>
              <a:rPr lang="en-US" sz="850" dirty="0">
                <a:cs typeface="Arial"/>
              </a:rPr>
              <a:t>and</a:t>
            </a:r>
            <a:r>
              <a:rPr lang="en-US" sz="850" spc="9" dirty="0">
                <a:cs typeface="Arial"/>
              </a:rPr>
              <a:t> </a:t>
            </a:r>
            <a:r>
              <a:rPr lang="en-US" sz="850" dirty="0">
                <a:cs typeface="Arial"/>
              </a:rPr>
              <a:t>waivers,</a:t>
            </a:r>
            <a:r>
              <a:rPr lang="en-US" sz="850" spc="-9" dirty="0">
                <a:cs typeface="Arial"/>
              </a:rPr>
              <a:t> </a:t>
            </a:r>
            <a:r>
              <a:rPr lang="en-US" sz="850" dirty="0">
                <a:cs typeface="Arial"/>
              </a:rPr>
              <a:t>if</a:t>
            </a:r>
            <a:r>
              <a:rPr lang="en-US" sz="850" spc="26" dirty="0">
                <a:cs typeface="Arial"/>
              </a:rPr>
              <a:t> </a:t>
            </a:r>
            <a:r>
              <a:rPr lang="en-US" sz="850" dirty="0">
                <a:cs typeface="Arial"/>
              </a:rPr>
              <a:t>applicable, and</a:t>
            </a:r>
            <a:r>
              <a:rPr lang="en-US" sz="850" spc="-4" dirty="0">
                <a:cs typeface="Arial"/>
              </a:rPr>
              <a:t> </a:t>
            </a:r>
            <a:r>
              <a:rPr lang="en-US" sz="850" dirty="0">
                <a:cs typeface="Arial"/>
              </a:rPr>
              <a:t>is</a:t>
            </a:r>
            <a:r>
              <a:rPr lang="en-US" sz="850" spc="18" dirty="0">
                <a:cs typeface="Arial"/>
              </a:rPr>
              <a:t> </a:t>
            </a:r>
            <a:r>
              <a:rPr lang="en-US" sz="850" dirty="0">
                <a:cs typeface="Arial"/>
              </a:rPr>
              <a:t>what</a:t>
            </a:r>
            <a:r>
              <a:rPr lang="en-US" sz="850" spc="9" dirty="0">
                <a:cs typeface="Arial"/>
              </a:rPr>
              <a:t> </a:t>
            </a:r>
            <a:r>
              <a:rPr lang="en-US" sz="850" dirty="0">
                <a:cs typeface="Arial"/>
              </a:rPr>
              <a:t>participants</a:t>
            </a:r>
            <a:r>
              <a:rPr lang="en-US" sz="850" spc="-26" dirty="0">
                <a:cs typeface="Arial"/>
              </a:rPr>
              <a:t> </a:t>
            </a:r>
            <a:r>
              <a:rPr lang="en-US" sz="850" dirty="0">
                <a:cs typeface="Arial"/>
              </a:rPr>
              <a:t>actually</a:t>
            </a:r>
            <a:r>
              <a:rPr lang="en-US" sz="850" spc="-4" dirty="0">
                <a:cs typeface="Arial"/>
              </a:rPr>
              <a:t> </a:t>
            </a:r>
            <a:r>
              <a:rPr lang="en-US" sz="850" dirty="0">
                <a:cs typeface="Arial"/>
              </a:rPr>
              <a:t>pay; while</a:t>
            </a:r>
            <a:r>
              <a:rPr lang="en-US" sz="850" spc="9" dirty="0">
                <a:cs typeface="Arial"/>
              </a:rPr>
              <a:t> </a:t>
            </a:r>
            <a:r>
              <a:rPr lang="en-US" sz="850" dirty="0">
                <a:cs typeface="Arial"/>
              </a:rPr>
              <a:t>gross</a:t>
            </a:r>
            <a:r>
              <a:rPr lang="en-US" sz="850" spc="-31" dirty="0">
                <a:cs typeface="Arial"/>
              </a:rPr>
              <a:t> </a:t>
            </a:r>
            <a:r>
              <a:rPr lang="en-US" sz="850" dirty="0">
                <a:cs typeface="Arial"/>
              </a:rPr>
              <a:t>expense ratio</a:t>
            </a:r>
            <a:r>
              <a:rPr lang="en-US" sz="850" spc="-22" dirty="0">
                <a:cs typeface="Arial"/>
              </a:rPr>
              <a:t> </a:t>
            </a:r>
            <a:r>
              <a:rPr lang="en-US" sz="850" dirty="0">
                <a:cs typeface="Arial"/>
              </a:rPr>
              <a:t>represents</a:t>
            </a:r>
            <a:r>
              <a:rPr lang="en-US" sz="850" spc="9" dirty="0">
                <a:cs typeface="Arial"/>
              </a:rPr>
              <a:t> </a:t>
            </a:r>
            <a:r>
              <a:rPr lang="en-US" sz="850" dirty="0">
                <a:cs typeface="Arial"/>
              </a:rPr>
              <a:t>the</a:t>
            </a:r>
            <a:r>
              <a:rPr lang="en-US" sz="850" spc="-13" dirty="0">
                <a:cs typeface="Arial"/>
              </a:rPr>
              <a:t> </a:t>
            </a:r>
            <a:r>
              <a:rPr lang="en-US" sz="850" dirty="0">
                <a:cs typeface="Arial"/>
              </a:rPr>
              <a:t>expense</a:t>
            </a:r>
            <a:r>
              <a:rPr lang="en-US" sz="850" spc="-26" dirty="0">
                <a:cs typeface="Arial"/>
              </a:rPr>
              <a:t> </a:t>
            </a:r>
            <a:r>
              <a:rPr lang="en-US" sz="850" dirty="0">
                <a:cs typeface="Arial"/>
              </a:rPr>
              <a:t>ratio</a:t>
            </a:r>
            <a:r>
              <a:rPr lang="en-US" sz="850" spc="13" dirty="0">
                <a:cs typeface="Arial"/>
              </a:rPr>
              <a:t> </a:t>
            </a:r>
            <a:r>
              <a:rPr lang="en-US" sz="850" dirty="0">
                <a:cs typeface="Arial"/>
              </a:rPr>
              <a:t>before consideration</a:t>
            </a:r>
            <a:r>
              <a:rPr lang="en-US" sz="850" spc="-26" dirty="0">
                <a:cs typeface="Arial"/>
              </a:rPr>
              <a:t> </a:t>
            </a:r>
            <a:r>
              <a:rPr lang="en-US" sz="850" dirty="0">
                <a:cs typeface="Arial"/>
              </a:rPr>
              <a:t>for reimbursements</a:t>
            </a:r>
            <a:r>
              <a:rPr lang="en-US" sz="850" spc="-26" dirty="0">
                <a:cs typeface="Arial"/>
              </a:rPr>
              <a:t> </a:t>
            </a:r>
            <a:r>
              <a:rPr lang="en-US" sz="850" dirty="0">
                <a:cs typeface="Arial"/>
              </a:rPr>
              <a:t>and/or waivers</a:t>
            </a:r>
            <a:r>
              <a:rPr lang="en-US" sz="850" spc="9" dirty="0">
                <a:cs typeface="Arial"/>
              </a:rPr>
              <a:t> </a:t>
            </a:r>
            <a:r>
              <a:rPr lang="en-US" sz="850" dirty="0">
                <a:cs typeface="Arial"/>
              </a:rPr>
              <a:t>are applied.</a:t>
            </a:r>
            <a:r>
              <a:rPr lang="en-US" sz="850" spc="-26" dirty="0">
                <a:cs typeface="Arial"/>
              </a:rPr>
              <a:t> </a:t>
            </a:r>
            <a:r>
              <a:rPr lang="en-US" sz="850" dirty="0">
                <a:cs typeface="Arial"/>
              </a:rPr>
              <a:t>CREF</a:t>
            </a:r>
            <a:r>
              <a:rPr lang="en-US" sz="850" spc="-4" dirty="0">
                <a:cs typeface="Arial"/>
              </a:rPr>
              <a:t> </a:t>
            </a:r>
            <a:r>
              <a:rPr lang="en-US" sz="850" spc="-22" dirty="0">
                <a:cs typeface="Arial"/>
              </a:rPr>
              <a:t>is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which</a:t>
            </a:r>
            <a:r>
              <a:rPr lang="en-US" sz="850" spc="-26" dirty="0">
                <a:cs typeface="Arial"/>
              </a:rPr>
              <a:t> </a:t>
            </a:r>
            <a:r>
              <a:rPr lang="en-US" sz="850" dirty="0">
                <a:cs typeface="Arial"/>
              </a:rPr>
              <a:t>means</a:t>
            </a:r>
            <a:r>
              <a:rPr lang="en-US" sz="850" spc="-4" dirty="0">
                <a:cs typeface="Arial"/>
              </a:rPr>
              <a:t> </a:t>
            </a:r>
            <a:r>
              <a:rPr lang="en-US" sz="850" dirty="0">
                <a:cs typeface="Arial"/>
              </a:rPr>
              <a:t>its</a:t>
            </a:r>
            <a:r>
              <a:rPr lang="en-US" sz="850" spc="22" dirty="0">
                <a:cs typeface="Arial"/>
              </a:rPr>
              <a:t> </a:t>
            </a:r>
            <a:r>
              <a:rPr lang="en-US" sz="850" dirty="0">
                <a:cs typeface="Arial"/>
              </a:rPr>
              <a:t>net</a:t>
            </a:r>
            <a:r>
              <a:rPr lang="en-US" sz="850" spc="9" dirty="0">
                <a:cs typeface="Arial"/>
              </a:rPr>
              <a:t> </a:t>
            </a:r>
            <a:r>
              <a:rPr lang="en-US" sz="850" dirty="0">
                <a:cs typeface="Arial"/>
              </a:rPr>
              <a:t>and</a:t>
            </a:r>
            <a:r>
              <a:rPr lang="en-US" sz="850" spc="-4" dirty="0">
                <a:cs typeface="Arial"/>
              </a:rPr>
              <a:t> </a:t>
            </a:r>
            <a:r>
              <a:rPr lang="en-US" sz="850" dirty="0">
                <a:cs typeface="Arial"/>
              </a:rPr>
              <a:t>gross</a:t>
            </a:r>
            <a:r>
              <a:rPr lang="en-US" sz="850" spc="-18" dirty="0">
                <a:cs typeface="Arial"/>
              </a:rPr>
              <a:t> </a:t>
            </a:r>
            <a:r>
              <a:rPr lang="en-US" sz="850" dirty="0">
                <a:cs typeface="Arial"/>
              </a:rPr>
              <a:t>expenses</a:t>
            </a:r>
            <a:r>
              <a:rPr lang="en-US" sz="850" spc="-31" dirty="0">
                <a:cs typeface="Arial"/>
              </a:rPr>
              <a:t> </a:t>
            </a:r>
            <a:r>
              <a:rPr lang="en-US" sz="850" dirty="0">
                <a:cs typeface="Arial"/>
              </a:rPr>
              <a:t>are</a:t>
            </a:r>
            <a:r>
              <a:rPr lang="en-US" sz="850" spc="-4" dirty="0">
                <a:cs typeface="Arial"/>
              </a:rPr>
              <a:t> </a:t>
            </a:r>
            <a:r>
              <a:rPr lang="en-US" sz="850" dirty="0">
                <a:cs typeface="Arial"/>
              </a:rPr>
              <a:t>the</a:t>
            </a:r>
            <a:r>
              <a:rPr lang="en-US" sz="850" spc="4" dirty="0">
                <a:cs typeface="Arial"/>
              </a:rPr>
              <a:t> </a:t>
            </a:r>
            <a:r>
              <a:rPr lang="en-US" sz="850" dirty="0">
                <a:cs typeface="Arial"/>
              </a:rPr>
              <a:t>same.</a:t>
            </a:r>
            <a:r>
              <a:rPr lang="en-US" sz="850" spc="-4" dirty="0">
                <a:cs typeface="Arial"/>
              </a:rPr>
              <a:t> </a:t>
            </a:r>
            <a:r>
              <a:rPr lang="en-US" sz="850" dirty="0">
                <a:cs typeface="Arial"/>
              </a:rPr>
              <a:t>Due</a:t>
            </a:r>
            <a:r>
              <a:rPr lang="en-US" sz="850" spc="-4" dirty="0">
                <a:cs typeface="Arial"/>
              </a:rPr>
              <a:t> </a:t>
            </a:r>
            <a:r>
              <a:rPr lang="en-US" sz="850" dirty="0">
                <a:cs typeface="Arial"/>
              </a:rPr>
              <a:t>to</a:t>
            </a:r>
            <a:r>
              <a:rPr lang="en-US" sz="850" spc="18" dirty="0">
                <a:cs typeface="Arial"/>
              </a:rPr>
              <a:t> </a:t>
            </a:r>
            <a:r>
              <a:rPr lang="en-US" sz="850" dirty="0">
                <a:cs typeface="Arial"/>
              </a:rPr>
              <a:t>CREF</a:t>
            </a:r>
            <a:r>
              <a:rPr lang="en-US" sz="850" spc="-26" dirty="0">
                <a:cs typeface="Arial"/>
              </a:rPr>
              <a:t> </a:t>
            </a:r>
            <a:r>
              <a:rPr lang="en-US" sz="850" dirty="0">
                <a:cs typeface="Arial"/>
              </a:rPr>
              <a:t>being</a:t>
            </a:r>
            <a:r>
              <a:rPr lang="en-US" sz="850" spc="4" dirty="0">
                <a:cs typeface="Arial"/>
              </a:rPr>
              <a:t> </a:t>
            </a:r>
            <a:r>
              <a:rPr lang="en-US" sz="850" dirty="0">
                <a:cs typeface="Arial"/>
              </a:rPr>
              <a:t>an</a:t>
            </a:r>
            <a:r>
              <a:rPr lang="en-US" sz="850" spc="4" dirty="0">
                <a:cs typeface="Arial"/>
              </a:rPr>
              <a:t> </a:t>
            </a:r>
            <a:r>
              <a:rPr lang="en-US" sz="850" dirty="0">
                <a:cs typeface="Arial"/>
              </a:rPr>
              <a:t>at-cost</a:t>
            </a:r>
            <a:r>
              <a:rPr lang="en-US" sz="850" spc="-13" dirty="0">
                <a:cs typeface="Arial"/>
              </a:rPr>
              <a:t> </a:t>
            </a:r>
            <a:r>
              <a:rPr lang="en-US" sz="850" dirty="0">
                <a:cs typeface="Arial"/>
              </a:rPr>
              <a:t>product,</a:t>
            </a:r>
            <a:r>
              <a:rPr lang="en-US" sz="850" spc="-13" dirty="0">
                <a:cs typeface="Arial"/>
              </a:rPr>
              <a:t> </a:t>
            </a:r>
            <a:r>
              <a:rPr lang="en-US" sz="850" dirty="0">
                <a:cs typeface="Arial"/>
              </a:rPr>
              <a:t>CREF’s</a:t>
            </a:r>
            <a:r>
              <a:rPr lang="en-US" sz="850" spc="-9" dirty="0">
                <a:cs typeface="Arial"/>
              </a:rPr>
              <a:t> expense</a:t>
            </a:r>
            <a:r>
              <a:rPr lang="en-US" sz="850" spc="-26" dirty="0">
                <a:cs typeface="Arial"/>
              </a:rPr>
              <a:t> </a:t>
            </a:r>
            <a:r>
              <a:rPr lang="en-US" sz="850" dirty="0">
                <a:cs typeface="Arial"/>
              </a:rPr>
              <a:t>ratios</a:t>
            </a:r>
            <a:r>
              <a:rPr lang="en-US" sz="850" spc="-9" dirty="0">
                <a:cs typeface="Arial"/>
              </a:rPr>
              <a:t> </a:t>
            </a:r>
            <a:r>
              <a:rPr lang="en-US" sz="850" dirty="0">
                <a:cs typeface="Arial"/>
              </a:rPr>
              <a:t>increase/decrease</a:t>
            </a:r>
            <a:r>
              <a:rPr lang="en-US" sz="850" spc="-13" dirty="0">
                <a:cs typeface="Arial"/>
              </a:rPr>
              <a:t> </a:t>
            </a:r>
            <a:r>
              <a:rPr lang="en-US" sz="850" dirty="0">
                <a:cs typeface="Arial"/>
              </a:rPr>
              <a:t>depending on</a:t>
            </a:r>
            <a:r>
              <a:rPr lang="en-US" sz="850" spc="9" dirty="0">
                <a:cs typeface="Arial"/>
              </a:rPr>
              <a:t> </a:t>
            </a:r>
            <a:r>
              <a:rPr lang="en-US" sz="850" dirty="0">
                <a:cs typeface="Arial"/>
              </a:rPr>
              <a:t>changes</a:t>
            </a:r>
            <a:r>
              <a:rPr lang="en-US" sz="850" spc="-26" dirty="0">
                <a:cs typeface="Arial"/>
              </a:rPr>
              <a:t> </a:t>
            </a:r>
            <a:r>
              <a:rPr lang="en-US" sz="850" dirty="0">
                <a:cs typeface="Arial"/>
              </a:rPr>
              <a:t>in</a:t>
            </a:r>
            <a:r>
              <a:rPr lang="en-US" sz="850" spc="26" dirty="0">
                <a:cs typeface="Arial"/>
              </a:rPr>
              <a:t> </a:t>
            </a:r>
            <a:r>
              <a:rPr lang="en-US" sz="850" dirty="0">
                <a:cs typeface="Arial"/>
              </a:rPr>
              <a:t>net</a:t>
            </a:r>
            <a:r>
              <a:rPr lang="en-US" sz="850" spc="9" dirty="0">
                <a:cs typeface="Arial"/>
              </a:rPr>
              <a:t> </a:t>
            </a:r>
            <a:r>
              <a:rPr lang="en-US" sz="850" dirty="0">
                <a:cs typeface="Arial"/>
              </a:rPr>
              <a:t>assets</a:t>
            </a:r>
            <a:r>
              <a:rPr lang="en-US" sz="850" spc="4" dirty="0">
                <a:cs typeface="Arial"/>
              </a:rPr>
              <a:t> </a:t>
            </a:r>
            <a:r>
              <a:rPr lang="en-US" sz="850" dirty="0">
                <a:cs typeface="Arial"/>
              </a:rPr>
              <a:t>and/or total</a:t>
            </a:r>
            <a:r>
              <a:rPr lang="en-US" sz="850" spc="-18" dirty="0">
                <a:cs typeface="Arial"/>
              </a:rPr>
              <a:t> </a:t>
            </a:r>
            <a:r>
              <a:rPr lang="en-US" sz="850" dirty="0">
                <a:cs typeface="Arial"/>
              </a:rPr>
              <a:t>expenses.</a:t>
            </a:r>
            <a:r>
              <a:rPr lang="en-US" sz="850" spc="-13" dirty="0">
                <a:cs typeface="Arial"/>
              </a:rPr>
              <a:t> </a:t>
            </a:r>
            <a:r>
              <a:rPr lang="en-US" sz="850" dirty="0">
                <a:cs typeface="Arial"/>
              </a:rPr>
              <a:t>Total</a:t>
            </a:r>
            <a:r>
              <a:rPr lang="en-US" sz="850" spc="4" dirty="0">
                <a:cs typeface="Arial"/>
              </a:rPr>
              <a:t> </a:t>
            </a:r>
            <a:r>
              <a:rPr lang="en-US" sz="850" dirty="0">
                <a:cs typeface="Arial"/>
              </a:rPr>
              <a:t>annual</a:t>
            </a:r>
            <a:r>
              <a:rPr lang="en-US" sz="850" spc="-4" dirty="0">
                <a:cs typeface="Arial"/>
              </a:rPr>
              <a:t> </a:t>
            </a:r>
            <a:r>
              <a:rPr lang="en-US" sz="850" dirty="0">
                <a:cs typeface="Arial"/>
              </a:rPr>
              <a:t>expense deductions,</a:t>
            </a:r>
            <a:r>
              <a:rPr lang="en-US" sz="850" spc="-13" dirty="0">
                <a:cs typeface="Arial"/>
              </a:rPr>
              <a:t> </a:t>
            </a:r>
            <a:r>
              <a:rPr lang="en-US" sz="850" spc="-9" dirty="0">
                <a:cs typeface="Arial"/>
              </a:rPr>
              <a:t>which </a:t>
            </a:r>
            <a:r>
              <a:rPr lang="en-US" sz="850" dirty="0">
                <a:cs typeface="Arial"/>
              </a:rPr>
              <a:t>include</a:t>
            </a:r>
            <a:r>
              <a:rPr lang="en-US" sz="850" spc="-13" dirty="0">
                <a:cs typeface="Arial"/>
              </a:rPr>
              <a:t> </a:t>
            </a:r>
            <a:r>
              <a:rPr lang="en-US" sz="850" dirty="0">
                <a:cs typeface="Arial"/>
              </a:rPr>
              <a:t>investment</a:t>
            </a:r>
            <a:r>
              <a:rPr lang="en-US" sz="850" spc="-22" dirty="0">
                <a:cs typeface="Arial"/>
              </a:rPr>
              <a:t> </a:t>
            </a:r>
            <a:r>
              <a:rPr lang="en-US" sz="850" dirty="0">
                <a:cs typeface="Arial"/>
              </a:rPr>
              <a:t>advisory,</a:t>
            </a:r>
            <a:r>
              <a:rPr lang="en-US" sz="850" spc="-22" dirty="0">
                <a:cs typeface="Arial"/>
              </a:rPr>
              <a:t> </a:t>
            </a:r>
            <a:r>
              <a:rPr lang="en-US" sz="850" dirty="0">
                <a:cs typeface="Arial"/>
              </a:rPr>
              <a:t>administrative,</a:t>
            </a:r>
            <a:r>
              <a:rPr lang="en-US" sz="850" spc="-9" dirty="0">
                <a:cs typeface="Arial"/>
              </a:rPr>
              <a:t> </a:t>
            </a:r>
            <a:r>
              <a:rPr lang="en-US" sz="850" dirty="0">
                <a:cs typeface="Arial"/>
              </a:rPr>
              <a:t>and</a:t>
            </a:r>
            <a:r>
              <a:rPr lang="en-US" sz="850" spc="4" dirty="0">
                <a:cs typeface="Arial"/>
              </a:rPr>
              <a:t> </a:t>
            </a:r>
            <a:r>
              <a:rPr lang="en-US" sz="850" dirty="0">
                <a:cs typeface="Arial"/>
              </a:rPr>
              <a:t>distribution</a:t>
            </a:r>
            <a:r>
              <a:rPr lang="en-US" sz="850" spc="4" dirty="0">
                <a:cs typeface="Arial"/>
              </a:rPr>
              <a:t> </a:t>
            </a:r>
            <a:r>
              <a:rPr lang="en-US" sz="850" dirty="0">
                <a:cs typeface="Arial"/>
              </a:rPr>
              <a:t>(12b-1)</a:t>
            </a:r>
            <a:r>
              <a:rPr lang="en-US" sz="850" spc="-18" dirty="0">
                <a:cs typeface="Arial"/>
              </a:rPr>
              <a:t> </a:t>
            </a:r>
            <a:r>
              <a:rPr lang="en-US" sz="850" dirty="0">
                <a:cs typeface="Arial"/>
              </a:rPr>
              <a:t>expenses,</a:t>
            </a:r>
            <a:r>
              <a:rPr lang="en-US" sz="850" spc="-22" dirty="0">
                <a:cs typeface="Arial"/>
              </a:rPr>
              <a:t> </a:t>
            </a:r>
            <a:r>
              <a:rPr lang="en-US" sz="850" dirty="0">
                <a:cs typeface="Arial"/>
              </a:rPr>
              <a:t>and</a:t>
            </a:r>
            <a:r>
              <a:rPr lang="en-US" sz="850" spc="13" dirty="0">
                <a:cs typeface="Arial"/>
              </a:rPr>
              <a:t> </a:t>
            </a:r>
            <a:r>
              <a:rPr lang="en-US" sz="850" dirty="0">
                <a:cs typeface="Arial"/>
              </a:rPr>
              <a:t>mortality and</a:t>
            </a:r>
            <a:r>
              <a:rPr lang="en-US" sz="850" spc="13" dirty="0">
                <a:cs typeface="Arial"/>
              </a:rPr>
              <a:t> </a:t>
            </a:r>
            <a:r>
              <a:rPr lang="en-US" sz="850" dirty="0">
                <a:cs typeface="Arial"/>
              </a:rPr>
              <a:t>expense</a:t>
            </a:r>
            <a:r>
              <a:rPr lang="en-US" sz="850" spc="-22" dirty="0">
                <a:cs typeface="Arial"/>
              </a:rPr>
              <a:t> </a:t>
            </a:r>
            <a:r>
              <a:rPr lang="en-US" sz="850" dirty="0">
                <a:cs typeface="Arial"/>
              </a:rPr>
              <a:t>risk</a:t>
            </a:r>
            <a:r>
              <a:rPr lang="en-US" sz="850" spc="13" dirty="0">
                <a:cs typeface="Arial"/>
              </a:rPr>
              <a:t> </a:t>
            </a:r>
            <a:r>
              <a:rPr lang="en-US" sz="850" dirty="0">
                <a:cs typeface="Arial"/>
              </a:rPr>
              <a:t>charges,</a:t>
            </a:r>
            <a:r>
              <a:rPr lang="en-US" sz="850" spc="-22" dirty="0">
                <a:cs typeface="Arial"/>
              </a:rPr>
              <a:t> </a:t>
            </a:r>
            <a:r>
              <a:rPr lang="en-US" sz="850" dirty="0">
                <a:cs typeface="Arial"/>
              </a:rPr>
              <a:t>are</a:t>
            </a:r>
            <a:r>
              <a:rPr lang="en-US" sz="850" spc="4" dirty="0">
                <a:cs typeface="Arial"/>
              </a:rPr>
              <a:t> </a:t>
            </a:r>
            <a:r>
              <a:rPr lang="en-US" sz="850" dirty="0">
                <a:cs typeface="Arial"/>
              </a:rPr>
              <a:t>estimated each</a:t>
            </a:r>
            <a:r>
              <a:rPr lang="en-US" sz="850" spc="-9" dirty="0">
                <a:cs typeface="Arial"/>
              </a:rPr>
              <a:t> </a:t>
            </a:r>
            <a:r>
              <a:rPr lang="en-US" sz="850" dirty="0">
                <a:cs typeface="Arial"/>
              </a:rPr>
              <a:t>year based</a:t>
            </a:r>
            <a:r>
              <a:rPr lang="en-US" sz="850" spc="-9" dirty="0">
                <a:cs typeface="Arial"/>
              </a:rPr>
              <a:t> </a:t>
            </a:r>
            <a:r>
              <a:rPr lang="en-US" sz="850" dirty="0">
                <a:cs typeface="Arial"/>
              </a:rPr>
              <a:t>on</a:t>
            </a:r>
            <a:r>
              <a:rPr lang="en-US" sz="850" spc="13" dirty="0">
                <a:cs typeface="Arial"/>
              </a:rPr>
              <a:t> </a:t>
            </a:r>
            <a:r>
              <a:rPr lang="en-US" sz="850" dirty="0">
                <a:cs typeface="Arial"/>
              </a:rPr>
              <a:t>projected</a:t>
            </a:r>
            <a:r>
              <a:rPr lang="en-US" sz="850" spc="-22" dirty="0">
                <a:cs typeface="Arial"/>
              </a:rPr>
              <a:t> </a:t>
            </a:r>
            <a:r>
              <a:rPr lang="en-US" sz="850" dirty="0">
                <a:cs typeface="Arial"/>
              </a:rPr>
              <a:t>expense</a:t>
            </a:r>
            <a:r>
              <a:rPr lang="en-US" sz="850" spc="-22" dirty="0">
                <a:cs typeface="Arial"/>
              </a:rPr>
              <a:t> </a:t>
            </a:r>
            <a:r>
              <a:rPr lang="en-US" sz="850" dirty="0">
                <a:cs typeface="Arial"/>
              </a:rPr>
              <a:t>and</a:t>
            </a:r>
            <a:r>
              <a:rPr lang="en-US" sz="850" spc="4" dirty="0">
                <a:cs typeface="Arial"/>
              </a:rPr>
              <a:t> </a:t>
            </a:r>
            <a:r>
              <a:rPr lang="en-US" sz="850" dirty="0">
                <a:cs typeface="Arial"/>
              </a:rPr>
              <a:t>asset</a:t>
            </a:r>
            <a:r>
              <a:rPr lang="en-US" sz="850" spc="-9" dirty="0">
                <a:cs typeface="Arial"/>
              </a:rPr>
              <a:t> </a:t>
            </a:r>
            <a:r>
              <a:rPr lang="en-US" sz="850" dirty="0">
                <a:cs typeface="Arial"/>
              </a:rPr>
              <a:t>levels.</a:t>
            </a:r>
            <a:r>
              <a:rPr lang="en-US" sz="850" spc="-9" dirty="0">
                <a:cs typeface="Arial"/>
              </a:rPr>
              <a:t> </a:t>
            </a:r>
            <a:r>
              <a:rPr lang="en-US" sz="850" dirty="0">
                <a:cs typeface="Arial"/>
              </a:rPr>
              <a:t>Differences</a:t>
            </a:r>
            <a:r>
              <a:rPr lang="en-US" sz="850" spc="-26" dirty="0">
                <a:cs typeface="Arial"/>
              </a:rPr>
              <a:t> </a:t>
            </a:r>
            <a:r>
              <a:rPr lang="en-US" sz="850" dirty="0">
                <a:cs typeface="Arial"/>
              </a:rPr>
              <a:t>between</a:t>
            </a:r>
            <a:r>
              <a:rPr lang="en-US" sz="850" spc="4" dirty="0">
                <a:cs typeface="Arial"/>
              </a:rPr>
              <a:t> </a:t>
            </a:r>
            <a:r>
              <a:rPr lang="en-US" sz="850" dirty="0">
                <a:cs typeface="Arial"/>
              </a:rPr>
              <a:t>actual</a:t>
            </a:r>
            <a:r>
              <a:rPr lang="en-US" sz="850" spc="4" dirty="0">
                <a:cs typeface="Arial"/>
              </a:rPr>
              <a:t> </a:t>
            </a:r>
            <a:r>
              <a:rPr lang="en-US" sz="850" dirty="0">
                <a:cs typeface="Arial"/>
              </a:rPr>
              <a:t>expenses</a:t>
            </a:r>
            <a:r>
              <a:rPr lang="en-US" sz="850" spc="-26" dirty="0">
                <a:cs typeface="Arial"/>
              </a:rPr>
              <a:t> </a:t>
            </a:r>
            <a:r>
              <a:rPr lang="en-US" sz="850" dirty="0">
                <a:cs typeface="Arial"/>
              </a:rPr>
              <a:t>and the</a:t>
            </a:r>
            <a:r>
              <a:rPr lang="en-US" sz="850" spc="26" dirty="0">
                <a:cs typeface="Arial"/>
              </a:rPr>
              <a:t> </a:t>
            </a:r>
            <a:r>
              <a:rPr lang="en-US" sz="850" dirty="0">
                <a:cs typeface="Arial"/>
              </a:rPr>
              <a:t>estimate</a:t>
            </a:r>
            <a:r>
              <a:rPr lang="en-US" sz="850" spc="-13" dirty="0">
                <a:cs typeface="Arial"/>
              </a:rPr>
              <a:t> </a:t>
            </a:r>
            <a:r>
              <a:rPr lang="en-US" sz="850" dirty="0">
                <a:cs typeface="Arial"/>
              </a:rPr>
              <a:t>are</a:t>
            </a:r>
            <a:r>
              <a:rPr lang="en-US" sz="850" spc="4" dirty="0">
                <a:cs typeface="Arial"/>
              </a:rPr>
              <a:t> </a:t>
            </a:r>
            <a:r>
              <a:rPr lang="en-US" sz="850" spc="-9" dirty="0">
                <a:cs typeface="Arial"/>
              </a:rPr>
              <a:t>adjusted </a:t>
            </a:r>
            <a:r>
              <a:rPr lang="en-US" sz="850" dirty="0">
                <a:cs typeface="Arial"/>
              </a:rPr>
              <a:t>quarterly</a:t>
            </a:r>
            <a:r>
              <a:rPr lang="en-US" sz="850" spc="-18" dirty="0">
                <a:cs typeface="Arial"/>
              </a:rPr>
              <a:t> </a:t>
            </a:r>
            <a:r>
              <a:rPr lang="en-US" sz="850" dirty="0">
                <a:cs typeface="Arial"/>
              </a:rPr>
              <a:t>and</a:t>
            </a:r>
            <a:r>
              <a:rPr lang="en-US" sz="850" spc="9" dirty="0">
                <a:cs typeface="Arial"/>
              </a:rPr>
              <a:t> </a:t>
            </a:r>
            <a:r>
              <a:rPr lang="en-US" sz="850" dirty="0">
                <a:cs typeface="Arial"/>
              </a:rPr>
              <a:t>are</a:t>
            </a:r>
            <a:r>
              <a:rPr lang="en-US" sz="850" spc="4" dirty="0">
                <a:cs typeface="Arial"/>
              </a:rPr>
              <a:t> </a:t>
            </a:r>
            <a:r>
              <a:rPr lang="en-US" sz="850" dirty="0">
                <a:cs typeface="Arial"/>
              </a:rPr>
              <a:t>reflected</a:t>
            </a:r>
            <a:r>
              <a:rPr lang="en-US" sz="850" spc="-18" dirty="0">
                <a:cs typeface="Arial"/>
              </a:rPr>
              <a:t> </a:t>
            </a:r>
            <a:r>
              <a:rPr lang="en-US" sz="850" dirty="0">
                <a:cs typeface="Arial"/>
              </a:rPr>
              <a:t>in</a:t>
            </a:r>
            <a:r>
              <a:rPr lang="en-US" sz="850" spc="22" dirty="0">
                <a:cs typeface="Arial"/>
              </a:rPr>
              <a:t> </a:t>
            </a:r>
            <a:r>
              <a:rPr lang="en-US" sz="850" dirty="0">
                <a:cs typeface="Arial"/>
              </a:rPr>
              <a:t>current</a:t>
            </a:r>
            <a:r>
              <a:rPr lang="en-US" sz="850" spc="-26" dirty="0">
                <a:cs typeface="Arial"/>
              </a:rPr>
              <a:t> </a:t>
            </a:r>
            <a:r>
              <a:rPr lang="en-US" sz="850" dirty="0">
                <a:cs typeface="Arial"/>
              </a:rPr>
              <a:t>investment</a:t>
            </a:r>
            <a:r>
              <a:rPr lang="en-US" sz="850" spc="-22" dirty="0">
                <a:cs typeface="Arial"/>
              </a:rPr>
              <a:t> </a:t>
            </a:r>
            <a:r>
              <a:rPr lang="en-US" sz="850" dirty="0">
                <a:cs typeface="Arial"/>
              </a:rPr>
              <a:t>results.</a:t>
            </a:r>
            <a:r>
              <a:rPr lang="en-US" sz="850" spc="-26" dirty="0">
                <a:cs typeface="Arial"/>
              </a:rPr>
              <a:t> </a:t>
            </a:r>
            <a:r>
              <a:rPr lang="en-US" sz="850" dirty="0">
                <a:cs typeface="Arial"/>
              </a:rPr>
              <a:t>Historically,</a:t>
            </a:r>
            <a:r>
              <a:rPr lang="en-US" sz="850" spc="-9" dirty="0">
                <a:cs typeface="Arial"/>
              </a:rPr>
              <a:t> </a:t>
            </a:r>
            <a:r>
              <a:rPr lang="en-US" sz="850" dirty="0">
                <a:cs typeface="Arial"/>
              </a:rPr>
              <a:t>adjustments</a:t>
            </a:r>
            <a:r>
              <a:rPr lang="en-US" sz="850" spc="-26" dirty="0">
                <a:cs typeface="Arial"/>
              </a:rPr>
              <a:t> </a:t>
            </a:r>
            <a:r>
              <a:rPr lang="en-US" sz="850" dirty="0">
                <a:cs typeface="Arial"/>
              </a:rPr>
              <a:t>have</a:t>
            </a:r>
            <a:r>
              <a:rPr lang="en-US" sz="850" spc="-26" dirty="0">
                <a:cs typeface="Arial"/>
              </a:rPr>
              <a:t> </a:t>
            </a:r>
            <a:r>
              <a:rPr lang="en-US" sz="850" dirty="0">
                <a:cs typeface="Arial"/>
              </a:rPr>
              <a:t>been</a:t>
            </a:r>
            <a:r>
              <a:rPr lang="en-US" sz="850" spc="9" dirty="0">
                <a:cs typeface="Arial"/>
              </a:rPr>
              <a:t> </a:t>
            </a:r>
            <a:r>
              <a:rPr lang="en-US" sz="850" dirty="0">
                <a:cs typeface="Arial"/>
              </a:rPr>
              <a:t>small. The account’s</a:t>
            </a:r>
            <a:r>
              <a:rPr lang="en-US" sz="850" spc="-31" dirty="0">
                <a:cs typeface="Arial"/>
              </a:rPr>
              <a:t> </a:t>
            </a:r>
            <a:r>
              <a:rPr lang="en-US" sz="850" dirty="0">
                <a:cs typeface="Arial"/>
              </a:rPr>
              <a:t>total</a:t>
            </a:r>
            <a:r>
              <a:rPr lang="en-US" sz="850" spc="22" dirty="0">
                <a:cs typeface="Arial"/>
              </a:rPr>
              <a:t> </a:t>
            </a:r>
            <a:r>
              <a:rPr lang="en-US" sz="850" dirty="0">
                <a:cs typeface="Arial"/>
              </a:rPr>
              <a:t>annual expense deduction</a:t>
            </a:r>
            <a:r>
              <a:rPr lang="en-US" sz="850" spc="-18" dirty="0">
                <a:cs typeface="Arial"/>
              </a:rPr>
              <a:t> </a:t>
            </a:r>
            <a:r>
              <a:rPr lang="en-US" sz="850" dirty="0">
                <a:cs typeface="Arial"/>
              </a:rPr>
              <a:t>appears</a:t>
            </a:r>
            <a:r>
              <a:rPr lang="en-US" sz="850" spc="-4" dirty="0">
                <a:cs typeface="Arial"/>
              </a:rPr>
              <a:t> </a:t>
            </a:r>
            <a:r>
              <a:rPr lang="en-US" sz="850" dirty="0">
                <a:cs typeface="Arial"/>
              </a:rPr>
              <a:t>in</a:t>
            </a:r>
            <a:r>
              <a:rPr lang="en-US" sz="850" spc="22" dirty="0">
                <a:cs typeface="Arial"/>
              </a:rPr>
              <a:t> </a:t>
            </a:r>
            <a:r>
              <a:rPr lang="en-US" sz="850" dirty="0">
                <a:cs typeface="Arial"/>
              </a:rPr>
              <a:t>the</a:t>
            </a:r>
            <a:r>
              <a:rPr lang="en-US" sz="850" spc="9" dirty="0">
                <a:cs typeface="Arial"/>
              </a:rPr>
              <a:t> a</a:t>
            </a:r>
            <a:r>
              <a:rPr lang="en-US" sz="850" dirty="0">
                <a:cs typeface="Arial"/>
              </a:rPr>
              <a:t>ccount’s</a:t>
            </a:r>
            <a:r>
              <a:rPr lang="en-US" sz="850" spc="-31" dirty="0">
                <a:cs typeface="Arial"/>
              </a:rPr>
              <a:t> </a:t>
            </a:r>
            <a:r>
              <a:rPr lang="en-US" sz="850" dirty="0">
                <a:cs typeface="Arial"/>
              </a:rPr>
              <a:t>prospectus</a:t>
            </a:r>
            <a:r>
              <a:rPr lang="en-US" sz="850" spc="-22" dirty="0">
                <a:cs typeface="Arial"/>
              </a:rPr>
              <a:t> </a:t>
            </a:r>
            <a:r>
              <a:rPr lang="en-US" sz="850" dirty="0">
                <a:cs typeface="Arial"/>
              </a:rPr>
              <a:t>and</a:t>
            </a:r>
            <a:r>
              <a:rPr lang="en-US" sz="850" spc="9" dirty="0">
                <a:cs typeface="Arial"/>
              </a:rPr>
              <a:t> </a:t>
            </a:r>
            <a:r>
              <a:rPr lang="en-US" sz="850" dirty="0">
                <a:cs typeface="Arial"/>
              </a:rPr>
              <a:t>may</a:t>
            </a:r>
            <a:r>
              <a:rPr lang="en-US" sz="850" spc="-4" dirty="0">
                <a:cs typeface="Arial"/>
              </a:rPr>
              <a:t> </a:t>
            </a:r>
            <a:r>
              <a:rPr lang="en-US" sz="850" dirty="0">
                <a:cs typeface="Arial"/>
              </a:rPr>
              <a:t>be</a:t>
            </a:r>
            <a:r>
              <a:rPr lang="en-US" sz="850" spc="9" dirty="0">
                <a:cs typeface="Arial"/>
              </a:rPr>
              <a:t> </a:t>
            </a:r>
            <a:r>
              <a:rPr lang="en-US" sz="850" dirty="0">
                <a:cs typeface="Arial"/>
              </a:rPr>
              <a:t>different than</a:t>
            </a:r>
            <a:r>
              <a:rPr lang="en-US" sz="850" spc="13" dirty="0">
                <a:cs typeface="Arial"/>
              </a:rPr>
              <a:t> </a:t>
            </a:r>
            <a:r>
              <a:rPr lang="en-US" sz="850" dirty="0">
                <a:cs typeface="Arial"/>
              </a:rPr>
              <a:t>that</a:t>
            </a:r>
            <a:r>
              <a:rPr lang="en-US" sz="850" spc="9" dirty="0">
                <a:cs typeface="Arial"/>
              </a:rPr>
              <a:t> </a:t>
            </a:r>
            <a:r>
              <a:rPr lang="en-US" sz="850" dirty="0">
                <a:cs typeface="Arial"/>
              </a:rPr>
              <a:t>shown</a:t>
            </a:r>
            <a:r>
              <a:rPr lang="en-US" sz="850" spc="-13" dirty="0">
                <a:cs typeface="Arial"/>
              </a:rPr>
              <a:t> </a:t>
            </a:r>
            <a:r>
              <a:rPr lang="en-US" sz="850" dirty="0">
                <a:cs typeface="Arial"/>
              </a:rPr>
              <a:t>herein due to</a:t>
            </a:r>
            <a:r>
              <a:rPr lang="en-US" sz="850" spc="31" dirty="0">
                <a:cs typeface="Arial"/>
              </a:rPr>
              <a:t> </a:t>
            </a:r>
            <a:r>
              <a:rPr lang="en-US" sz="850" dirty="0">
                <a:cs typeface="Arial"/>
              </a:rPr>
              <a:t>rounding.</a:t>
            </a:r>
            <a:r>
              <a:rPr lang="en-US" sz="850" spc="-9" dirty="0">
                <a:cs typeface="Arial"/>
              </a:rPr>
              <a:t> </a:t>
            </a:r>
            <a:r>
              <a:rPr lang="en-US" sz="850" dirty="0">
                <a:cs typeface="Arial"/>
              </a:rPr>
              <a:t>Please</a:t>
            </a:r>
            <a:r>
              <a:rPr lang="en-US" sz="850" spc="-13" dirty="0">
                <a:cs typeface="Arial"/>
              </a:rPr>
              <a:t> </a:t>
            </a:r>
            <a:r>
              <a:rPr lang="en-US" sz="850" dirty="0">
                <a:cs typeface="Arial"/>
              </a:rPr>
              <a:t>refer</a:t>
            </a:r>
            <a:r>
              <a:rPr lang="en-US" sz="850" spc="4" dirty="0">
                <a:cs typeface="Arial"/>
              </a:rPr>
              <a:t> </a:t>
            </a:r>
            <a:r>
              <a:rPr lang="en-US" sz="850" spc="-22" dirty="0">
                <a:cs typeface="Arial"/>
              </a:rPr>
              <a:t>to </a:t>
            </a:r>
            <a:r>
              <a:rPr lang="en-US" sz="850" dirty="0">
                <a:cs typeface="Arial"/>
              </a:rPr>
              <a:t>the prospectus</a:t>
            </a:r>
            <a:r>
              <a:rPr lang="en-US" sz="850" spc="-31" dirty="0">
                <a:cs typeface="Arial"/>
              </a:rPr>
              <a:t> </a:t>
            </a:r>
            <a:r>
              <a:rPr lang="en-US" sz="850" dirty="0">
                <a:cs typeface="Arial"/>
              </a:rPr>
              <a:t>for</a:t>
            </a:r>
            <a:r>
              <a:rPr lang="en-US" sz="850" spc="-4" dirty="0">
                <a:cs typeface="Arial"/>
              </a:rPr>
              <a:t> </a:t>
            </a:r>
            <a:r>
              <a:rPr lang="en-US" sz="850" dirty="0">
                <a:cs typeface="Arial"/>
              </a:rPr>
              <a:t>further </a:t>
            </a:r>
            <a:r>
              <a:rPr lang="en-US" sz="850" spc="-9" dirty="0">
                <a:cs typeface="Arial"/>
              </a:rPr>
              <a:t>details. 4. </a:t>
            </a:r>
            <a:r>
              <a:rPr lang="en-US" sz="850" dirty="0">
                <a:cs typeface="Arial"/>
              </a:rPr>
              <a:t>See disclosure page.</a:t>
            </a:r>
          </a:p>
          <a:p>
            <a:pPr marL="9144" marR="71721" defTabSz="806867">
              <a:lnSpc>
                <a:spcPct val="90000"/>
              </a:lnSpc>
              <a:spcAft>
                <a:spcPts val="100"/>
              </a:spcAft>
              <a:defRPr/>
            </a:pPr>
            <a:r>
              <a:rPr lang="en-US" sz="850" kern="0" spc="26" dirty="0">
                <a:cs typeface="Arial"/>
              </a:rPr>
              <a:t>The performance shown for Class R4 that is prior to its inception date is based on the performance of the account’s Class R3. The performance for Class R4 for periods prior to its inception has not been restated to reflect the lower expenses of Class R4.</a:t>
            </a:r>
            <a:endParaRPr lang="en-US" sz="850" dirty="0">
              <a:cs typeface="Arial"/>
            </a:endParaRPr>
          </a:p>
          <a:p>
            <a:pPr marR="71721">
              <a:spcAft>
                <a:spcPts val="100"/>
              </a:spcAft>
            </a:pPr>
            <a:r>
              <a:rPr lang="en-US" sz="850" b="1" dirty="0">
                <a:latin typeface="Ringside Narrow" panose="02000500000000000000" pitchFamily="2" charset="0"/>
                <a:cs typeface="Arial"/>
              </a:rPr>
              <a:t>The</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data</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represents</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past</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performance</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is</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no</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guarantee</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future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results.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returns</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and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principal</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value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of</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your</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investments</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will</a:t>
            </a:r>
            <a:r>
              <a:rPr lang="en-US" sz="850" b="1" spc="-26" dirty="0">
                <a:latin typeface="Ringside Narrow" panose="02000500000000000000" pitchFamily="2" charset="0"/>
                <a:cs typeface="Arial"/>
              </a:rPr>
              <a:t> </a:t>
            </a:r>
            <a:r>
              <a:rPr lang="en-US" sz="850" b="1" spc="-9" dirty="0">
                <a:latin typeface="Ringside Narrow" panose="02000500000000000000" pitchFamily="2" charset="0"/>
                <a:cs typeface="Arial"/>
              </a:rPr>
              <a:t>fluctuate</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so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that</a:t>
            </a:r>
            <a:r>
              <a:rPr lang="en-US" sz="850" b="1" spc="-18" dirty="0">
                <a:latin typeface="Ringside Narrow" panose="02000500000000000000" pitchFamily="2" charset="0"/>
                <a:cs typeface="Arial"/>
              </a:rPr>
              <a:t> your </a:t>
            </a:r>
            <a:r>
              <a:rPr lang="en-US" sz="850" b="1" dirty="0">
                <a:latin typeface="Ringside Narrow" panose="02000500000000000000" pitchFamily="2" charset="0"/>
                <a:cs typeface="Arial"/>
              </a:rPr>
              <a:t>shares</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(accumulation</a:t>
            </a:r>
            <a:r>
              <a:rPr lang="en-US" sz="850" b="1" spc="-49" dirty="0">
                <a:latin typeface="Ringside Narrow" panose="02000500000000000000" pitchFamily="2" charset="0"/>
                <a:cs typeface="Arial"/>
              </a:rPr>
              <a:t> </a:t>
            </a:r>
            <a:r>
              <a:rPr lang="en-US" sz="850" b="1" dirty="0">
                <a:latin typeface="Ringside Narrow" panose="02000500000000000000" pitchFamily="2" charset="0"/>
                <a:cs typeface="Arial"/>
              </a:rPr>
              <a:t>units),</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when</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redeemed,</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may</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worth</a:t>
            </a:r>
            <a:r>
              <a:rPr lang="en-US" sz="850" b="1" spc="-31" dirty="0">
                <a:latin typeface="Ringside Narrow" panose="02000500000000000000" pitchFamily="2" charset="0"/>
                <a:cs typeface="Arial"/>
              </a:rPr>
              <a:t> </a:t>
            </a:r>
            <a:r>
              <a:rPr lang="en-US" sz="850" b="1" dirty="0">
                <a:latin typeface="Ringside Narrow" panose="02000500000000000000" pitchFamily="2" charset="0"/>
                <a:cs typeface="Arial"/>
              </a:rPr>
              <a:t>more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less</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their</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original</a:t>
            </a:r>
            <a:r>
              <a:rPr lang="en-US" sz="850" b="1" spc="-40" dirty="0">
                <a:latin typeface="Ringside Narrow" panose="02000500000000000000" pitchFamily="2" charset="0"/>
                <a:cs typeface="Arial"/>
              </a:rPr>
              <a:t> </a:t>
            </a:r>
            <a:r>
              <a:rPr lang="en-US" sz="850" b="1" dirty="0">
                <a:latin typeface="Ringside Narrow" panose="02000500000000000000" pitchFamily="2" charset="0"/>
                <a:cs typeface="Arial"/>
              </a:rPr>
              <a:t>cost.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may be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lower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higher</a:t>
            </a:r>
            <a:r>
              <a:rPr lang="en-US" sz="850" b="1" spc="-35" dirty="0">
                <a:latin typeface="Ringside Narrow" panose="02000500000000000000" pitchFamily="2" charset="0"/>
                <a:cs typeface="Arial"/>
              </a:rPr>
              <a:t> </a:t>
            </a:r>
            <a:r>
              <a:rPr lang="en-US" sz="850" b="1" dirty="0">
                <a:latin typeface="Ringside Narrow" panose="02000500000000000000" pitchFamily="2" charset="0"/>
                <a:cs typeface="Arial"/>
              </a:rPr>
              <a:t>than</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4" dirty="0">
                <a:latin typeface="Ringside Narrow" panose="02000500000000000000" pitchFamily="2" charset="0"/>
                <a:cs typeface="Arial"/>
              </a:rPr>
              <a:t> </a:t>
            </a:r>
            <a:r>
              <a:rPr lang="en-US" sz="850" b="1" dirty="0">
                <a:latin typeface="Ringside Narrow" panose="02000500000000000000" pitchFamily="2" charset="0"/>
                <a:cs typeface="Arial"/>
              </a:rPr>
              <a:t>performance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quoted</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above.</a:t>
            </a:r>
            <a:r>
              <a:rPr lang="en-US" sz="850" b="1" spc="4" dirty="0">
                <a:latin typeface="Ringside Narrow" panose="02000500000000000000" pitchFamily="2" charset="0"/>
                <a:cs typeface="Arial"/>
              </a:rPr>
              <a:t> </a:t>
            </a:r>
            <a:r>
              <a:rPr lang="en-US" sz="850" b="1" spc="-22" dirty="0">
                <a:latin typeface="Ringside Narrow" panose="02000500000000000000" pitchFamily="2" charset="0"/>
                <a:cs typeface="Arial"/>
              </a:rPr>
              <a:t>For</a:t>
            </a:r>
            <a:r>
              <a:rPr lang="en-US" sz="850" b="1" dirty="0">
                <a:latin typeface="Ringside Narrow" panose="02000500000000000000" pitchFamily="2" charset="0"/>
                <a:cs typeface="Arial"/>
              </a:rPr>
              <a:t> performance</a:t>
            </a:r>
            <a:r>
              <a:rPr lang="en-US" sz="850" b="1" spc="-44" dirty="0">
                <a:latin typeface="Ringside Narrow" panose="02000500000000000000" pitchFamily="2" charset="0"/>
                <a:cs typeface="Arial"/>
              </a:rPr>
              <a:t> </a:t>
            </a:r>
            <a:r>
              <a:rPr lang="en-US" sz="850" b="1" dirty="0">
                <a:latin typeface="Ringside Narrow" panose="02000500000000000000" pitchFamily="2" charset="0"/>
                <a:cs typeface="Arial"/>
              </a:rPr>
              <a:t>current</a:t>
            </a:r>
            <a:r>
              <a:rPr lang="en-US" sz="850" b="1" spc="-18" dirty="0">
                <a:latin typeface="Ringside Narrow" panose="02000500000000000000" pitchFamily="2" charset="0"/>
                <a:cs typeface="Arial"/>
              </a:rPr>
              <a:t> </a:t>
            </a:r>
            <a:r>
              <a:rPr lang="en-US" sz="850" b="1" dirty="0">
                <a:latin typeface="Ringside Narrow" panose="02000500000000000000" pitchFamily="2" charset="0"/>
                <a:cs typeface="Arial"/>
              </a:rPr>
              <a:t>to</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the</a:t>
            </a:r>
            <a:r>
              <a:rPr lang="en-US" sz="850" b="1" spc="-13" dirty="0">
                <a:latin typeface="Ringside Narrow" panose="02000500000000000000" pitchFamily="2" charset="0"/>
                <a:cs typeface="Arial"/>
              </a:rPr>
              <a:t> </a:t>
            </a:r>
            <a:r>
              <a:rPr lang="en-US" sz="850" b="1" dirty="0">
                <a:latin typeface="Ringside Narrow" panose="02000500000000000000" pitchFamily="2" charset="0"/>
                <a:cs typeface="Arial"/>
              </a:rPr>
              <a:t>most</a:t>
            </a:r>
            <a:r>
              <a:rPr lang="en-US" sz="850" b="1" spc="-9" dirty="0">
                <a:latin typeface="Ringside Narrow" panose="02000500000000000000" pitchFamily="2" charset="0"/>
                <a:cs typeface="Arial"/>
              </a:rPr>
              <a:t> </a:t>
            </a:r>
            <a:r>
              <a:rPr lang="en-US" sz="850" b="1" dirty="0">
                <a:latin typeface="Ringside Narrow" panose="02000500000000000000" pitchFamily="2" charset="0"/>
                <a:cs typeface="Arial"/>
              </a:rPr>
              <a:t>recent</a:t>
            </a:r>
            <a:r>
              <a:rPr lang="en-US" sz="850" b="1" spc="-22" dirty="0">
                <a:latin typeface="Ringside Narrow" panose="02000500000000000000" pitchFamily="2" charset="0"/>
                <a:cs typeface="Arial"/>
              </a:rPr>
              <a:t> </a:t>
            </a:r>
            <a:r>
              <a:rPr lang="en-US" sz="850" b="1" spc="-9" dirty="0">
                <a:latin typeface="Ringside Narrow" panose="02000500000000000000" pitchFamily="2" charset="0"/>
                <a:cs typeface="Arial"/>
              </a:rPr>
              <a:t>month-</a:t>
            </a:r>
            <a:r>
              <a:rPr lang="en-US" sz="850" b="1" dirty="0">
                <a:latin typeface="Ringside Narrow" panose="02000500000000000000" pitchFamily="2" charset="0"/>
                <a:cs typeface="Arial"/>
              </a:rPr>
              <a:t>end,</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visit</a:t>
            </a:r>
            <a:r>
              <a:rPr lang="en-US" sz="850" b="1" spc="-22" dirty="0">
                <a:latin typeface="Ringside Narrow" panose="02000500000000000000" pitchFamily="2" charset="0"/>
                <a:cs typeface="Arial"/>
              </a:rPr>
              <a:t> </a:t>
            </a:r>
            <a:r>
              <a:rPr lang="en-US" sz="850" b="1" spc="-22" dirty="0" err="1">
                <a:latin typeface="Ringside Narrow" panose="02000500000000000000" pitchFamily="2" charset="0"/>
                <a:cs typeface="Arial"/>
              </a:rPr>
              <a:t>tiaa.</a:t>
            </a:r>
            <a:r>
              <a:rPr lang="en-US" sz="850" b="1" spc="-9" dirty="0" err="1">
                <a:latin typeface="Ringside Narrow" panose="02000500000000000000" pitchFamily="2" charset="0"/>
                <a:cs typeface="Arial"/>
              </a:rPr>
              <a:t>org</a:t>
            </a:r>
            <a:r>
              <a:rPr lang="en-US" sz="850" b="1" spc="26" dirty="0">
                <a:latin typeface="Ringside Narrow" panose="02000500000000000000" pitchFamily="2" charset="0"/>
                <a:cs typeface="Arial"/>
              </a:rPr>
              <a:t> </a:t>
            </a:r>
            <a:r>
              <a:rPr lang="en-US" sz="850" b="1" dirty="0">
                <a:latin typeface="Ringside Narrow" panose="02000500000000000000" pitchFamily="2" charset="0"/>
                <a:cs typeface="Arial"/>
              </a:rPr>
              <a:t>or</a:t>
            </a:r>
            <a:r>
              <a:rPr lang="en-US" sz="850" b="1" spc="-22" dirty="0">
                <a:latin typeface="Ringside Narrow" panose="02000500000000000000" pitchFamily="2" charset="0"/>
                <a:cs typeface="Arial"/>
              </a:rPr>
              <a:t> </a:t>
            </a:r>
            <a:r>
              <a:rPr lang="en-US" sz="850" b="1" dirty="0">
                <a:latin typeface="Ringside Narrow" panose="02000500000000000000" pitchFamily="2" charset="0"/>
                <a:cs typeface="Arial"/>
              </a:rPr>
              <a:t>call</a:t>
            </a:r>
            <a:r>
              <a:rPr lang="en-US" sz="850" b="1" spc="18" dirty="0">
                <a:latin typeface="Ringside Narrow" panose="02000500000000000000" pitchFamily="2" charset="0"/>
                <a:cs typeface="Arial"/>
              </a:rPr>
              <a:t> </a:t>
            </a:r>
            <a:r>
              <a:rPr lang="en-US" sz="850" b="1" spc="-9" dirty="0">
                <a:latin typeface="Ringside Narrow" panose="02000500000000000000" pitchFamily="2" charset="0"/>
                <a:cs typeface="Arial"/>
              </a:rPr>
              <a:t>877-518-9161.</a:t>
            </a:r>
            <a:endParaRPr lang="en-US" sz="850" b="1" dirty="0">
              <a:latin typeface="Ringside Narrow" panose="02000500000000000000" pitchFamily="2" charset="0"/>
              <a:cs typeface="Arial"/>
            </a:endParaRPr>
          </a:p>
        </p:txBody>
      </p:sp>
      <p:grpSp>
        <p:nvGrpSpPr>
          <p:cNvPr id="39" name="Group 38">
            <a:extLst>
              <a:ext uri="{FF2B5EF4-FFF2-40B4-BE49-F238E27FC236}">
                <a16:creationId xmlns:a16="http://schemas.microsoft.com/office/drawing/2014/main" id="{4E755B35-E886-0536-2AB2-15E8FA72D003}"/>
              </a:ext>
            </a:extLst>
          </p:cNvPr>
          <p:cNvGrpSpPr/>
          <p:nvPr/>
        </p:nvGrpSpPr>
        <p:grpSpPr>
          <a:xfrm>
            <a:off x="326080" y="1152144"/>
            <a:ext cx="7763630" cy="2910831"/>
            <a:chOff x="292099" y="1228677"/>
            <a:chExt cx="7763630" cy="3937945"/>
          </a:xfrm>
        </p:grpSpPr>
        <p:graphicFrame>
          <p:nvGraphicFramePr>
            <p:cNvPr id="13" name="Chart 12">
              <a:extLst>
                <a:ext uri="{FF2B5EF4-FFF2-40B4-BE49-F238E27FC236}">
                  <a16:creationId xmlns:a16="http://schemas.microsoft.com/office/drawing/2014/main" id="{CE7AF909-E119-2B1A-D7D3-61D146F2C855}"/>
                </a:ext>
              </a:extLst>
            </p:cNvPr>
            <p:cNvGraphicFramePr/>
            <p:nvPr>
              <p:extLst>
                <p:ext uri="{D42A27DB-BD31-4B8C-83A1-F6EECF244321}">
                  <p14:modId xmlns:p14="http://schemas.microsoft.com/office/powerpoint/2010/main" val="1124443060"/>
                </p:ext>
              </p:extLst>
            </p:nvPr>
          </p:nvGraphicFramePr>
          <p:xfrm>
            <a:off x="292099" y="1686969"/>
            <a:ext cx="7763630" cy="3479653"/>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7">
              <a:extLst>
                <a:ext uri="{FF2B5EF4-FFF2-40B4-BE49-F238E27FC236}">
                  <a16:creationId xmlns:a16="http://schemas.microsoft.com/office/drawing/2014/main" id="{E5C5CAEA-2EF0-8741-900E-948049404FD2}"/>
                </a:ext>
              </a:extLst>
            </p:cNvPr>
            <p:cNvSpPr txBox="1"/>
            <p:nvPr/>
          </p:nvSpPr>
          <p:spPr>
            <a:xfrm>
              <a:off x="1614211" y="1228677"/>
              <a:ext cx="5119405" cy="270646"/>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300"/>
                </a:spcAft>
              </a:pPr>
              <a:r>
                <a:rPr lang="en-US" sz="1300" b="1" spc="30">
                  <a:latin typeface="Ringside Narrow" panose="02000500000000000000" pitchFamily="2" charset="0"/>
                </a:rPr>
                <a:t>PERFORMANCE (%) AS OF 6/30/2024</a:t>
              </a:r>
            </a:p>
          </p:txBody>
        </p:sp>
      </p:grpSp>
      <p:sp>
        <p:nvSpPr>
          <p:cNvPr id="36" name="Text Placeholder 14">
            <a:extLst>
              <a:ext uri="{FF2B5EF4-FFF2-40B4-BE49-F238E27FC236}">
                <a16:creationId xmlns:a16="http://schemas.microsoft.com/office/drawing/2014/main" id="{095CB7DB-4A1A-7669-0050-7483EA171943}"/>
              </a:ext>
            </a:extLst>
          </p:cNvPr>
          <p:cNvSpPr txBox="1">
            <a:spLocks/>
          </p:cNvSpPr>
          <p:nvPr/>
        </p:nvSpPr>
        <p:spPr>
          <a:xfrm>
            <a:off x="9021170" y="612649"/>
            <a:ext cx="2896321" cy="2458098"/>
          </a:xfrm>
          <a:prstGeom prst="rect">
            <a:avLst/>
          </a:prstGeom>
          <a:solidFill>
            <a:schemeClr val="accent2"/>
          </a:solidFill>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latin typeface="Ringside Narrow" panose="02000500000000000000" pitchFamily="2" charset="0"/>
              </a:rPr>
              <a:t>CREF Inflation-Linked Bond</a:t>
            </a:r>
            <a:br>
              <a:rPr lang="en-US" sz="1800" b="1" dirty="0">
                <a:latin typeface="Ringside Narrow" panose="02000500000000000000" pitchFamily="2" charset="0"/>
              </a:rPr>
            </a:br>
            <a:r>
              <a:rPr lang="en-US" sz="1800" b="1" dirty="0">
                <a:latin typeface="Ringside Narrow" panose="02000500000000000000" pitchFamily="2" charset="0"/>
              </a:rPr>
              <a:t>(R4 Class)</a:t>
            </a:r>
          </a:p>
          <a:p>
            <a:pPr>
              <a:spcAft>
                <a:spcPts val="300"/>
              </a:spcAft>
            </a:pPr>
            <a:r>
              <a:rPr lang="en-US" sz="1300" dirty="0"/>
              <a:t>Portfolio inception: </a:t>
            </a:r>
            <a:r>
              <a:rPr lang="en-US" sz="1300" dirty="0">
                <a:solidFill>
                  <a:schemeClr val="tx2"/>
                </a:solidFill>
              </a:rPr>
              <a:t>7/31/1952 </a:t>
            </a:r>
          </a:p>
          <a:p>
            <a:pPr>
              <a:spcAft>
                <a:spcPts val="300"/>
              </a:spcAft>
            </a:pPr>
            <a:r>
              <a:rPr lang="en-US" sz="1300" dirty="0"/>
              <a:t>R4 class inception date: </a:t>
            </a:r>
            <a:r>
              <a:rPr lang="en-US" sz="1300" dirty="0">
                <a:solidFill>
                  <a:schemeClr val="tx2"/>
                </a:solidFill>
              </a:rPr>
              <a:t>9/16/2022</a:t>
            </a:r>
          </a:p>
          <a:p>
            <a:pPr>
              <a:spcAft>
                <a:spcPts val="300"/>
              </a:spcAft>
            </a:pPr>
            <a:endParaRPr lang="en-US" sz="1100" dirty="0"/>
          </a:p>
          <a:p>
            <a:pPr>
              <a:spcAft>
                <a:spcPts val="300"/>
              </a:spcAft>
            </a:pPr>
            <a:r>
              <a:rPr lang="en-US" sz="1300" dirty="0"/>
              <a:t>Return since inception </a:t>
            </a:r>
            <a:br>
              <a:rPr lang="en-US" sz="1300" dirty="0"/>
            </a:br>
            <a:r>
              <a:rPr lang="en-US" sz="2400" b="1" dirty="0">
                <a:solidFill>
                  <a:schemeClr val="tx2"/>
                </a:solidFill>
                <a:latin typeface="Ringside Narrow" panose="02000500000000000000" pitchFamily="2" charset="0"/>
              </a:rPr>
              <a:t>4.48%</a:t>
            </a:r>
          </a:p>
          <a:p>
            <a:r>
              <a:rPr lang="en-US" sz="1300" dirty="0"/>
              <a:t>Gross/net expense charge</a:t>
            </a:r>
            <a:r>
              <a:rPr lang="en-US" sz="1300" baseline="30000" dirty="0"/>
              <a:t>3</a:t>
            </a:r>
            <a:r>
              <a:rPr lang="en-US" sz="1300" dirty="0"/>
              <a:t> </a:t>
            </a:r>
            <a:br>
              <a:rPr lang="en-US" sz="1300" dirty="0"/>
            </a:br>
            <a:r>
              <a:rPr lang="en-US" sz="2400" b="1" dirty="0">
                <a:solidFill>
                  <a:schemeClr val="tx2"/>
                </a:solidFill>
                <a:latin typeface="Ringside Narrow" panose="02000500000000000000" pitchFamily="2" charset="0"/>
              </a:rPr>
              <a:t>0.06%</a:t>
            </a:r>
          </a:p>
          <a:p>
            <a:endParaRPr lang="en-US" sz="1000" b="1" dirty="0">
              <a:solidFill>
                <a:schemeClr val="tx2"/>
              </a:solidFill>
              <a:latin typeface="Ringside Narrow" panose="02000500000000000000" pitchFamily="2" charset="0"/>
            </a:endParaRPr>
          </a:p>
        </p:txBody>
      </p:sp>
      <p:graphicFrame>
        <p:nvGraphicFramePr>
          <p:cNvPr id="54" name="Chart Placeholder 5">
            <a:extLst>
              <a:ext uri="{FF2B5EF4-FFF2-40B4-BE49-F238E27FC236}">
                <a16:creationId xmlns:a16="http://schemas.microsoft.com/office/drawing/2014/main" id="{2D0CA7DB-6898-5A79-7C8E-04AB79D74513}"/>
              </a:ext>
            </a:extLst>
          </p:cNvPr>
          <p:cNvGraphicFramePr>
            <a:graphicFrameLocks/>
          </p:cNvGraphicFramePr>
          <p:nvPr>
            <p:extLst>
              <p:ext uri="{D42A27DB-BD31-4B8C-83A1-F6EECF244321}">
                <p14:modId xmlns:p14="http://schemas.microsoft.com/office/powerpoint/2010/main" val="3828811544"/>
              </p:ext>
            </p:extLst>
          </p:nvPr>
        </p:nvGraphicFramePr>
        <p:xfrm>
          <a:off x="9005054" y="3435524"/>
          <a:ext cx="2860866" cy="2709651"/>
        </p:xfrm>
        <a:graphic>
          <a:graphicData uri="http://schemas.openxmlformats.org/drawingml/2006/table">
            <a:tbl>
              <a:tblPr firstRow="1" bandRow="1"/>
              <a:tblGrid>
                <a:gridCol w="1038642">
                  <a:extLst>
                    <a:ext uri="{9D8B030D-6E8A-4147-A177-3AD203B41FA5}">
                      <a16:colId xmlns:a16="http://schemas.microsoft.com/office/drawing/2014/main" val="1682790029"/>
                    </a:ext>
                  </a:extLst>
                </a:gridCol>
                <a:gridCol w="1020544">
                  <a:extLst>
                    <a:ext uri="{9D8B030D-6E8A-4147-A177-3AD203B41FA5}">
                      <a16:colId xmlns:a16="http://schemas.microsoft.com/office/drawing/2014/main" val="3941841117"/>
                    </a:ext>
                  </a:extLst>
                </a:gridCol>
                <a:gridCol w="801680">
                  <a:extLst>
                    <a:ext uri="{9D8B030D-6E8A-4147-A177-3AD203B41FA5}">
                      <a16:colId xmlns:a16="http://schemas.microsoft.com/office/drawing/2014/main" val="273658988"/>
                    </a:ext>
                  </a:extLst>
                </a:gridCol>
              </a:tblGrid>
              <a:tr h="430534">
                <a:tc gridSpan="3">
                  <a:txBody>
                    <a:bodyPr/>
                    <a:lstStyle/>
                    <a:p>
                      <a:pPr algn="l"/>
                      <a:r>
                        <a:rPr lang="en-US" sz="1000" b="1" i="0" kern="1200" baseline="0">
                          <a:solidFill>
                            <a:schemeClr val="tx1"/>
                          </a:solidFill>
                          <a:effectLst/>
                          <a:latin typeface="Ringside Narrow" panose="02000500000000000000" pitchFamily="2" charset="0"/>
                          <a:ea typeface="+mn-ea"/>
                          <a:cs typeface="+mn-cs"/>
                        </a:rPr>
                        <a:t>MORNINGSTAR STATS</a:t>
                      </a: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2255483759"/>
                  </a:ext>
                </a:extLst>
              </a:tr>
              <a:tr h="62157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en-US" sz="1200" b="1" i="0" kern="1200" baseline="0">
                        <a:solidFill>
                          <a:schemeClr val="bg1"/>
                        </a:solidFill>
                        <a:effectLst/>
                        <a:latin typeface="Ringside Narrow" panose="02000500000000000000" pitchFamily="2" charset="0"/>
                        <a:ea typeface="+mn-ea"/>
                        <a:cs typeface="+mn-cs"/>
                      </a:endParaRPr>
                    </a:p>
                  </a:txBody>
                  <a:tcPr marL="13716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Peer group </a:t>
                      </a:r>
                      <a:b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br>
                      <a:r>
                        <a:rPr kumimoji="0" lang="en-US" sz="1100" b="0" i="0" u="none" strike="noStrike" kern="1200" cap="none" spc="0" normalizeH="0" baseline="0">
                          <a:ln>
                            <a:noFill/>
                          </a:ln>
                          <a:solidFill>
                            <a:schemeClr val="bg1"/>
                          </a:solidFill>
                          <a:effectLst/>
                          <a:uLnTx/>
                          <a:uFillTx/>
                          <a:latin typeface="Ringside Narrow Book" panose="02000500000000000000" pitchFamily="2" charset="0"/>
                          <a:ea typeface="+mn-ea"/>
                          <a:cs typeface="+mn-cs"/>
                        </a:rPr>
                        <a:t>percentile (%) ranking</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Ringside Narrow Book" panose="02000500000000000000" pitchFamily="2" charset="0"/>
                          <a:ea typeface="+mn-ea"/>
                          <a:cs typeface="+mn-cs"/>
                        </a:rPr>
                        <a:t>Star rating</a:t>
                      </a:r>
                      <a:r>
                        <a:rPr kumimoji="0" lang="en-US" sz="1100" b="0" i="0" u="none" strike="noStrike" kern="1200" cap="none" spc="0" normalizeH="0" baseline="30000" noProof="0">
                          <a:ln>
                            <a:noFill/>
                          </a:ln>
                          <a:solidFill>
                            <a:schemeClr val="bg1"/>
                          </a:solidFill>
                          <a:effectLst/>
                          <a:uLnTx/>
                          <a:uFillTx/>
                          <a:latin typeface="Ringside Narrow Book" panose="02000500000000000000" pitchFamily="2" charset="0"/>
                          <a:ea typeface="+mn-ea"/>
                          <a:cs typeface="+mn-cs"/>
                        </a:rPr>
                        <a:t>4</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81631719"/>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3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140)</a:t>
                      </a: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10</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endPar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519824366"/>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5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134)</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5</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th</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82537218"/>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10 year </a:t>
                      </a:r>
                      <a:b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b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(out of 98)</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rPr>
                        <a:t>2</a:t>
                      </a:r>
                      <a:r>
                        <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rPr>
                        <a:t>nd</a:t>
                      </a: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227561122"/>
                  </a:ext>
                </a:extLst>
              </a:tr>
              <a:tr h="4143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rPr>
                        <a:t>OVERALL</a:t>
                      </a:r>
                      <a:endParaRPr kumimoji="0" lang="en-US" sz="1100" b="1" i="0" u="none" strike="noStrike" kern="1200" cap="none" spc="0" normalizeH="0" baseline="0" noProof="0">
                        <a:ln>
                          <a:noFill/>
                        </a:ln>
                        <a:solidFill>
                          <a:schemeClr val="tx1"/>
                        </a:solidFill>
                        <a:effectLst/>
                        <a:uLnTx/>
                        <a:uFillTx/>
                        <a:latin typeface="Ringside Narrow Book" panose="02000500000000000000" pitchFamily="2" charset="0"/>
                        <a:ea typeface="+mn-ea"/>
                        <a:cs typeface="+mn-cs"/>
                      </a:endParaRPr>
                    </a:p>
                  </a:txBody>
                  <a:tcPr marL="137160" marR="0" marT="0" marB="0" anchor="ctr">
                    <a:lnL>
                      <a:noFill/>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30000" noProof="0">
                        <a:ln>
                          <a:noFill/>
                        </a:ln>
                        <a:solidFill>
                          <a:schemeClr val="tx1"/>
                        </a:solidFill>
                        <a:effectLst/>
                        <a:uLnTx/>
                        <a:uFillTx/>
                        <a:latin typeface="Ringside Narrow Book"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solidFill>
                          <a:schemeClr val="tx1"/>
                        </a:solidFill>
                        <a:effectLst/>
                        <a:uLnTx/>
                        <a:uFillTx/>
                        <a:latin typeface="Ringside Narrow" panose="02000500000000000000" pitchFamily="2" charset="0"/>
                        <a:ea typeface="+mn-ea"/>
                        <a:cs typeface="+mn-cs"/>
                      </a:endParaRPr>
                    </a:p>
                  </a:txBody>
                  <a:tcPr marL="45720" marR="4572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06904499"/>
                  </a:ext>
                </a:extLst>
              </a:tr>
            </a:tbl>
          </a:graphicData>
        </a:graphic>
      </p:graphicFrame>
      <p:grpSp>
        <p:nvGrpSpPr>
          <p:cNvPr id="53" name="Group 52">
            <a:extLst>
              <a:ext uri="{FF2B5EF4-FFF2-40B4-BE49-F238E27FC236}">
                <a16:creationId xmlns:a16="http://schemas.microsoft.com/office/drawing/2014/main" id="{BC9328AA-6245-A193-BEDD-A02B6225D57A}"/>
              </a:ext>
            </a:extLst>
          </p:cNvPr>
          <p:cNvGrpSpPr/>
          <p:nvPr/>
        </p:nvGrpSpPr>
        <p:grpSpPr>
          <a:xfrm>
            <a:off x="1265688" y="4159071"/>
            <a:ext cx="6491350" cy="138499"/>
            <a:chOff x="3024990" y="4820446"/>
            <a:chExt cx="6491350" cy="138499"/>
          </a:xfrm>
        </p:grpSpPr>
        <p:grpSp>
          <p:nvGrpSpPr>
            <p:cNvPr id="31" name="Group 30">
              <a:extLst>
                <a:ext uri="{FF2B5EF4-FFF2-40B4-BE49-F238E27FC236}">
                  <a16:creationId xmlns:a16="http://schemas.microsoft.com/office/drawing/2014/main" id="{4B10E5F5-35C1-A420-3C99-D3E221631F8E}"/>
                </a:ext>
              </a:extLst>
            </p:cNvPr>
            <p:cNvGrpSpPr/>
            <p:nvPr/>
          </p:nvGrpSpPr>
          <p:grpSpPr>
            <a:xfrm>
              <a:off x="3024990" y="4820446"/>
              <a:ext cx="1913081" cy="138499"/>
              <a:chOff x="8421329" y="687765"/>
              <a:chExt cx="1913081" cy="138499"/>
            </a:xfrm>
          </p:grpSpPr>
          <p:sp>
            <p:nvSpPr>
              <p:cNvPr id="23" name="Rectangle 22">
                <a:extLst>
                  <a:ext uri="{FF2B5EF4-FFF2-40B4-BE49-F238E27FC236}">
                    <a16:creationId xmlns:a16="http://schemas.microsoft.com/office/drawing/2014/main" id="{576F7910-A333-4C56-7AE4-68C96BDFE38A}"/>
                  </a:ext>
                </a:extLst>
              </p:cNvPr>
              <p:cNvSpPr/>
              <p:nvPr/>
            </p:nvSpPr>
            <p:spPr>
              <a:xfrm>
                <a:off x="8421329" y="700549"/>
                <a:ext cx="100584" cy="100584"/>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7" name="TextBox 26">
                <a:extLst>
                  <a:ext uri="{FF2B5EF4-FFF2-40B4-BE49-F238E27FC236}">
                    <a16:creationId xmlns:a16="http://schemas.microsoft.com/office/drawing/2014/main" id="{1129FAD8-E82F-3AFD-2DBE-879A76D5D5CA}"/>
                  </a:ext>
                </a:extLst>
              </p:cNvPr>
              <p:cNvSpPr txBox="1"/>
              <p:nvPr/>
            </p:nvSpPr>
            <p:spPr>
              <a:xfrm>
                <a:off x="8584232" y="687765"/>
                <a:ext cx="1750178"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Inflation-Linked Bond (R4)</a:t>
                </a:r>
              </a:p>
            </p:txBody>
          </p:sp>
        </p:grpSp>
        <p:grpSp>
          <p:nvGrpSpPr>
            <p:cNvPr id="32" name="Group 31">
              <a:extLst>
                <a:ext uri="{FF2B5EF4-FFF2-40B4-BE49-F238E27FC236}">
                  <a16:creationId xmlns:a16="http://schemas.microsoft.com/office/drawing/2014/main" id="{AD3BDA0F-77B2-9C3D-E4AD-FB60D0AB734B}"/>
                </a:ext>
              </a:extLst>
            </p:cNvPr>
            <p:cNvGrpSpPr/>
            <p:nvPr/>
          </p:nvGrpSpPr>
          <p:grpSpPr>
            <a:xfrm>
              <a:off x="4914896" y="4820446"/>
              <a:ext cx="3098209" cy="131574"/>
              <a:chOff x="9477392" y="877419"/>
              <a:chExt cx="3098209" cy="131574"/>
            </a:xfrm>
          </p:grpSpPr>
          <p:sp>
            <p:nvSpPr>
              <p:cNvPr id="24" name="Rectangle 23">
                <a:extLst>
                  <a:ext uri="{FF2B5EF4-FFF2-40B4-BE49-F238E27FC236}">
                    <a16:creationId xmlns:a16="http://schemas.microsoft.com/office/drawing/2014/main" id="{378C58E5-EE09-9604-C80B-16CC5D66E5C6}"/>
                  </a:ext>
                </a:extLst>
              </p:cNvPr>
              <p:cNvSpPr/>
              <p:nvPr/>
            </p:nvSpPr>
            <p:spPr>
              <a:xfrm>
                <a:off x="9477392" y="892278"/>
                <a:ext cx="125241" cy="100584"/>
              </a:xfrm>
              <a:prstGeom prst="rect">
                <a:avLst/>
              </a:prstGeom>
              <a:solidFill>
                <a:schemeClr val="accent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8" name="TextBox 27">
                <a:extLst>
                  <a:ext uri="{FF2B5EF4-FFF2-40B4-BE49-F238E27FC236}">
                    <a16:creationId xmlns:a16="http://schemas.microsoft.com/office/drawing/2014/main" id="{CCDE0A37-093C-ADF8-DEB4-5160F7741E6B}"/>
                  </a:ext>
                </a:extLst>
              </p:cNvPr>
              <p:cNvSpPr txBox="1"/>
              <p:nvPr/>
            </p:nvSpPr>
            <p:spPr>
              <a:xfrm>
                <a:off x="9643682" y="877419"/>
                <a:ext cx="2931919" cy="131574"/>
              </a:xfrm>
              <a:prstGeom prst="rect">
                <a:avLst/>
              </a:prstGeom>
              <a:noFill/>
            </p:spPr>
            <p:txBody>
              <a:bodyPr wrap="square" lIns="0" tIns="0" rIns="0" bIns="0" rtlCol="0">
                <a:spAutoFit/>
              </a:bodyPr>
              <a:lstStyle/>
              <a:p>
                <a:pPr marL="0" marR="0" lvl="0" indent="0" algn="l" defTabSz="502920" rtl="0" eaLnBrk="1" fontAlgn="auto" latinLnBrk="0" hangingPunct="1">
                  <a:lnSpc>
                    <a:spcPct val="95000"/>
                  </a:lnSpc>
                  <a:spcBef>
                    <a:spcPts val="0"/>
                  </a:spcBef>
                  <a:spcAft>
                    <a:spcPts val="0"/>
                  </a:spcAft>
                  <a:buClrTx/>
                  <a:buSzTx/>
                  <a:buFontTx/>
                  <a:buNone/>
                  <a:tabLst/>
                  <a:defRPr/>
                </a:pPr>
                <a:r>
                  <a:rPr lang="en-US" sz="900" b="0" kern="700" baseline="0">
                    <a:solidFill>
                      <a:schemeClr val="tx1"/>
                    </a:solidFill>
                    <a:cs typeface="Arial"/>
                  </a:rPr>
                  <a:t>Bloomberg U.S. TIPS</a:t>
                </a:r>
                <a:r>
                  <a:rPr lang="en-US" sz="900" kern="700">
                    <a:cs typeface="Arial"/>
                  </a:rPr>
                  <a:t> </a:t>
                </a:r>
                <a:r>
                  <a:rPr lang="en-US" sz="900" b="0" kern="700" baseline="0">
                    <a:solidFill>
                      <a:schemeClr val="tx1"/>
                    </a:solidFill>
                    <a:cs typeface="Arial"/>
                  </a:rPr>
                  <a:t>1-10 Year Index</a:t>
                </a:r>
              </a:p>
            </p:txBody>
          </p:sp>
        </p:grpSp>
        <p:grpSp>
          <p:nvGrpSpPr>
            <p:cNvPr id="34" name="Group 33">
              <a:extLst>
                <a:ext uri="{FF2B5EF4-FFF2-40B4-BE49-F238E27FC236}">
                  <a16:creationId xmlns:a16="http://schemas.microsoft.com/office/drawing/2014/main" id="{8A78FC0D-F02E-4BA3-A429-7F38B0D6A711}"/>
                </a:ext>
              </a:extLst>
            </p:cNvPr>
            <p:cNvGrpSpPr/>
            <p:nvPr/>
          </p:nvGrpSpPr>
          <p:grpSpPr>
            <a:xfrm>
              <a:off x="6999338" y="4820446"/>
              <a:ext cx="2517002" cy="138499"/>
              <a:chOff x="7210123" y="1260114"/>
              <a:chExt cx="2517002" cy="138499"/>
            </a:xfrm>
          </p:grpSpPr>
          <p:sp>
            <p:nvSpPr>
              <p:cNvPr id="26" name="Rectangle 25">
                <a:extLst>
                  <a:ext uri="{FF2B5EF4-FFF2-40B4-BE49-F238E27FC236}">
                    <a16:creationId xmlns:a16="http://schemas.microsoft.com/office/drawing/2014/main" id="{D06C13C3-9231-B297-2394-2BAF4E64CD92}"/>
                  </a:ext>
                </a:extLst>
              </p:cNvPr>
              <p:cNvSpPr/>
              <p:nvPr/>
            </p:nvSpPr>
            <p:spPr>
              <a:xfrm>
                <a:off x="7210123" y="1275736"/>
                <a:ext cx="100584" cy="100584"/>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30" name="TextBox 29">
                <a:extLst>
                  <a:ext uri="{FF2B5EF4-FFF2-40B4-BE49-F238E27FC236}">
                    <a16:creationId xmlns:a16="http://schemas.microsoft.com/office/drawing/2014/main" id="{8213E565-3A9F-EA75-2284-AFADC4F3CD73}"/>
                  </a:ext>
                </a:extLst>
              </p:cNvPr>
              <p:cNvSpPr txBox="1"/>
              <p:nvPr/>
            </p:nvSpPr>
            <p:spPr>
              <a:xfrm>
                <a:off x="7372425" y="1260114"/>
                <a:ext cx="2354700"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Morningstar Inflation-Protected Bond</a:t>
                </a:r>
                <a:r>
                  <a:rPr lang="en-US" sz="900" baseline="30000">
                    <a:latin typeface="Ringside Narrow Book" panose="02000500000000000000" pitchFamily="2" charset="0"/>
                  </a:rPr>
                  <a:t>2</a:t>
                </a:r>
              </a:p>
            </p:txBody>
          </p:sp>
        </p:grpSp>
      </p:grpSp>
      <p:sp>
        <p:nvSpPr>
          <p:cNvPr id="38" name="Footer Placeholder 4">
            <a:extLst>
              <a:ext uri="{FF2B5EF4-FFF2-40B4-BE49-F238E27FC236}">
                <a16:creationId xmlns:a16="http://schemas.microsoft.com/office/drawing/2014/main" id="{28821241-AC1C-9E99-7772-691228D2062F}"/>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grpSp>
        <p:nvGrpSpPr>
          <p:cNvPr id="49" name="Group 48">
            <a:extLst>
              <a:ext uri="{FF2B5EF4-FFF2-40B4-BE49-F238E27FC236}">
                <a16:creationId xmlns:a16="http://schemas.microsoft.com/office/drawing/2014/main" id="{9D8CE589-EDD3-7FE5-45C9-3D9C3B95429E}"/>
              </a:ext>
            </a:extLst>
          </p:cNvPr>
          <p:cNvGrpSpPr/>
          <p:nvPr/>
        </p:nvGrpSpPr>
        <p:grpSpPr>
          <a:xfrm>
            <a:off x="11192256" y="4641485"/>
            <a:ext cx="576059" cy="92575"/>
            <a:chOff x="11257348" y="4616085"/>
            <a:chExt cx="576059" cy="92575"/>
          </a:xfrm>
        </p:grpSpPr>
        <p:grpSp>
          <p:nvGrpSpPr>
            <p:cNvPr id="40" name="Group 39">
              <a:extLst>
                <a:ext uri="{FF2B5EF4-FFF2-40B4-BE49-F238E27FC236}">
                  <a16:creationId xmlns:a16="http://schemas.microsoft.com/office/drawing/2014/main" id="{1EB28A9B-44C7-D570-ADDC-0CF9E0237301}"/>
                </a:ext>
              </a:extLst>
            </p:cNvPr>
            <p:cNvGrpSpPr/>
            <p:nvPr/>
          </p:nvGrpSpPr>
          <p:grpSpPr>
            <a:xfrm>
              <a:off x="11257348" y="4616085"/>
              <a:ext cx="449088" cy="92575"/>
              <a:chOff x="11314604" y="4670060"/>
              <a:chExt cx="449088" cy="92575"/>
            </a:xfrm>
          </p:grpSpPr>
          <p:sp>
            <p:nvSpPr>
              <p:cNvPr id="44" name="Star: 5 Points 1">
                <a:extLst>
                  <a:ext uri="{FF2B5EF4-FFF2-40B4-BE49-F238E27FC236}">
                    <a16:creationId xmlns:a16="http://schemas.microsoft.com/office/drawing/2014/main" id="{8B998D81-9621-C673-CFD3-E1778A8B4C5D}"/>
                  </a:ext>
                </a:extLst>
              </p:cNvPr>
              <p:cNvSpPr/>
              <p:nvPr/>
            </p:nvSpPr>
            <p:spPr>
              <a:xfrm>
                <a:off x="11314604" y="4670060"/>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5" name="Star: 5 Points 7">
                <a:extLst>
                  <a:ext uri="{FF2B5EF4-FFF2-40B4-BE49-F238E27FC236}">
                    <a16:creationId xmlns:a16="http://schemas.microsoft.com/office/drawing/2014/main" id="{AA2EDE70-8788-A7B5-E4CD-6E4C966A6882}"/>
                  </a:ext>
                </a:extLst>
              </p:cNvPr>
              <p:cNvSpPr/>
              <p:nvPr/>
            </p:nvSpPr>
            <p:spPr>
              <a:xfrm>
                <a:off x="11434777"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6" name="Star: 5 Points 9">
                <a:extLst>
                  <a:ext uri="{FF2B5EF4-FFF2-40B4-BE49-F238E27FC236}">
                    <a16:creationId xmlns:a16="http://schemas.microsoft.com/office/drawing/2014/main" id="{A335C140-E1CD-350B-FEB6-ACDD8969AFB6}"/>
                  </a:ext>
                </a:extLst>
              </p:cNvPr>
              <p:cNvSpPr/>
              <p:nvPr/>
            </p:nvSpPr>
            <p:spPr>
              <a:xfrm>
                <a:off x="11548745"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47" name="Star: 5 Points 10">
                <a:extLst>
                  <a:ext uri="{FF2B5EF4-FFF2-40B4-BE49-F238E27FC236}">
                    <a16:creationId xmlns:a16="http://schemas.microsoft.com/office/drawing/2014/main" id="{847DE116-E418-41A9-565A-61FC63173F7A}"/>
                  </a:ext>
                </a:extLst>
              </p:cNvPr>
              <p:cNvSpPr/>
              <p:nvPr/>
            </p:nvSpPr>
            <p:spPr>
              <a:xfrm>
                <a:off x="11672252" y="4671195"/>
                <a:ext cx="91440" cy="91440"/>
              </a:xfrm>
              <a:prstGeom prst="star5">
                <a:avLst>
                  <a:gd name="adj" fmla="val 15957"/>
                  <a:gd name="hf" fmla="val 105146"/>
                  <a:gd name="vf" fmla="val 110557"/>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48" name="Star: 5 Points 10">
              <a:extLst>
                <a:ext uri="{FF2B5EF4-FFF2-40B4-BE49-F238E27FC236}">
                  <a16:creationId xmlns:a16="http://schemas.microsoft.com/office/drawing/2014/main" id="{2BC6C124-C59C-02C7-2E63-D41EEDD81ED6}"/>
                </a:ext>
              </a:extLst>
            </p:cNvPr>
            <p:cNvSpPr/>
            <p:nvPr/>
          </p:nvSpPr>
          <p:spPr>
            <a:xfrm>
              <a:off x="11741967" y="4616085"/>
              <a:ext cx="91440" cy="91440"/>
            </a:xfrm>
            <a:prstGeom prst="star5">
              <a:avLst>
                <a:gd name="adj" fmla="val 15957"/>
                <a:gd name="hf" fmla="val 105146"/>
                <a:gd name="vf" fmla="val 110557"/>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50" name="Group 49">
            <a:extLst>
              <a:ext uri="{FF2B5EF4-FFF2-40B4-BE49-F238E27FC236}">
                <a16:creationId xmlns:a16="http://schemas.microsoft.com/office/drawing/2014/main" id="{F3AE9BC6-E9C6-BCC2-E0BC-F43CA8997DFD}"/>
              </a:ext>
            </a:extLst>
          </p:cNvPr>
          <p:cNvGrpSpPr/>
          <p:nvPr/>
        </p:nvGrpSpPr>
        <p:grpSpPr>
          <a:xfrm>
            <a:off x="11192256" y="5057410"/>
            <a:ext cx="576059" cy="92575"/>
            <a:chOff x="11257348" y="4616085"/>
            <a:chExt cx="576059" cy="92575"/>
          </a:xfrm>
        </p:grpSpPr>
        <p:grpSp>
          <p:nvGrpSpPr>
            <p:cNvPr id="51" name="Group 50">
              <a:extLst>
                <a:ext uri="{FF2B5EF4-FFF2-40B4-BE49-F238E27FC236}">
                  <a16:creationId xmlns:a16="http://schemas.microsoft.com/office/drawing/2014/main" id="{12361374-9468-05A9-7CCE-F48E9DB09D24}"/>
                </a:ext>
              </a:extLst>
            </p:cNvPr>
            <p:cNvGrpSpPr/>
            <p:nvPr/>
          </p:nvGrpSpPr>
          <p:grpSpPr>
            <a:xfrm>
              <a:off x="11257348" y="4616085"/>
              <a:ext cx="449088" cy="92575"/>
              <a:chOff x="11314604" y="4670060"/>
              <a:chExt cx="449088" cy="92575"/>
            </a:xfrm>
          </p:grpSpPr>
          <p:sp>
            <p:nvSpPr>
              <p:cNvPr id="55" name="Star: 5 Points 1">
                <a:extLst>
                  <a:ext uri="{FF2B5EF4-FFF2-40B4-BE49-F238E27FC236}">
                    <a16:creationId xmlns:a16="http://schemas.microsoft.com/office/drawing/2014/main" id="{08DF8A2D-CFE5-2046-1B89-7F774D8C74CF}"/>
                  </a:ext>
                </a:extLst>
              </p:cNvPr>
              <p:cNvSpPr/>
              <p:nvPr/>
            </p:nvSpPr>
            <p:spPr>
              <a:xfrm>
                <a:off x="11314604" y="4670060"/>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6" name="Star: 5 Points 7">
                <a:extLst>
                  <a:ext uri="{FF2B5EF4-FFF2-40B4-BE49-F238E27FC236}">
                    <a16:creationId xmlns:a16="http://schemas.microsoft.com/office/drawing/2014/main" id="{2BFC2C86-2357-D071-C6A8-5743D557813A}"/>
                  </a:ext>
                </a:extLst>
              </p:cNvPr>
              <p:cNvSpPr/>
              <p:nvPr/>
            </p:nvSpPr>
            <p:spPr>
              <a:xfrm>
                <a:off x="11434777"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7" name="Star: 5 Points 9">
                <a:extLst>
                  <a:ext uri="{FF2B5EF4-FFF2-40B4-BE49-F238E27FC236}">
                    <a16:creationId xmlns:a16="http://schemas.microsoft.com/office/drawing/2014/main" id="{08AB01BE-D2D4-978C-47FD-2B92FB997AF2}"/>
                  </a:ext>
                </a:extLst>
              </p:cNvPr>
              <p:cNvSpPr/>
              <p:nvPr/>
            </p:nvSpPr>
            <p:spPr>
              <a:xfrm>
                <a:off x="11548745"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58" name="Star: 5 Points 10">
                <a:extLst>
                  <a:ext uri="{FF2B5EF4-FFF2-40B4-BE49-F238E27FC236}">
                    <a16:creationId xmlns:a16="http://schemas.microsoft.com/office/drawing/2014/main" id="{D8427152-A2DF-B37E-CC9A-7CD67E381F72}"/>
                  </a:ext>
                </a:extLst>
              </p:cNvPr>
              <p:cNvSpPr/>
              <p:nvPr/>
            </p:nvSpPr>
            <p:spPr>
              <a:xfrm>
                <a:off x="11672252" y="4671195"/>
                <a:ext cx="91440" cy="91440"/>
              </a:xfrm>
              <a:prstGeom prst="star5">
                <a:avLst>
                  <a:gd name="adj" fmla="val 15957"/>
                  <a:gd name="hf" fmla="val 105146"/>
                  <a:gd name="vf" fmla="val 110557"/>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52" name="Star: 5 Points 10">
              <a:extLst>
                <a:ext uri="{FF2B5EF4-FFF2-40B4-BE49-F238E27FC236}">
                  <a16:creationId xmlns:a16="http://schemas.microsoft.com/office/drawing/2014/main" id="{C9815186-969C-04CB-95A8-D6289ED0A56C}"/>
                </a:ext>
              </a:extLst>
            </p:cNvPr>
            <p:cNvSpPr/>
            <p:nvPr/>
          </p:nvSpPr>
          <p:spPr>
            <a:xfrm>
              <a:off x="11741967" y="4616085"/>
              <a:ext cx="91440" cy="91440"/>
            </a:xfrm>
            <a:prstGeom prst="star5">
              <a:avLst>
                <a:gd name="adj" fmla="val 15957"/>
                <a:gd name="hf" fmla="val 105146"/>
                <a:gd name="vf" fmla="val 110557"/>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59" name="Group 58">
            <a:extLst>
              <a:ext uri="{FF2B5EF4-FFF2-40B4-BE49-F238E27FC236}">
                <a16:creationId xmlns:a16="http://schemas.microsoft.com/office/drawing/2014/main" id="{342CB1F3-ED24-0290-07A8-4600A719C799}"/>
              </a:ext>
            </a:extLst>
          </p:cNvPr>
          <p:cNvGrpSpPr/>
          <p:nvPr/>
        </p:nvGrpSpPr>
        <p:grpSpPr>
          <a:xfrm>
            <a:off x="11192256" y="5476510"/>
            <a:ext cx="576059" cy="92575"/>
            <a:chOff x="11257348" y="4616085"/>
            <a:chExt cx="576059" cy="92575"/>
          </a:xfrm>
        </p:grpSpPr>
        <p:grpSp>
          <p:nvGrpSpPr>
            <p:cNvPr id="60" name="Group 59">
              <a:extLst>
                <a:ext uri="{FF2B5EF4-FFF2-40B4-BE49-F238E27FC236}">
                  <a16:creationId xmlns:a16="http://schemas.microsoft.com/office/drawing/2014/main" id="{EE3F5445-BBA2-0DEB-072D-4D60A3B91A5D}"/>
                </a:ext>
              </a:extLst>
            </p:cNvPr>
            <p:cNvGrpSpPr/>
            <p:nvPr/>
          </p:nvGrpSpPr>
          <p:grpSpPr>
            <a:xfrm>
              <a:off x="11257348" y="4616085"/>
              <a:ext cx="449088" cy="92575"/>
              <a:chOff x="11314604" y="4670060"/>
              <a:chExt cx="449088" cy="92575"/>
            </a:xfrm>
          </p:grpSpPr>
          <p:sp>
            <p:nvSpPr>
              <p:cNvPr id="62" name="Star: 5 Points 1">
                <a:extLst>
                  <a:ext uri="{FF2B5EF4-FFF2-40B4-BE49-F238E27FC236}">
                    <a16:creationId xmlns:a16="http://schemas.microsoft.com/office/drawing/2014/main" id="{04CB3417-8AC3-0AA2-DE9F-F19CAD905F0D}"/>
                  </a:ext>
                </a:extLst>
              </p:cNvPr>
              <p:cNvSpPr/>
              <p:nvPr/>
            </p:nvSpPr>
            <p:spPr>
              <a:xfrm>
                <a:off x="11314604" y="4670060"/>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3" name="Star: 5 Points 7">
                <a:extLst>
                  <a:ext uri="{FF2B5EF4-FFF2-40B4-BE49-F238E27FC236}">
                    <a16:creationId xmlns:a16="http://schemas.microsoft.com/office/drawing/2014/main" id="{7BD90AB8-DA01-5CB7-E859-893D4EF6B971}"/>
                  </a:ext>
                </a:extLst>
              </p:cNvPr>
              <p:cNvSpPr/>
              <p:nvPr/>
            </p:nvSpPr>
            <p:spPr>
              <a:xfrm>
                <a:off x="11434777"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4" name="Star: 5 Points 9">
                <a:extLst>
                  <a:ext uri="{FF2B5EF4-FFF2-40B4-BE49-F238E27FC236}">
                    <a16:creationId xmlns:a16="http://schemas.microsoft.com/office/drawing/2014/main" id="{9330D8B1-30F4-7F9E-A035-EC01FBEFCE46}"/>
                  </a:ext>
                </a:extLst>
              </p:cNvPr>
              <p:cNvSpPr/>
              <p:nvPr/>
            </p:nvSpPr>
            <p:spPr>
              <a:xfrm>
                <a:off x="11548745"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5" name="Star: 5 Points 10">
                <a:extLst>
                  <a:ext uri="{FF2B5EF4-FFF2-40B4-BE49-F238E27FC236}">
                    <a16:creationId xmlns:a16="http://schemas.microsoft.com/office/drawing/2014/main" id="{87852DDF-29E2-BDBD-DC41-DE41EAFEFA0E}"/>
                  </a:ext>
                </a:extLst>
              </p:cNvPr>
              <p:cNvSpPr/>
              <p:nvPr/>
            </p:nvSpPr>
            <p:spPr>
              <a:xfrm>
                <a:off x="11672252" y="4671195"/>
                <a:ext cx="91440" cy="91440"/>
              </a:xfrm>
              <a:prstGeom prst="star5">
                <a:avLst>
                  <a:gd name="adj" fmla="val 15957"/>
                  <a:gd name="hf" fmla="val 105146"/>
                  <a:gd name="vf" fmla="val 110557"/>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61" name="Star: 5 Points 10">
              <a:extLst>
                <a:ext uri="{FF2B5EF4-FFF2-40B4-BE49-F238E27FC236}">
                  <a16:creationId xmlns:a16="http://schemas.microsoft.com/office/drawing/2014/main" id="{7BDFDD8A-AC85-7082-3126-54FC58E2B0CC}"/>
                </a:ext>
              </a:extLst>
            </p:cNvPr>
            <p:cNvSpPr/>
            <p:nvPr/>
          </p:nvSpPr>
          <p:spPr>
            <a:xfrm>
              <a:off x="11741967" y="4616085"/>
              <a:ext cx="91440" cy="91440"/>
            </a:xfrm>
            <a:prstGeom prst="star5">
              <a:avLst>
                <a:gd name="adj" fmla="val 15957"/>
                <a:gd name="hf" fmla="val 105146"/>
                <a:gd name="vf" fmla="val 110557"/>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66" name="Group 65">
            <a:extLst>
              <a:ext uri="{FF2B5EF4-FFF2-40B4-BE49-F238E27FC236}">
                <a16:creationId xmlns:a16="http://schemas.microsoft.com/office/drawing/2014/main" id="{D07F4AA3-CEA9-EFC1-5138-27BC31A3AB1F}"/>
              </a:ext>
            </a:extLst>
          </p:cNvPr>
          <p:cNvGrpSpPr/>
          <p:nvPr/>
        </p:nvGrpSpPr>
        <p:grpSpPr>
          <a:xfrm>
            <a:off x="11192256" y="5879735"/>
            <a:ext cx="576059" cy="92575"/>
            <a:chOff x="11257348" y="4616085"/>
            <a:chExt cx="576059" cy="92575"/>
          </a:xfrm>
        </p:grpSpPr>
        <p:grpSp>
          <p:nvGrpSpPr>
            <p:cNvPr id="67" name="Group 66">
              <a:extLst>
                <a:ext uri="{FF2B5EF4-FFF2-40B4-BE49-F238E27FC236}">
                  <a16:creationId xmlns:a16="http://schemas.microsoft.com/office/drawing/2014/main" id="{52A4777E-6905-8BD0-7186-3E6A060C7652}"/>
                </a:ext>
              </a:extLst>
            </p:cNvPr>
            <p:cNvGrpSpPr/>
            <p:nvPr/>
          </p:nvGrpSpPr>
          <p:grpSpPr>
            <a:xfrm>
              <a:off x="11257348" y="4616085"/>
              <a:ext cx="449088" cy="92575"/>
              <a:chOff x="11314604" y="4670060"/>
              <a:chExt cx="449088" cy="92575"/>
            </a:xfrm>
          </p:grpSpPr>
          <p:sp>
            <p:nvSpPr>
              <p:cNvPr id="69" name="Star: 5 Points 1">
                <a:extLst>
                  <a:ext uri="{FF2B5EF4-FFF2-40B4-BE49-F238E27FC236}">
                    <a16:creationId xmlns:a16="http://schemas.microsoft.com/office/drawing/2014/main" id="{42B14AEB-E601-A128-6023-0CF485CD91FE}"/>
                  </a:ext>
                </a:extLst>
              </p:cNvPr>
              <p:cNvSpPr/>
              <p:nvPr/>
            </p:nvSpPr>
            <p:spPr>
              <a:xfrm>
                <a:off x="11314604" y="4670060"/>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0" name="Star: 5 Points 7">
                <a:extLst>
                  <a:ext uri="{FF2B5EF4-FFF2-40B4-BE49-F238E27FC236}">
                    <a16:creationId xmlns:a16="http://schemas.microsoft.com/office/drawing/2014/main" id="{A3C2C89B-B919-83D7-CBF1-676D39878580}"/>
                  </a:ext>
                </a:extLst>
              </p:cNvPr>
              <p:cNvSpPr/>
              <p:nvPr/>
            </p:nvSpPr>
            <p:spPr>
              <a:xfrm>
                <a:off x="11434777"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1" name="Star: 5 Points 9">
                <a:extLst>
                  <a:ext uri="{FF2B5EF4-FFF2-40B4-BE49-F238E27FC236}">
                    <a16:creationId xmlns:a16="http://schemas.microsoft.com/office/drawing/2014/main" id="{CE507CCC-6DC7-E82F-C98F-6F2E9F8B19B7}"/>
                  </a:ext>
                </a:extLst>
              </p:cNvPr>
              <p:cNvSpPr/>
              <p:nvPr/>
            </p:nvSpPr>
            <p:spPr>
              <a:xfrm>
                <a:off x="11548745" y="4671195"/>
                <a:ext cx="91440" cy="91440"/>
              </a:xfrm>
              <a:prstGeom prst="star5">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2" name="Star: 5 Points 10">
                <a:extLst>
                  <a:ext uri="{FF2B5EF4-FFF2-40B4-BE49-F238E27FC236}">
                    <a16:creationId xmlns:a16="http://schemas.microsoft.com/office/drawing/2014/main" id="{869925D6-EF4A-E516-E267-5357CABFBD0D}"/>
                  </a:ext>
                </a:extLst>
              </p:cNvPr>
              <p:cNvSpPr/>
              <p:nvPr/>
            </p:nvSpPr>
            <p:spPr>
              <a:xfrm>
                <a:off x="11672252" y="4671195"/>
                <a:ext cx="91440" cy="91440"/>
              </a:xfrm>
              <a:prstGeom prst="star5">
                <a:avLst>
                  <a:gd name="adj" fmla="val 15957"/>
                  <a:gd name="hf" fmla="val 105146"/>
                  <a:gd name="vf" fmla="val 110557"/>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68" name="Star: 5 Points 10">
              <a:extLst>
                <a:ext uri="{FF2B5EF4-FFF2-40B4-BE49-F238E27FC236}">
                  <a16:creationId xmlns:a16="http://schemas.microsoft.com/office/drawing/2014/main" id="{F832465D-D4BB-5588-4000-2C360EC1F784}"/>
                </a:ext>
              </a:extLst>
            </p:cNvPr>
            <p:cNvSpPr/>
            <p:nvPr/>
          </p:nvSpPr>
          <p:spPr>
            <a:xfrm>
              <a:off x="11741967" y="4616085"/>
              <a:ext cx="91440" cy="91440"/>
            </a:xfrm>
            <a:prstGeom prst="star5">
              <a:avLst>
                <a:gd name="adj" fmla="val 15957"/>
                <a:gd name="hf" fmla="val 105146"/>
                <a:gd name="vf" fmla="val 110557"/>
              </a:avLst>
            </a:prstGeom>
            <a:solidFill>
              <a:schemeClr val="tx2"/>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Tree>
    <p:extLst>
      <p:ext uri="{BB962C8B-B14F-4D97-AF65-F5344CB8AC3E}">
        <p14:creationId xmlns:p14="http://schemas.microsoft.com/office/powerpoint/2010/main" val="7597029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06F5FD-F3DE-B8D6-B838-6D0BEDBE0B9B}"/>
              </a:ext>
            </a:extLst>
          </p:cNvPr>
          <p:cNvSpPr>
            <a:spLocks noGrp="1"/>
          </p:cNvSpPr>
          <p:nvPr>
            <p:ph type="title"/>
          </p:nvPr>
        </p:nvSpPr>
        <p:spPr>
          <a:xfrm>
            <a:off x="292100" y="612648"/>
            <a:ext cx="8082466" cy="436821"/>
          </a:xfrm>
        </p:spPr>
        <p:txBody>
          <a:bodyPr/>
          <a:lstStyle/>
          <a:p>
            <a:r>
              <a:rPr lang="en-US" dirty="0"/>
              <a:t>Expenses are among the lowest in the industry.</a:t>
            </a:r>
            <a:r>
              <a:rPr lang="en-US" baseline="30000" dirty="0"/>
              <a:t>1</a:t>
            </a:r>
          </a:p>
        </p:txBody>
      </p:sp>
      <p:sp>
        <p:nvSpPr>
          <p:cNvPr id="4" name="Slide Number Placeholder 3">
            <a:extLst>
              <a:ext uri="{FF2B5EF4-FFF2-40B4-BE49-F238E27FC236}">
                <a16:creationId xmlns:a16="http://schemas.microsoft.com/office/drawing/2014/main" id="{658DEC62-7702-C9F5-3816-D1F4158C75FF}"/>
              </a:ext>
            </a:extLst>
          </p:cNvPr>
          <p:cNvSpPr>
            <a:spLocks noGrp="1"/>
          </p:cNvSpPr>
          <p:nvPr>
            <p:ph type="sldNum" sz="quarter" idx="12"/>
          </p:nvPr>
        </p:nvSpPr>
        <p:spPr/>
        <p:txBody>
          <a:bodyPr/>
          <a:lstStyle/>
          <a:p>
            <a:fld id="{E5B12101-DB11-214A-81F9-2D258DBE057F}" type="slidenum">
              <a:rPr lang="en-US" smtClean="0"/>
              <a:pPr/>
              <a:t>83</a:t>
            </a:fld>
            <a:endParaRPr lang="en-US"/>
          </a:p>
        </p:txBody>
      </p:sp>
      <p:sp>
        <p:nvSpPr>
          <p:cNvPr id="5" name="Text Placeholder 4">
            <a:extLst>
              <a:ext uri="{FF2B5EF4-FFF2-40B4-BE49-F238E27FC236}">
                <a16:creationId xmlns:a16="http://schemas.microsoft.com/office/drawing/2014/main" id="{3D76DD15-93FE-354F-0C91-E6BEB8C35869}"/>
              </a:ext>
            </a:extLst>
          </p:cNvPr>
          <p:cNvSpPr>
            <a:spLocks noGrp="1"/>
          </p:cNvSpPr>
          <p:nvPr>
            <p:ph type="body" sz="quarter" idx="15"/>
          </p:nvPr>
        </p:nvSpPr>
        <p:spPr/>
        <p:txBody>
          <a:bodyPr/>
          <a:lstStyle/>
          <a:p>
            <a:r>
              <a:rPr lang="en-US">
                <a:solidFill>
                  <a:schemeClr val="tx2"/>
                </a:solidFill>
              </a:rPr>
              <a:t>CREF INFLATION-LINKED BOND</a:t>
            </a:r>
          </a:p>
        </p:txBody>
      </p:sp>
      <p:sp>
        <p:nvSpPr>
          <p:cNvPr id="7" name="Text Placeholder 2">
            <a:extLst>
              <a:ext uri="{FF2B5EF4-FFF2-40B4-BE49-F238E27FC236}">
                <a16:creationId xmlns:a16="http://schemas.microsoft.com/office/drawing/2014/main" id="{E44B271E-57A0-F246-904F-031B279F924E}"/>
              </a:ext>
            </a:extLst>
          </p:cNvPr>
          <p:cNvSpPr>
            <a:spLocks noGrp="1"/>
          </p:cNvSpPr>
          <p:nvPr/>
        </p:nvSpPr>
        <p:spPr>
          <a:xfrm>
            <a:off x="292098" y="1097280"/>
            <a:ext cx="3530656" cy="64008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Offered at cost and without profit to TIAA—so more money goes to work for employees</a:t>
            </a:r>
          </a:p>
        </p:txBody>
      </p:sp>
      <p:sp>
        <p:nvSpPr>
          <p:cNvPr id="11" name="Text Placeholder 14">
            <a:extLst>
              <a:ext uri="{FF2B5EF4-FFF2-40B4-BE49-F238E27FC236}">
                <a16:creationId xmlns:a16="http://schemas.microsoft.com/office/drawing/2014/main" id="{D1FDF161-C92C-FBC4-CA24-A42FCBCA049F}"/>
              </a:ext>
            </a:extLst>
          </p:cNvPr>
          <p:cNvSpPr txBox="1">
            <a:spLocks/>
          </p:cNvSpPr>
          <p:nvPr/>
        </p:nvSpPr>
        <p:spPr>
          <a:xfrm>
            <a:off x="304915" y="2235265"/>
            <a:ext cx="3530656" cy="2442934"/>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buFont typeface="Arial" panose="020B0604020202020204" pitchFamily="34" charset="0"/>
              <a:buChar char="•"/>
            </a:pPr>
            <a:r>
              <a:rPr lang="en-US"/>
              <a:t>Expense ratios increase/decrease depending on changes in net assets and total expenses only.</a:t>
            </a:r>
            <a:r>
              <a:rPr lang="en-US" baseline="30000"/>
              <a:t>2</a:t>
            </a:r>
          </a:p>
          <a:p>
            <a:pPr marL="137160" indent="-137160">
              <a:buFont typeface="Arial" panose="020B0604020202020204" pitchFamily="34" charset="0"/>
              <a:buChar char="•"/>
            </a:pPr>
            <a:r>
              <a:rPr lang="en-US"/>
              <a:t>All benefits, including lifelong income, are packaged together without additional fees.</a:t>
            </a:r>
          </a:p>
          <a:p>
            <a:pPr marL="137160" indent="-137160">
              <a:buFont typeface="Arial" panose="020B0604020202020204" pitchFamily="34" charset="0"/>
              <a:buChar char="•"/>
            </a:pPr>
            <a:r>
              <a:rPr lang="en-US" sz="1600">
                <a:solidFill>
                  <a:schemeClr val="tx1"/>
                </a:solidFill>
              </a:rPr>
              <a:t>Can be bundled or unbundled to meet your needs.</a:t>
            </a:r>
          </a:p>
        </p:txBody>
      </p:sp>
      <p:sp>
        <p:nvSpPr>
          <p:cNvPr id="13" name="TextBox 12">
            <a:extLst>
              <a:ext uri="{FF2B5EF4-FFF2-40B4-BE49-F238E27FC236}">
                <a16:creationId xmlns:a16="http://schemas.microsoft.com/office/drawing/2014/main" id="{01085710-7DAF-1E3F-E69F-4024DFD63590}"/>
              </a:ext>
            </a:extLst>
          </p:cNvPr>
          <p:cNvSpPr txBox="1"/>
          <p:nvPr/>
        </p:nvSpPr>
        <p:spPr>
          <a:xfrm>
            <a:off x="4299614" y="1002801"/>
            <a:ext cx="7406822" cy="400110"/>
          </a:xfrm>
          <a:prstGeom prst="rect">
            <a:avLst/>
          </a:prstGeom>
          <a:noFill/>
        </p:spPr>
        <p:txBody>
          <a:bodyPr wrap="square" lIns="0" tIns="0" rIns="0" bIns="0" rtlCol="0">
            <a:noAutofit/>
          </a:bodyPr>
          <a:lstStyle/>
          <a:p>
            <a:pPr algn="ctr"/>
            <a:r>
              <a:rPr lang="en-US" sz="1300" b="1" spc="30" dirty="0">
                <a:latin typeface="Ringside Narrow" panose="02000500000000000000" pitchFamily="2" charset="0"/>
                <a:cs typeface="Arial" panose="020B0604020202020204" pitchFamily="34" charset="0"/>
              </a:rPr>
              <a:t>CREF INFLATION-LINKED BOND EXPENSE RATIO</a:t>
            </a:r>
            <a:br>
              <a:rPr lang="en-US" sz="1300" b="1" spc="30" dirty="0">
                <a:latin typeface="Ringside Narrow" panose="02000500000000000000" pitchFamily="2" charset="0"/>
                <a:cs typeface="Arial" panose="020B0604020202020204" pitchFamily="34" charset="0"/>
              </a:rPr>
            </a:br>
            <a:r>
              <a:rPr lang="en-US" sz="1300" dirty="0">
                <a:latin typeface="Ringside Narrow Book" panose="02000500000000000000" pitchFamily="2" charset="0"/>
                <a:cs typeface="Arial" panose="020B0604020202020204" pitchFamily="34" charset="0"/>
              </a:rPr>
              <a:t>(as of 6/30/2024)</a:t>
            </a:r>
          </a:p>
        </p:txBody>
      </p:sp>
      <p:graphicFrame>
        <p:nvGraphicFramePr>
          <p:cNvPr id="24" name="Table 23">
            <a:extLst>
              <a:ext uri="{FF2B5EF4-FFF2-40B4-BE49-F238E27FC236}">
                <a16:creationId xmlns:a16="http://schemas.microsoft.com/office/drawing/2014/main" id="{0E10BE7B-48D4-DA0D-D1B4-89C12A395E19}"/>
              </a:ext>
            </a:extLst>
          </p:cNvPr>
          <p:cNvGraphicFramePr>
            <a:graphicFrameLocks noGrp="1"/>
          </p:cNvGraphicFramePr>
          <p:nvPr>
            <p:extLst>
              <p:ext uri="{D42A27DB-BD31-4B8C-83A1-F6EECF244321}">
                <p14:modId xmlns:p14="http://schemas.microsoft.com/office/powerpoint/2010/main" val="70368251"/>
              </p:ext>
            </p:extLst>
          </p:nvPr>
        </p:nvGraphicFramePr>
        <p:xfrm>
          <a:off x="4299614" y="1549401"/>
          <a:ext cx="7435186" cy="3697504"/>
        </p:xfrm>
        <a:graphic>
          <a:graphicData uri="http://schemas.openxmlformats.org/drawingml/2006/table">
            <a:tbl>
              <a:tblPr firstRow="1" bandRow="1">
                <a:tableStyleId>{5C22544A-7EE6-4342-B048-85BDC9FD1C3A}</a:tableStyleId>
              </a:tblPr>
              <a:tblGrid>
                <a:gridCol w="1668746">
                  <a:extLst>
                    <a:ext uri="{9D8B030D-6E8A-4147-A177-3AD203B41FA5}">
                      <a16:colId xmlns:a16="http://schemas.microsoft.com/office/drawing/2014/main" val="1756809911"/>
                    </a:ext>
                  </a:extLst>
                </a:gridCol>
                <a:gridCol w="1350394">
                  <a:extLst>
                    <a:ext uri="{9D8B030D-6E8A-4147-A177-3AD203B41FA5}">
                      <a16:colId xmlns:a16="http://schemas.microsoft.com/office/drawing/2014/main" val="1647371829"/>
                    </a:ext>
                  </a:extLst>
                </a:gridCol>
                <a:gridCol w="1414202">
                  <a:extLst>
                    <a:ext uri="{9D8B030D-6E8A-4147-A177-3AD203B41FA5}">
                      <a16:colId xmlns:a16="http://schemas.microsoft.com/office/drawing/2014/main" val="3810392836"/>
                    </a:ext>
                  </a:extLst>
                </a:gridCol>
                <a:gridCol w="3001844">
                  <a:extLst>
                    <a:ext uri="{9D8B030D-6E8A-4147-A177-3AD203B41FA5}">
                      <a16:colId xmlns:a16="http://schemas.microsoft.com/office/drawing/2014/main" val="2280421171"/>
                    </a:ext>
                  </a:extLst>
                </a:gridCol>
              </a:tblGrid>
              <a:tr h="558308">
                <a:tc>
                  <a:txBody>
                    <a:bodyPr/>
                    <a:lstStyle/>
                    <a:p>
                      <a:pPr algn="l">
                        <a:lnSpc>
                          <a:spcPct val="90000"/>
                        </a:lnSpc>
                      </a:pPr>
                      <a:r>
                        <a:rPr lang="en-US" sz="1600" b="1" i="0" cap="none" baseline="0">
                          <a:solidFill>
                            <a:schemeClr val="bg1"/>
                          </a:solidFill>
                          <a:latin typeface="Ringside Narrow" panose="02000500000000000000" pitchFamily="2" charset="0"/>
                          <a:cs typeface="Arial" panose="020B0604020202020204" pitchFamily="34" charset="0"/>
                        </a:rPr>
                        <a:t>Expense categories</a:t>
                      </a: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2">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Inflation-Linked  Bond (R3)</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n-US"/>
                    </a:p>
                  </a:txBody>
                  <a:tcPr/>
                </a:tc>
                <a:tc>
                  <a:txBody>
                    <a:bodyPr/>
                    <a:lstStyle/>
                    <a:p>
                      <a:pPr algn="ctr"/>
                      <a:r>
                        <a:rPr lang="en-US" sz="1600" b="1" i="0" cap="none" baseline="0">
                          <a:solidFill>
                            <a:schemeClr val="bg1"/>
                          </a:solidFill>
                          <a:latin typeface="Ringside Narrow" panose="02000500000000000000" pitchFamily="2" charset="0"/>
                          <a:cs typeface="Arial" panose="020B0604020202020204" pitchFamily="34" charset="0"/>
                        </a:rPr>
                        <a:t>CREF Inflation-Linked Bond (R4)</a:t>
                      </a:r>
                      <a:r>
                        <a:rPr lang="en-US" sz="1600" b="1" i="0" kern="1200" cap="none" baseline="30000">
                          <a:solidFill>
                            <a:schemeClr val="bg1"/>
                          </a:solidFill>
                          <a:latin typeface="Ringside Narrow" panose="02000500000000000000" pitchFamily="2" charset="0"/>
                          <a:ea typeface="+mn-ea"/>
                          <a:cs typeface="Arial" panose="020B0604020202020204" pitchFamily="34" charset="0"/>
                        </a:rPr>
                        <a:t>1</a:t>
                      </a:r>
                    </a:p>
                  </a:txBody>
                  <a:tcPr marL="82394" marR="82394" marT="41188" marB="41188"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507084906"/>
                  </a:ext>
                </a:extLst>
              </a:tr>
              <a:tr h="1344728">
                <a:tc>
                  <a:txBody>
                    <a:bodyPr/>
                    <a:lstStyle/>
                    <a:p>
                      <a:pPr algn="l"/>
                      <a:endParaRPr lang="en-US" sz="1100" b="1" i="0" cap="none" baseline="0">
                        <a:solidFill>
                          <a:schemeClr val="bg1"/>
                        </a:solidFill>
                        <a:latin typeface="Ringside Narrow" panose="02000500000000000000" pitchFamily="2" charset="0"/>
                        <a:cs typeface="Arial" panose="020B0604020202020204" pitchFamily="34" charset="0"/>
                      </a:endParaRPr>
                    </a:p>
                  </a:txBody>
                  <a:tcPr marL="82394" marR="82394" marT="41188" marB="41188"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algn="ctr"/>
                      <a:r>
                        <a:rPr lang="en-US" sz="1200" b="1" i="0" kern="1200" cap="none" baseline="0">
                          <a:solidFill>
                            <a:schemeClr val="tx1"/>
                          </a:solidFill>
                          <a:latin typeface="Ringside Narrow" panose="02000500000000000000" pitchFamily="2" charset="0"/>
                          <a:ea typeface="+mn-ea"/>
                          <a:cs typeface="Arial" panose="020B0604020202020204" pitchFamily="34" charset="0"/>
                        </a:rPr>
                        <a:t>Fully bundled “all in” pricing </a:t>
                      </a:r>
                      <a:br>
                        <a:rPr lang="en-US" sz="1200" b="0" i="0" kern="1200" cap="none" baseline="0">
                          <a:solidFill>
                            <a:schemeClr val="tx1"/>
                          </a:solidFill>
                          <a:latin typeface="Ringside Narrow Book" panose="02000500000000000000" pitchFamily="2" charset="0"/>
                          <a:ea typeface="+mn-ea"/>
                          <a:cs typeface="Arial" panose="020B0604020202020204" pitchFamily="34" charset="0"/>
                        </a:rPr>
                      </a:br>
                      <a:r>
                        <a:rPr lang="en-US" sz="1200" b="0" i="0" kern="1200" cap="none" baseline="0">
                          <a:solidFill>
                            <a:schemeClr val="tx1"/>
                          </a:solidFill>
                          <a:latin typeface="Ringside Narrow Book" panose="02000500000000000000" pitchFamily="2" charset="0"/>
                          <a:ea typeface="+mn-ea"/>
                          <a:cs typeface="Arial" panose="020B0604020202020204" pitchFamily="34" charset="0"/>
                        </a:rPr>
                        <a:t>Combines all expenses to cover costs associated with investment management, distribution, administrative services, and recordkeeping and plan-related services.</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kern="1200" cap="none" baseline="0">
                          <a:solidFill>
                            <a:schemeClr val="tx1"/>
                          </a:solidFill>
                          <a:latin typeface="Ringside Narrow" panose="02000500000000000000" pitchFamily="2" charset="0"/>
                          <a:ea typeface="+mn-ea"/>
                          <a:cs typeface="Arial" panose="020B0604020202020204" pitchFamily="34" charset="0"/>
                        </a:rPr>
                        <a:t>Unbundled pricing </a:t>
                      </a:r>
                      <a:br>
                        <a:rPr lang="en-US" sz="1200" b="0" i="0" kern="1200" cap="none" baseline="0">
                          <a:solidFill>
                            <a:schemeClr val="tx1"/>
                          </a:solidFill>
                          <a:latin typeface="Ringside Narrow Book" panose="02000500000000000000" pitchFamily="2" charset="0"/>
                          <a:ea typeface="+mn-ea"/>
                          <a:cs typeface="Arial" panose="020B0604020202020204" pitchFamily="34" charset="0"/>
                        </a:rPr>
                      </a:br>
                      <a:r>
                        <a:rPr lang="en-US" sz="1200" b="0" i="0" kern="1200" cap="none" baseline="0">
                          <a:solidFill>
                            <a:schemeClr val="tx1"/>
                          </a:solidFill>
                          <a:latin typeface="Ringside Narrow Book" panose="02000500000000000000" pitchFamily="2" charset="0"/>
                          <a:ea typeface="+mn-ea"/>
                          <a:cs typeface="Arial" panose="020B0604020202020204" pitchFamily="34" charset="0"/>
                        </a:rPr>
                        <a:t>Removes recordkeeping and plan service expenses from the administrative and distribution portion of the expense ratio. Recordkeeping is paid separately via recordkeeping services agreements with TIAA.</a:t>
                      </a:r>
                    </a:p>
                  </a:txBody>
                  <a:tcPr marL="182880" marR="182880"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2552845663"/>
                  </a:ext>
                </a:extLst>
              </a:tr>
              <a:tr h="236956">
                <a:tc>
                  <a:txBody>
                    <a:bodyPr/>
                    <a:lstStyle/>
                    <a:p>
                      <a:pPr algn="l"/>
                      <a:r>
                        <a:rPr lang="en-US" sz="1300" b="0" baseline="0">
                          <a:solidFill>
                            <a:schemeClr val="tx1"/>
                          </a:solidFill>
                          <a:latin typeface="+mn-lt"/>
                          <a:cs typeface="Arial" panose="020B0604020202020204" pitchFamily="34" charset="0"/>
                        </a:rPr>
                        <a:t>Investment advisory </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a:r>
                        <a:rPr lang="en-US" sz="1300" b="0" baseline="0">
                          <a:solidFill>
                            <a:schemeClr val="tx1"/>
                          </a:solidFill>
                          <a:latin typeface="Franklin Gothic Book" panose="020B0503020102020204" pitchFamily="34" charset="0"/>
                          <a:cs typeface="Arial" panose="020B0604020202020204" pitchFamily="34" charset="0"/>
                        </a:rPr>
                        <a:t>4.0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a:r>
                        <a:rPr lang="en-US" sz="1300" b="0" i="0" baseline="0">
                          <a:solidFill>
                            <a:schemeClr val="tx1"/>
                          </a:solidFill>
                          <a:latin typeface="Franklin Gothic Book" panose="020B0503020102020204" pitchFamily="34" charset="0"/>
                          <a:cs typeface="Arial" panose="020B0604020202020204" pitchFamily="34" charset="0"/>
                        </a:rPr>
                        <a:t>4.0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58744340"/>
                  </a:ext>
                </a:extLst>
              </a:tr>
              <a:tr h="243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mn-lt"/>
                          <a:ea typeface="+mn-ea"/>
                          <a:cs typeface="Arial" panose="020B0604020202020204" pitchFamily="34" charset="0"/>
                        </a:rPr>
                        <a:t>Administrative</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kern="1200" baseline="0">
                          <a:solidFill>
                            <a:schemeClr val="tx1"/>
                          </a:solidFill>
                          <a:latin typeface="Franklin Gothic Book" panose="020B0503020102020204" pitchFamily="34" charset="0"/>
                          <a:ea typeface="+mn-ea"/>
                          <a:cs typeface="Arial" panose="020B0604020202020204" pitchFamily="34" charset="0"/>
                        </a:rPr>
                        <a:t> 15.0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marR="0" indent="0" algn="ctr" defTabSz="914400" rtl="0" eaLnBrk="1" fontAlgn="auto" latinLnBrk="0" hangingPunct="1">
                        <a:lnSpc>
                          <a:spcPct val="100000"/>
                        </a:lnSpc>
                        <a:spcBef>
                          <a:spcPts val="0"/>
                        </a:spcBef>
                        <a:spcAft>
                          <a:spcPts val="0"/>
                        </a:spcAft>
                        <a:buClrTx/>
                        <a:buSzTx/>
                        <a:buFontTx/>
                        <a:buNone/>
                        <a:tabLst/>
                        <a:defRPr/>
                      </a:pPr>
                      <a:r>
                        <a:rPr lang="en-US" sz="1300" b="0" i="0" kern="1200" baseline="0">
                          <a:solidFill>
                            <a:schemeClr val="tx1"/>
                          </a:solidFill>
                          <a:latin typeface="Franklin Gothic Book" panose="020B0503020102020204" pitchFamily="34" charset="0"/>
                          <a:ea typeface="+mn-ea"/>
                          <a:cs typeface="Arial" panose="020B0604020202020204" pitchFamily="34" charset="0"/>
                        </a:rPr>
                        <a:t>1.0 bp</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1884492189"/>
                  </a:ext>
                </a:extLst>
              </a:tr>
              <a:tr h="162560">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Distribution </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2.0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31999083"/>
                  </a:ext>
                </a:extLst>
              </a:tr>
              <a:tr h="187960">
                <a:tc>
                  <a:txBody>
                    <a:bodyPr/>
                    <a:lstStyle/>
                    <a:p>
                      <a:pPr marL="0" algn="l" defTabSz="914400" rtl="0" eaLnBrk="1" latinLnBrk="0" hangingPunct="1"/>
                      <a:r>
                        <a:rPr lang="en-US" sz="1300" b="0" kern="1200" baseline="0">
                          <a:solidFill>
                            <a:schemeClr val="tx1"/>
                          </a:solidFill>
                          <a:latin typeface="+mn-lt"/>
                          <a:ea typeface="+mn-ea"/>
                          <a:cs typeface="Arial" panose="020B0604020202020204" pitchFamily="34" charset="0"/>
                        </a:rPr>
                        <a:t>Mortality (M&amp;E)</a:t>
                      </a:r>
                      <a:r>
                        <a:rPr lang="en-US" sz="1300" b="0" kern="1200" baseline="30000">
                          <a:solidFill>
                            <a:schemeClr val="tx1"/>
                          </a:solidFill>
                          <a:latin typeface="+mn-lt"/>
                          <a:ea typeface="+mn-ea"/>
                          <a:cs typeface="Arial" panose="020B0604020202020204" pitchFamily="34" charset="0"/>
                        </a:rPr>
                        <a:t>3</a:t>
                      </a:r>
                    </a:p>
                  </a:txBody>
                  <a:tcPr marL="82394" marR="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gridSpan="2">
                  <a:txBody>
                    <a:bodyPr/>
                    <a:lstStyle/>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tc hMerge="1">
                  <a:txBody>
                    <a:bodyPr/>
                    <a:lstStyle/>
                    <a:p>
                      <a:endParaRPr lang="en-US"/>
                    </a:p>
                  </a:txBody>
                  <a:tcPr/>
                </a:tc>
                <a:tc>
                  <a:txBody>
                    <a:bodyPr/>
                    <a:lstStyle/>
                    <a:p>
                      <a:pPr marL="119063" indent="0" algn="ctr" defTabSz="914400" rtl="0" eaLnBrk="1" latinLnBrk="0" hangingPunct="1"/>
                      <a:r>
                        <a:rPr lang="en-US" sz="1300" b="0" i="0" kern="1200" baseline="0">
                          <a:solidFill>
                            <a:schemeClr val="tx1"/>
                          </a:solidFill>
                          <a:latin typeface="Franklin Gothic Book" panose="020B0503020102020204" pitchFamily="34" charset="0"/>
                          <a:ea typeface="+mn-ea"/>
                          <a:cs typeface="Arial" panose="020B0604020202020204" pitchFamily="34" charset="0"/>
                        </a:rPr>
                        <a:t>0.5 bps</a:t>
                      </a:r>
                    </a:p>
                  </a:txBody>
                  <a:tcPr marL="0" marR="236886" marT="0" marB="0" anchor="ctr">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D"/>
                    </a:solidFill>
                  </a:tcPr>
                </a:tc>
                <a:extLst>
                  <a:ext uri="{0D108BD9-81ED-4DB2-BD59-A6C34878D82A}">
                    <a16:rowId xmlns:a16="http://schemas.microsoft.com/office/drawing/2014/main" val="4143570056"/>
                  </a:ext>
                </a:extLst>
              </a:tr>
              <a:tr h="905684">
                <a:tc>
                  <a:txBody>
                    <a:bodyPr/>
                    <a:lstStyle/>
                    <a:p>
                      <a:pPr marL="0" algn="l" defTabSz="914400" rtl="0" eaLnBrk="1" latinLnBrk="0" hangingPunct="1">
                        <a:lnSpc>
                          <a:spcPct val="90000"/>
                        </a:lnSpc>
                      </a:pPr>
                      <a:r>
                        <a:rPr lang="en-US" sz="1300" b="1" i="0" kern="1200" baseline="0">
                          <a:solidFill>
                            <a:schemeClr val="tx1"/>
                          </a:solidFill>
                          <a:latin typeface="Ringside Narrow" panose="02000500000000000000" pitchFamily="2" charset="0"/>
                          <a:ea typeface="+mn-ea"/>
                          <a:cs typeface="Arial" panose="020B0604020202020204" pitchFamily="34" charset="0"/>
                        </a:rPr>
                        <a:t>TOTAL EXPENSE RATIO</a:t>
                      </a:r>
                    </a:p>
                  </a:txBody>
                  <a:tcPr marL="82394" marR="0" marT="91440" marB="41188">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21.5 bps</a:t>
                      </a:r>
                      <a:br>
                        <a:rPr lang="en-US" sz="1100" b="0" kern="1200" baseline="0">
                          <a:solidFill>
                            <a:schemeClr val="tx1"/>
                          </a:solidFill>
                          <a:latin typeface="Franklin Gothic Book" panose="020B0503020102020204" pitchFamily="34" charset="0"/>
                          <a:ea typeface="+mn-ea"/>
                          <a:cs typeface="Arial" panose="020B0604020202020204" pitchFamily="34" charset="0"/>
                        </a:rPr>
                      </a:br>
                      <a:r>
                        <a:rPr lang="en-US" sz="1300" b="0" kern="1200" baseline="0">
                          <a:solidFill>
                            <a:schemeClr val="tx1"/>
                          </a:solidFill>
                          <a:latin typeface="Franklin Gothic Book" panose="020B0503020102020204" pitchFamily="34" charset="0"/>
                          <a:ea typeface="+mn-ea"/>
                          <a:cs typeface="Arial" panose="020B0604020202020204" pitchFamily="34" charset="0"/>
                        </a:rPr>
                        <a:t>(bundled)</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11.5 bps</a:t>
                      </a:r>
                    </a:p>
                    <a:p>
                      <a:pPr marL="119063" indent="0" algn="ctr" defTabSz="914400" rtl="0" eaLnBrk="1" latinLnBrk="0" hangingPunct="1"/>
                      <a:r>
                        <a:rPr lang="en-US" sz="1300" b="0" kern="1200" baseline="0">
                          <a:solidFill>
                            <a:schemeClr val="tx1"/>
                          </a:solidFill>
                          <a:latin typeface="Franklin Gothic Book" panose="020B0503020102020204" pitchFamily="34" charset="0"/>
                          <a:ea typeface="+mn-ea"/>
                          <a:cs typeface="Arial" panose="020B0604020202020204" pitchFamily="34" charset="0"/>
                        </a:rPr>
                        <a:t>(less 10 bps RK offset)</a:t>
                      </a:r>
                    </a:p>
                  </a:txBody>
                  <a:tcPr marL="0" marR="236886" marT="41188" marB="4118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119063" indent="0" algn="ctr" defTabSz="914400" rtl="0" eaLnBrk="1" latinLnBrk="0" hangingPunct="1"/>
                      <a:r>
                        <a:rPr lang="en-US" sz="1600" b="1" i="0" kern="1200" baseline="0">
                          <a:solidFill>
                            <a:schemeClr val="tx1"/>
                          </a:solidFill>
                          <a:latin typeface="Franklin Gothic Demi" panose="020B0603020102020204" pitchFamily="34" charset="0"/>
                          <a:ea typeface="+mn-ea"/>
                          <a:cs typeface="Arial" panose="020B0604020202020204" pitchFamily="34" charset="0"/>
                        </a:rPr>
                        <a:t>6.0 bps</a:t>
                      </a:r>
                      <a:br>
                        <a:rPr lang="en-US" sz="1100" b="0" i="0" kern="1200" baseline="0">
                          <a:solidFill>
                            <a:schemeClr val="tx1"/>
                          </a:solidFill>
                          <a:latin typeface="Franklin Gothic Book" panose="020B0503020102020204" pitchFamily="34" charset="0"/>
                          <a:ea typeface="+mn-ea"/>
                          <a:cs typeface="Arial" panose="020B0604020202020204" pitchFamily="34" charset="0"/>
                        </a:rPr>
                      </a:br>
                      <a:r>
                        <a:rPr lang="en-US" sz="1300" b="0" i="0" kern="1200" baseline="0">
                          <a:solidFill>
                            <a:schemeClr val="tx1"/>
                          </a:solidFill>
                          <a:latin typeface="Franklin Gothic Book" panose="020B0503020102020204" pitchFamily="34" charset="0"/>
                          <a:ea typeface="+mn-ea"/>
                          <a:cs typeface="Arial" panose="020B0604020202020204" pitchFamily="34" charset="0"/>
                        </a:rPr>
                        <a:t>(unbundled)</a:t>
                      </a:r>
                    </a:p>
                  </a:txBody>
                  <a:tcPr marL="0" marR="236886" marT="41188" marB="41188">
                    <a:lnL w="1270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524672037"/>
                  </a:ext>
                </a:extLst>
              </a:tr>
            </a:tbl>
          </a:graphicData>
        </a:graphic>
      </p:graphicFrame>
      <p:sp>
        <p:nvSpPr>
          <p:cNvPr id="2" name="Text Placeholder 19">
            <a:extLst>
              <a:ext uri="{FF2B5EF4-FFF2-40B4-BE49-F238E27FC236}">
                <a16:creationId xmlns:a16="http://schemas.microsoft.com/office/drawing/2014/main" id="{20F01027-0F0F-A043-FE60-8E1CC0405AB2}"/>
              </a:ext>
            </a:extLst>
          </p:cNvPr>
          <p:cNvSpPr>
            <a:spLocks noGrp="1"/>
          </p:cNvSpPr>
          <p:nvPr/>
        </p:nvSpPr>
        <p:spPr>
          <a:xfrm>
            <a:off x="292098" y="5393395"/>
            <a:ext cx="11487806" cy="1002274"/>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marR="10719" indent="-137160" defTabSz="767015">
              <a:spcAft>
                <a:spcPts val="100"/>
              </a:spcAft>
              <a:buFont typeface="+mj-lt"/>
              <a:buAutoNum type="arabicPeriod"/>
              <a:tabLst>
                <a:tab pos="180824" algn="l"/>
                <a:tab pos="181292" algn="l"/>
              </a:tabLst>
            </a:pPr>
            <a:r>
              <a:rPr lang="en-US" sz="850" dirty="0">
                <a:latin typeface="+mn-lt"/>
              </a:rPr>
              <a:t>Applies to CREF Variable Annuities’ net expense ratios average 0.27%, less than half the average industry cost (0.94%) for an institutional annuity. Morningstar as of Jul. 15, 2024, based on fund level net expense ratios from 11,384 variable annuities evaluated.</a:t>
            </a:r>
          </a:p>
          <a:p>
            <a:pPr marL="137160" marR="10719" indent="-137160" defTabSz="767015">
              <a:spcAft>
                <a:spcPts val="100"/>
              </a:spcAft>
              <a:buFont typeface="+mj-lt"/>
              <a:buAutoNum type="arabicPeriod"/>
              <a:tabLst>
                <a:tab pos="180824" algn="l"/>
                <a:tab pos="181292" algn="l"/>
              </a:tabLst>
            </a:pPr>
            <a:r>
              <a:rPr lang="en-US" sz="850" dirty="0">
                <a:latin typeface="+mn-lt"/>
              </a:rPr>
              <a:t>Source: Mutual Fund Oversight, Fund Administration, CREF Prospectus, as of May 1, 2023. The net expense ratio represents expenses after reimbursement and waivers, if applicable; and is what participants actually pay; while the gross expense ratio represents the expense ratio before consideration for reimbursements and/or waivers are applied. CREF is an at-cost product, which means its net and gross expenses are the same. Total annual expense deductions, which include investment advisory, administrative, and distribution expenses, and mortality and expense risk charges, are estimated each year based on projected expense and asset levels. Differences between actual expenses and the estimate are adjusted quarterly and are reflected in current investment results. Historically, adjustments have been small. The account’s total annual expense deduction appears in the account’s prospectus and may be different than that shown herein due to rounding. Please see the CREF prospectus for fees, expenses and further details. </a:t>
            </a:r>
          </a:p>
          <a:p>
            <a:pPr marL="137160" marR="10719" indent="-137160" defTabSz="767015">
              <a:spcAft>
                <a:spcPts val="100"/>
              </a:spcAft>
              <a:buFont typeface="+mj-lt"/>
              <a:buAutoNum type="arabicPeriod"/>
              <a:tabLst>
                <a:tab pos="180824" algn="l"/>
                <a:tab pos="181292" algn="l"/>
              </a:tabLst>
            </a:pPr>
            <a:r>
              <a:rPr lang="en-US" sz="850" dirty="0">
                <a:latin typeface="+mn-lt"/>
              </a:rPr>
              <a:t>Mortality and expense (M&amp;E) risk charges—CREF also deducts an M&amp;E risk charge that is paid to TIAA to guarantee that CREF participants transferring funds to TIAA for the immediate purchase of lifetime payout annuities will not be charged more than the rate stipulated in the CREF contract. This M&amp;E risk charge is a direct insurance charge. This charge is the same across all classes and accounts. </a:t>
            </a:r>
          </a:p>
        </p:txBody>
      </p:sp>
      <p:sp>
        <p:nvSpPr>
          <p:cNvPr id="6" name="Footer Placeholder 4">
            <a:extLst>
              <a:ext uri="{FF2B5EF4-FFF2-40B4-BE49-F238E27FC236}">
                <a16:creationId xmlns:a16="http://schemas.microsoft.com/office/drawing/2014/main" id="{01B7779C-991F-8322-5910-B76423EE934E}"/>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5534169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5B3136-EFCD-78F4-124F-C98E2A1F93D5}"/>
              </a:ext>
            </a:extLst>
          </p:cNvPr>
          <p:cNvSpPr>
            <a:spLocks noGrp="1"/>
          </p:cNvSpPr>
          <p:nvPr>
            <p:ph type="title"/>
          </p:nvPr>
        </p:nvSpPr>
        <p:spPr>
          <a:xfrm>
            <a:off x="292099" y="612649"/>
            <a:ext cx="10940995" cy="363166"/>
          </a:xfrm>
        </p:spPr>
        <p:txBody>
          <a:bodyPr/>
          <a:lstStyle/>
          <a:p>
            <a:r>
              <a:rPr lang="en-US" dirty="0"/>
              <a:t>Built-in retirement income keeps going for life.</a:t>
            </a:r>
          </a:p>
        </p:txBody>
      </p:sp>
      <p:sp>
        <p:nvSpPr>
          <p:cNvPr id="4" name="Slide Number Placeholder 3">
            <a:extLst>
              <a:ext uri="{FF2B5EF4-FFF2-40B4-BE49-F238E27FC236}">
                <a16:creationId xmlns:a16="http://schemas.microsoft.com/office/drawing/2014/main" id="{9FB251E7-E1EA-C071-62E2-5E7DDA61C976}"/>
              </a:ext>
            </a:extLst>
          </p:cNvPr>
          <p:cNvSpPr>
            <a:spLocks noGrp="1"/>
          </p:cNvSpPr>
          <p:nvPr>
            <p:ph type="sldNum" sz="quarter" idx="12"/>
          </p:nvPr>
        </p:nvSpPr>
        <p:spPr/>
        <p:txBody>
          <a:bodyPr/>
          <a:lstStyle/>
          <a:p>
            <a:fld id="{E5B12101-DB11-214A-81F9-2D258DBE057F}" type="slidenum">
              <a:rPr lang="en-US" smtClean="0"/>
              <a:pPr/>
              <a:t>84</a:t>
            </a:fld>
            <a:endParaRPr lang="en-US"/>
          </a:p>
        </p:txBody>
      </p:sp>
      <p:sp>
        <p:nvSpPr>
          <p:cNvPr id="5" name="Text Placeholder 4">
            <a:extLst>
              <a:ext uri="{FF2B5EF4-FFF2-40B4-BE49-F238E27FC236}">
                <a16:creationId xmlns:a16="http://schemas.microsoft.com/office/drawing/2014/main" id="{892C9F45-82C3-508F-89DF-E601ACD24A0C}"/>
              </a:ext>
            </a:extLst>
          </p:cNvPr>
          <p:cNvSpPr>
            <a:spLocks noGrp="1"/>
          </p:cNvSpPr>
          <p:nvPr>
            <p:ph type="body" sz="quarter" idx="15"/>
          </p:nvPr>
        </p:nvSpPr>
        <p:spPr/>
        <p:txBody>
          <a:bodyPr/>
          <a:lstStyle/>
          <a:p>
            <a:r>
              <a:rPr lang="en-US">
                <a:solidFill>
                  <a:schemeClr val="tx2"/>
                </a:solidFill>
              </a:rPr>
              <a:t>CREF INFLATION-LINKED BOND</a:t>
            </a:r>
          </a:p>
        </p:txBody>
      </p:sp>
      <p:sp>
        <p:nvSpPr>
          <p:cNvPr id="7" name="Text Placeholder 19">
            <a:extLst>
              <a:ext uri="{FF2B5EF4-FFF2-40B4-BE49-F238E27FC236}">
                <a16:creationId xmlns:a16="http://schemas.microsoft.com/office/drawing/2014/main" id="{680AFC1E-0081-6F19-3B4C-E76532847E6D}"/>
              </a:ext>
            </a:extLst>
          </p:cNvPr>
          <p:cNvSpPr>
            <a:spLocks noGrp="1"/>
          </p:cNvSpPr>
          <p:nvPr/>
        </p:nvSpPr>
        <p:spPr>
          <a:xfrm>
            <a:off x="301752" y="5931606"/>
            <a:ext cx="11234928" cy="469193"/>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10719" defTabSz="767015">
              <a:spcAft>
                <a:spcPts val="100"/>
              </a:spcAft>
              <a:tabLst>
                <a:tab pos="180824" algn="l"/>
                <a:tab pos="181292" algn="l"/>
              </a:tabLst>
            </a:pPr>
            <a:r>
              <a:rPr lang="en-US" sz="850">
                <a:latin typeface="+mn-lt"/>
              </a:rPr>
              <a:t>The illustration above is based on historical performance. You cannot invest directly in any index. Index returns do not reflect a deduction for fees or expenses. In this example, Russell 3000 and MSCI </a:t>
            </a:r>
            <a:r>
              <a:rPr lang="en-US" sz="850" err="1">
                <a:latin typeface="+mn-lt"/>
              </a:rPr>
              <a:t>EAFE+Canada</a:t>
            </a:r>
            <a:r>
              <a:rPr lang="en-US" sz="850">
                <a:latin typeface="+mn-lt"/>
              </a:rPr>
              <a:t> options. Represents a 65/35 weighted allocation of both respective market indexes adjusted and/or unadjusted for expenses. Source: TIAA Actuarial. Notes: A variable annuity is an insurance contract and includes underlying investments whose value is tied to market performance. When markets are up, you can capture the gains, but you may also experience losses when markets are down. When you retire, you can choose to receive income for life and/or other income. </a:t>
            </a:r>
          </a:p>
        </p:txBody>
      </p:sp>
      <p:sp>
        <p:nvSpPr>
          <p:cNvPr id="22" name="TextBox 7">
            <a:extLst>
              <a:ext uri="{FF2B5EF4-FFF2-40B4-BE49-F238E27FC236}">
                <a16:creationId xmlns:a16="http://schemas.microsoft.com/office/drawing/2014/main" id="{E5C5CAEA-2EF0-8741-900E-948049404FD2}"/>
              </a:ext>
            </a:extLst>
          </p:cNvPr>
          <p:cNvSpPr txBox="1"/>
          <p:nvPr/>
        </p:nvSpPr>
        <p:spPr>
          <a:xfrm>
            <a:off x="975360" y="1645267"/>
            <a:ext cx="8424279" cy="425758"/>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200"/>
              </a:spcAft>
            </a:pPr>
            <a:r>
              <a:rPr lang="en-US" sz="1300" b="1" spc="30">
                <a:latin typeface="Ringside Narrow" panose="02000500000000000000" pitchFamily="2" charset="0"/>
              </a:rPr>
              <a:t>RETIREMENT INCOME OVER 25 YEARS</a:t>
            </a:r>
          </a:p>
          <a:p>
            <a:pPr algn="ctr">
              <a:spcAft>
                <a:spcPts val="200"/>
              </a:spcAft>
            </a:pPr>
            <a:r>
              <a:rPr lang="en-US" sz="1300">
                <a:latin typeface="Ringside Narrow Book" panose="02000500000000000000" pitchFamily="2" charset="0"/>
              </a:rPr>
              <a:t>(actual results from 1/1/1999 to 12/31/2023)</a:t>
            </a:r>
          </a:p>
        </p:txBody>
      </p:sp>
      <p:sp>
        <p:nvSpPr>
          <p:cNvPr id="2" name="Text Placeholder 2">
            <a:extLst>
              <a:ext uri="{FF2B5EF4-FFF2-40B4-BE49-F238E27FC236}">
                <a16:creationId xmlns:a16="http://schemas.microsoft.com/office/drawing/2014/main" id="{2ED58F96-1EBF-F615-6C9B-A9387B8060CF}"/>
              </a:ext>
            </a:extLst>
          </p:cNvPr>
          <p:cNvSpPr>
            <a:spLocks noGrp="1"/>
          </p:cNvSpPr>
          <p:nvPr/>
        </p:nvSpPr>
        <p:spPr>
          <a:xfrm>
            <a:off x="292097" y="1097281"/>
            <a:ext cx="11297923" cy="30165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Has provided about </a:t>
            </a:r>
            <a:r>
              <a:rPr lang="en-US" sz="1600" b="1" dirty="0">
                <a:solidFill>
                  <a:schemeClr val="tx1"/>
                </a:solidFill>
                <a:latin typeface="Ringside Narrow" panose="02000500000000000000" pitchFamily="2" charset="0"/>
              </a:rPr>
              <a:t>$2,000 more annual income on average </a:t>
            </a:r>
            <a:r>
              <a:rPr lang="en-US" sz="1600" dirty="0">
                <a:solidFill>
                  <a:schemeClr val="tx1"/>
                </a:solidFill>
              </a:rPr>
              <a:t>than the benchmark and more than </a:t>
            </a:r>
            <a:r>
              <a:rPr lang="en-US" sz="1600" b="1" dirty="0">
                <a:solidFill>
                  <a:schemeClr val="tx1"/>
                </a:solidFill>
                <a:latin typeface="Ringside Narrow" panose="02000500000000000000" pitchFamily="2" charset="0"/>
              </a:rPr>
              <a:t>$56,000 more in total</a:t>
            </a:r>
            <a:endParaRPr lang="en-US" sz="1600" dirty="0">
              <a:solidFill>
                <a:schemeClr val="tx1"/>
              </a:solidFill>
            </a:endParaRPr>
          </a:p>
        </p:txBody>
      </p:sp>
      <p:sp>
        <p:nvSpPr>
          <p:cNvPr id="9" name="TextBox 8">
            <a:extLst>
              <a:ext uri="{FF2B5EF4-FFF2-40B4-BE49-F238E27FC236}">
                <a16:creationId xmlns:a16="http://schemas.microsoft.com/office/drawing/2014/main" id="{558B3735-E193-5E69-9518-DE4410737055}"/>
              </a:ext>
            </a:extLst>
          </p:cNvPr>
          <p:cNvSpPr txBox="1"/>
          <p:nvPr/>
        </p:nvSpPr>
        <p:spPr>
          <a:xfrm>
            <a:off x="9399639" y="2189139"/>
            <a:ext cx="2487561" cy="1200329"/>
          </a:xfrm>
          <a:prstGeom prst="rect">
            <a:avLst/>
          </a:prstGeom>
          <a:solidFill>
            <a:schemeClr val="accent4"/>
          </a:solidFill>
        </p:spPr>
        <p:txBody>
          <a:bodyPr wrap="square" lIns="91440" tIns="91440" rIns="9144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CREF Inflation-Linked Bond</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Average annual income:</a:t>
            </a:r>
          </a:p>
          <a:p>
            <a:pPr marL="0" marR="0" lvl="0" indent="0" defTabSz="914400" rtl="0" eaLnBrk="1" fontAlgn="auto" latinLnBrk="0" hangingPunct="1">
              <a:lnSpc>
                <a:spcPct val="100000"/>
              </a:lnSpc>
              <a:spcBef>
                <a:spcPts val="0"/>
              </a:spcBef>
              <a:spcAft>
                <a:spcPts val="600"/>
              </a:spcAft>
              <a:buClrTx/>
              <a:buSzTx/>
              <a:buFontTx/>
              <a:buNone/>
              <a:tabLst/>
              <a:defRPr/>
            </a:pPr>
            <a:r>
              <a:rPr lang="en-US" sz="1200" b="1">
                <a:solidFill>
                  <a:schemeClr val="bg1"/>
                </a:solidFill>
                <a:latin typeface="Ringside Narrow" panose="02000500000000000000" pitchFamily="2" charset="0"/>
              </a:rPr>
              <a:t>$22,092</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chemeClr val="bg1"/>
                </a:solidFill>
                <a:effectLst/>
                <a:uLnTx/>
                <a:uFillTx/>
                <a:ea typeface="+mn-ea"/>
                <a:cs typeface="+mn-cs"/>
              </a:rPr>
              <a:t>Income over 25 years:</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1" u="none" strike="noStrike" kern="1200" cap="none" spc="0" normalizeH="0" baseline="0" noProof="0">
                <a:ln>
                  <a:noFill/>
                </a:ln>
                <a:solidFill>
                  <a:schemeClr val="bg1"/>
                </a:solidFill>
                <a:effectLst/>
                <a:uLnTx/>
                <a:uFillTx/>
                <a:latin typeface="Ringside Narrow" panose="02000500000000000000" pitchFamily="2" charset="0"/>
              </a:rPr>
              <a:t>$552,308</a:t>
            </a:r>
          </a:p>
        </p:txBody>
      </p:sp>
      <p:sp>
        <p:nvSpPr>
          <p:cNvPr id="10" name="TextBox 9">
            <a:extLst>
              <a:ext uri="{FF2B5EF4-FFF2-40B4-BE49-F238E27FC236}">
                <a16:creationId xmlns:a16="http://schemas.microsoft.com/office/drawing/2014/main" id="{DE32E2BA-5624-625B-B035-DF6E8CD84F27}"/>
              </a:ext>
            </a:extLst>
          </p:cNvPr>
          <p:cNvSpPr txBox="1"/>
          <p:nvPr/>
        </p:nvSpPr>
        <p:spPr>
          <a:xfrm>
            <a:off x="9399639" y="3527550"/>
            <a:ext cx="2487561" cy="1200329"/>
          </a:xfrm>
          <a:prstGeom prst="rect">
            <a:avLst/>
          </a:prstGeom>
          <a:solidFill>
            <a:schemeClr val="tx1"/>
          </a:solidFill>
        </p:spPr>
        <p:txBody>
          <a:bodyPr wrap="square" lIns="91440" tIns="91440" rIns="0" bIns="9144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chemeClr val="bg1"/>
                </a:solidFill>
                <a:effectLst/>
                <a:uLnTx/>
                <a:uFillTx/>
                <a:latin typeface="Ringside Narrow" panose="02000500000000000000" pitchFamily="2" charset="0"/>
              </a:rPr>
              <a:t>Bloomberg Index</a:t>
            </a:r>
          </a:p>
          <a:p>
            <a:pPr marL="0" marR="0" lvl="0" indent="0" defTabSz="914400" rtl="0" eaLnBrk="1" fontAlgn="auto" latinLnBrk="0" hangingPunct="1">
              <a:lnSpc>
                <a:spcPct val="100000"/>
              </a:lnSpc>
              <a:spcBef>
                <a:spcPts val="0"/>
              </a:spcBef>
              <a:spcAft>
                <a:spcPts val="600"/>
              </a:spcAft>
              <a:buClrTx/>
              <a:buSzTx/>
              <a:buFontTx/>
              <a:buNone/>
              <a:tabLst/>
              <a:defRPr/>
            </a:pPr>
            <a:r>
              <a:rPr lang="en-US" sz="1200">
                <a:solidFill>
                  <a:schemeClr val="bg1"/>
                </a:solidFill>
                <a:latin typeface="Ringside Narrow Book" panose="02000500000000000000" pitchFamily="2" charset="0"/>
              </a:rPr>
              <a:t>Average annual withdrawals:</a:t>
            </a:r>
            <a:br>
              <a:rPr lang="en-US" sz="1200">
                <a:solidFill>
                  <a:schemeClr val="bg1"/>
                </a:solidFill>
                <a:latin typeface="Ringside Narrow Book" panose="02000500000000000000" pitchFamily="2" charset="0"/>
              </a:rPr>
            </a:br>
            <a:r>
              <a:rPr lang="en-US" sz="1200" b="1">
                <a:solidFill>
                  <a:schemeClr val="bg1"/>
                </a:solidFill>
                <a:latin typeface="Ringside Narrow" panose="02000500000000000000" pitchFamily="2" charset="0"/>
              </a:rPr>
              <a:t>$19,822</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u="none" strike="noStrike" kern="1200" cap="none" spc="0" normalizeH="0" baseline="0" noProof="0">
                <a:ln>
                  <a:noFill/>
                </a:ln>
                <a:solidFill>
                  <a:schemeClr val="bg1"/>
                </a:solidFill>
                <a:effectLst/>
                <a:uLnTx/>
                <a:uFillTx/>
                <a:latin typeface="Ringside Narrow Book" panose="02000500000000000000" pitchFamily="2" charset="0"/>
              </a:rPr>
              <a:t>Income over 25 years:</a:t>
            </a:r>
          </a:p>
          <a:p>
            <a:pPr marL="0" marR="0" lvl="0" indent="0"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latin typeface="Ringside Narrow" panose="02000500000000000000" pitchFamily="2" charset="0"/>
              </a:rPr>
              <a:t>$495,552</a:t>
            </a:r>
            <a:endParaRPr kumimoji="0" lang="en-US" sz="1200" b="1" u="none" strike="noStrike" kern="1200" cap="none" spc="0" normalizeH="0" baseline="0" noProof="0">
              <a:ln>
                <a:noFill/>
              </a:ln>
              <a:solidFill>
                <a:schemeClr val="bg1"/>
              </a:solidFill>
              <a:effectLst/>
              <a:uLnTx/>
              <a:uFillTx/>
              <a:latin typeface="Ringside Narrow" panose="02000500000000000000" pitchFamily="2" charset="0"/>
            </a:endParaRPr>
          </a:p>
        </p:txBody>
      </p:sp>
      <p:grpSp>
        <p:nvGrpSpPr>
          <p:cNvPr id="38" name="Group 37">
            <a:extLst>
              <a:ext uri="{FF2B5EF4-FFF2-40B4-BE49-F238E27FC236}">
                <a16:creationId xmlns:a16="http://schemas.microsoft.com/office/drawing/2014/main" id="{794A94E0-64FE-F40B-8BCA-66C53F6B2C53}"/>
              </a:ext>
            </a:extLst>
          </p:cNvPr>
          <p:cNvGrpSpPr/>
          <p:nvPr/>
        </p:nvGrpSpPr>
        <p:grpSpPr>
          <a:xfrm>
            <a:off x="2757911" y="5509498"/>
            <a:ext cx="5490419" cy="138499"/>
            <a:chOff x="2093205" y="5020048"/>
            <a:chExt cx="5490419" cy="138499"/>
          </a:xfrm>
        </p:grpSpPr>
        <p:grpSp>
          <p:nvGrpSpPr>
            <p:cNvPr id="37" name="Group 36">
              <a:extLst>
                <a:ext uri="{FF2B5EF4-FFF2-40B4-BE49-F238E27FC236}">
                  <a16:creationId xmlns:a16="http://schemas.microsoft.com/office/drawing/2014/main" id="{F37CE45D-D09A-050C-1F87-C8C3CD2E385F}"/>
                </a:ext>
              </a:extLst>
            </p:cNvPr>
            <p:cNvGrpSpPr/>
            <p:nvPr/>
          </p:nvGrpSpPr>
          <p:grpSpPr>
            <a:xfrm>
              <a:off x="2093205" y="5020048"/>
              <a:ext cx="5490419" cy="138499"/>
              <a:chOff x="2093205" y="5020048"/>
              <a:chExt cx="5490419" cy="138499"/>
            </a:xfrm>
          </p:grpSpPr>
          <p:grpSp>
            <p:nvGrpSpPr>
              <p:cNvPr id="53" name="Group 52">
                <a:extLst>
                  <a:ext uri="{FF2B5EF4-FFF2-40B4-BE49-F238E27FC236}">
                    <a16:creationId xmlns:a16="http://schemas.microsoft.com/office/drawing/2014/main" id="{BC9328AA-6245-A193-BEDD-A02B6225D57A}"/>
                  </a:ext>
                </a:extLst>
              </p:cNvPr>
              <p:cNvGrpSpPr/>
              <p:nvPr/>
            </p:nvGrpSpPr>
            <p:grpSpPr>
              <a:xfrm>
                <a:off x="2344984" y="5020048"/>
                <a:ext cx="5238640" cy="138499"/>
                <a:chOff x="3187893" y="4820446"/>
                <a:chExt cx="5238640" cy="138499"/>
              </a:xfrm>
            </p:grpSpPr>
            <p:sp>
              <p:nvSpPr>
                <p:cNvPr id="27" name="TextBox 26">
                  <a:extLst>
                    <a:ext uri="{FF2B5EF4-FFF2-40B4-BE49-F238E27FC236}">
                      <a16:creationId xmlns:a16="http://schemas.microsoft.com/office/drawing/2014/main" id="{1129FAD8-E82F-3AFD-2DBE-879A76D5D5CA}"/>
                    </a:ext>
                  </a:extLst>
                </p:cNvPr>
                <p:cNvSpPr txBox="1"/>
                <p:nvPr/>
              </p:nvSpPr>
              <p:spPr>
                <a:xfrm>
                  <a:off x="3187893" y="4820446"/>
                  <a:ext cx="2838452"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CREF Inflation-Linked Bond Account (R4)</a:t>
                  </a:r>
                </a:p>
              </p:txBody>
            </p:sp>
            <p:sp>
              <p:nvSpPr>
                <p:cNvPr id="28" name="TextBox 27">
                  <a:extLst>
                    <a:ext uri="{FF2B5EF4-FFF2-40B4-BE49-F238E27FC236}">
                      <a16:creationId xmlns:a16="http://schemas.microsoft.com/office/drawing/2014/main" id="{CCDE0A37-093C-ADF8-DEB4-5160F7741E6B}"/>
                    </a:ext>
                  </a:extLst>
                </p:cNvPr>
                <p:cNvSpPr txBox="1"/>
                <p:nvPr/>
              </p:nvSpPr>
              <p:spPr>
                <a:xfrm>
                  <a:off x="5588081" y="4820446"/>
                  <a:ext cx="2838452" cy="138499"/>
                </a:xfrm>
                <a:prstGeom prst="rect">
                  <a:avLst/>
                </a:prstGeom>
                <a:noFill/>
              </p:spPr>
              <p:txBody>
                <a:bodyPr wrap="square" lIns="0" tIns="0" rIns="0" bIns="0" rtlCol="0">
                  <a:spAutoFit/>
                </a:bodyPr>
                <a:lstStyle/>
                <a:p>
                  <a:pPr algn="l"/>
                  <a:r>
                    <a:rPr lang="en-US" sz="900">
                      <a:latin typeface="Ringside Narrow Book" panose="02000500000000000000" pitchFamily="2" charset="0"/>
                    </a:rPr>
                    <a:t>Bloomberg US Treasury Inflation Notes 1-10 Year Index</a:t>
                  </a:r>
                </a:p>
              </p:txBody>
            </p:sp>
          </p:grpSp>
          <p:cxnSp>
            <p:nvCxnSpPr>
              <p:cNvPr id="15" name="Straight Connector 14">
                <a:extLst>
                  <a:ext uri="{FF2B5EF4-FFF2-40B4-BE49-F238E27FC236}">
                    <a16:creationId xmlns:a16="http://schemas.microsoft.com/office/drawing/2014/main" id="{7307D93E-D324-7179-C440-E276C2767A4A}"/>
                  </a:ext>
                </a:extLst>
              </p:cNvPr>
              <p:cNvCxnSpPr>
                <a:cxnSpLocks/>
              </p:cNvCxnSpPr>
              <p:nvPr/>
            </p:nvCxnSpPr>
            <p:spPr>
              <a:xfrm>
                <a:off x="2093205" y="5088102"/>
                <a:ext cx="188027"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a:extLst>
                <a:ext uri="{FF2B5EF4-FFF2-40B4-BE49-F238E27FC236}">
                  <a16:creationId xmlns:a16="http://schemas.microsoft.com/office/drawing/2014/main" id="{1177AD90-0645-456B-85D1-4C86A8A5CE4F}"/>
                </a:ext>
              </a:extLst>
            </p:cNvPr>
            <p:cNvCxnSpPr>
              <a:cxnSpLocks/>
            </p:cNvCxnSpPr>
            <p:nvPr/>
          </p:nvCxnSpPr>
          <p:spPr>
            <a:xfrm>
              <a:off x="4488678" y="5093610"/>
              <a:ext cx="186547" cy="0"/>
            </a:xfrm>
            <a:prstGeom prst="line">
              <a:avLst/>
            </a:prstGeom>
            <a:ln w="28575" cap="rnd">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aphicFrame>
        <p:nvGraphicFramePr>
          <p:cNvPr id="11" name="Chart 10">
            <a:extLst>
              <a:ext uri="{FF2B5EF4-FFF2-40B4-BE49-F238E27FC236}">
                <a16:creationId xmlns:a16="http://schemas.microsoft.com/office/drawing/2014/main" id="{4AA0E9BF-F2E5-6367-3D3E-C42E4216B487}"/>
              </a:ext>
            </a:extLst>
          </p:cNvPr>
          <p:cNvGraphicFramePr>
            <a:graphicFrameLocks/>
          </p:cNvGraphicFramePr>
          <p:nvPr>
            <p:extLst>
              <p:ext uri="{D42A27DB-BD31-4B8C-83A1-F6EECF244321}">
                <p14:modId xmlns:p14="http://schemas.microsoft.com/office/powerpoint/2010/main" val="3044131898"/>
              </p:ext>
            </p:extLst>
          </p:nvPr>
        </p:nvGraphicFramePr>
        <p:xfrm>
          <a:off x="298450" y="2072107"/>
          <a:ext cx="8891382" cy="318814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FAE3B1CF-EEE0-2192-AA7B-6E17BDECACDA}"/>
              </a:ext>
            </a:extLst>
          </p:cNvPr>
          <p:cNvSpPr txBox="1"/>
          <p:nvPr/>
        </p:nvSpPr>
        <p:spPr>
          <a:xfrm>
            <a:off x="4129548" y="2354455"/>
            <a:ext cx="3508199" cy="507831"/>
          </a:xfrm>
          <a:prstGeom prst="rect">
            <a:avLst/>
          </a:prstGeom>
          <a:noFill/>
          <a:ln w="28575">
            <a:noFill/>
          </a:ln>
        </p:spPr>
        <p:txBody>
          <a:bodyPr wrap="square" lIns="0" tIns="0" rIns="0" bIns="0" rtlCol="0">
            <a:spAutoFit/>
          </a:bodyPr>
          <a:lstStyle/>
          <a:p>
            <a:pPr algn="r" defTabSz="976802" rtl="0"/>
            <a:r>
              <a:rPr lang="en-US" sz="1100" b="1" dirty="0">
                <a:solidFill>
                  <a:schemeClr val="accent4"/>
                </a:solidFill>
                <a:latin typeface="Ringside Narrow" panose="02000500000000000000" pitchFamily="2" charset="0"/>
              </a:rPr>
              <a:t>CREF Inflation-Linked Bond variable annuity keeps going </a:t>
            </a:r>
            <a:r>
              <a:rPr lang="en-US" sz="1100" b="1" dirty="0">
                <a:latin typeface="Ringside Narrow" panose="02000500000000000000" pitchFamily="2" charset="0"/>
              </a:rPr>
              <a:t>while investment account runs out </a:t>
            </a:r>
            <a:br>
              <a:rPr lang="en-US" sz="1100" b="1" dirty="0">
                <a:latin typeface="Ringside Narrow" panose="02000500000000000000" pitchFamily="2" charset="0"/>
              </a:rPr>
            </a:br>
            <a:endParaRPr lang="en-US" sz="1100" b="1" kern="1200" dirty="0">
              <a:latin typeface="Ringside Narrow" panose="02000500000000000000" pitchFamily="2" charset="0"/>
            </a:endParaRPr>
          </a:p>
        </p:txBody>
      </p:sp>
      <p:sp>
        <p:nvSpPr>
          <p:cNvPr id="8" name="Footer Placeholder 4">
            <a:extLst>
              <a:ext uri="{FF2B5EF4-FFF2-40B4-BE49-F238E27FC236}">
                <a16:creationId xmlns:a16="http://schemas.microsoft.com/office/drawing/2014/main" id="{7DF36856-FA60-5FAC-B8A7-B54EC884D11C}"/>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50824899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85B41AE-763A-874C-ABB0-9B9063C2F4BB}"/>
              </a:ext>
            </a:extLst>
          </p:cNvPr>
          <p:cNvSpPr>
            <a:spLocks noGrp="1"/>
          </p:cNvSpPr>
          <p:nvPr>
            <p:ph type="body" sz="quarter" idx="13"/>
          </p:nvPr>
        </p:nvSpPr>
        <p:spPr>
          <a:xfrm>
            <a:off x="292607" y="1189518"/>
            <a:ext cx="11243957" cy="1208242"/>
          </a:xfrm>
        </p:spPr>
        <p:txBody>
          <a:bodyPr numCol="1" anchor="t" anchorCtr="0"/>
          <a:lstStyle/>
          <a:p>
            <a:pPr>
              <a:spcAft>
                <a:spcPts val="600"/>
              </a:spcAft>
            </a:pPr>
            <a:r>
              <a:rPr lang="en-US" sz="850">
                <a:solidFill>
                  <a:srgbClr val="041459"/>
                </a:solidFill>
                <a:effectLst/>
              </a:rPr>
              <a:t>The Morningstar Rating™ for funds, or “star rating,” is calculated for funds and separate accounts with at least a three-year history. Exchange-traded funds and open-ended mutual funds are considered a single population for comparative purposes. It’s calculated based on a Morningstar Risk-Adjusted Return measure that accounts for variation in a managed product’s monthly excess performance, placing more emphasis on downward variations and rewarding consistent performance. The Morningstar Rating does not include any adjustment for sales loads. The top 10% of products in each product category receive 5 stars, the next 22.5% receive 4 stars, the next 35% receive 3 stars, the next 22.5% receive 2 stars, and the bottom 10% receive 1 star. The Overall Morningstar Rating for a managed product is derived from a weighted average of the performance figures associated with its three-, five-, and 10-year (if applicable) Morningstar Rating metrics. </a:t>
            </a:r>
          </a:p>
          <a:p>
            <a:pPr>
              <a:spcAft>
                <a:spcPts val="600"/>
              </a:spcAft>
            </a:pPr>
            <a:r>
              <a:rPr lang="en-US" sz="850">
                <a:solidFill>
                  <a:srgbClr val="041459"/>
                </a:solidFill>
                <a:effectLst/>
              </a:rPr>
              <a:t>Morningstar ranking/number of funds in category displays the fund’s actual rank within its Morningstar Category based on average annual total return and number of funds in that category. The returns assume reinvestment of dividends and do not reflect any applicable sales charge. Absent expense limitation, total return would be less. Morningstar percentile rankings are the fund’s total return rank relative to all the funds in the same Morningstar Category, where 1 is the highest percentile rank and 100 is the lowest percentile rank.</a:t>
            </a:r>
          </a:p>
        </p:txBody>
      </p:sp>
      <p:sp>
        <p:nvSpPr>
          <p:cNvPr id="3" name="Slide Number Placeholder 2">
            <a:extLst>
              <a:ext uri="{FF2B5EF4-FFF2-40B4-BE49-F238E27FC236}">
                <a16:creationId xmlns:a16="http://schemas.microsoft.com/office/drawing/2014/main" id="{A792E437-BCF4-FC21-5684-158C8AA248BC}"/>
              </a:ext>
            </a:extLst>
          </p:cNvPr>
          <p:cNvSpPr>
            <a:spLocks noGrp="1"/>
          </p:cNvSpPr>
          <p:nvPr>
            <p:ph type="sldNum" sz="quarter" idx="12"/>
          </p:nvPr>
        </p:nvSpPr>
        <p:spPr/>
        <p:txBody>
          <a:bodyPr/>
          <a:lstStyle/>
          <a:p>
            <a:fld id="{E5B12101-DB11-214A-81F9-2D258DBE057F}" type="slidenum">
              <a:rPr lang="en-US" smtClean="0"/>
              <a:pPr/>
              <a:t>85</a:t>
            </a:fld>
            <a:endParaRPr lang="en-US"/>
          </a:p>
        </p:txBody>
      </p:sp>
      <p:sp>
        <p:nvSpPr>
          <p:cNvPr id="4" name="Title 1">
            <a:extLst>
              <a:ext uri="{FF2B5EF4-FFF2-40B4-BE49-F238E27FC236}">
                <a16:creationId xmlns:a16="http://schemas.microsoft.com/office/drawing/2014/main" id="{3BA751B2-1202-4E03-3650-C86792BBE341}"/>
              </a:ext>
            </a:extLst>
          </p:cNvPr>
          <p:cNvSpPr>
            <a:spLocks noGrp="1"/>
          </p:cNvSpPr>
          <p:nvPr>
            <p:ph type="title"/>
          </p:nvPr>
        </p:nvSpPr>
        <p:spPr>
          <a:xfrm>
            <a:off x="292099" y="612648"/>
            <a:ext cx="10859993" cy="627573"/>
          </a:xfrm>
        </p:spPr>
        <p:txBody>
          <a:bodyPr/>
          <a:lstStyle/>
          <a:p>
            <a:r>
              <a:rPr lang="en-US"/>
              <a:t>Important information and general disclosures</a:t>
            </a:r>
          </a:p>
        </p:txBody>
      </p:sp>
      <p:sp>
        <p:nvSpPr>
          <p:cNvPr id="2" name="Footer Placeholder 4">
            <a:extLst>
              <a:ext uri="{FF2B5EF4-FFF2-40B4-BE49-F238E27FC236}">
                <a16:creationId xmlns:a16="http://schemas.microsoft.com/office/drawing/2014/main" id="{18BC09FE-1BB1-A232-04CE-DC397996C155}"/>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6458719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2B0D4CE5-DD3B-131F-77D3-2A576A9CDD50}"/>
              </a:ext>
            </a:extLst>
          </p:cNvPr>
          <p:cNvSpPr>
            <a:spLocks noGrp="1"/>
          </p:cNvSpPr>
          <p:nvPr>
            <p:ph type="sldNum" sz="quarter" idx="12"/>
          </p:nvPr>
        </p:nvSpPr>
        <p:spPr/>
        <p:txBody>
          <a:bodyPr/>
          <a:lstStyle/>
          <a:p>
            <a:fld id="{E5B12101-DB11-214A-81F9-2D258DBE057F}" type="slidenum">
              <a:rPr lang="en-US" smtClean="0"/>
              <a:pPr/>
              <a:t>86</a:t>
            </a:fld>
            <a:endParaRPr lang="en-US"/>
          </a:p>
        </p:txBody>
      </p:sp>
      <p:sp>
        <p:nvSpPr>
          <p:cNvPr id="4" name="Title 3">
            <a:extLst>
              <a:ext uri="{FF2B5EF4-FFF2-40B4-BE49-F238E27FC236}">
                <a16:creationId xmlns:a16="http://schemas.microsoft.com/office/drawing/2014/main" id="{E0D2A653-DDCA-2BB4-94E1-94A52F6C6842}"/>
              </a:ext>
            </a:extLst>
          </p:cNvPr>
          <p:cNvSpPr>
            <a:spLocks noGrp="1"/>
          </p:cNvSpPr>
          <p:nvPr>
            <p:ph type="title"/>
          </p:nvPr>
        </p:nvSpPr>
        <p:spPr>
          <a:xfrm>
            <a:off x="292607" y="1481328"/>
            <a:ext cx="9294737" cy="1298448"/>
          </a:xfrm>
        </p:spPr>
        <p:txBody>
          <a:bodyPr/>
          <a:lstStyle/>
          <a:p>
            <a:r>
              <a:rPr lang="en-US"/>
              <a:t>Powered by the combined </a:t>
            </a:r>
            <a:br>
              <a:rPr lang="en-US"/>
            </a:br>
            <a:r>
              <a:rPr lang="en-US"/>
              <a:t>strength of TIAA and Nuveen</a:t>
            </a:r>
          </a:p>
        </p:txBody>
      </p:sp>
      <p:sp>
        <p:nvSpPr>
          <p:cNvPr id="3" name="Footer Placeholder 4">
            <a:extLst>
              <a:ext uri="{FF2B5EF4-FFF2-40B4-BE49-F238E27FC236}">
                <a16:creationId xmlns:a16="http://schemas.microsoft.com/office/drawing/2014/main" id="{3F74886E-7206-047A-7D97-3787DF463747}"/>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5974066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57" descr="A picture containing font, screenshot, text, graphics&#10;&#10;Description automatically generated">
            <a:extLst>
              <a:ext uri="{FF2B5EF4-FFF2-40B4-BE49-F238E27FC236}">
                <a16:creationId xmlns:a16="http://schemas.microsoft.com/office/drawing/2014/main" id="{9A31ECF0-852E-44FD-96D6-54790122DBC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20076" y="828936"/>
            <a:ext cx="2890067" cy="2138060"/>
          </a:xfrm>
          <a:prstGeom prst="rect">
            <a:avLst/>
          </a:prstGeom>
        </p:spPr>
      </p:pic>
      <p:sp>
        <p:nvSpPr>
          <p:cNvPr id="10" name="Slide Number Placeholder 9">
            <a:extLst>
              <a:ext uri="{FF2B5EF4-FFF2-40B4-BE49-F238E27FC236}">
                <a16:creationId xmlns:a16="http://schemas.microsoft.com/office/drawing/2014/main" id="{EA4BAC30-2A27-B1F4-EA3E-C868751D085C}"/>
              </a:ext>
            </a:extLst>
          </p:cNvPr>
          <p:cNvSpPr>
            <a:spLocks noGrp="1"/>
          </p:cNvSpPr>
          <p:nvPr>
            <p:ph type="sldNum" sz="quarter" idx="12"/>
          </p:nvPr>
        </p:nvSpPr>
        <p:spPr/>
        <p:txBody>
          <a:bodyPr/>
          <a:lstStyle/>
          <a:p>
            <a:fld id="{E5B12101-DB11-214A-81F9-2D258DBE057F}" type="slidenum">
              <a:rPr lang="en-US" smtClean="0"/>
              <a:pPr/>
              <a:t>87</a:t>
            </a:fld>
            <a:endParaRPr lang="en-US"/>
          </a:p>
        </p:txBody>
      </p:sp>
      <p:sp>
        <p:nvSpPr>
          <p:cNvPr id="40" name="Text Placeholder 1">
            <a:extLst>
              <a:ext uri="{FF2B5EF4-FFF2-40B4-BE49-F238E27FC236}">
                <a16:creationId xmlns:a16="http://schemas.microsoft.com/office/drawing/2014/main" id="{6C639582-904A-68D6-B86F-4F0592EA564B}"/>
              </a:ext>
            </a:extLst>
          </p:cNvPr>
          <p:cNvSpPr>
            <a:spLocks noGrp="1"/>
          </p:cNvSpPr>
          <p:nvPr>
            <p:ph type="body" sz="quarter" idx="13"/>
          </p:nvPr>
        </p:nvSpPr>
        <p:spPr>
          <a:xfrm>
            <a:off x="324184" y="2405038"/>
            <a:ext cx="3389399" cy="3065063"/>
          </a:xfrm>
        </p:spPr>
        <p:txBody>
          <a:bodyPr/>
          <a:lstStyle/>
          <a:p>
            <a:pPr lvl="0"/>
            <a:r>
              <a:rPr lang="en-US" sz="1300" b="1" noProof="0" dirty="0">
                <a:solidFill>
                  <a:schemeClr val="tx2"/>
                </a:solidFill>
                <a:latin typeface="Ringside Narrow" panose="02000500000000000000" pitchFamily="2" charset="0"/>
              </a:rPr>
              <a:t>Founded 1918</a:t>
            </a:r>
          </a:p>
          <a:p>
            <a:pPr marL="137160" lvl="1">
              <a:spcAft>
                <a:spcPts val="600"/>
              </a:spcAft>
            </a:pPr>
            <a:r>
              <a:rPr lang="en-US" dirty="0"/>
              <a:t>Among the highest-rated insurance companies in the United States by three of the four leading rating agencies</a:t>
            </a:r>
            <a:r>
              <a:rPr lang="en-US" baseline="30000" dirty="0"/>
              <a:t>1</a:t>
            </a:r>
          </a:p>
          <a:p>
            <a:pPr marL="137160" lvl="1">
              <a:spcAft>
                <a:spcPts val="600"/>
              </a:spcAft>
            </a:pPr>
            <a:r>
              <a:rPr lang="en-US" dirty="0"/>
              <a:t>One of the largest general accounts of any U.S. </a:t>
            </a:r>
            <a:br>
              <a:rPr lang="en-US" dirty="0"/>
            </a:br>
            <a:r>
              <a:rPr lang="en-US" dirty="0"/>
              <a:t>life insurer</a:t>
            </a:r>
            <a:r>
              <a:rPr lang="en-US" baseline="30000" dirty="0"/>
              <a:t>2</a:t>
            </a:r>
          </a:p>
          <a:p>
            <a:pPr marL="137160" lvl="1">
              <a:spcAft>
                <a:spcPts val="600"/>
              </a:spcAft>
            </a:pPr>
            <a:r>
              <a:rPr lang="en-US" dirty="0"/>
              <a:t>Life insurance company owned by an entity with a </a:t>
            </a:r>
            <a:br>
              <a:rPr lang="en-US" dirty="0"/>
            </a:br>
            <a:r>
              <a:rPr lang="en-US" dirty="0"/>
              <a:t>not-for-profit heritage</a:t>
            </a:r>
            <a:r>
              <a:rPr lang="en-US" baseline="30000" dirty="0"/>
              <a:t>3</a:t>
            </a:r>
            <a:r>
              <a:rPr lang="en-US" dirty="0"/>
              <a:t> and a history of never missing </a:t>
            </a:r>
            <a:br>
              <a:rPr lang="en-US" dirty="0"/>
            </a:br>
            <a:r>
              <a:rPr lang="en-US" dirty="0"/>
              <a:t>a payment</a:t>
            </a:r>
          </a:p>
          <a:p>
            <a:pPr marL="475488" lvl="2"/>
            <a:r>
              <a:rPr lang="en-US" dirty="0">
                <a:solidFill>
                  <a:srgbClr val="041359"/>
                </a:solidFill>
                <a:latin typeface="Ringside Narrow Book" charset="0"/>
                <a:ea typeface="Ringside Narrow Book" charset="0"/>
                <a:cs typeface="Ringside Narrow Book" charset="0"/>
              </a:rPr>
              <a:t>A long-standing leader in lifetime income</a:t>
            </a:r>
            <a:r>
              <a:rPr lang="en-US" baseline="30000" dirty="0">
                <a:solidFill>
                  <a:srgbClr val="041359"/>
                </a:solidFill>
                <a:latin typeface="Ringside Narrow Book" charset="0"/>
                <a:ea typeface="Ringside Narrow Book" charset="0"/>
                <a:cs typeface="Ringside Narrow Book" charset="0"/>
              </a:rPr>
              <a:t>4</a:t>
            </a:r>
            <a:endParaRPr lang="en-US" dirty="0">
              <a:solidFill>
                <a:srgbClr val="041359"/>
              </a:solidFill>
              <a:latin typeface="Ringside Narrow Book" charset="0"/>
              <a:ea typeface="Ringside Narrow Book" charset="0"/>
              <a:cs typeface="Ringside Narrow Book" charset="0"/>
            </a:endParaRPr>
          </a:p>
          <a:p>
            <a:pPr marL="475488" lvl="2">
              <a:spcAft>
                <a:spcPts val="600"/>
              </a:spcAft>
            </a:pPr>
            <a:r>
              <a:rPr lang="en-US" dirty="0"/>
              <a:t>19 annuity payout increases over the last 30 years</a:t>
            </a:r>
            <a:r>
              <a:rPr lang="en-US" baseline="30000" dirty="0"/>
              <a:t>5</a:t>
            </a:r>
            <a:endParaRPr lang="en-US" dirty="0"/>
          </a:p>
          <a:p>
            <a:pPr marL="475488" lvl="2">
              <a:spcAft>
                <a:spcPts val="600"/>
              </a:spcAft>
            </a:pPr>
            <a:r>
              <a:rPr lang="en-US" dirty="0"/>
              <a:t>15% higher retirement payments for </a:t>
            </a:r>
            <a:br>
              <a:rPr lang="en-US" dirty="0"/>
            </a:br>
            <a:r>
              <a:rPr lang="en-US" dirty="0"/>
              <a:t>long-term contributors versus new contributors (on average)</a:t>
            </a:r>
            <a:r>
              <a:rPr lang="en-US" baseline="30000" dirty="0"/>
              <a:t>6</a:t>
            </a:r>
          </a:p>
        </p:txBody>
      </p:sp>
      <p:sp>
        <p:nvSpPr>
          <p:cNvPr id="41" name="Text Placeholder 5">
            <a:extLst>
              <a:ext uri="{FF2B5EF4-FFF2-40B4-BE49-F238E27FC236}">
                <a16:creationId xmlns:a16="http://schemas.microsoft.com/office/drawing/2014/main" id="{10D6B20F-D055-E539-CA73-CBEDC6E52649}"/>
              </a:ext>
            </a:extLst>
          </p:cNvPr>
          <p:cNvSpPr txBox="1">
            <a:spLocks/>
          </p:cNvSpPr>
          <p:nvPr/>
        </p:nvSpPr>
        <p:spPr>
          <a:xfrm>
            <a:off x="4293419" y="2409103"/>
            <a:ext cx="3294014" cy="2886798"/>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sz="1300" b="1" noProof="0">
                <a:solidFill>
                  <a:schemeClr val="accent4"/>
                </a:solidFill>
                <a:latin typeface="Ringside Narrow" panose="02000500000000000000" pitchFamily="2" charset="0"/>
              </a:rPr>
              <a:t>Founded 1898</a:t>
            </a:r>
          </a:p>
          <a:p>
            <a:pPr marL="137160" lvl="1">
              <a:spcAft>
                <a:spcPts val="600"/>
              </a:spcAft>
            </a:pPr>
            <a:r>
              <a:rPr lang="en-US"/>
              <a:t>Investment manager of TIAA that provides capabilities spanning public and private investments</a:t>
            </a:r>
          </a:p>
          <a:p>
            <a:pPr marL="137160" lvl="1">
              <a:spcAft>
                <a:spcPts val="600"/>
              </a:spcAft>
            </a:pPr>
            <a:r>
              <a:rPr lang="en-US"/>
              <a:t>125-year history of managing investments</a:t>
            </a:r>
          </a:p>
          <a:p>
            <a:pPr marL="137160" lvl="1">
              <a:spcAft>
                <a:spcPts val="600"/>
              </a:spcAft>
            </a:pPr>
            <a:r>
              <a:rPr lang="en-US"/>
              <a:t>Top 20 largest global asset manager</a:t>
            </a:r>
            <a:r>
              <a:rPr lang="en-US" baseline="30000"/>
              <a:t>7</a:t>
            </a:r>
            <a:endParaRPr lang="en-US"/>
          </a:p>
          <a:p>
            <a:pPr marL="137160" lvl="1">
              <a:spcAft>
                <a:spcPts val="600"/>
              </a:spcAft>
            </a:pPr>
            <a:r>
              <a:rPr lang="en-US"/>
              <a:t>Sixth largest manager of defined contribution assets</a:t>
            </a:r>
            <a:r>
              <a:rPr lang="en-US" baseline="30000"/>
              <a:t>8</a:t>
            </a:r>
          </a:p>
        </p:txBody>
      </p:sp>
      <p:cxnSp>
        <p:nvCxnSpPr>
          <p:cNvPr id="44" name="Straight Connector 43">
            <a:extLst>
              <a:ext uri="{FF2B5EF4-FFF2-40B4-BE49-F238E27FC236}">
                <a16:creationId xmlns:a16="http://schemas.microsoft.com/office/drawing/2014/main" id="{593E345F-5974-01DE-FD83-BD4D273B299F}"/>
              </a:ext>
            </a:extLst>
          </p:cNvPr>
          <p:cNvCxnSpPr>
            <a:cxnSpLocks/>
          </p:cNvCxnSpPr>
          <p:nvPr/>
        </p:nvCxnSpPr>
        <p:spPr>
          <a:xfrm>
            <a:off x="3967374" y="2405038"/>
            <a:ext cx="0" cy="3489267"/>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pic>
        <p:nvPicPr>
          <p:cNvPr id="55" name="Graphic 54">
            <a:extLst>
              <a:ext uri="{FF2B5EF4-FFF2-40B4-BE49-F238E27FC236}">
                <a16:creationId xmlns:a16="http://schemas.microsoft.com/office/drawing/2014/main" id="{7533061A-9204-08B8-9BB1-10A8EDD430F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324183" y="1627235"/>
            <a:ext cx="1339141" cy="322386"/>
          </a:xfrm>
          <a:prstGeom prst="rect">
            <a:avLst/>
          </a:prstGeom>
        </p:spPr>
      </p:pic>
      <p:sp>
        <p:nvSpPr>
          <p:cNvPr id="68" name="object 12">
            <a:extLst>
              <a:ext uri="{FF2B5EF4-FFF2-40B4-BE49-F238E27FC236}">
                <a16:creationId xmlns:a16="http://schemas.microsoft.com/office/drawing/2014/main" id="{C57977A8-27E1-808B-C024-17372936543E}"/>
              </a:ext>
            </a:extLst>
          </p:cNvPr>
          <p:cNvSpPr txBox="1"/>
          <p:nvPr/>
        </p:nvSpPr>
        <p:spPr>
          <a:xfrm>
            <a:off x="337711" y="5521822"/>
            <a:ext cx="3326034" cy="209866"/>
          </a:xfrm>
          <a:prstGeom prst="rect">
            <a:avLst/>
          </a:prstGeom>
        </p:spPr>
        <p:txBody>
          <a:bodyPr vert="horz" wrap="square" lIns="0" tIns="12700" rIns="0" bIns="0" rtlCol="0" anchor="b" anchorCtr="0">
            <a:spAutoFit/>
          </a:bodyPr>
          <a:lstStyle/>
          <a:p>
            <a:pPr marL="12700" marR="5080">
              <a:lnSpc>
                <a:spcPts val="1500"/>
              </a:lnSpc>
              <a:defRPr/>
            </a:pPr>
            <a:r>
              <a:rPr lang="en-US" sz="1400" b="1" kern="900" spc="-20">
                <a:solidFill>
                  <a:schemeClr val="tx2"/>
                </a:solidFill>
                <a:latin typeface="TIAA Challenger Semibold" pitchFamily="2" charset="77"/>
                <a:cs typeface="ITC Franklin Gothic Std"/>
              </a:rPr>
              <a:t>Retirement | Advice | Investing</a:t>
            </a:r>
          </a:p>
        </p:txBody>
      </p:sp>
      <p:sp>
        <p:nvSpPr>
          <p:cNvPr id="69" name="object 12">
            <a:extLst>
              <a:ext uri="{FF2B5EF4-FFF2-40B4-BE49-F238E27FC236}">
                <a16:creationId xmlns:a16="http://schemas.microsoft.com/office/drawing/2014/main" id="{C89A373E-788D-A027-DCE4-EDDCC8C98D88}"/>
              </a:ext>
            </a:extLst>
          </p:cNvPr>
          <p:cNvSpPr txBox="1"/>
          <p:nvPr/>
        </p:nvSpPr>
        <p:spPr>
          <a:xfrm>
            <a:off x="4293418" y="5318489"/>
            <a:ext cx="3294014" cy="424668"/>
          </a:xfrm>
          <a:prstGeom prst="rect">
            <a:avLst/>
          </a:prstGeom>
        </p:spPr>
        <p:txBody>
          <a:bodyPr vert="horz" wrap="square" lIns="0" tIns="12700" rIns="0" bIns="0" rtlCol="0" anchor="b" anchorCtr="0">
            <a:spAutoFit/>
          </a:bodyPr>
          <a:lstStyle/>
          <a:p>
            <a:pPr marL="12700" marR="5080">
              <a:lnSpc>
                <a:spcPts val="1600"/>
              </a:lnSpc>
              <a:defRPr/>
            </a:pPr>
            <a:r>
              <a:rPr lang="en-US" sz="1400" b="1" kern="900" spc="-20">
                <a:solidFill>
                  <a:schemeClr val="accent4"/>
                </a:solidFill>
                <a:latin typeface="TIAA Challenger Semibold" pitchFamily="2" charset="77"/>
                <a:cs typeface="ITC Franklin Gothic Std"/>
              </a:rPr>
              <a:t>Fixed income | Equities | Real estate  </a:t>
            </a:r>
            <a:br>
              <a:rPr lang="en-US" sz="1400" b="1" kern="900" spc="-20">
                <a:solidFill>
                  <a:schemeClr val="accent4"/>
                </a:solidFill>
                <a:latin typeface="TIAA Challenger Semibold" pitchFamily="2" charset="77"/>
                <a:cs typeface="ITC Franklin Gothic Std"/>
              </a:rPr>
            </a:br>
            <a:r>
              <a:rPr lang="en-US" sz="1400" b="1" kern="900" spc="-20">
                <a:solidFill>
                  <a:schemeClr val="accent4"/>
                </a:solidFill>
                <a:latin typeface="TIAA Challenger Semibold" pitchFamily="2" charset="77"/>
                <a:cs typeface="ITC Franklin Gothic Std"/>
              </a:rPr>
              <a:t>Real assets | Private capital</a:t>
            </a:r>
            <a:r>
              <a:rPr lang="en-US" sz="1400" b="1" kern="900" spc="-20">
                <a:solidFill>
                  <a:schemeClr val="accent4"/>
                </a:solidFill>
                <a:latin typeface="TIAA Challenger Semibold" pitchFamily="2" charset="77"/>
              </a:rPr>
              <a:t> | Multi-asset</a:t>
            </a:r>
          </a:p>
        </p:txBody>
      </p:sp>
      <p:sp>
        <p:nvSpPr>
          <p:cNvPr id="4" name="Title 3">
            <a:extLst>
              <a:ext uri="{FF2B5EF4-FFF2-40B4-BE49-F238E27FC236}">
                <a16:creationId xmlns:a16="http://schemas.microsoft.com/office/drawing/2014/main" id="{4EAA66B8-F250-C0EB-D933-A635E8EB5327}"/>
              </a:ext>
            </a:extLst>
          </p:cNvPr>
          <p:cNvSpPr>
            <a:spLocks noGrp="1"/>
          </p:cNvSpPr>
          <p:nvPr>
            <p:ph type="title"/>
          </p:nvPr>
        </p:nvSpPr>
        <p:spPr/>
        <p:txBody>
          <a:bodyPr/>
          <a:lstStyle/>
          <a:p>
            <a:r>
              <a:rPr kumimoji="0" lang="en-US" sz="2200" b="1" i="0" u="none" strike="noStrike" kern="1200" cap="none" spc="40" normalizeH="0" baseline="0" noProof="0" dirty="0">
                <a:ln>
                  <a:noFill/>
                </a:ln>
                <a:solidFill>
                  <a:srgbClr val="041459"/>
                </a:solidFill>
                <a:effectLst/>
                <a:uLnTx/>
                <a:uFillTx/>
                <a:latin typeface="TIAA Challenger Semibold" pitchFamily="2" charset="77"/>
                <a:ea typeface="+mj-ea"/>
                <a:cs typeface="+mj-cs"/>
              </a:rPr>
              <a:t>Combining the retirement legacy of </a:t>
            </a:r>
            <a:r>
              <a:rPr kumimoji="0" lang="en-US" sz="2200" b="1" i="0" u="none" strike="noStrike" kern="1200" cap="none" spc="40" normalizeH="0" baseline="0" noProof="0" dirty="0">
                <a:ln>
                  <a:noFill/>
                </a:ln>
                <a:solidFill>
                  <a:srgbClr val="305AF3"/>
                </a:solidFill>
                <a:effectLst/>
                <a:uLnTx/>
                <a:uFillTx/>
                <a:latin typeface="TIAA Challenger Semibold" pitchFamily="2" charset="77"/>
                <a:ea typeface="+mj-ea"/>
                <a:cs typeface="+mj-cs"/>
              </a:rPr>
              <a:t>TIAA</a:t>
            </a:r>
            <a:r>
              <a:rPr kumimoji="0" lang="en-US" sz="2200" b="1" i="0" u="none" strike="noStrike" kern="1200" cap="none" spc="40" normalizeH="0" baseline="0" noProof="0" dirty="0">
                <a:ln>
                  <a:noFill/>
                </a:ln>
                <a:solidFill>
                  <a:srgbClr val="041459"/>
                </a:solidFill>
                <a:effectLst/>
                <a:uLnTx/>
                <a:uFillTx/>
                <a:latin typeface="TIAA Challenger Semibold" pitchFamily="2" charset="77"/>
                <a:ea typeface="+mj-ea"/>
                <a:cs typeface="+mj-cs"/>
              </a:rPr>
              <a:t> with the investment leadership of </a:t>
            </a:r>
            <a:r>
              <a:rPr kumimoji="0" lang="en-US" sz="2200" b="1" i="0" u="none" strike="noStrike" kern="1200" cap="none" spc="40" normalizeH="0" baseline="0" noProof="0" dirty="0">
                <a:ln>
                  <a:noFill/>
                </a:ln>
                <a:solidFill>
                  <a:srgbClr val="00A38D"/>
                </a:solidFill>
                <a:effectLst/>
                <a:uLnTx/>
                <a:uFillTx/>
                <a:latin typeface="TIAA Challenger Semibold" pitchFamily="2" charset="77"/>
                <a:ea typeface="+mj-ea"/>
                <a:cs typeface="+mj-cs"/>
              </a:rPr>
              <a:t>Nuveen</a:t>
            </a:r>
            <a:endParaRPr lang="en-US" dirty="0"/>
          </a:p>
        </p:txBody>
      </p:sp>
      <p:pic>
        <p:nvPicPr>
          <p:cNvPr id="3" name="Picture 2">
            <a:extLst>
              <a:ext uri="{FF2B5EF4-FFF2-40B4-BE49-F238E27FC236}">
                <a16:creationId xmlns:a16="http://schemas.microsoft.com/office/drawing/2014/main" id="{9DF13B41-B677-597E-FCA9-A02149B598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66922" y="1549023"/>
            <a:ext cx="3620278" cy="4650446"/>
          </a:xfrm>
          <a:prstGeom prst="rect">
            <a:avLst/>
          </a:prstGeom>
        </p:spPr>
      </p:pic>
      <p:sp>
        <p:nvSpPr>
          <p:cNvPr id="2" name="Text Placeholder 7">
            <a:extLst>
              <a:ext uri="{FF2B5EF4-FFF2-40B4-BE49-F238E27FC236}">
                <a16:creationId xmlns:a16="http://schemas.microsoft.com/office/drawing/2014/main" id="{132A9AD9-11D3-E219-A890-D79224F2F120}"/>
              </a:ext>
            </a:extLst>
          </p:cNvPr>
          <p:cNvSpPr txBox="1">
            <a:spLocks/>
          </p:cNvSpPr>
          <p:nvPr/>
        </p:nvSpPr>
        <p:spPr>
          <a:xfrm>
            <a:off x="8262232" y="6277111"/>
            <a:ext cx="2100968" cy="231160"/>
          </a:xfrm>
          <a:prstGeom prst="rect">
            <a:avLst/>
          </a:prstGeom>
        </p:spPr>
        <p:txBody>
          <a:bodyPr vert="horz" lIns="0" tIns="0" rIns="0" bIns="0" numCol="1" rtlCol="0" anchor="t"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850" kern="0">
                <a:solidFill>
                  <a:srgbClr val="031359"/>
                </a:solidFill>
                <a:latin typeface="Ringside Narrow Book" charset="0"/>
                <a:ea typeface="Ringside Narrow Book" charset="0"/>
                <a:cs typeface="Ringside Narrow Book" charset="0"/>
              </a:rPr>
              <a:t>TIAA headquarters, Charlotte, NC.</a:t>
            </a:r>
          </a:p>
        </p:txBody>
      </p:sp>
      <p:sp>
        <p:nvSpPr>
          <p:cNvPr id="6" name="Text Placeholder 9">
            <a:extLst>
              <a:ext uri="{FF2B5EF4-FFF2-40B4-BE49-F238E27FC236}">
                <a16:creationId xmlns:a16="http://schemas.microsoft.com/office/drawing/2014/main" id="{09030248-3243-E273-CB19-FAB1C249E007}"/>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COMBINED STRENGTH OF TIAA AND NUVEEN</a:t>
            </a:r>
          </a:p>
        </p:txBody>
      </p:sp>
      <p:sp>
        <p:nvSpPr>
          <p:cNvPr id="7" name="Footer Placeholder 4">
            <a:extLst>
              <a:ext uri="{FF2B5EF4-FFF2-40B4-BE49-F238E27FC236}">
                <a16:creationId xmlns:a16="http://schemas.microsoft.com/office/drawing/2014/main" id="{FFDB205B-111F-7716-FDE4-78DFABA4C4F7}"/>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53866000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85B41AE-763A-874C-ABB0-9B9063C2F4BB}"/>
              </a:ext>
            </a:extLst>
          </p:cNvPr>
          <p:cNvSpPr>
            <a:spLocks noGrp="1"/>
          </p:cNvSpPr>
          <p:nvPr>
            <p:ph type="body" sz="quarter" idx="13"/>
          </p:nvPr>
        </p:nvSpPr>
        <p:spPr>
          <a:xfrm>
            <a:off x="292608" y="1588277"/>
            <a:ext cx="10735851" cy="3015807"/>
          </a:xfrm>
        </p:spPr>
        <p:txBody>
          <a:bodyPr numCol="1" anchor="t" anchorCtr="0"/>
          <a:lstStyle/>
          <a:p>
            <a:pPr marL="228600" indent="-228600">
              <a:buFont typeface="+mj-lt"/>
              <a:buAutoNum type="arabicPeriod"/>
              <a:defRPr/>
            </a:pPr>
            <a:r>
              <a:rPr lang="en-US" sz="850" kern="0" dirty="0">
                <a:solidFill>
                  <a:srgbClr val="031359"/>
                </a:solidFill>
                <a:latin typeface="Ringside Narrow Book" charset="0"/>
                <a:ea typeface="Ringside Narrow Book" charset="0"/>
                <a:cs typeface="Ringside Narrow Book" charset="0"/>
              </a:rPr>
              <a:t>For its stability, claims-paying ability and overall financial strength, Teachers Insurance and Annuity Association of America (TIAA) is a member of one of only three insurance groups in the United States to currently hold the highest rating available to U.S. insurers from three of the four leading insurance company rating agencies: A.M. Best (A++ as of July 2023), Fitch (AAA as of August 2023) and Standard &amp; Poor’s (AA+ as of October 2023), and the second highest possible rating from Moody’s Investors Service (Aa1 as of September 2023). There is no guarantee that current ratings will be maintained. The financial strength ratings represent a company’s ability to meet policyholders’ obligations and do not apply to variable annuities or any other product or service not fully backed by TIAA’s claims-paying ability. The ratings also do not apply to the safety or the performance of the variable accounts, which will fluctuate in value.</a:t>
            </a:r>
          </a:p>
          <a:p>
            <a:pPr marL="228600" indent="-228600">
              <a:buFont typeface="+mj-lt"/>
              <a:buAutoNum type="arabicPeriod"/>
              <a:defRPr/>
            </a:pPr>
            <a:endParaRPr lang="en-US" sz="850" kern="0" dirty="0">
              <a:solidFill>
                <a:srgbClr val="031359"/>
              </a:solidFill>
              <a:latin typeface="Ringside Narrow Book" charset="0"/>
              <a:ea typeface="Ringside Narrow Book" charset="0"/>
              <a:cs typeface="Ringside Narrow Book" charset="0"/>
            </a:endParaRPr>
          </a:p>
          <a:p>
            <a:pPr marL="228600" indent="-228600">
              <a:buFont typeface="+mj-lt"/>
              <a:buAutoNum type="arabicPeriod"/>
              <a:defRPr/>
            </a:pPr>
            <a:r>
              <a:rPr lang="en-US" sz="850" kern="0" dirty="0">
                <a:solidFill>
                  <a:srgbClr val="031359"/>
                </a:solidFill>
                <a:latin typeface="Ringside Narrow Book" charset="0"/>
                <a:ea typeface="Ringside Narrow Book" charset="0"/>
                <a:cs typeface="Ringside Narrow Book" charset="0"/>
              </a:rPr>
              <a:t>TIAA is ranked number 2, according to SNL Financial, as of Dec. 31, 2023.</a:t>
            </a:r>
          </a:p>
          <a:p>
            <a:pPr marL="228600" indent="-228600">
              <a:buFont typeface="+mj-lt"/>
              <a:buAutoNum type="arabicPeriod"/>
              <a:defRPr/>
            </a:pPr>
            <a:endParaRPr lang="en-US" sz="850" kern="0" dirty="0">
              <a:solidFill>
                <a:srgbClr val="031359"/>
              </a:solidFill>
              <a:latin typeface="Ringside Narrow Book" charset="0"/>
              <a:ea typeface="Ringside Narrow Book" charset="0"/>
              <a:cs typeface="Ringside Narrow Book" charset="0"/>
            </a:endParaRPr>
          </a:p>
          <a:p>
            <a:pPr marL="228600" indent="-228600">
              <a:buFont typeface="+mj-lt"/>
              <a:buAutoNum type="arabicPeriod"/>
              <a:defRPr/>
            </a:pPr>
            <a:r>
              <a:rPr lang="en-US" sz="850" kern="0" dirty="0">
                <a:solidFill>
                  <a:srgbClr val="031359"/>
                </a:solidFill>
                <a:latin typeface="Ringside Narrow Book" charset="0"/>
                <a:ea typeface="Ringside Narrow Book" charset="0"/>
                <a:cs typeface="Ringside Narrow Book" charset="0"/>
              </a:rPr>
              <a:t>TIAA may share profits with TIAA Traditional Annuity owners through declared additional amounts of interest during accumulation, higher initial annuity income, and through further increases in annuity income benefits during retirement. These additional amounts are not guaranteed beyond the period for which they were declared. </a:t>
            </a:r>
          </a:p>
          <a:p>
            <a:pPr marL="228600" indent="-228600">
              <a:buFont typeface="+mj-lt"/>
              <a:buAutoNum type="arabicPeriod"/>
              <a:defRPr/>
            </a:pPr>
            <a:endParaRPr lang="en-US" sz="850" kern="0" dirty="0">
              <a:solidFill>
                <a:srgbClr val="031359"/>
              </a:solidFill>
              <a:latin typeface="Ringside Narrow Book" charset="0"/>
              <a:ea typeface="Ringside Narrow Book" charset="0"/>
              <a:cs typeface="Ringside Narrow Book" charset="0"/>
            </a:endParaRPr>
          </a:p>
          <a:p>
            <a:pPr marL="228600" indent="-228600">
              <a:buFont typeface="+mj-lt"/>
              <a:buAutoNum type="arabicPeriod"/>
              <a:defRPr/>
            </a:pPr>
            <a:r>
              <a:rPr lang="en-US" sz="850" kern="0" dirty="0">
                <a:solidFill>
                  <a:srgbClr val="031359"/>
                </a:solidFill>
                <a:latin typeface="Ringside Narrow Book" charset="0"/>
                <a:ea typeface="Ringside Narrow Book" charset="0"/>
                <a:cs typeface="Ringside Narrow Book" charset="0"/>
              </a:rPr>
              <a:t>Source: 2022 NAIC annual statement page 27, annuities, sum of individual and group income payable.</a:t>
            </a:r>
          </a:p>
          <a:p>
            <a:pPr marL="228600" indent="-228600">
              <a:buFont typeface="+mj-lt"/>
              <a:buAutoNum type="arabicPeriod"/>
              <a:defRPr/>
            </a:pPr>
            <a:endParaRPr lang="en-US" sz="850" kern="0" dirty="0">
              <a:solidFill>
                <a:srgbClr val="031359"/>
              </a:solidFill>
              <a:latin typeface="Ringside Narrow Book" charset="0"/>
              <a:ea typeface="Ringside Narrow Book" charset="0"/>
              <a:cs typeface="Ringside Narrow Book" charset="0"/>
            </a:endParaRPr>
          </a:p>
          <a:p>
            <a:pPr marL="228600" indent="-228600">
              <a:buFont typeface="+mj-lt"/>
              <a:buAutoNum type="arabicPeriod"/>
              <a:defRPr/>
            </a:pPr>
            <a:r>
              <a:rPr lang="en-US" sz="850" dirty="0">
                <a:solidFill>
                  <a:srgbClr val="031359"/>
                </a:solidFill>
                <a:latin typeface="Ringside Narrow Book" charset="0"/>
                <a:ea typeface="Ringside Narrow Book" charset="0"/>
                <a:cs typeface="Ringside Narrow Book" charset="0"/>
              </a:rPr>
              <a:t>The “new money” TIAA retiree received only 18 raises while the long-term contributor received 19. While since 2006 all retirees have been treated equally, from 1994 to 2005 raises were assigned by vintage, leading to differences between retirees. The actual average annualized raises over the past 10 years was 1.2% for both TIAA retirees, was 0.85% over 20 years for both retirees, and over 30 years was 0.87% for the long-term contributor and 0.83% for “new money.” The average raise in the years it was given over the past 30 years has been 1.4% for both retirees. </a:t>
            </a:r>
            <a:br>
              <a:rPr lang="en-US" sz="850" kern="0" dirty="0">
                <a:solidFill>
                  <a:srgbClr val="031359"/>
                </a:solidFill>
                <a:latin typeface="Ringside Narrow Book" charset="0"/>
                <a:ea typeface="Ringside Narrow Book" charset="0"/>
                <a:cs typeface="Ringside Narrow Book" charset="0"/>
              </a:rPr>
            </a:br>
            <a:endParaRPr lang="en-US" sz="850" kern="0" dirty="0">
              <a:solidFill>
                <a:srgbClr val="031359"/>
              </a:solidFill>
              <a:latin typeface="Ringside Narrow Book" charset="0"/>
              <a:ea typeface="Ringside Narrow Book" charset="0"/>
              <a:cs typeface="Ringside Narrow Book" charset="0"/>
            </a:endParaRPr>
          </a:p>
          <a:p>
            <a:pPr marL="228600" indent="-228600">
              <a:buFont typeface="+mj-lt"/>
              <a:buAutoNum type="arabicPeriod"/>
              <a:defRPr/>
            </a:pPr>
            <a:r>
              <a:rPr lang="en-US" sz="850" kern="0" dirty="0">
                <a:solidFill>
                  <a:srgbClr val="031359"/>
                </a:solidFill>
                <a:latin typeface="Ringside Narrow Book" charset="0"/>
                <a:ea typeface="Ringside Narrow Book" charset="0"/>
                <a:cs typeface="Ringside Narrow Book" charset="0"/>
              </a:rPr>
              <a:t>Based on an analysis of income benefits available to participants who have made level monthly contributions for 30 years to TIAA Traditional, relative to participants who deposited the same accumulated balance into TIAA Traditional just before converting to lifetime income. Assumes a participant aged 67, single life annuity with a 10-year guaranteed period, and average payment differentials each month for retirement dates over the last 30 years ending Dec. 31, 2023. Past performance is not a guarantee of future results.</a:t>
            </a:r>
          </a:p>
          <a:p>
            <a:pPr marL="228600" indent="-228600">
              <a:buFont typeface="+mj-lt"/>
              <a:buAutoNum type="arabicPeriod"/>
              <a:defRPr/>
            </a:pPr>
            <a:endParaRPr lang="en-US" sz="850" kern="0" dirty="0">
              <a:solidFill>
                <a:srgbClr val="031359"/>
              </a:solidFill>
              <a:latin typeface="Ringside Narrow Book" charset="0"/>
              <a:ea typeface="Ringside Narrow Book" charset="0"/>
              <a:cs typeface="Ringside Narrow Book" charset="0"/>
            </a:endParaRPr>
          </a:p>
          <a:p>
            <a:pPr marL="228600" indent="-228600">
              <a:buFont typeface="+mj-lt"/>
              <a:buAutoNum type="arabicPeriod"/>
              <a:defRPr/>
            </a:pPr>
            <a:r>
              <a:rPr lang="en-US" sz="850" dirty="0"/>
              <a:t>Nuveen, a TIAA company. Pensions &amp; Investments, Oct. 27, 2023. Rankings based on total worldwide assets as of Dec. 31, 2022 reported by each responding asset manager, with 444 firms responding; updated annually.</a:t>
            </a:r>
          </a:p>
          <a:p>
            <a:pPr marL="228600" indent="-228600">
              <a:buFont typeface="+mj-lt"/>
              <a:buAutoNum type="arabicPeriod"/>
              <a:defRPr/>
            </a:pPr>
            <a:endParaRPr lang="en-US" sz="850" kern="0" dirty="0">
              <a:solidFill>
                <a:srgbClr val="031359"/>
              </a:solidFill>
              <a:latin typeface="Ringside Narrow Book" charset="0"/>
              <a:ea typeface="Ringside Narrow Book" charset="0"/>
              <a:cs typeface="Ringside Narrow Book" charset="0"/>
            </a:endParaRPr>
          </a:p>
          <a:p>
            <a:pPr marL="228600" indent="-228600">
              <a:buFont typeface="+mj-lt"/>
              <a:buAutoNum type="arabicPeriod"/>
              <a:defRPr/>
            </a:pPr>
            <a:r>
              <a:rPr lang="en-US" sz="850" kern="0" dirty="0">
                <a:solidFill>
                  <a:srgbClr val="031359"/>
                </a:solidFill>
                <a:latin typeface="Ringside Narrow Book" charset="0"/>
                <a:ea typeface="Ringside Narrow Book" charset="0"/>
                <a:cs typeface="Ringside Narrow Book" charset="0"/>
              </a:rPr>
              <a:t>Pensions &amp; Investments, Rankings based on institutional tax-exempt assets under management as of Oct. 19, 2023 reported by each responding asset manager.</a:t>
            </a:r>
            <a:endParaRPr lang="en-US" sz="850" b="0" spc="0" dirty="0">
              <a:effectLst/>
              <a:latin typeface="Ringside Narrow Book" charset="0"/>
              <a:ea typeface="Ringside Narrow Book" charset="0"/>
              <a:cs typeface="Ringside Narrow Book" charset="0"/>
            </a:endParaRPr>
          </a:p>
        </p:txBody>
      </p:sp>
      <p:sp>
        <p:nvSpPr>
          <p:cNvPr id="3" name="Slide Number Placeholder 2">
            <a:extLst>
              <a:ext uri="{FF2B5EF4-FFF2-40B4-BE49-F238E27FC236}">
                <a16:creationId xmlns:a16="http://schemas.microsoft.com/office/drawing/2014/main" id="{A792E437-BCF4-FC21-5684-158C8AA248BC}"/>
              </a:ext>
            </a:extLst>
          </p:cNvPr>
          <p:cNvSpPr>
            <a:spLocks noGrp="1"/>
          </p:cNvSpPr>
          <p:nvPr>
            <p:ph type="sldNum" sz="quarter" idx="12"/>
          </p:nvPr>
        </p:nvSpPr>
        <p:spPr/>
        <p:txBody>
          <a:bodyPr/>
          <a:lstStyle/>
          <a:p>
            <a:fld id="{E5B12101-DB11-214A-81F9-2D258DBE057F}" type="slidenum">
              <a:rPr lang="en-US" smtClean="0"/>
              <a:pPr/>
              <a:t>88</a:t>
            </a:fld>
            <a:endParaRPr lang="en-US"/>
          </a:p>
        </p:txBody>
      </p:sp>
      <p:sp>
        <p:nvSpPr>
          <p:cNvPr id="4" name="Title 1">
            <a:extLst>
              <a:ext uri="{FF2B5EF4-FFF2-40B4-BE49-F238E27FC236}">
                <a16:creationId xmlns:a16="http://schemas.microsoft.com/office/drawing/2014/main" id="{3BA751B2-1202-4E03-3650-C86792BBE341}"/>
              </a:ext>
            </a:extLst>
          </p:cNvPr>
          <p:cNvSpPr>
            <a:spLocks noGrp="1"/>
          </p:cNvSpPr>
          <p:nvPr>
            <p:ph type="title"/>
          </p:nvPr>
        </p:nvSpPr>
        <p:spPr>
          <a:xfrm>
            <a:off x="292099" y="612648"/>
            <a:ext cx="10859993" cy="627573"/>
          </a:xfrm>
        </p:spPr>
        <p:txBody>
          <a:bodyPr/>
          <a:lstStyle/>
          <a:p>
            <a:r>
              <a:rPr lang="en-US" dirty="0"/>
              <a:t>Combining the retirement legacy of </a:t>
            </a:r>
            <a:r>
              <a:rPr lang="en-US" dirty="0">
                <a:solidFill>
                  <a:schemeClr val="tx2"/>
                </a:solidFill>
              </a:rPr>
              <a:t>TIAA</a:t>
            </a:r>
            <a:r>
              <a:rPr lang="en-US" dirty="0"/>
              <a:t> with the investment leadership of </a:t>
            </a:r>
            <a:r>
              <a:rPr lang="en-US" dirty="0">
                <a:solidFill>
                  <a:schemeClr val="accent4"/>
                </a:solidFill>
              </a:rPr>
              <a:t>Nuveen</a:t>
            </a:r>
            <a:r>
              <a:rPr lang="en-US" dirty="0"/>
              <a:t> (cont.)</a:t>
            </a:r>
          </a:p>
        </p:txBody>
      </p:sp>
      <p:sp>
        <p:nvSpPr>
          <p:cNvPr id="2" name="Text Placeholder 9">
            <a:extLst>
              <a:ext uri="{FF2B5EF4-FFF2-40B4-BE49-F238E27FC236}">
                <a16:creationId xmlns:a16="http://schemas.microsoft.com/office/drawing/2014/main" id="{4DCA989A-B03B-1B34-1EC3-B1CED4A70792}"/>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COMBINED STRENGTH OF TIAA AND NUVEEN</a:t>
            </a:r>
          </a:p>
        </p:txBody>
      </p:sp>
      <p:sp>
        <p:nvSpPr>
          <p:cNvPr id="6" name="Footer Placeholder 4">
            <a:extLst>
              <a:ext uri="{FF2B5EF4-FFF2-40B4-BE49-F238E27FC236}">
                <a16:creationId xmlns:a16="http://schemas.microsoft.com/office/drawing/2014/main" id="{8200F97B-172C-B75A-30E6-EA13BBA2FCA7}"/>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02593063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A7000DF-7166-9B1F-BF54-31D99CD06E5D}"/>
              </a:ext>
            </a:extLst>
          </p:cNvPr>
          <p:cNvSpPr/>
          <p:nvPr/>
        </p:nvSpPr>
        <p:spPr>
          <a:xfrm>
            <a:off x="0" y="0"/>
            <a:ext cx="4410037" cy="6866921"/>
          </a:xfrm>
          <a:prstGeom prst="rect">
            <a:avLst/>
          </a:prstGeom>
          <a:solidFill>
            <a:schemeClr val="accent3"/>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baseline="30000">
              <a:solidFill>
                <a:schemeClr val="tx1"/>
              </a:solidFill>
              <a:latin typeface="Ringside Narrow" panose="02000500000000000000" pitchFamily="2" charset="0"/>
            </a:endParaRPr>
          </a:p>
        </p:txBody>
      </p:sp>
      <p:sp>
        <p:nvSpPr>
          <p:cNvPr id="3" name="Title 2">
            <a:extLst>
              <a:ext uri="{FF2B5EF4-FFF2-40B4-BE49-F238E27FC236}">
                <a16:creationId xmlns:a16="http://schemas.microsoft.com/office/drawing/2014/main" id="{617DF94F-47FD-1E23-1045-843F8D423C68}"/>
              </a:ext>
            </a:extLst>
          </p:cNvPr>
          <p:cNvSpPr>
            <a:spLocks noGrp="1"/>
          </p:cNvSpPr>
          <p:nvPr>
            <p:ph type="title"/>
          </p:nvPr>
        </p:nvSpPr>
        <p:spPr>
          <a:xfrm>
            <a:off x="304915" y="700609"/>
            <a:ext cx="3665499" cy="681366"/>
          </a:xfrm>
        </p:spPr>
        <p:txBody>
          <a:bodyPr/>
          <a:lstStyle/>
          <a:p>
            <a:pPr>
              <a:spcBef>
                <a:spcPts val="0"/>
              </a:spcBef>
              <a:spcAft>
                <a:spcPts val="1200"/>
              </a:spcAft>
            </a:pPr>
            <a:r>
              <a:rPr lang="en-US" dirty="0">
                <a:solidFill>
                  <a:schemeClr val="bg1"/>
                </a:solidFill>
              </a:rPr>
              <a:t>Nuveen’s investment leadership</a:t>
            </a:r>
            <a:endParaRPr lang="en-US" b="0" dirty="0">
              <a:solidFill>
                <a:schemeClr val="bg1"/>
              </a:solidFill>
              <a:latin typeface="Ringside Narrow Book" panose="02000500000000000000" pitchFamily="2" charset="0"/>
            </a:endParaRPr>
          </a:p>
        </p:txBody>
      </p:sp>
      <p:sp>
        <p:nvSpPr>
          <p:cNvPr id="4" name="Slide Number Placeholder 3">
            <a:extLst>
              <a:ext uri="{FF2B5EF4-FFF2-40B4-BE49-F238E27FC236}">
                <a16:creationId xmlns:a16="http://schemas.microsoft.com/office/drawing/2014/main" id="{AD4D13AD-2B89-C40D-37A7-42280D35A8F8}"/>
              </a:ext>
            </a:extLst>
          </p:cNvPr>
          <p:cNvSpPr>
            <a:spLocks noGrp="1"/>
          </p:cNvSpPr>
          <p:nvPr>
            <p:ph type="sldNum" sz="quarter" idx="12"/>
          </p:nvPr>
        </p:nvSpPr>
        <p:spPr/>
        <p:txBody>
          <a:bodyPr/>
          <a:lstStyle/>
          <a:p>
            <a:fld id="{E5B12101-DB11-214A-81F9-2D258DBE057F}" type="slidenum">
              <a:rPr lang="en-US" smtClean="0"/>
              <a:pPr/>
              <a:t>89</a:t>
            </a:fld>
            <a:endParaRPr lang="en-US"/>
          </a:p>
        </p:txBody>
      </p:sp>
      <p:sp>
        <p:nvSpPr>
          <p:cNvPr id="5" name="Text Placeholder 4">
            <a:extLst>
              <a:ext uri="{FF2B5EF4-FFF2-40B4-BE49-F238E27FC236}">
                <a16:creationId xmlns:a16="http://schemas.microsoft.com/office/drawing/2014/main" id="{D59BB9C3-4EDD-883A-9B3C-B76085F3FDB4}"/>
              </a:ext>
            </a:extLst>
          </p:cNvPr>
          <p:cNvSpPr>
            <a:spLocks noGrp="1"/>
          </p:cNvSpPr>
          <p:nvPr>
            <p:ph type="body" sz="quarter" idx="15"/>
          </p:nvPr>
        </p:nvSpPr>
        <p:spPr/>
        <p:txBody>
          <a:bodyPr/>
          <a:lstStyle/>
          <a:p>
            <a:r>
              <a:rPr lang="en-US">
                <a:solidFill>
                  <a:schemeClr val="bg1"/>
                </a:solidFill>
              </a:rPr>
              <a:t>COMBINED STRENGTH OF TIAA AND NUVEEN</a:t>
            </a:r>
          </a:p>
        </p:txBody>
      </p:sp>
      <p:sp>
        <p:nvSpPr>
          <p:cNvPr id="9" name="Text Placeholder 19">
            <a:extLst>
              <a:ext uri="{FF2B5EF4-FFF2-40B4-BE49-F238E27FC236}">
                <a16:creationId xmlns:a16="http://schemas.microsoft.com/office/drawing/2014/main" id="{FD3FC4EF-3EEF-E714-A33C-11D99EFC58A2}"/>
              </a:ext>
            </a:extLst>
          </p:cNvPr>
          <p:cNvSpPr>
            <a:spLocks noGrp="1"/>
          </p:cNvSpPr>
          <p:nvPr/>
        </p:nvSpPr>
        <p:spPr>
          <a:xfrm>
            <a:off x="4767252" y="5428962"/>
            <a:ext cx="6732879" cy="972099"/>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marR="10719" indent="-137160" defTabSz="767015">
              <a:spcAft>
                <a:spcPts val="100"/>
              </a:spcAft>
              <a:buFont typeface="+mj-lt"/>
              <a:buAutoNum type="arabicPeriod"/>
              <a:tabLst>
                <a:tab pos="180824" algn="l"/>
                <a:tab pos="181292" algn="l"/>
              </a:tabLst>
            </a:pPr>
            <a:r>
              <a:rPr lang="en-US" sz="850" dirty="0">
                <a:latin typeface="+mn-lt"/>
              </a:rPr>
              <a:t>As of Jun. 30, 2024. Nuveen assets under management (AUM) is inclusive of underlying investment specialists. </a:t>
            </a:r>
          </a:p>
          <a:p>
            <a:pPr marL="137160" marR="10719" indent="-137160" defTabSz="767015">
              <a:spcAft>
                <a:spcPts val="100"/>
              </a:spcAft>
              <a:buFont typeface="+mj-lt"/>
              <a:buAutoNum type="arabicPeriod"/>
              <a:tabLst>
                <a:tab pos="180824" algn="l"/>
                <a:tab pos="181292" algn="l"/>
              </a:tabLst>
            </a:pPr>
            <a:r>
              <a:rPr lang="en-US" sz="850" dirty="0">
                <a:latin typeface="+mn-lt"/>
              </a:rPr>
              <a:t>As of Dec. 31, 2023; updated annually.  </a:t>
            </a:r>
          </a:p>
          <a:p>
            <a:pPr marL="137160" marR="10719" indent="-137160" defTabSz="767015">
              <a:spcAft>
                <a:spcPts val="100"/>
              </a:spcAft>
              <a:buFont typeface="+mj-lt"/>
              <a:buAutoNum type="arabicPeriod"/>
              <a:tabLst>
                <a:tab pos="180824" algn="l"/>
                <a:tab pos="181292" algn="l"/>
              </a:tabLst>
            </a:pPr>
            <a:r>
              <a:rPr lang="en-US" sz="850" dirty="0">
                <a:latin typeface="+mn-lt"/>
              </a:rPr>
              <a:t>Nuveen as of Sep. 30, 2023; world’s largest pension funds 2023 based on research study from Willis Towers Watson, Thinking Ahead Institute | Pensions &amp; Investments, September 2023, rankings based on U.S. funds’ data as of Sep. 30, 2022 and non-U.S. funds’ data as of Dec. 31, 2022, with certain exceptions; updated annually.</a:t>
            </a:r>
          </a:p>
          <a:p>
            <a:pPr marL="137160" marR="10719" indent="-137160" defTabSz="767015">
              <a:spcAft>
                <a:spcPts val="100"/>
              </a:spcAft>
              <a:buFont typeface="+mj-lt"/>
              <a:buAutoNum type="arabicPeriod"/>
              <a:tabLst>
                <a:tab pos="180824" algn="l"/>
                <a:tab pos="181292" algn="l"/>
              </a:tabLst>
            </a:pPr>
            <a:r>
              <a:rPr lang="en-US" sz="850" dirty="0">
                <a:latin typeface="+mn-lt"/>
              </a:rPr>
              <a:t>Nuveen traces its history to 1898 when the company began underwriting municipal bonds, and TIAA was founded in 1918.</a:t>
            </a:r>
          </a:p>
        </p:txBody>
      </p:sp>
      <p:grpSp>
        <p:nvGrpSpPr>
          <p:cNvPr id="50" name="Group 49">
            <a:extLst>
              <a:ext uri="{FF2B5EF4-FFF2-40B4-BE49-F238E27FC236}">
                <a16:creationId xmlns:a16="http://schemas.microsoft.com/office/drawing/2014/main" id="{581FF593-2615-BBB5-455D-72208EDE7E7D}"/>
              </a:ext>
            </a:extLst>
          </p:cNvPr>
          <p:cNvGrpSpPr/>
          <p:nvPr/>
        </p:nvGrpSpPr>
        <p:grpSpPr>
          <a:xfrm>
            <a:off x="58602" y="3020228"/>
            <a:ext cx="4068758" cy="857927"/>
            <a:chOff x="4470596" y="2492225"/>
            <a:chExt cx="3642038" cy="857927"/>
          </a:xfrm>
        </p:grpSpPr>
        <p:sp>
          <p:nvSpPr>
            <p:cNvPr id="26" name="TextBox 25">
              <a:extLst>
                <a:ext uri="{FF2B5EF4-FFF2-40B4-BE49-F238E27FC236}">
                  <a16:creationId xmlns:a16="http://schemas.microsoft.com/office/drawing/2014/main" id="{C4B6ACC0-ED4D-6952-1573-964F6B9FFFC0}"/>
                </a:ext>
              </a:extLst>
            </p:cNvPr>
            <p:cNvSpPr txBox="1"/>
            <p:nvPr/>
          </p:nvSpPr>
          <p:spPr>
            <a:xfrm>
              <a:off x="4470596" y="2492225"/>
              <a:ext cx="2658525" cy="857927"/>
            </a:xfrm>
            <a:prstGeom prst="rect">
              <a:avLst/>
            </a:prstGeom>
          </p:spPr>
          <p:txBody>
            <a:bodyPr vert="horz" wrap="square" lIns="182880" tIns="118110" rIns="182880" bIns="0" rtlCol="0" anchor="ctr">
              <a:spAutoFit/>
            </a:bodyPr>
            <a:lstStyle/>
            <a:p>
              <a:pPr>
                <a:spcBef>
                  <a:spcPts val="930"/>
                </a:spcBef>
                <a:tabLst>
                  <a:tab pos="5429250" algn="l"/>
                </a:tabLst>
              </a:pPr>
              <a:r>
                <a:rPr lang="en-US" sz="4800" b="1" spc="5">
                  <a:solidFill>
                    <a:schemeClr val="bg1"/>
                  </a:solidFill>
                  <a:latin typeface="TIAA Challenger Black" pitchFamily="2" charset="77"/>
                  <a:cs typeface="ITC Franklin Gothic Std"/>
                </a:rPr>
                <a:t>$1.2T</a:t>
              </a:r>
              <a:endParaRPr lang="en-US" sz="4800" b="1" spc="5" baseline="30000">
                <a:solidFill>
                  <a:schemeClr val="bg1"/>
                </a:solidFill>
                <a:latin typeface="TIAA Challenger Black" pitchFamily="2" charset="77"/>
                <a:cs typeface="ITC Franklin Gothic Std"/>
              </a:endParaRPr>
            </a:p>
          </p:txBody>
        </p:sp>
        <p:sp>
          <p:nvSpPr>
            <p:cNvPr id="27" name="TextBox 26">
              <a:extLst>
                <a:ext uri="{FF2B5EF4-FFF2-40B4-BE49-F238E27FC236}">
                  <a16:creationId xmlns:a16="http://schemas.microsoft.com/office/drawing/2014/main" id="{6243349C-D6B7-0889-7A3D-42884C48BDD5}"/>
                </a:ext>
              </a:extLst>
            </p:cNvPr>
            <p:cNvSpPr txBox="1"/>
            <p:nvPr/>
          </p:nvSpPr>
          <p:spPr>
            <a:xfrm>
              <a:off x="5972158" y="2690737"/>
              <a:ext cx="2140476" cy="519373"/>
            </a:xfrm>
            <a:prstGeom prst="rect">
              <a:avLst/>
            </a:prstGeom>
          </p:spPr>
          <p:txBody>
            <a:bodyPr vert="horz" wrap="square" lIns="0" tIns="118110" rIns="0" bIns="0" rtlCol="0" anchor="t">
              <a:spAutoFit/>
            </a:bodyPr>
            <a:lstStyle/>
            <a:p>
              <a:pPr>
                <a:spcBef>
                  <a:spcPts val="930"/>
                </a:spcBef>
                <a:tabLst>
                  <a:tab pos="5429250" algn="l"/>
                </a:tabLst>
              </a:pPr>
              <a:r>
                <a:rPr lang="en-US" sz="1300" b="1" spc="60" dirty="0">
                  <a:solidFill>
                    <a:schemeClr val="accent4"/>
                  </a:solidFill>
                  <a:latin typeface="Ringside Narrow" panose="02000500000000000000" pitchFamily="2" charset="0"/>
                  <a:cs typeface="ITC Franklin Gothic Std"/>
                </a:rPr>
                <a:t>invested across many asset classes and geographies</a:t>
              </a:r>
              <a:r>
                <a:rPr lang="en-US" sz="1300" b="1" spc="60" baseline="30000" dirty="0">
                  <a:solidFill>
                    <a:schemeClr val="accent4"/>
                  </a:solidFill>
                  <a:latin typeface="Ringside Narrow" panose="02000500000000000000" pitchFamily="2" charset="0"/>
                  <a:cs typeface="ITC Franklin Gothic Std"/>
                </a:rPr>
                <a:t>1</a:t>
              </a:r>
            </a:p>
          </p:txBody>
        </p:sp>
      </p:grpSp>
      <p:grpSp>
        <p:nvGrpSpPr>
          <p:cNvPr id="32" name="Group 31">
            <a:extLst>
              <a:ext uri="{FF2B5EF4-FFF2-40B4-BE49-F238E27FC236}">
                <a16:creationId xmlns:a16="http://schemas.microsoft.com/office/drawing/2014/main" id="{2C21ECC3-5FF7-6BEB-0AF6-2632728F8A6C}"/>
              </a:ext>
            </a:extLst>
          </p:cNvPr>
          <p:cNvGrpSpPr/>
          <p:nvPr/>
        </p:nvGrpSpPr>
        <p:grpSpPr>
          <a:xfrm>
            <a:off x="995252" y="4110315"/>
            <a:ext cx="2976502" cy="977735"/>
            <a:chOff x="4010504" y="4540702"/>
            <a:chExt cx="3400308" cy="977735"/>
          </a:xfrm>
        </p:grpSpPr>
        <p:sp>
          <p:nvSpPr>
            <p:cNvPr id="33" name="TextBox 32">
              <a:extLst>
                <a:ext uri="{FF2B5EF4-FFF2-40B4-BE49-F238E27FC236}">
                  <a16:creationId xmlns:a16="http://schemas.microsoft.com/office/drawing/2014/main" id="{D047AEF7-25A5-42A6-1930-300574FBEF9B}"/>
                </a:ext>
              </a:extLst>
            </p:cNvPr>
            <p:cNvSpPr txBox="1"/>
            <p:nvPr/>
          </p:nvSpPr>
          <p:spPr>
            <a:xfrm>
              <a:off x="4010504" y="4540702"/>
              <a:ext cx="1573507" cy="611706"/>
            </a:xfrm>
            <a:prstGeom prst="rect">
              <a:avLst/>
            </a:prstGeom>
          </p:spPr>
          <p:txBody>
            <a:bodyPr vert="horz" wrap="square" lIns="0" tIns="118110" rIns="0" bIns="0" rtlCol="0" anchor="ctr">
              <a:spAutoFit/>
            </a:bodyPr>
            <a:lstStyle/>
            <a:p>
              <a:pPr>
                <a:spcBef>
                  <a:spcPts val="930"/>
                </a:spcBef>
                <a:tabLst>
                  <a:tab pos="5429250" algn="l"/>
                </a:tabLst>
              </a:pPr>
              <a:r>
                <a:rPr lang="en-US" sz="3200" b="1" spc="5">
                  <a:solidFill>
                    <a:schemeClr val="bg1"/>
                  </a:solidFill>
                  <a:latin typeface="TIAA Challenger Black" pitchFamily="2" charset="77"/>
                  <a:cs typeface="ITC Franklin Gothic Std"/>
                </a:rPr>
                <a:t>$1.3K</a:t>
              </a:r>
              <a:endParaRPr lang="en-US" sz="3200" b="1" spc="5" baseline="30000">
                <a:solidFill>
                  <a:schemeClr val="bg1"/>
                </a:solidFill>
                <a:cs typeface="ITC Franklin Gothic Std"/>
              </a:endParaRPr>
            </a:p>
          </p:txBody>
        </p:sp>
        <p:sp>
          <p:nvSpPr>
            <p:cNvPr id="34" name="TextBox 33">
              <a:extLst>
                <a:ext uri="{FF2B5EF4-FFF2-40B4-BE49-F238E27FC236}">
                  <a16:creationId xmlns:a16="http://schemas.microsoft.com/office/drawing/2014/main" id="{87799A3F-EA31-72A2-52B1-0F55BE726AE7}"/>
                </a:ext>
              </a:extLst>
            </p:cNvPr>
            <p:cNvSpPr txBox="1"/>
            <p:nvPr/>
          </p:nvSpPr>
          <p:spPr>
            <a:xfrm>
              <a:off x="4034069" y="5216430"/>
              <a:ext cx="3376743" cy="302007"/>
            </a:xfrm>
            <a:prstGeom prst="rect">
              <a:avLst/>
            </a:prstGeom>
          </p:spPr>
          <p:txBody>
            <a:bodyPr vert="horz" wrap="square" lIns="0" tIns="0" rIns="0" bIns="0" rtlCol="0" anchor="t">
              <a:noAutofit/>
            </a:bodyPr>
            <a:lstStyle/>
            <a:p>
              <a:pPr>
                <a:tabLst>
                  <a:tab pos="5429250" algn="l"/>
                </a:tabLst>
              </a:pPr>
              <a:r>
                <a:rPr lang="en-US" sz="1300" b="1" spc="60">
                  <a:solidFill>
                    <a:schemeClr val="accent4"/>
                  </a:solidFill>
                  <a:latin typeface="Ringside Narrow" panose="02000500000000000000" pitchFamily="2" charset="0"/>
                  <a:cs typeface="ITC Franklin Gothic Std"/>
                </a:rPr>
                <a:t>institutional clients in 32 countries</a:t>
              </a:r>
              <a:r>
                <a:rPr lang="en-US" sz="1300" b="1" spc="60" baseline="30000">
                  <a:solidFill>
                    <a:schemeClr val="accent4"/>
                  </a:solidFill>
                  <a:latin typeface="Ringside Narrow" panose="02000500000000000000" pitchFamily="2" charset="0"/>
                  <a:cs typeface="ITC Franklin Gothic Std"/>
                </a:rPr>
                <a:t>2</a:t>
              </a:r>
            </a:p>
          </p:txBody>
        </p:sp>
      </p:grpSp>
      <p:sp>
        <p:nvSpPr>
          <p:cNvPr id="44" name="TextBox 43">
            <a:extLst>
              <a:ext uri="{FF2B5EF4-FFF2-40B4-BE49-F238E27FC236}">
                <a16:creationId xmlns:a16="http://schemas.microsoft.com/office/drawing/2014/main" id="{1F26FE77-F265-2F2F-4B92-83DCE8B3DEA2}"/>
              </a:ext>
            </a:extLst>
          </p:cNvPr>
          <p:cNvSpPr txBox="1"/>
          <p:nvPr/>
        </p:nvSpPr>
        <p:spPr>
          <a:xfrm>
            <a:off x="998470" y="6047837"/>
            <a:ext cx="2955873" cy="312890"/>
          </a:xfrm>
          <a:prstGeom prst="rect">
            <a:avLst/>
          </a:prstGeom>
        </p:spPr>
        <p:txBody>
          <a:bodyPr vert="horz" wrap="square" lIns="0" tIns="0" rIns="0" bIns="0" rtlCol="0" anchor="t">
            <a:noAutofit/>
          </a:bodyPr>
          <a:lstStyle/>
          <a:p>
            <a:pPr>
              <a:tabLst>
                <a:tab pos="5429250" algn="l"/>
              </a:tabLst>
            </a:pPr>
            <a:r>
              <a:rPr lang="en-US" sz="1300" b="1" spc="60">
                <a:solidFill>
                  <a:schemeClr val="accent4"/>
                </a:solidFill>
                <a:latin typeface="Ringside Narrow" panose="02000500000000000000" pitchFamily="2" charset="0"/>
                <a:cs typeface="ITC Franklin Gothic Std"/>
              </a:rPr>
              <a:t>largest pension funds as clients</a:t>
            </a:r>
            <a:r>
              <a:rPr lang="en-US" sz="1300" b="1" spc="60" baseline="30000">
                <a:solidFill>
                  <a:schemeClr val="accent4"/>
                </a:solidFill>
                <a:latin typeface="Ringside Narrow" panose="02000500000000000000" pitchFamily="2" charset="0"/>
                <a:cs typeface="ITC Franklin Gothic Std"/>
              </a:rPr>
              <a:t>3</a:t>
            </a:r>
            <a:r>
              <a:rPr lang="en-US" sz="1300" b="1" spc="60">
                <a:solidFill>
                  <a:schemeClr val="accent4"/>
                </a:solidFill>
                <a:latin typeface="Ringside Narrow" panose="02000500000000000000" pitchFamily="2" charset="0"/>
                <a:cs typeface="ITC Franklin Gothic Std"/>
              </a:rPr>
              <a:t> </a:t>
            </a:r>
            <a:endParaRPr lang="en-US" sz="1300" b="1" spc="60" baseline="30000">
              <a:solidFill>
                <a:schemeClr val="accent4"/>
              </a:solidFill>
              <a:latin typeface="Ringside Narrow" panose="02000500000000000000" pitchFamily="2" charset="0"/>
              <a:cs typeface="ITC Franklin Gothic Std"/>
            </a:endParaRPr>
          </a:p>
        </p:txBody>
      </p:sp>
      <p:grpSp>
        <p:nvGrpSpPr>
          <p:cNvPr id="48" name="Group 47">
            <a:extLst>
              <a:ext uri="{FF2B5EF4-FFF2-40B4-BE49-F238E27FC236}">
                <a16:creationId xmlns:a16="http://schemas.microsoft.com/office/drawing/2014/main" id="{829B01E5-F7C7-665D-B039-6B258EB1BEA2}"/>
              </a:ext>
            </a:extLst>
          </p:cNvPr>
          <p:cNvGrpSpPr/>
          <p:nvPr/>
        </p:nvGrpSpPr>
        <p:grpSpPr>
          <a:xfrm>
            <a:off x="865350" y="5357388"/>
            <a:ext cx="1759664" cy="622374"/>
            <a:chOff x="8019743" y="3994792"/>
            <a:chExt cx="1759664" cy="622374"/>
          </a:xfrm>
        </p:grpSpPr>
        <p:sp>
          <p:nvSpPr>
            <p:cNvPr id="46" name="TextBox 45">
              <a:extLst>
                <a:ext uri="{FF2B5EF4-FFF2-40B4-BE49-F238E27FC236}">
                  <a16:creationId xmlns:a16="http://schemas.microsoft.com/office/drawing/2014/main" id="{27A2EE82-3689-4AB4-8C3E-1F62DB192759}"/>
                </a:ext>
              </a:extLst>
            </p:cNvPr>
            <p:cNvSpPr txBox="1"/>
            <p:nvPr/>
          </p:nvSpPr>
          <p:spPr>
            <a:xfrm>
              <a:off x="8343914" y="4003798"/>
              <a:ext cx="816011" cy="550151"/>
            </a:xfrm>
            <a:prstGeom prst="rect">
              <a:avLst/>
            </a:prstGeom>
          </p:spPr>
          <p:txBody>
            <a:bodyPr vert="horz" wrap="square" lIns="0" tIns="118110" rIns="0" bIns="0" rtlCol="0" anchor="t">
              <a:spAutoFit/>
            </a:bodyPr>
            <a:lstStyle/>
            <a:p>
              <a:pPr algn="ctr">
                <a:tabLst>
                  <a:tab pos="5429250" algn="l"/>
                </a:tabLst>
              </a:pPr>
              <a:r>
                <a:rPr lang="en-US" sz="1400" b="1">
                  <a:solidFill>
                    <a:schemeClr val="bg1"/>
                  </a:solidFill>
                  <a:latin typeface="Ringside Narrow" panose="02000500000000000000" pitchFamily="2" charset="0"/>
                  <a:cs typeface="ITC Franklin Gothic Std"/>
                </a:rPr>
                <a:t>of the </a:t>
              </a:r>
              <a:r>
                <a:rPr lang="en-US" sz="1300" b="1">
                  <a:solidFill>
                    <a:schemeClr val="bg1"/>
                  </a:solidFill>
                  <a:latin typeface="Ringside Narrow" panose="02000500000000000000" pitchFamily="2" charset="0"/>
                  <a:cs typeface="ITC Franklin Gothic Std"/>
                </a:rPr>
                <a:t>world’s</a:t>
              </a:r>
            </a:p>
          </p:txBody>
        </p:sp>
        <p:sp>
          <p:nvSpPr>
            <p:cNvPr id="43" name="TextBox 42">
              <a:extLst>
                <a:ext uri="{FF2B5EF4-FFF2-40B4-BE49-F238E27FC236}">
                  <a16:creationId xmlns:a16="http://schemas.microsoft.com/office/drawing/2014/main" id="{F8D85688-E5B7-0B63-06CB-F6A47ED63F3B}"/>
                </a:ext>
              </a:extLst>
            </p:cNvPr>
            <p:cNvSpPr txBox="1"/>
            <p:nvPr/>
          </p:nvSpPr>
          <p:spPr>
            <a:xfrm>
              <a:off x="8019743" y="3994792"/>
              <a:ext cx="372421" cy="611706"/>
            </a:xfrm>
            <a:prstGeom prst="rect">
              <a:avLst/>
            </a:prstGeom>
          </p:spPr>
          <p:txBody>
            <a:bodyPr vert="horz" wrap="square" lIns="0" tIns="118110" rIns="0" bIns="0" rtlCol="0" anchor="ctr">
              <a:spAutoFit/>
            </a:bodyPr>
            <a:lstStyle/>
            <a:p>
              <a:pPr algn="r">
                <a:spcBef>
                  <a:spcPts val="930"/>
                </a:spcBef>
                <a:tabLst>
                  <a:tab pos="5429250" algn="l"/>
                </a:tabLst>
              </a:pPr>
              <a:r>
                <a:rPr lang="en-US" sz="3200" b="1" spc="5">
                  <a:solidFill>
                    <a:schemeClr val="bg1"/>
                  </a:solidFill>
                  <a:latin typeface="TIAA Challenger Black" pitchFamily="2" charset="77"/>
                  <a:cs typeface="ITC Franklin Gothic Std"/>
                </a:rPr>
                <a:t>7</a:t>
              </a:r>
              <a:endParaRPr lang="en-US" sz="3200" b="1" spc="5" baseline="30000">
                <a:solidFill>
                  <a:schemeClr val="bg1"/>
                </a:solidFill>
                <a:cs typeface="ITC Franklin Gothic Std"/>
              </a:endParaRPr>
            </a:p>
          </p:txBody>
        </p:sp>
        <p:sp>
          <p:nvSpPr>
            <p:cNvPr id="47" name="TextBox 46">
              <a:extLst>
                <a:ext uri="{FF2B5EF4-FFF2-40B4-BE49-F238E27FC236}">
                  <a16:creationId xmlns:a16="http://schemas.microsoft.com/office/drawing/2014/main" id="{FA1E81C6-8AB0-D143-E8F2-CBC26982CBBB}"/>
                </a:ext>
              </a:extLst>
            </p:cNvPr>
            <p:cNvSpPr txBox="1"/>
            <p:nvPr/>
          </p:nvSpPr>
          <p:spPr>
            <a:xfrm>
              <a:off x="9140871" y="4005460"/>
              <a:ext cx="638536" cy="611706"/>
            </a:xfrm>
            <a:prstGeom prst="rect">
              <a:avLst/>
            </a:prstGeom>
          </p:spPr>
          <p:txBody>
            <a:bodyPr vert="horz" wrap="square" lIns="0" tIns="118110" rIns="0" bIns="0" rtlCol="0" anchor="ctr">
              <a:spAutoFit/>
            </a:bodyPr>
            <a:lstStyle/>
            <a:p>
              <a:pPr>
                <a:spcBef>
                  <a:spcPts val="930"/>
                </a:spcBef>
                <a:tabLst>
                  <a:tab pos="5429250" algn="l"/>
                </a:tabLst>
              </a:pPr>
              <a:r>
                <a:rPr lang="en-US" sz="3200" b="1" spc="5">
                  <a:solidFill>
                    <a:schemeClr val="bg1"/>
                  </a:solidFill>
                  <a:latin typeface="TIAA Challenger Black" pitchFamily="2" charset="77"/>
                  <a:cs typeface="ITC Franklin Gothic Std"/>
                </a:rPr>
                <a:t>10</a:t>
              </a:r>
              <a:endParaRPr lang="en-US" sz="3200" b="1" spc="5" baseline="30000">
                <a:solidFill>
                  <a:schemeClr val="bg1"/>
                </a:solidFill>
                <a:cs typeface="ITC Franklin Gothic Std"/>
              </a:endParaRPr>
            </a:p>
          </p:txBody>
        </p:sp>
      </p:grpSp>
      <p:pic>
        <p:nvPicPr>
          <p:cNvPr id="54" name="Graphic 53">
            <a:extLst>
              <a:ext uri="{FF2B5EF4-FFF2-40B4-BE49-F238E27FC236}">
                <a16:creationId xmlns:a16="http://schemas.microsoft.com/office/drawing/2014/main" id="{F771EE2D-FC24-2B23-429B-32306D44287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2900" y="5430911"/>
            <a:ext cx="552350" cy="552350"/>
          </a:xfrm>
          <a:prstGeom prst="rect">
            <a:avLst/>
          </a:prstGeom>
        </p:spPr>
      </p:pic>
      <p:pic>
        <p:nvPicPr>
          <p:cNvPr id="58" name="Graphic 57">
            <a:extLst>
              <a:ext uri="{FF2B5EF4-FFF2-40B4-BE49-F238E27FC236}">
                <a16:creationId xmlns:a16="http://schemas.microsoft.com/office/drawing/2014/main" id="{75D4409E-8700-7D5B-3E0E-FAC7A34ACDA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4553" y="4165087"/>
            <a:ext cx="548640" cy="548640"/>
          </a:xfrm>
          <a:prstGeom prst="rect">
            <a:avLst/>
          </a:prstGeom>
        </p:spPr>
      </p:pic>
      <p:cxnSp>
        <p:nvCxnSpPr>
          <p:cNvPr id="11" name="Straight Connector 10">
            <a:extLst>
              <a:ext uri="{FF2B5EF4-FFF2-40B4-BE49-F238E27FC236}">
                <a16:creationId xmlns:a16="http://schemas.microsoft.com/office/drawing/2014/main" id="{B87DA8CF-5819-964A-94CF-53BAE2435904}"/>
              </a:ext>
            </a:extLst>
          </p:cNvPr>
          <p:cNvCxnSpPr>
            <a:cxnSpLocks/>
          </p:cNvCxnSpPr>
          <p:nvPr/>
        </p:nvCxnSpPr>
        <p:spPr>
          <a:xfrm>
            <a:off x="167432" y="5186340"/>
            <a:ext cx="4154197"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1DA390C-7960-4423-E4AA-1E34031EA3C8}"/>
              </a:ext>
            </a:extLst>
          </p:cNvPr>
          <p:cNvCxnSpPr>
            <a:cxnSpLocks/>
          </p:cNvCxnSpPr>
          <p:nvPr/>
        </p:nvCxnSpPr>
        <p:spPr>
          <a:xfrm>
            <a:off x="167432" y="3939055"/>
            <a:ext cx="4154197"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4734717-092D-AC0E-BF6B-A0CA1CDCB3E3}"/>
              </a:ext>
            </a:extLst>
          </p:cNvPr>
          <p:cNvCxnSpPr>
            <a:cxnSpLocks/>
          </p:cNvCxnSpPr>
          <p:nvPr/>
        </p:nvCxnSpPr>
        <p:spPr>
          <a:xfrm>
            <a:off x="10565601" y="3047698"/>
            <a:ext cx="0" cy="1618089"/>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 Placeholder 10">
            <a:extLst>
              <a:ext uri="{FF2B5EF4-FFF2-40B4-BE49-F238E27FC236}">
                <a16:creationId xmlns:a16="http://schemas.microsoft.com/office/drawing/2014/main" id="{4F0172B6-2750-C8E3-ADB5-8BF88A51317B}"/>
              </a:ext>
            </a:extLst>
          </p:cNvPr>
          <p:cNvSpPr>
            <a:spLocks noGrp="1"/>
          </p:cNvSpPr>
          <p:nvPr>
            <p:ph type="body" sz="quarter" idx="13"/>
          </p:nvPr>
        </p:nvSpPr>
        <p:spPr>
          <a:xfrm>
            <a:off x="5934075" y="1300638"/>
            <a:ext cx="4477287" cy="499762"/>
          </a:xfrm>
        </p:spPr>
        <p:txBody>
          <a:bodyPr lIns="0" rIns="0"/>
          <a:lstStyle/>
          <a:p>
            <a:pPr lvl="0"/>
            <a:r>
              <a:rPr lang="en-US" b="1" noProof="0" dirty="0">
                <a:latin typeface="Ringside Narrow" panose="02000500000000000000" pitchFamily="2" charset="0"/>
              </a:rPr>
              <a:t>Established 125-year history</a:t>
            </a:r>
            <a:r>
              <a:rPr lang="en-US" baseline="30000" dirty="0">
                <a:latin typeface="Ringside Narrow" panose="02000500000000000000" pitchFamily="2" charset="0"/>
              </a:rPr>
              <a:t>4</a:t>
            </a:r>
            <a:r>
              <a:rPr lang="en-US" b="1" noProof="0" dirty="0">
                <a:latin typeface="Ringside Narrow" panose="02000500000000000000" pitchFamily="2" charset="0"/>
              </a:rPr>
              <a:t> </a:t>
            </a:r>
            <a:r>
              <a:rPr lang="en-US" noProof="0" dirty="0"/>
              <a:t>through unpredictable market cycles and economic environments</a:t>
            </a:r>
          </a:p>
        </p:txBody>
      </p:sp>
      <p:sp>
        <p:nvSpPr>
          <p:cNvPr id="23" name="Text Placeholder 28">
            <a:extLst>
              <a:ext uri="{FF2B5EF4-FFF2-40B4-BE49-F238E27FC236}">
                <a16:creationId xmlns:a16="http://schemas.microsoft.com/office/drawing/2014/main" id="{1794B1AC-42C8-2EA2-ECFD-146122F70C31}"/>
              </a:ext>
            </a:extLst>
          </p:cNvPr>
          <p:cNvSpPr txBox="1">
            <a:spLocks/>
          </p:cNvSpPr>
          <p:nvPr/>
        </p:nvSpPr>
        <p:spPr>
          <a:xfrm>
            <a:off x="5934075" y="885147"/>
            <a:ext cx="2513626" cy="432218"/>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spc="20" dirty="0">
                <a:latin typeface="+mj-lt"/>
              </a:rPr>
              <a:t>Resiliency</a:t>
            </a:r>
          </a:p>
        </p:txBody>
      </p:sp>
      <p:pic>
        <p:nvPicPr>
          <p:cNvPr id="24" name="Graphic 23">
            <a:extLst>
              <a:ext uri="{FF2B5EF4-FFF2-40B4-BE49-F238E27FC236}">
                <a16:creationId xmlns:a16="http://schemas.microsoft.com/office/drawing/2014/main" id="{8E17092E-B19D-0470-6BE1-2A465D349D2B}"/>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4808938" y="941043"/>
            <a:ext cx="731520" cy="731520"/>
          </a:xfrm>
          <a:prstGeom prst="rect">
            <a:avLst/>
          </a:prstGeom>
        </p:spPr>
      </p:pic>
      <p:sp>
        <p:nvSpPr>
          <p:cNvPr id="28" name="Text Placeholder 10">
            <a:extLst>
              <a:ext uri="{FF2B5EF4-FFF2-40B4-BE49-F238E27FC236}">
                <a16:creationId xmlns:a16="http://schemas.microsoft.com/office/drawing/2014/main" id="{385EB49E-7AD4-932D-0EE0-97EB9FC6E388}"/>
              </a:ext>
            </a:extLst>
          </p:cNvPr>
          <p:cNvSpPr txBox="1">
            <a:spLocks/>
          </p:cNvSpPr>
          <p:nvPr/>
        </p:nvSpPr>
        <p:spPr>
          <a:xfrm>
            <a:off x="5934075" y="2661259"/>
            <a:ext cx="4621241" cy="88577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latin typeface="Ringside Narrow" panose="02000500000000000000" pitchFamily="2" charset="0"/>
              </a:rPr>
              <a:t>Breadth of offering </a:t>
            </a:r>
            <a:r>
              <a:rPr lang="en-US"/>
              <a:t>across asset classes spanning public and private markets including harder-to-reach, innovative alternative investment strategies</a:t>
            </a:r>
          </a:p>
        </p:txBody>
      </p:sp>
      <p:sp>
        <p:nvSpPr>
          <p:cNvPr id="29" name="Text Placeholder 28">
            <a:extLst>
              <a:ext uri="{FF2B5EF4-FFF2-40B4-BE49-F238E27FC236}">
                <a16:creationId xmlns:a16="http://schemas.microsoft.com/office/drawing/2014/main" id="{D1203E46-87A2-E77C-8B6C-EC236D36E198}"/>
              </a:ext>
            </a:extLst>
          </p:cNvPr>
          <p:cNvSpPr txBox="1">
            <a:spLocks/>
          </p:cNvSpPr>
          <p:nvPr/>
        </p:nvSpPr>
        <p:spPr>
          <a:xfrm>
            <a:off x="5934075" y="2252281"/>
            <a:ext cx="2404796" cy="445694"/>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spc="20">
                <a:latin typeface="+mj-lt"/>
              </a:rPr>
              <a:t>Access</a:t>
            </a:r>
          </a:p>
        </p:txBody>
      </p:sp>
      <p:sp>
        <p:nvSpPr>
          <p:cNvPr id="31" name="Text Placeholder 10">
            <a:extLst>
              <a:ext uri="{FF2B5EF4-FFF2-40B4-BE49-F238E27FC236}">
                <a16:creationId xmlns:a16="http://schemas.microsoft.com/office/drawing/2014/main" id="{0AC8F7F7-BD6B-1108-2E41-8AE26C525B77}"/>
              </a:ext>
            </a:extLst>
          </p:cNvPr>
          <p:cNvSpPr txBox="1">
            <a:spLocks/>
          </p:cNvSpPr>
          <p:nvPr/>
        </p:nvSpPr>
        <p:spPr>
          <a:xfrm>
            <a:off x="5960844" y="4203955"/>
            <a:ext cx="4475953" cy="92434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latin typeface="Ringside Narrow" panose="02000500000000000000" pitchFamily="2" charset="0"/>
              </a:rPr>
              <a:t>Private ownership </a:t>
            </a:r>
            <a:r>
              <a:rPr lang="en-US"/>
              <a:t>under TIAA that ensures our </a:t>
            </a:r>
            <a:br>
              <a:rPr lang="en-US"/>
            </a:br>
            <a:r>
              <a:rPr lang="en-US"/>
              <a:t>focus is on serving our clients and allows us to be </a:t>
            </a:r>
            <a:br>
              <a:rPr lang="en-US"/>
            </a:br>
            <a:r>
              <a:rPr lang="en-US"/>
              <a:t>like-minded partners with shared objectives</a:t>
            </a:r>
          </a:p>
        </p:txBody>
      </p:sp>
      <p:sp>
        <p:nvSpPr>
          <p:cNvPr id="35" name="Text Placeholder 28">
            <a:extLst>
              <a:ext uri="{FF2B5EF4-FFF2-40B4-BE49-F238E27FC236}">
                <a16:creationId xmlns:a16="http://schemas.microsoft.com/office/drawing/2014/main" id="{BC58408B-0163-C222-56C8-B7EA9441C39C}"/>
              </a:ext>
            </a:extLst>
          </p:cNvPr>
          <p:cNvSpPr txBox="1">
            <a:spLocks/>
          </p:cNvSpPr>
          <p:nvPr/>
        </p:nvSpPr>
        <p:spPr>
          <a:xfrm>
            <a:off x="5960844" y="3808708"/>
            <a:ext cx="3215809" cy="445694"/>
          </a:xfrm>
          <a:prstGeom prst="rect">
            <a:avLst/>
          </a:prstGeom>
        </p:spPr>
        <p:txBody>
          <a:bodyPr l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spc="20">
                <a:latin typeface="+mj-lt"/>
              </a:rPr>
              <a:t>Alignment</a:t>
            </a:r>
          </a:p>
        </p:txBody>
      </p:sp>
      <p:pic>
        <p:nvPicPr>
          <p:cNvPr id="36" name="Graphic 35">
            <a:extLst>
              <a:ext uri="{FF2B5EF4-FFF2-40B4-BE49-F238E27FC236}">
                <a16:creationId xmlns:a16="http://schemas.microsoft.com/office/drawing/2014/main" id="{D70B4EAD-D0EF-4B77-1F42-3361BC47D79E}"/>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4854658" y="2217734"/>
            <a:ext cx="640080" cy="640080"/>
          </a:xfrm>
          <a:prstGeom prst="rect">
            <a:avLst/>
          </a:prstGeom>
        </p:spPr>
      </p:pic>
      <p:pic>
        <p:nvPicPr>
          <p:cNvPr id="37" name="Graphic 36">
            <a:extLst>
              <a:ext uri="{FF2B5EF4-FFF2-40B4-BE49-F238E27FC236}">
                <a16:creationId xmlns:a16="http://schemas.microsoft.com/office/drawing/2014/main" id="{8D08BBDC-3EAA-065C-0A27-738931DDF515}"/>
              </a:ext>
              <a:ext uri="{C183D7F6-B498-43B3-948B-1728B52AA6E4}">
                <adec:decorative xmlns:adec="http://schemas.microsoft.com/office/drawing/2017/decorative" val="1"/>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4808938" y="3748251"/>
            <a:ext cx="731520" cy="731520"/>
          </a:xfrm>
          <a:prstGeom prst="rect">
            <a:avLst/>
          </a:prstGeom>
        </p:spPr>
      </p:pic>
      <p:sp>
        <p:nvSpPr>
          <p:cNvPr id="64" name="Title 2">
            <a:extLst>
              <a:ext uri="{FF2B5EF4-FFF2-40B4-BE49-F238E27FC236}">
                <a16:creationId xmlns:a16="http://schemas.microsoft.com/office/drawing/2014/main" id="{19754B9E-C15E-52BA-0BA8-EDD07B29A679}"/>
              </a:ext>
            </a:extLst>
          </p:cNvPr>
          <p:cNvSpPr txBox="1">
            <a:spLocks/>
          </p:cNvSpPr>
          <p:nvPr/>
        </p:nvSpPr>
        <p:spPr>
          <a:xfrm>
            <a:off x="308385" y="1547597"/>
            <a:ext cx="3817156" cy="1371994"/>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pPr>
              <a:spcBef>
                <a:spcPts val="0"/>
              </a:spcBef>
              <a:spcAft>
                <a:spcPts val="1200"/>
              </a:spcAft>
            </a:pPr>
            <a:r>
              <a:rPr lang="en-US" sz="1600" b="0">
                <a:solidFill>
                  <a:schemeClr val="bg1"/>
                </a:solidFill>
                <a:latin typeface="Ringside Narrow Book" panose="02000500000000000000" pitchFamily="2" charset="0"/>
              </a:rPr>
              <a:t>With diverse expertise across income and alternatives, we invest in the growth of businesses, real estate, infrastructure, farmland and forests to help make an enduring impact on our world.</a:t>
            </a:r>
          </a:p>
        </p:txBody>
      </p:sp>
      <p:cxnSp>
        <p:nvCxnSpPr>
          <p:cNvPr id="66" name="Straight Connector 65">
            <a:extLst>
              <a:ext uri="{FF2B5EF4-FFF2-40B4-BE49-F238E27FC236}">
                <a16:creationId xmlns:a16="http://schemas.microsoft.com/office/drawing/2014/main" id="{03DEED98-609B-F99C-A822-BF26B86F6E71}"/>
              </a:ext>
              <a:ext uri="{C183D7F6-B498-43B3-948B-1728B52AA6E4}">
                <adec:decorative xmlns:adec="http://schemas.microsoft.com/office/drawing/2017/decorative" val="1"/>
              </a:ext>
            </a:extLst>
          </p:cNvPr>
          <p:cNvCxnSpPr>
            <a:cxnSpLocks/>
          </p:cNvCxnSpPr>
          <p:nvPr/>
        </p:nvCxnSpPr>
        <p:spPr>
          <a:xfrm flipH="1">
            <a:off x="4808938" y="2047264"/>
            <a:ext cx="6795233" cy="0"/>
          </a:xfrm>
          <a:prstGeom prst="line">
            <a:avLst/>
          </a:prstGeom>
          <a:noFill/>
          <a:ln w="9525" cap="flat" cmpd="sng" algn="ctr">
            <a:solidFill>
              <a:srgbClr val="6D779F"/>
            </a:solidFill>
            <a:prstDash val="solid"/>
            <a:miter lim="800000"/>
          </a:ln>
          <a:effectLst/>
        </p:spPr>
      </p:cxnSp>
      <p:cxnSp>
        <p:nvCxnSpPr>
          <p:cNvPr id="67" name="Straight Connector 66">
            <a:extLst>
              <a:ext uri="{FF2B5EF4-FFF2-40B4-BE49-F238E27FC236}">
                <a16:creationId xmlns:a16="http://schemas.microsoft.com/office/drawing/2014/main" id="{EE79B55C-1B49-701C-2A84-DF68514E965B}"/>
              </a:ext>
              <a:ext uri="{C183D7F6-B498-43B3-948B-1728B52AA6E4}">
                <adec:decorative xmlns:adec="http://schemas.microsoft.com/office/drawing/2017/decorative" val="1"/>
              </a:ext>
            </a:extLst>
          </p:cNvPr>
          <p:cNvCxnSpPr>
            <a:cxnSpLocks/>
          </p:cNvCxnSpPr>
          <p:nvPr/>
        </p:nvCxnSpPr>
        <p:spPr>
          <a:xfrm flipH="1">
            <a:off x="4808938" y="3636513"/>
            <a:ext cx="6795233" cy="0"/>
          </a:xfrm>
          <a:prstGeom prst="line">
            <a:avLst/>
          </a:prstGeom>
          <a:noFill/>
          <a:ln w="9525" cap="flat" cmpd="sng" algn="ctr">
            <a:solidFill>
              <a:srgbClr val="6D779F"/>
            </a:solidFill>
            <a:prstDash val="solid"/>
            <a:miter lim="800000"/>
          </a:ln>
          <a:effectLst/>
        </p:spPr>
      </p:cxnSp>
      <p:sp>
        <p:nvSpPr>
          <p:cNvPr id="2" name="Footer Placeholder 4">
            <a:extLst>
              <a:ext uri="{FF2B5EF4-FFF2-40B4-BE49-F238E27FC236}">
                <a16:creationId xmlns:a16="http://schemas.microsoft.com/office/drawing/2014/main" id="{4033B89B-B323-85C3-5BC8-53A137FD7071}"/>
              </a:ext>
            </a:extLst>
          </p:cNvPr>
          <p:cNvSpPr txBox="1">
            <a:spLocks/>
          </p:cNvSpPr>
          <p:nvPr/>
        </p:nvSpPr>
        <p:spPr>
          <a:xfrm>
            <a:off x="4762014"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433111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843197-0F41-ECC0-A5A5-D2A3C845E51F}"/>
              </a:ext>
            </a:extLst>
          </p:cNvPr>
          <p:cNvSpPr/>
          <p:nvPr/>
        </p:nvSpPr>
        <p:spPr>
          <a:xfrm>
            <a:off x="4295775" y="3452104"/>
            <a:ext cx="3430681" cy="1896449"/>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 name="Rectangle 5">
            <a:extLst>
              <a:ext uri="{FF2B5EF4-FFF2-40B4-BE49-F238E27FC236}">
                <a16:creationId xmlns:a16="http://schemas.microsoft.com/office/drawing/2014/main" id="{66075013-476D-7F7C-E53A-202E5244CED2}"/>
              </a:ext>
            </a:extLst>
          </p:cNvPr>
          <p:cNvSpPr/>
          <p:nvPr/>
        </p:nvSpPr>
        <p:spPr>
          <a:xfrm>
            <a:off x="327859" y="3456446"/>
            <a:ext cx="3430681" cy="1892107"/>
          </a:xfrm>
          <a:prstGeom prst="rect">
            <a:avLst/>
          </a:prstGeom>
          <a:solidFill>
            <a:srgbClr val="E7E7DD"/>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aphicFrame>
        <p:nvGraphicFramePr>
          <p:cNvPr id="11" name="think-cell data - do not delete" hidden="1">
            <a:extLst>
              <a:ext uri="{FF2B5EF4-FFF2-40B4-BE49-F238E27FC236}">
                <a16:creationId xmlns:a16="http://schemas.microsoft.com/office/drawing/2014/main" id="{D4391C50-EFD8-2A77-324C-B117B12C2E3F}"/>
              </a:ext>
            </a:extLst>
          </p:cNvPr>
          <p:cNvGraphicFramePr>
            <a:graphicFrameLocks noChangeAspect="1"/>
          </p:cNvGraphicFramePr>
          <p:nvPr>
            <p:custDataLst>
              <p:tags r:id="rId1"/>
            </p:custDataLst>
            <p:extLst>
              <p:ext uri="{D42A27DB-BD31-4B8C-83A1-F6EECF244321}">
                <p14:modId xmlns:p14="http://schemas.microsoft.com/office/powerpoint/2010/main" val="28807657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592" imgH="591" progId="TCLayout.ActiveDocument.1">
                  <p:embed/>
                </p:oleObj>
              </mc:Choice>
              <mc:Fallback>
                <p:oleObj name="think-cell Slide" r:id="rId6" imgW="592" imgH="591" progId="TCLayout.ActiveDocument.1">
                  <p:embed/>
                  <p:pic>
                    <p:nvPicPr>
                      <p:cNvPr id="11" name="think-cell data - do not delete" hidden="1">
                        <a:extLst>
                          <a:ext uri="{FF2B5EF4-FFF2-40B4-BE49-F238E27FC236}">
                            <a16:creationId xmlns:a16="http://schemas.microsoft.com/office/drawing/2014/main" id="{D4391C50-EFD8-2A77-324C-B117B12C2E3F}"/>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1" name="Title 20">
            <a:extLst>
              <a:ext uri="{FF2B5EF4-FFF2-40B4-BE49-F238E27FC236}">
                <a16:creationId xmlns:a16="http://schemas.microsoft.com/office/drawing/2014/main" id="{E0D66388-8008-14C0-9928-B5362F4ACF12}"/>
              </a:ext>
            </a:extLst>
          </p:cNvPr>
          <p:cNvSpPr>
            <a:spLocks noGrp="1"/>
          </p:cNvSpPr>
          <p:nvPr>
            <p:ph type="title"/>
          </p:nvPr>
        </p:nvSpPr>
        <p:spPr>
          <a:xfrm>
            <a:off x="292609" y="612649"/>
            <a:ext cx="11297218" cy="363544"/>
          </a:xfrm>
        </p:spPr>
        <p:txBody>
          <a:bodyPr vert="horz"/>
          <a:lstStyle/>
          <a:p>
            <a:pPr>
              <a:spcAft>
                <a:spcPts val="600"/>
              </a:spcAft>
            </a:pPr>
            <a:r>
              <a:rPr lang="en-US" dirty="0">
                <a:latin typeface="TIAA Challenger Semibold"/>
              </a:rPr>
              <a:t>CREF Stock is ideally positioned for the core-satellite equity allocation framework.</a:t>
            </a:r>
            <a:endParaRPr lang="en-US" b="0" dirty="0">
              <a:latin typeface="Ringside Narrow Book" panose="02000500000000000000" pitchFamily="2" charset="0"/>
            </a:endParaRPr>
          </a:p>
        </p:txBody>
      </p:sp>
      <p:sp>
        <p:nvSpPr>
          <p:cNvPr id="3" name="Slide Number Placeholder 2">
            <a:extLst>
              <a:ext uri="{FF2B5EF4-FFF2-40B4-BE49-F238E27FC236}">
                <a16:creationId xmlns:a16="http://schemas.microsoft.com/office/drawing/2014/main" id="{D922B5A2-8351-5AFF-C4D7-45336A4B803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
                <a:srgbClr val="041459"/>
              </a:buClr>
              <a:buSzTx/>
              <a:buFontTx/>
              <a:buNone/>
              <a:tabLst/>
              <a:defRPr/>
            </a:pPr>
            <a:fld id="{E5B12101-DB11-214A-81F9-2D258DBE057F}" type="slidenum">
              <a:rPr kumimoji="0" lang="en-US" sz="700" b="1" i="0" u="none" strike="noStrike" kern="1200" cap="none" spc="0" normalizeH="0" baseline="0" noProof="0" smtClean="0">
                <a:ln>
                  <a:noFill/>
                </a:ln>
                <a:solidFill>
                  <a:srgbClr val="041459"/>
                </a:solidFill>
                <a:effectLst/>
                <a:uLnTx/>
                <a:uFillTx/>
                <a:latin typeface="TIAA Challenger Semibold" pitchFamily="2" charset="77"/>
                <a:ea typeface="+mn-ea"/>
                <a:cs typeface="+mn-cs"/>
              </a:rPr>
              <a:pPr marL="0" marR="0" lvl="0" indent="0" algn="ctr" defTabSz="914400" rtl="0" eaLnBrk="1" fontAlgn="auto" latinLnBrk="0" hangingPunct="1">
                <a:lnSpc>
                  <a:spcPct val="100000"/>
                </a:lnSpc>
                <a:spcBef>
                  <a:spcPts val="0"/>
                </a:spcBef>
                <a:spcAft>
                  <a:spcPts val="0"/>
                </a:spcAft>
                <a:buClr>
                  <a:srgbClr val="041459"/>
                </a:buClr>
                <a:buSzTx/>
                <a:buFontTx/>
                <a:buNone/>
                <a:tabLst/>
                <a:defRPr/>
              </a:pPr>
              <a:t>9</a:t>
            </a:fld>
            <a:endParaRPr kumimoji="0" lang="en-US" sz="700" b="1" i="0" u="none" strike="noStrike" kern="1200" cap="none" spc="0" normalizeH="0" baseline="0" noProof="0" dirty="0">
              <a:ln>
                <a:noFill/>
              </a:ln>
              <a:solidFill>
                <a:srgbClr val="041459"/>
              </a:solidFill>
              <a:effectLst/>
              <a:uLnTx/>
              <a:uFillTx/>
              <a:latin typeface="TIAA Challenger Semibold" pitchFamily="2" charset="77"/>
              <a:ea typeface="+mn-ea"/>
              <a:cs typeface="+mn-cs"/>
            </a:endParaRPr>
          </a:p>
        </p:txBody>
      </p:sp>
      <p:sp>
        <p:nvSpPr>
          <p:cNvPr id="24" name="Text Placeholder 23">
            <a:extLst>
              <a:ext uri="{FF2B5EF4-FFF2-40B4-BE49-F238E27FC236}">
                <a16:creationId xmlns:a16="http://schemas.microsoft.com/office/drawing/2014/main" id="{233875D1-CDD6-9D98-E7CE-091ED1558759}"/>
              </a:ext>
            </a:extLst>
          </p:cNvPr>
          <p:cNvSpPr>
            <a:spLocks noGrp="1"/>
          </p:cNvSpPr>
          <p:nvPr>
            <p:ph type="body" sz="quarter" idx="15"/>
          </p:nvPr>
        </p:nvSpPr>
        <p:spPr/>
        <p:txBody>
          <a:bodyPr/>
          <a:lstStyle/>
          <a:p>
            <a:r>
              <a:rPr lang="en-US" dirty="0">
                <a:solidFill>
                  <a:schemeClr val="tx2"/>
                </a:solidFill>
              </a:rPr>
              <a:t>CREF STOCK POSITIONING</a:t>
            </a:r>
            <a:endParaRPr lang="en-US" dirty="0"/>
          </a:p>
        </p:txBody>
      </p:sp>
      <p:sp>
        <p:nvSpPr>
          <p:cNvPr id="13" name="Oval 12">
            <a:extLst>
              <a:ext uri="{FF2B5EF4-FFF2-40B4-BE49-F238E27FC236}">
                <a16:creationId xmlns:a16="http://schemas.microsoft.com/office/drawing/2014/main" id="{CC138384-E1E1-711B-0D84-370C8A1C5483}"/>
              </a:ext>
            </a:extLst>
          </p:cNvPr>
          <p:cNvSpPr/>
          <p:nvPr/>
        </p:nvSpPr>
        <p:spPr>
          <a:xfrm>
            <a:off x="5721662" y="4041097"/>
            <a:ext cx="605100" cy="6051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14" name="TextBox 13">
            <a:extLst>
              <a:ext uri="{FF2B5EF4-FFF2-40B4-BE49-F238E27FC236}">
                <a16:creationId xmlns:a16="http://schemas.microsoft.com/office/drawing/2014/main" id="{B6DEA53B-C9A8-428F-323D-A58494D26417}"/>
              </a:ext>
            </a:extLst>
          </p:cNvPr>
          <p:cNvSpPr txBox="1"/>
          <p:nvPr/>
        </p:nvSpPr>
        <p:spPr>
          <a:xfrm>
            <a:off x="5687976" y="4263677"/>
            <a:ext cx="672473" cy="24622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Ringside Narrow Book" panose="020B0604020202020204"/>
                <a:ea typeface="+mn-ea"/>
                <a:cs typeface="+mn-cs"/>
              </a:rPr>
              <a:t>CREF Stock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chemeClr val="bg1"/>
                </a:solidFill>
                <a:effectLst/>
                <a:uLnTx/>
                <a:uFillTx/>
                <a:latin typeface="Ringside Narrow" panose="02000500000000000000" pitchFamily="2" charset="0"/>
              </a:rPr>
              <a:t>25%</a:t>
            </a:r>
          </a:p>
        </p:txBody>
      </p:sp>
      <p:sp>
        <p:nvSpPr>
          <p:cNvPr id="16" name="Oval 15">
            <a:extLst>
              <a:ext uri="{FF2B5EF4-FFF2-40B4-BE49-F238E27FC236}">
                <a16:creationId xmlns:a16="http://schemas.microsoft.com/office/drawing/2014/main" id="{612BEA80-7D5C-175E-4E6C-77EF126DDB1B}"/>
              </a:ext>
            </a:extLst>
          </p:cNvPr>
          <p:cNvSpPr/>
          <p:nvPr/>
        </p:nvSpPr>
        <p:spPr>
          <a:xfrm>
            <a:off x="6861776" y="3694964"/>
            <a:ext cx="314652" cy="3146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18" name="Oval 17">
            <a:extLst>
              <a:ext uri="{FF2B5EF4-FFF2-40B4-BE49-F238E27FC236}">
                <a16:creationId xmlns:a16="http://schemas.microsoft.com/office/drawing/2014/main" id="{9F1AA844-549F-71B0-8FDF-9A1D9CCBF12E}"/>
              </a:ext>
            </a:extLst>
          </p:cNvPr>
          <p:cNvSpPr/>
          <p:nvPr/>
        </p:nvSpPr>
        <p:spPr>
          <a:xfrm>
            <a:off x="6934388" y="4626996"/>
            <a:ext cx="169428" cy="169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23" name="Oval 22">
            <a:extLst>
              <a:ext uri="{FF2B5EF4-FFF2-40B4-BE49-F238E27FC236}">
                <a16:creationId xmlns:a16="http://schemas.microsoft.com/office/drawing/2014/main" id="{30F24279-D736-E744-80A0-F7815BDC6EF9}"/>
              </a:ext>
            </a:extLst>
          </p:cNvPr>
          <p:cNvSpPr/>
          <p:nvPr/>
        </p:nvSpPr>
        <p:spPr>
          <a:xfrm>
            <a:off x="4854059" y="4562306"/>
            <a:ext cx="290448" cy="2904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25" name="TextBox 24">
            <a:extLst>
              <a:ext uri="{FF2B5EF4-FFF2-40B4-BE49-F238E27FC236}">
                <a16:creationId xmlns:a16="http://schemas.microsoft.com/office/drawing/2014/main" id="{5BEB3698-CE27-B1A0-5B4C-DDE0429E779E}"/>
              </a:ext>
            </a:extLst>
          </p:cNvPr>
          <p:cNvSpPr txBox="1"/>
          <p:nvPr/>
        </p:nvSpPr>
        <p:spPr>
          <a:xfrm>
            <a:off x="6391872" y="4075091"/>
            <a:ext cx="1254460"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a:t>
            </a:r>
            <a:b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b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13%</a:t>
            </a:r>
          </a:p>
        </p:txBody>
      </p:sp>
      <p:sp>
        <p:nvSpPr>
          <p:cNvPr id="44" name="TextBox 43">
            <a:extLst>
              <a:ext uri="{FF2B5EF4-FFF2-40B4-BE49-F238E27FC236}">
                <a16:creationId xmlns:a16="http://schemas.microsoft.com/office/drawing/2014/main" id="{A33D0135-21C8-00F1-DB3A-03F18BD3CEBA}"/>
              </a:ext>
            </a:extLst>
          </p:cNvPr>
          <p:cNvSpPr txBox="1"/>
          <p:nvPr/>
        </p:nvSpPr>
        <p:spPr>
          <a:xfrm>
            <a:off x="6551614" y="4852754"/>
            <a:ext cx="934976"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Mid Cap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7%</a:t>
            </a:r>
          </a:p>
        </p:txBody>
      </p:sp>
      <p:sp>
        <p:nvSpPr>
          <p:cNvPr id="45" name="TextBox 44">
            <a:extLst>
              <a:ext uri="{FF2B5EF4-FFF2-40B4-BE49-F238E27FC236}">
                <a16:creationId xmlns:a16="http://schemas.microsoft.com/office/drawing/2014/main" id="{B6808484-9C83-5433-B79D-167EB0D18873}"/>
              </a:ext>
            </a:extLst>
          </p:cNvPr>
          <p:cNvSpPr txBox="1"/>
          <p:nvPr/>
        </p:nvSpPr>
        <p:spPr>
          <a:xfrm>
            <a:off x="4495112" y="3863621"/>
            <a:ext cx="1008343"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Small Cap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3%</a:t>
            </a:r>
          </a:p>
        </p:txBody>
      </p:sp>
      <p:sp>
        <p:nvSpPr>
          <p:cNvPr id="51" name="TextBox 50">
            <a:extLst>
              <a:ext uri="{FF2B5EF4-FFF2-40B4-BE49-F238E27FC236}">
                <a16:creationId xmlns:a16="http://schemas.microsoft.com/office/drawing/2014/main" id="{DF209080-5524-5640-8F05-F8678B2326C9}"/>
              </a:ext>
            </a:extLst>
          </p:cNvPr>
          <p:cNvSpPr txBox="1"/>
          <p:nvPr/>
        </p:nvSpPr>
        <p:spPr>
          <a:xfrm>
            <a:off x="4489322" y="4907754"/>
            <a:ext cx="1019923"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International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12%</a:t>
            </a:r>
          </a:p>
        </p:txBody>
      </p:sp>
      <p:sp>
        <p:nvSpPr>
          <p:cNvPr id="55" name="Oval 54">
            <a:extLst>
              <a:ext uri="{FF2B5EF4-FFF2-40B4-BE49-F238E27FC236}">
                <a16:creationId xmlns:a16="http://schemas.microsoft.com/office/drawing/2014/main" id="{FB0B6B2D-B502-B8C3-56EC-C2D782668F01}"/>
              </a:ext>
            </a:extLst>
          </p:cNvPr>
          <p:cNvSpPr/>
          <p:nvPr/>
        </p:nvSpPr>
        <p:spPr>
          <a:xfrm>
            <a:off x="1997463" y="4232953"/>
            <a:ext cx="121020" cy="1210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61" name="TextBox 60">
            <a:extLst>
              <a:ext uri="{FF2B5EF4-FFF2-40B4-BE49-F238E27FC236}">
                <a16:creationId xmlns:a16="http://schemas.microsoft.com/office/drawing/2014/main" id="{693A9A45-6B05-6EA8-44F3-7E489AE837DC}"/>
              </a:ext>
            </a:extLst>
          </p:cNvPr>
          <p:cNvSpPr txBox="1"/>
          <p:nvPr/>
        </p:nvSpPr>
        <p:spPr>
          <a:xfrm>
            <a:off x="1646166" y="4399416"/>
            <a:ext cx="797796" cy="24622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CREF Stock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5%</a:t>
            </a:r>
          </a:p>
        </p:txBody>
      </p:sp>
      <p:sp>
        <p:nvSpPr>
          <p:cNvPr id="64" name="Oval 63">
            <a:extLst>
              <a:ext uri="{FF2B5EF4-FFF2-40B4-BE49-F238E27FC236}">
                <a16:creationId xmlns:a16="http://schemas.microsoft.com/office/drawing/2014/main" id="{217AF86C-5AC1-B149-73F6-F81A359873FF}"/>
              </a:ext>
            </a:extLst>
          </p:cNvPr>
          <p:cNvSpPr>
            <a:spLocks/>
          </p:cNvSpPr>
          <p:nvPr/>
        </p:nvSpPr>
        <p:spPr>
          <a:xfrm>
            <a:off x="2654547" y="3649316"/>
            <a:ext cx="677712" cy="6777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71" name="Oval 70">
            <a:extLst>
              <a:ext uri="{FF2B5EF4-FFF2-40B4-BE49-F238E27FC236}">
                <a16:creationId xmlns:a16="http://schemas.microsoft.com/office/drawing/2014/main" id="{88744EE9-9B36-4A64-CDE9-E3B000D4F4C1}"/>
              </a:ext>
            </a:extLst>
          </p:cNvPr>
          <p:cNvSpPr/>
          <p:nvPr/>
        </p:nvSpPr>
        <p:spPr>
          <a:xfrm>
            <a:off x="2872383" y="4581501"/>
            <a:ext cx="242040" cy="2420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73" name="Oval 72">
            <a:extLst>
              <a:ext uri="{FF2B5EF4-FFF2-40B4-BE49-F238E27FC236}">
                <a16:creationId xmlns:a16="http://schemas.microsoft.com/office/drawing/2014/main" id="{7916C0DA-C5C0-24BA-4685-7007F33DB21D}"/>
              </a:ext>
            </a:extLst>
          </p:cNvPr>
          <p:cNvSpPr/>
          <p:nvPr/>
        </p:nvSpPr>
        <p:spPr>
          <a:xfrm>
            <a:off x="934736" y="3644037"/>
            <a:ext cx="193632" cy="19363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74" name="Oval 73">
            <a:extLst>
              <a:ext uri="{FF2B5EF4-FFF2-40B4-BE49-F238E27FC236}">
                <a16:creationId xmlns:a16="http://schemas.microsoft.com/office/drawing/2014/main" id="{2BAABD8E-16EC-772F-E6E6-C83EA9374311}"/>
              </a:ext>
            </a:extLst>
          </p:cNvPr>
          <p:cNvSpPr/>
          <p:nvPr/>
        </p:nvSpPr>
        <p:spPr>
          <a:xfrm>
            <a:off x="692696" y="4559107"/>
            <a:ext cx="677712" cy="6777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75" name="TextBox 74">
            <a:extLst>
              <a:ext uri="{FF2B5EF4-FFF2-40B4-BE49-F238E27FC236}">
                <a16:creationId xmlns:a16="http://schemas.microsoft.com/office/drawing/2014/main" id="{BAD3D8D8-CD37-B379-FC32-CB74CAC24671}"/>
              </a:ext>
            </a:extLst>
          </p:cNvPr>
          <p:cNvSpPr txBox="1"/>
          <p:nvPr/>
        </p:nvSpPr>
        <p:spPr>
          <a:xfrm>
            <a:off x="2668218" y="3833387"/>
            <a:ext cx="677712"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Ringside Narrow Book" panose="020B0604020202020204"/>
                <a:ea typeface="+mn-ea"/>
                <a:cs typeface="+mn-cs"/>
              </a:rPr>
              <a:t>BlackRock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chemeClr val="bg1"/>
                </a:solidFill>
                <a:effectLst/>
                <a:uLnTx/>
                <a:uFillTx/>
                <a:latin typeface="Ringside Narrow" panose="02000500000000000000" pitchFamily="2" charset="0"/>
              </a:rPr>
              <a:t>28%</a:t>
            </a:r>
          </a:p>
        </p:txBody>
      </p:sp>
      <p:sp>
        <p:nvSpPr>
          <p:cNvPr id="76" name="TextBox 75">
            <a:extLst>
              <a:ext uri="{FF2B5EF4-FFF2-40B4-BE49-F238E27FC236}">
                <a16:creationId xmlns:a16="http://schemas.microsoft.com/office/drawing/2014/main" id="{28A43AC1-6408-76DB-E415-C559819A5403}"/>
              </a:ext>
            </a:extLst>
          </p:cNvPr>
          <p:cNvSpPr txBox="1"/>
          <p:nvPr/>
        </p:nvSpPr>
        <p:spPr>
          <a:xfrm>
            <a:off x="2550900" y="4866104"/>
            <a:ext cx="885007"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Mid Cap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10%</a:t>
            </a:r>
          </a:p>
        </p:txBody>
      </p:sp>
      <p:sp>
        <p:nvSpPr>
          <p:cNvPr id="77" name="TextBox 76">
            <a:extLst>
              <a:ext uri="{FF2B5EF4-FFF2-40B4-BE49-F238E27FC236}">
                <a16:creationId xmlns:a16="http://schemas.microsoft.com/office/drawing/2014/main" id="{DE958458-4A5F-B76A-E7F9-C1AE1BCE4287}"/>
              </a:ext>
            </a:extLst>
          </p:cNvPr>
          <p:cNvSpPr txBox="1"/>
          <p:nvPr/>
        </p:nvSpPr>
        <p:spPr>
          <a:xfrm>
            <a:off x="530425" y="3864615"/>
            <a:ext cx="1002255" cy="369332"/>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Small Cap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8%</a:t>
            </a:r>
          </a:p>
        </p:txBody>
      </p:sp>
      <p:sp>
        <p:nvSpPr>
          <p:cNvPr id="78" name="TextBox 77">
            <a:extLst>
              <a:ext uri="{FF2B5EF4-FFF2-40B4-BE49-F238E27FC236}">
                <a16:creationId xmlns:a16="http://schemas.microsoft.com/office/drawing/2014/main" id="{9141CC1A-BAE4-1E3C-4A6F-0AA0B85D298A}"/>
              </a:ext>
            </a:extLst>
          </p:cNvPr>
          <p:cNvSpPr txBox="1"/>
          <p:nvPr/>
        </p:nvSpPr>
        <p:spPr>
          <a:xfrm>
            <a:off x="675360" y="4675966"/>
            <a:ext cx="712384" cy="492443"/>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41459"/>
                </a:solidFill>
                <a:effectLst/>
                <a:uLnTx/>
                <a:uFillTx/>
                <a:latin typeface="Ringside Narrow Book" panose="020B0604020202020204"/>
                <a:ea typeface="+mn-ea"/>
                <a:cs typeface="+mn-cs"/>
              </a:rPr>
              <a:t>BlackRock International Equity Index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u="none" strike="noStrike" kern="1200" cap="none" spc="0" normalizeH="0" baseline="0" noProof="0" dirty="0">
                <a:ln>
                  <a:noFill/>
                </a:ln>
                <a:solidFill>
                  <a:srgbClr val="041459"/>
                </a:solidFill>
                <a:effectLst/>
                <a:uLnTx/>
                <a:uFillTx/>
                <a:latin typeface="Ringside Narrow" panose="02000500000000000000" pitchFamily="2" charset="0"/>
              </a:rPr>
              <a:t>28%</a:t>
            </a:r>
          </a:p>
        </p:txBody>
      </p:sp>
      <p:graphicFrame>
        <p:nvGraphicFramePr>
          <p:cNvPr id="79" name="Table 6">
            <a:extLst>
              <a:ext uri="{FF2B5EF4-FFF2-40B4-BE49-F238E27FC236}">
                <a16:creationId xmlns:a16="http://schemas.microsoft.com/office/drawing/2014/main" id="{223E26FD-19F0-D038-91DA-39F2D2C09570}"/>
              </a:ext>
            </a:extLst>
          </p:cNvPr>
          <p:cNvGraphicFramePr>
            <a:graphicFrameLocks noGrp="1"/>
          </p:cNvGraphicFramePr>
          <p:nvPr>
            <p:custDataLst>
              <p:tags r:id="rId2"/>
            </p:custDataLst>
            <p:extLst>
              <p:ext uri="{D42A27DB-BD31-4B8C-83A1-F6EECF244321}">
                <p14:modId xmlns:p14="http://schemas.microsoft.com/office/powerpoint/2010/main" val="2643157416"/>
              </p:ext>
            </p:extLst>
          </p:nvPr>
        </p:nvGraphicFramePr>
        <p:xfrm>
          <a:off x="8207608" y="3456446"/>
          <a:ext cx="2984195" cy="1905158"/>
        </p:xfrm>
        <a:graphic>
          <a:graphicData uri="http://schemas.openxmlformats.org/drawingml/2006/table">
            <a:tbl>
              <a:tblPr firstRow="1" bandRow="1">
                <a:tableStyleId>{2D5ABB26-0587-4C30-8999-92F81FD0307C}</a:tableStyleId>
              </a:tblPr>
              <a:tblGrid>
                <a:gridCol w="661433">
                  <a:extLst>
                    <a:ext uri="{9D8B030D-6E8A-4147-A177-3AD203B41FA5}">
                      <a16:colId xmlns:a16="http://schemas.microsoft.com/office/drawing/2014/main" val="488358620"/>
                    </a:ext>
                  </a:extLst>
                </a:gridCol>
                <a:gridCol w="774254">
                  <a:extLst>
                    <a:ext uri="{9D8B030D-6E8A-4147-A177-3AD203B41FA5}">
                      <a16:colId xmlns:a16="http://schemas.microsoft.com/office/drawing/2014/main" val="815289480"/>
                    </a:ext>
                  </a:extLst>
                </a:gridCol>
                <a:gridCol w="774254">
                  <a:extLst>
                    <a:ext uri="{9D8B030D-6E8A-4147-A177-3AD203B41FA5}">
                      <a16:colId xmlns:a16="http://schemas.microsoft.com/office/drawing/2014/main" val="405053257"/>
                    </a:ext>
                  </a:extLst>
                </a:gridCol>
                <a:gridCol w="774254">
                  <a:extLst>
                    <a:ext uri="{9D8B030D-6E8A-4147-A177-3AD203B41FA5}">
                      <a16:colId xmlns:a16="http://schemas.microsoft.com/office/drawing/2014/main" val="815601703"/>
                    </a:ext>
                  </a:extLst>
                </a:gridCol>
              </a:tblGrid>
              <a:tr h="302993">
                <a:tc>
                  <a:txBody>
                    <a:bodyPr/>
                    <a:lstStyle/>
                    <a:p>
                      <a:pPr algn="ctr"/>
                      <a:endParaRPr lang="en-US" sz="800">
                        <a:latin typeface="Gill Sans Nova Light" panose="020B0302020104020203"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lang="en-US" sz="1200">
                          <a:latin typeface="+mn-lt"/>
                        </a:rPr>
                        <a:t>Value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lang="en-US" sz="1200">
                          <a:latin typeface="+mn-lt"/>
                        </a:rPr>
                        <a:t>Blend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lang="en-US" sz="1200">
                          <a:latin typeface="+mn-lt"/>
                        </a:rPr>
                        <a:t>Growth</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184778769"/>
                  </a:ext>
                </a:extLst>
              </a:tr>
              <a:tr h="534055">
                <a:tc>
                  <a:txBody>
                    <a:bodyPr/>
                    <a:lstStyle/>
                    <a:p>
                      <a:pPr algn="ctr"/>
                      <a:r>
                        <a:rPr lang="en-US" sz="1200">
                          <a:latin typeface="+mn-lt"/>
                        </a:rPr>
                        <a:t>Large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lang="en-US" sz="1200" dirty="0">
                          <a:latin typeface="+mn-lt"/>
                        </a:rPr>
                        <a:t>23%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DD"/>
                    </a:solidFill>
                  </a:tcPr>
                </a:tc>
                <a:tc>
                  <a:txBody>
                    <a:bodyPr/>
                    <a:lstStyle/>
                    <a:p>
                      <a:pPr algn="ctr"/>
                      <a:r>
                        <a:rPr lang="en-US" sz="1200" dirty="0">
                          <a:latin typeface="+mn-lt"/>
                        </a:rPr>
                        <a:t>30%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DD"/>
                    </a:solidFill>
                  </a:tcPr>
                </a:tc>
                <a:tc>
                  <a:txBody>
                    <a:bodyPr/>
                    <a:lstStyle/>
                    <a:p>
                      <a:pPr algn="ctr"/>
                      <a:r>
                        <a:rPr lang="en-US" sz="1200" dirty="0">
                          <a:latin typeface="+mn-lt"/>
                        </a:rPr>
                        <a:t>23%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DD"/>
                    </a:solidFill>
                  </a:tcPr>
                </a:tc>
                <a:extLst>
                  <a:ext uri="{0D108BD9-81ED-4DB2-BD59-A6C34878D82A}">
                    <a16:rowId xmlns:a16="http://schemas.microsoft.com/office/drawing/2014/main" val="1344006120"/>
                  </a:ext>
                </a:extLst>
              </a:tr>
              <a:tr h="534055">
                <a:tc>
                  <a:txBody>
                    <a:bodyPr/>
                    <a:lstStyle/>
                    <a:p>
                      <a:pPr algn="ctr"/>
                      <a:r>
                        <a:rPr lang="en-US" sz="1200">
                          <a:latin typeface="+mn-lt"/>
                        </a:rPr>
                        <a:t>Mid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lang="en-US" sz="1200">
                          <a:latin typeface="+mn-lt"/>
                        </a:rPr>
                        <a:t>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DD"/>
                    </a:solidFill>
                  </a:tcPr>
                </a:tc>
                <a:tc>
                  <a:txBody>
                    <a:bodyPr/>
                    <a:lstStyle/>
                    <a:p>
                      <a:pPr algn="ctr"/>
                      <a:r>
                        <a:rPr lang="en-US" sz="1200" dirty="0">
                          <a:latin typeface="+mn-lt"/>
                        </a:rPr>
                        <a:t>7%</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DD"/>
                    </a:solidFill>
                  </a:tcPr>
                </a:tc>
                <a:tc>
                  <a:txBody>
                    <a:bodyPr/>
                    <a:lstStyle/>
                    <a:p>
                      <a:pPr algn="ctr"/>
                      <a:r>
                        <a:rPr lang="en-US" sz="1200" dirty="0">
                          <a:latin typeface="+mn-lt"/>
                        </a:rPr>
                        <a:t>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DD"/>
                    </a:solidFill>
                  </a:tcPr>
                </a:tc>
                <a:extLst>
                  <a:ext uri="{0D108BD9-81ED-4DB2-BD59-A6C34878D82A}">
                    <a16:rowId xmlns:a16="http://schemas.microsoft.com/office/drawing/2014/main" val="4189001662"/>
                  </a:ext>
                </a:extLst>
              </a:tr>
              <a:tr h="534055">
                <a:tc>
                  <a:txBody>
                    <a:bodyPr/>
                    <a:lstStyle/>
                    <a:p>
                      <a:pPr algn="ctr"/>
                      <a:r>
                        <a:rPr lang="en-US" sz="1200" dirty="0">
                          <a:latin typeface="+mn-lt"/>
                        </a:rPr>
                        <a:t>Small</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r>
                        <a:rPr lang="en-US" sz="1200">
                          <a:latin typeface="+mn-lt"/>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DD"/>
                    </a:solidFill>
                  </a:tcPr>
                </a:tc>
                <a:tc>
                  <a:txBody>
                    <a:bodyPr/>
                    <a:lstStyle/>
                    <a:p>
                      <a:pPr algn="ctr"/>
                      <a:r>
                        <a:rPr lang="en-US" sz="1200" dirty="0">
                          <a:latin typeface="+mn-lt"/>
                        </a:rPr>
                        <a:t>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DD"/>
                    </a:solidFill>
                  </a:tcPr>
                </a:tc>
                <a:tc>
                  <a:txBody>
                    <a:bodyPr/>
                    <a:lstStyle/>
                    <a:p>
                      <a:pPr algn="ctr"/>
                      <a:r>
                        <a:rPr lang="en-US" sz="1200" dirty="0">
                          <a:latin typeface="+mn-lt"/>
                        </a:rPr>
                        <a:t>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7E7DD"/>
                    </a:solidFill>
                  </a:tcPr>
                </a:tc>
                <a:extLst>
                  <a:ext uri="{0D108BD9-81ED-4DB2-BD59-A6C34878D82A}">
                    <a16:rowId xmlns:a16="http://schemas.microsoft.com/office/drawing/2014/main" val="2348520937"/>
                  </a:ext>
                </a:extLst>
              </a:tr>
            </a:tbl>
          </a:graphicData>
        </a:graphic>
      </p:graphicFrame>
      <p:sp>
        <p:nvSpPr>
          <p:cNvPr id="84" name="Oval 83">
            <a:extLst>
              <a:ext uri="{FF2B5EF4-FFF2-40B4-BE49-F238E27FC236}">
                <a16:creationId xmlns:a16="http://schemas.microsoft.com/office/drawing/2014/main" id="{330C6A61-71EB-4002-BE34-15CBFBD43B55}"/>
              </a:ext>
            </a:extLst>
          </p:cNvPr>
          <p:cNvSpPr/>
          <p:nvPr/>
        </p:nvSpPr>
        <p:spPr>
          <a:xfrm>
            <a:off x="4962977" y="3750608"/>
            <a:ext cx="72612" cy="726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86" name="TextBox 12">
            <a:extLst>
              <a:ext uri="{FF2B5EF4-FFF2-40B4-BE49-F238E27FC236}">
                <a16:creationId xmlns:a16="http://schemas.microsoft.com/office/drawing/2014/main" id="{6A43D9A7-9C71-DF12-EB0E-490851675355}"/>
              </a:ext>
            </a:extLst>
          </p:cNvPr>
          <p:cNvSpPr txBox="1"/>
          <p:nvPr/>
        </p:nvSpPr>
        <p:spPr>
          <a:xfrm>
            <a:off x="290271" y="2121359"/>
            <a:ext cx="11347757" cy="426567"/>
          </a:xfrm>
          <a:prstGeom prst="rect">
            <a:avLst/>
          </a:prstGeom>
          <a:noFill/>
        </p:spPr>
        <p:txBody>
          <a:bodyPr wrap="square" l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7000"/>
              </a:lnSpc>
              <a:spcBef>
                <a:spcPts val="0"/>
              </a:spcBef>
              <a:spcAft>
                <a:spcPts val="600"/>
              </a:spcAft>
              <a:buClr>
                <a:srgbClr val="041459"/>
              </a:buClr>
              <a:buSzTx/>
              <a:buFontTx/>
              <a:buNone/>
              <a:tabLst/>
              <a:defRPr/>
            </a:pPr>
            <a:r>
              <a:rPr kumimoji="0" lang="en-US" sz="1300" b="1" u="none" strike="noStrike" kern="1200" cap="none" spc="0" normalizeH="0" baseline="0" noProof="0" dirty="0">
                <a:ln>
                  <a:noFill/>
                </a:ln>
                <a:solidFill>
                  <a:srgbClr val="041459"/>
                </a:solidFill>
                <a:effectLst/>
                <a:uLnTx/>
                <a:uFillTx/>
                <a:latin typeface="Ringside Narrow" panose="02000500000000000000" pitchFamily="2" charset="0"/>
                <a:ea typeface="Calibri" panose="020F0502020204030204" pitchFamily="34" charset="0"/>
                <a:cs typeface="Times New Roman" panose="02020603050405020304" pitchFamily="18" charset="0"/>
              </a:rPr>
              <a:t>CORE-SATELLITE  </a:t>
            </a:r>
            <a:r>
              <a:rPr lang="en-US" sz="1300" b="1" dirty="0">
                <a:latin typeface="Ringside Narrow" panose="02000500000000000000" pitchFamily="2" charset="0"/>
              </a:rPr>
              <a:t>EQUITY ALLOCATION</a:t>
            </a:r>
            <a:r>
              <a:rPr kumimoji="0" lang="en-US" sz="1300" b="1" u="none" strike="noStrike" kern="1200" cap="none" spc="0" normalizeH="0" baseline="0" noProof="0" dirty="0">
                <a:ln>
                  <a:noFill/>
                </a:ln>
                <a:solidFill>
                  <a:srgbClr val="041459"/>
                </a:solidFill>
                <a:effectLst/>
                <a:uLnTx/>
                <a:uFillTx/>
                <a:latin typeface="Ringside Narrow" panose="02000500000000000000" pitchFamily="2" charset="0"/>
                <a:ea typeface="Calibri" panose="020F0502020204030204" pitchFamily="34" charset="0"/>
                <a:cs typeface="Times New Roman" panose="02020603050405020304" pitchFamily="18" charset="0"/>
              </a:rPr>
              <a:t> EXAMPLE WITH CREF STOCK: TIAA EMPLOYEE 401(K) AND RETIREMENT PLAN—TIAA RETIREPLUS MODEL</a:t>
            </a:r>
          </a:p>
        </p:txBody>
      </p:sp>
      <p:sp>
        <p:nvSpPr>
          <p:cNvPr id="89" name="TextBox 12">
            <a:extLst>
              <a:ext uri="{FF2B5EF4-FFF2-40B4-BE49-F238E27FC236}">
                <a16:creationId xmlns:a16="http://schemas.microsoft.com/office/drawing/2014/main" id="{DB9E6A95-EC01-BF01-45BB-07DF503E2691}"/>
              </a:ext>
            </a:extLst>
          </p:cNvPr>
          <p:cNvSpPr txBox="1"/>
          <p:nvPr/>
        </p:nvSpPr>
        <p:spPr>
          <a:xfrm>
            <a:off x="327859" y="3146819"/>
            <a:ext cx="3430679" cy="192624"/>
          </a:xfrm>
          <a:prstGeom prst="rect">
            <a:avLst/>
          </a:prstGeom>
          <a:noFill/>
        </p:spPr>
        <p:txBody>
          <a:bodyPr wrap="square" l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7000"/>
              </a:lnSpc>
              <a:spcBef>
                <a:spcPts val="0"/>
              </a:spcBef>
              <a:spcAft>
                <a:spcPts val="600"/>
              </a:spcAft>
              <a:buClr>
                <a:srgbClr val="041459"/>
              </a:buClr>
              <a:buSzTx/>
              <a:buFontTx/>
              <a:buNone/>
              <a:tabLst/>
              <a:defRPr/>
            </a:pPr>
            <a:r>
              <a:rPr kumimoji="0" lang="en-US" sz="1200" b="1" u="none" strike="noStrike" kern="1200" cap="none" spc="0" normalizeH="0" baseline="0" noProof="0" dirty="0">
                <a:ln>
                  <a:noFill/>
                </a:ln>
                <a:solidFill>
                  <a:srgbClr val="041459"/>
                </a:solidFill>
                <a:effectLst/>
                <a:uLnTx/>
                <a:uFillTx/>
                <a:latin typeface="Ringside Narrow" panose="02000500000000000000" pitchFamily="2" charset="0"/>
                <a:ea typeface="Calibri" panose="020F0502020204030204" pitchFamily="34" charset="0"/>
                <a:cs typeface="Times New Roman" panose="02020603050405020304" pitchFamily="18" charset="0"/>
              </a:rPr>
              <a:t>Early stage equity allocations – 2055</a:t>
            </a:r>
          </a:p>
        </p:txBody>
      </p:sp>
      <p:sp>
        <p:nvSpPr>
          <p:cNvPr id="94" name="TextBox 12">
            <a:extLst>
              <a:ext uri="{FF2B5EF4-FFF2-40B4-BE49-F238E27FC236}">
                <a16:creationId xmlns:a16="http://schemas.microsoft.com/office/drawing/2014/main" id="{8DDDAE20-8632-DAC6-25A3-BA3EF6F43936}"/>
              </a:ext>
            </a:extLst>
          </p:cNvPr>
          <p:cNvSpPr txBox="1"/>
          <p:nvPr/>
        </p:nvSpPr>
        <p:spPr>
          <a:xfrm>
            <a:off x="4295776" y="3149808"/>
            <a:ext cx="3430678" cy="189635"/>
          </a:xfrm>
          <a:prstGeom prst="rect">
            <a:avLst/>
          </a:prstGeom>
          <a:noFill/>
        </p:spPr>
        <p:txBody>
          <a:bodyPr wrap="square" l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7000"/>
              </a:lnSpc>
              <a:spcBef>
                <a:spcPts val="0"/>
              </a:spcBef>
              <a:spcAft>
                <a:spcPts val="600"/>
              </a:spcAft>
              <a:buClr>
                <a:srgbClr val="041459"/>
              </a:buClr>
              <a:buSzTx/>
              <a:buFontTx/>
              <a:buNone/>
              <a:tabLst/>
              <a:defRPr/>
            </a:pPr>
            <a:r>
              <a:rPr kumimoji="0" lang="en-US" sz="1200" b="1" u="none" strike="noStrike" kern="1200" cap="none" spc="0" normalizeH="0" baseline="0" noProof="0" dirty="0">
                <a:ln>
                  <a:noFill/>
                </a:ln>
                <a:solidFill>
                  <a:srgbClr val="041459"/>
                </a:solidFill>
                <a:effectLst/>
                <a:uLnTx/>
                <a:uFillTx/>
                <a:latin typeface="Ringside Narrow" panose="02000500000000000000" pitchFamily="2" charset="0"/>
                <a:ea typeface="Calibri" panose="020F0502020204030204" pitchFamily="34" charset="0"/>
                <a:cs typeface="Times New Roman" panose="02020603050405020304" pitchFamily="18" charset="0"/>
              </a:rPr>
              <a:t>End stage equity allocation – 2025</a:t>
            </a:r>
          </a:p>
        </p:txBody>
      </p:sp>
      <p:sp>
        <p:nvSpPr>
          <p:cNvPr id="100" name="Isosceles Triangle 99">
            <a:extLst>
              <a:ext uri="{FF2B5EF4-FFF2-40B4-BE49-F238E27FC236}">
                <a16:creationId xmlns:a16="http://schemas.microsoft.com/office/drawing/2014/main" id="{3AAC0DD4-304B-2500-26CD-B514AB94D131}"/>
              </a:ext>
            </a:extLst>
          </p:cNvPr>
          <p:cNvSpPr/>
          <p:nvPr/>
        </p:nvSpPr>
        <p:spPr>
          <a:xfrm rot="5400000">
            <a:off x="3463849" y="4175737"/>
            <a:ext cx="1159230" cy="274321"/>
          </a:xfrm>
          <a:prstGeom prst="triangle">
            <a:avLst>
              <a:gd name="adj" fmla="val 51567"/>
            </a:avLst>
          </a:prstGeom>
          <a:solidFill>
            <a:schemeClr val="bg2">
              <a:lumMod val="90000"/>
            </a:schemeClr>
          </a:solidFill>
          <a:ln w="127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Ringside Narrow Book" panose="020B0604020202020204"/>
              <a:ea typeface="+mn-ea"/>
              <a:cs typeface="+mn-cs"/>
            </a:endParaRPr>
          </a:p>
        </p:txBody>
      </p:sp>
      <p:sp>
        <p:nvSpPr>
          <p:cNvPr id="103" name="TextBox 102">
            <a:extLst>
              <a:ext uri="{FF2B5EF4-FFF2-40B4-BE49-F238E27FC236}">
                <a16:creationId xmlns:a16="http://schemas.microsoft.com/office/drawing/2014/main" id="{EACC2DCD-2C79-830E-43BE-3945804DBDAE}"/>
              </a:ext>
            </a:extLst>
          </p:cNvPr>
          <p:cNvSpPr txBox="1"/>
          <p:nvPr/>
        </p:nvSpPr>
        <p:spPr>
          <a:xfrm>
            <a:off x="327859" y="5581124"/>
            <a:ext cx="11414339" cy="721345"/>
          </a:xfrm>
          <a:prstGeom prst="rect">
            <a:avLst/>
          </a:prstGeom>
          <a:solidFill>
            <a:schemeClr val="accent2"/>
          </a:solidFill>
        </p:spPr>
        <p:txBody>
          <a:bodyPr wrap="square" tIns="91440" bIns="91440" anchor="ctr" anchorCtr="0">
            <a:no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1" u="none" strike="noStrike" kern="1200" cap="none" spc="0" normalizeH="0" baseline="0" noProof="0" dirty="0">
                <a:ln>
                  <a:noFill/>
                </a:ln>
                <a:solidFill>
                  <a:srgbClr val="041459"/>
                </a:solidFill>
                <a:effectLst/>
                <a:uLnTx/>
                <a:uFillTx/>
                <a:latin typeface="Ringside Narrow" panose="02000500000000000000" pitchFamily="2" charset="0"/>
                <a:cs typeface="Sentinel Book" panose="02060603060506030203" pitchFamily="18" charset="0"/>
              </a:rPr>
              <a:t>A core-satellite framework only works if the “core” provides complete style box exposure, allowing the allocator to change the weights of the satellites in proportion to their pro-rata share, all while maintaining the same overall equity style box exposure. CREF Stock</a:t>
            </a:r>
            <a:r>
              <a:rPr kumimoji="0" lang="en-US" sz="1400" b="1" strike="noStrike" kern="1200" cap="none" spc="0" normalizeH="0" baseline="0" noProof="0" dirty="0">
                <a:ln>
                  <a:noFill/>
                </a:ln>
                <a:solidFill>
                  <a:srgbClr val="041459"/>
                </a:solidFill>
                <a:effectLst/>
                <a:uLnTx/>
                <a:uFillTx/>
                <a:latin typeface="Ringside Narrow" panose="02000500000000000000" pitchFamily="2" charset="0"/>
                <a:cs typeface="Sentinel Book" panose="02060603060506030203" pitchFamily="18" charset="0"/>
              </a:rPr>
              <a:t> </a:t>
            </a:r>
            <a:r>
              <a:rPr lang="en-US" sz="1400" b="1" u="sng" dirty="0">
                <a:solidFill>
                  <a:srgbClr val="041459"/>
                </a:solidFill>
                <a:latin typeface="Ringside Narrow" panose="02000500000000000000" pitchFamily="2" charset="0"/>
                <a:cs typeface="Sentinel Book" panose="02060603060506030203" pitchFamily="18" charset="0"/>
              </a:rPr>
              <a:t>is</a:t>
            </a:r>
            <a:r>
              <a:rPr lang="en-US" sz="1400" b="1" dirty="0">
                <a:solidFill>
                  <a:srgbClr val="041459"/>
                </a:solidFill>
                <a:latin typeface="Ringside Narrow" panose="02000500000000000000" pitchFamily="2" charset="0"/>
                <a:cs typeface="Sentinel Book" panose="02060603060506030203" pitchFamily="18" charset="0"/>
              </a:rPr>
              <a:t> the</a:t>
            </a:r>
            <a:r>
              <a:rPr kumimoji="0" lang="en-US" sz="1400" b="1" u="none" strike="noStrike" kern="1200" cap="none" spc="0" normalizeH="0" baseline="0" noProof="0" dirty="0">
                <a:ln>
                  <a:noFill/>
                </a:ln>
                <a:solidFill>
                  <a:srgbClr val="041459"/>
                </a:solidFill>
                <a:effectLst/>
                <a:uLnTx/>
                <a:uFillTx/>
                <a:latin typeface="Ringside Narrow" panose="02000500000000000000" pitchFamily="2" charset="0"/>
                <a:cs typeface="Sentinel Book" panose="02060603060506030203" pitchFamily="18" charset="0"/>
              </a:rPr>
              <a:t> style box. </a:t>
            </a:r>
          </a:p>
        </p:txBody>
      </p:sp>
      <p:cxnSp>
        <p:nvCxnSpPr>
          <p:cNvPr id="5" name="Straight Connector 4">
            <a:extLst>
              <a:ext uri="{FF2B5EF4-FFF2-40B4-BE49-F238E27FC236}">
                <a16:creationId xmlns:a16="http://schemas.microsoft.com/office/drawing/2014/main" id="{11E0DA0A-6119-0D41-651A-8781FD2D6FEB}"/>
              </a:ext>
            </a:extLst>
          </p:cNvPr>
          <p:cNvCxnSpPr>
            <a:cxnSpLocks/>
          </p:cNvCxnSpPr>
          <p:nvPr/>
        </p:nvCxnSpPr>
        <p:spPr>
          <a:xfrm>
            <a:off x="8026257" y="3146249"/>
            <a:ext cx="0" cy="2215355"/>
          </a:xfrm>
          <a:prstGeom prst="line">
            <a:avLst/>
          </a:prstGeom>
          <a:ln w="63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
        <p:nvSpPr>
          <p:cNvPr id="17" name="TextBox 12">
            <a:extLst>
              <a:ext uri="{FF2B5EF4-FFF2-40B4-BE49-F238E27FC236}">
                <a16:creationId xmlns:a16="http://schemas.microsoft.com/office/drawing/2014/main" id="{4B619266-E7C7-7819-63D2-36F3D020F3EE}"/>
              </a:ext>
            </a:extLst>
          </p:cNvPr>
          <p:cNvSpPr txBox="1"/>
          <p:nvPr/>
        </p:nvSpPr>
        <p:spPr>
          <a:xfrm>
            <a:off x="8207608" y="3159928"/>
            <a:ext cx="3430678" cy="189635"/>
          </a:xfrm>
          <a:prstGeom prst="rect">
            <a:avLst/>
          </a:prstGeom>
          <a:noFill/>
        </p:spPr>
        <p:txBody>
          <a:bodyPr wrap="square" l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7000"/>
              </a:lnSpc>
              <a:spcBef>
                <a:spcPts val="0"/>
              </a:spcBef>
              <a:spcAft>
                <a:spcPts val="600"/>
              </a:spcAft>
              <a:buClr>
                <a:srgbClr val="041459"/>
              </a:buClr>
              <a:buSzTx/>
              <a:buFontTx/>
              <a:buNone/>
              <a:tabLst/>
              <a:defRPr/>
            </a:pPr>
            <a:r>
              <a:rPr kumimoji="0" lang="en-US" sz="1200" b="1" u="none" strike="noStrike" kern="1200" cap="none" spc="0" normalizeH="0" baseline="0" noProof="0" dirty="0">
                <a:ln>
                  <a:noFill/>
                </a:ln>
                <a:solidFill>
                  <a:srgbClr val="041459"/>
                </a:solidFill>
                <a:effectLst/>
                <a:uLnTx/>
                <a:uFillTx/>
                <a:latin typeface="Ringside Narrow" panose="02000500000000000000" pitchFamily="2" charset="0"/>
                <a:ea typeface="Calibri" panose="020F0502020204030204" pitchFamily="34" charset="0"/>
                <a:cs typeface="Times New Roman" panose="02020603050405020304" pitchFamily="18" charset="0"/>
              </a:rPr>
              <a:t>Equity style box target allocations remain the same</a:t>
            </a:r>
          </a:p>
        </p:txBody>
      </p:sp>
      <p:sp>
        <p:nvSpPr>
          <p:cNvPr id="15" name="Rectangle 14">
            <a:extLst>
              <a:ext uri="{FF2B5EF4-FFF2-40B4-BE49-F238E27FC236}">
                <a16:creationId xmlns:a16="http://schemas.microsoft.com/office/drawing/2014/main" id="{1C7412D4-47A6-B093-6EA6-8B0ADB9228CA}"/>
              </a:ext>
            </a:extLst>
          </p:cNvPr>
          <p:cNvSpPr/>
          <p:nvPr/>
        </p:nvSpPr>
        <p:spPr>
          <a:xfrm>
            <a:off x="11191802" y="0"/>
            <a:ext cx="1000197" cy="302371"/>
          </a:xfrm>
          <a:prstGeom prst="rect">
            <a:avLst/>
          </a:prstGeom>
          <a:solidFill>
            <a:schemeClr val="accent4"/>
          </a:solidFill>
          <a:ln w="127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solidFill>
                  <a:schemeClr val="bg1"/>
                </a:solidFill>
              </a:rPr>
              <a:t>Option 1</a:t>
            </a:r>
          </a:p>
        </p:txBody>
      </p:sp>
      <p:sp>
        <p:nvSpPr>
          <p:cNvPr id="2" name="Footer Placeholder 4">
            <a:extLst>
              <a:ext uri="{FF2B5EF4-FFF2-40B4-BE49-F238E27FC236}">
                <a16:creationId xmlns:a16="http://schemas.microsoft.com/office/drawing/2014/main" id="{172B6D57-8DB7-966D-6358-E519A056879A}"/>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10" name="Text Placeholder 2">
            <a:extLst>
              <a:ext uri="{FF2B5EF4-FFF2-40B4-BE49-F238E27FC236}">
                <a16:creationId xmlns:a16="http://schemas.microsoft.com/office/drawing/2014/main" id="{7CB3A3B9-28EE-0F27-9AA4-71AF0C2486FD}"/>
              </a:ext>
            </a:extLst>
          </p:cNvPr>
          <p:cNvSpPr>
            <a:spLocks noGrp="1"/>
          </p:cNvSpPr>
          <p:nvPr/>
        </p:nvSpPr>
        <p:spPr>
          <a:xfrm>
            <a:off x="292100" y="1009706"/>
            <a:ext cx="11414336" cy="78634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dirty="0">
                <a:solidFill>
                  <a:schemeClr val="tx1"/>
                </a:solidFill>
              </a:rPr>
              <a:t>With all nine of the equity style boxes represented, CREF Stock is an ideal “core” equity allocation in a target date model glidepath. </a:t>
            </a:r>
            <a:br>
              <a:rPr lang="en-US" sz="1600" dirty="0">
                <a:solidFill>
                  <a:schemeClr val="tx1"/>
                </a:solidFill>
              </a:rPr>
            </a:br>
            <a:r>
              <a:rPr kumimoji="0" lang="en-US" sz="1600" b="0" i="0" u="none" strike="noStrike" kern="1200" cap="none" spc="0" normalizeH="0" baseline="0" noProof="0" dirty="0">
                <a:ln>
                  <a:noFill/>
                </a:ln>
                <a:solidFill>
                  <a:srgbClr val="041459"/>
                </a:solidFill>
                <a:effectLst/>
                <a:uLnTx/>
                <a:uFillTx/>
                <a:latin typeface="Ringside Narrow Book"/>
                <a:ea typeface="+mn-ea"/>
                <a:cs typeface="+mn-cs"/>
              </a:rPr>
              <a:t>This gives participants in default solutions end-to-end, diversified global equity exposure in one variable annuity (VA) contract. Plan </a:t>
            </a:r>
            <a:r>
              <a:rPr kumimoji="0" lang="en-US" sz="1600" b="0" i="0" u="none" strike="noStrike" kern="1200" cap="none" spc="0" normalizeH="0" baseline="0" noProof="0" dirty="0">
                <a:ln>
                  <a:noFill/>
                </a:ln>
                <a:solidFill>
                  <a:schemeClr val="tx1"/>
                </a:solidFill>
                <a:effectLst/>
                <a:uLnTx/>
                <a:uFillTx/>
                <a:latin typeface="Ringside Narrow Book"/>
                <a:ea typeface="+mn-ea"/>
                <a:cs typeface="+mn-cs"/>
              </a:rPr>
              <a:t>c</a:t>
            </a:r>
            <a:r>
              <a:rPr lang="en-US" sz="1600" dirty="0" err="1">
                <a:solidFill>
                  <a:schemeClr val="tx1"/>
                </a:solidFill>
              </a:rPr>
              <a:t>onsultants</a:t>
            </a:r>
            <a:r>
              <a:rPr lang="en-US" sz="1600" dirty="0">
                <a:solidFill>
                  <a:schemeClr val="tx1"/>
                </a:solidFill>
              </a:rPr>
              <a:t> can customize the VA allocation along the glidepath, </a:t>
            </a:r>
            <a:r>
              <a:rPr kumimoji="0" lang="en-US" sz="1600" u="none" strike="noStrike" kern="1200" cap="none" spc="0" normalizeH="0" baseline="0" noProof="0" dirty="0">
                <a:ln>
                  <a:noFill/>
                </a:ln>
                <a:solidFill>
                  <a:srgbClr val="041459"/>
                </a:solidFill>
                <a:effectLst/>
                <a:uLnTx/>
                <a:uFillTx/>
              </a:rPr>
              <a:t>using proprietary and nonproprietary “satellite” equity funds tactically as needed to achieve the desired asset class exposures. </a:t>
            </a:r>
            <a:endParaRPr lang="en-US" sz="1600" dirty="0">
              <a:solidFill>
                <a:schemeClr val="tx1"/>
              </a:solidFill>
            </a:endParaRPr>
          </a:p>
        </p:txBody>
      </p:sp>
      <p:sp>
        <p:nvSpPr>
          <p:cNvPr id="12" name="Text Placeholder 2">
            <a:extLst>
              <a:ext uri="{FF2B5EF4-FFF2-40B4-BE49-F238E27FC236}">
                <a16:creationId xmlns:a16="http://schemas.microsoft.com/office/drawing/2014/main" id="{2E35BBA7-A717-908E-75BD-DA5823A73EA2}"/>
              </a:ext>
            </a:extLst>
          </p:cNvPr>
          <p:cNvSpPr>
            <a:spLocks noGrp="1"/>
          </p:cNvSpPr>
          <p:nvPr/>
        </p:nvSpPr>
        <p:spPr>
          <a:xfrm>
            <a:off x="298451" y="2486106"/>
            <a:ext cx="11443748" cy="507649"/>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600"/>
              </a:spcAft>
              <a:buClr>
                <a:srgbClr val="041459"/>
              </a:buClr>
              <a:buSzTx/>
              <a:buFont typeface="Arial" panose="020B0604020202020204" pitchFamily="34" charset="0"/>
              <a:buNone/>
              <a:tabLst/>
              <a:defRPr/>
            </a:pPr>
            <a:r>
              <a:rPr kumimoji="0" lang="en-US" sz="1300" b="0" i="0" u="none" strike="noStrike" kern="1200" cap="none" spc="0" normalizeH="0" baseline="0" noProof="0" dirty="0">
                <a:ln>
                  <a:noFill/>
                </a:ln>
                <a:solidFill>
                  <a:srgbClr val="041459"/>
                </a:solidFill>
                <a:effectLst/>
                <a:uLnTx/>
                <a:uFillTx/>
                <a:latin typeface="Ringside Narrow Book"/>
                <a:ea typeface="+mn-ea"/>
                <a:cs typeface="+mn-cs"/>
              </a:rPr>
              <a:t>In this example, the 3(38) advisor uses CREF Stock as the core equity allocation and the BlackRock funds as satellites. The advisor customizes the allocations along the glidepath, increasing allocation to the VA as participants approach their target retirement date,  achieving complete style box exposure throughout.</a:t>
            </a:r>
          </a:p>
        </p:txBody>
      </p:sp>
    </p:spTree>
    <p:extLst>
      <p:ext uri="{BB962C8B-B14F-4D97-AF65-F5344CB8AC3E}">
        <p14:creationId xmlns:p14="http://schemas.microsoft.com/office/powerpoint/2010/main" val="4105351257"/>
      </p:ext>
    </p:extLst>
  </p:cSld>
  <p:clrMapOvr>
    <a:masterClrMapping/>
  </p:clrMapOvr>
  <p:extLst>
    <p:ext uri="{6950BFC3-D8DA-4A85-94F7-54DA5524770B}">
      <p188:commentRel xmlns:p188="http://schemas.microsoft.com/office/powerpoint/2018/8/main" r:id="rId5"/>
    </p:ext>
  </p:extLs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itle 63">
            <a:extLst>
              <a:ext uri="{FF2B5EF4-FFF2-40B4-BE49-F238E27FC236}">
                <a16:creationId xmlns:a16="http://schemas.microsoft.com/office/drawing/2014/main" id="{5138BB83-3322-4582-0A7D-BD1B70B53ABA}"/>
              </a:ext>
            </a:extLst>
          </p:cNvPr>
          <p:cNvSpPr>
            <a:spLocks noGrp="1"/>
          </p:cNvSpPr>
          <p:nvPr>
            <p:ph type="title"/>
          </p:nvPr>
        </p:nvSpPr>
        <p:spPr>
          <a:xfrm>
            <a:off x="292100" y="612648"/>
            <a:ext cx="9668330" cy="627573"/>
          </a:xfrm>
        </p:spPr>
        <p:txBody>
          <a:bodyPr/>
          <a:lstStyle/>
          <a:p>
            <a:pPr marL="0" marR="0" lvl="0" indent="0" algn="l" defTabSz="914400" rtl="0" eaLnBrk="1" fontAlgn="auto" latinLnBrk="0" hangingPunct="1">
              <a:lnSpc>
                <a:spcPct val="105000"/>
              </a:lnSpc>
              <a:spcBef>
                <a:spcPts val="0"/>
              </a:spcBef>
              <a:spcAft>
                <a:spcPts val="800"/>
              </a:spcAft>
              <a:buClrTx/>
              <a:buSzTx/>
              <a:buFontTx/>
              <a:buNone/>
              <a:tabLst/>
              <a:defRPr/>
            </a:pPr>
            <a:r>
              <a:rPr lang="en-US" dirty="0"/>
              <a:t>Nuveen by the numbers</a:t>
            </a:r>
            <a:br>
              <a:rPr lang="en-US" dirty="0"/>
            </a:br>
            <a:r>
              <a:rPr kumimoji="0" lang="en-US" sz="1600" b="0" i="0" u="none" strike="noStrike" kern="1200" cap="none" spc="0" normalizeH="0" baseline="0" noProof="0" dirty="0">
                <a:ln>
                  <a:noFill/>
                </a:ln>
                <a:solidFill>
                  <a:srgbClr val="041459"/>
                </a:solidFill>
                <a:effectLst/>
                <a:uLnTx/>
                <a:uFillTx/>
                <a:latin typeface="Ringside Narrow Book" panose="02000500000000000000" pitchFamily="2" charset="0"/>
                <a:ea typeface="+mn-ea"/>
                <a:cs typeface="+mn-cs"/>
              </a:rPr>
              <a:t>For more than 50 years, our commitment to responsible investing has helped our clients align their long-term financial goals with their investment values.</a:t>
            </a:r>
            <a:br>
              <a:rPr kumimoji="0" lang="en-US" sz="1600" b="0" i="0" u="none" strike="noStrike" kern="1200" cap="none" spc="0" normalizeH="0" baseline="0" noProof="0" dirty="0">
                <a:ln>
                  <a:noFill/>
                </a:ln>
                <a:solidFill>
                  <a:srgbClr val="041459"/>
                </a:solidFill>
                <a:effectLst/>
                <a:uLnTx/>
                <a:uFillTx/>
                <a:latin typeface="Ringside Narrow Book" panose="02000500000000000000" pitchFamily="2" charset="0"/>
                <a:ea typeface="+mn-ea"/>
                <a:cs typeface="+mn-cs"/>
              </a:rPr>
            </a:br>
            <a:endParaRPr lang="en-US" dirty="0"/>
          </a:p>
        </p:txBody>
      </p:sp>
      <p:sp>
        <p:nvSpPr>
          <p:cNvPr id="66" name="Text Placeholder 65">
            <a:extLst>
              <a:ext uri="{FF2B5EF4-FFF2-40B4-BE49-F238E27FC236}">
                <a16:creationId xmlns:a16="http://schemas.microsoft.com/office/drawing/2014/main" id="{F6E3D370-5666-42F8-F094-56F5F72DF786}"/>
              </a:ext>
            </a:extLst>
          </p:cNvPr>
          <p:cNvSpPr>
            <a:spLocks noGrp="1"/>
          </p:cNvSpPr>
          <p:nvPr>
            <p:ph type="body" sz="quarter" idx="16"/>
          </p:nvPr>
        </p:nvSpPr>
        <p:spPr>
          <a:xfrm>
            <a:off x="-511" y="1592642"/>
            <a:ext cx="3840480" cy="2057400"/>
          </a:xfrm>
          <a:solidFill>
            <a:schemeClr val="accent6"/>
          </a:solidFill>
        </p:spPr>
        <p:txBody>
          <a:bodyPr bIns="201168" anchor="b" anchorCtr="0"/>
          <a:lstStyle/>
          <a:p>
            <a:pPr lvl="0"/>
            <a:endParaRPr lang="en-US" dirty="0"/>
          </a:p>
          <a:p>
            <a:pPr lvl="0"/>
            <a:r>
              <a:rPr lang="en-US" sz="1600" noProof="0" dirty="0">
                <a:latin typeface="Ringside Narrow" panose="02000500000000000000" pitchFamily="2" charset="0"/>
              </a:rPr>
              <a:t>Fixed income</a:t>
            </a:r>
            <a:br>
              <a:rPr lang="en-US" sz="1400" noProof="0" dirty="0"/>
            </a:br>
            <a:r>
              <a:rPr lang="en-US" sz="1200" b="0" noProof="0" dirty="0">
                <a:latin typeface="Ringside Narrow Book" panose="02000500000000000000" pitchFamily="2" charset="0"/>
              </a:rPr>
              <a:t>One of the largest fixed income teams in the world with a 125-year track record</a:t>
            </a:r>
            <a:r>
              <a:rPr lang="en-US" sz="1200" b="0" baseline="30000" noProof="0" dirty="0">
                <a:latin typeface="Ringside Narrow Book" panose="02000500000000000000" pitchFamily="2" charset="0"/>
              </a:rPr>
              <a:t>1</a:t>
            </a:r>
          </a:p>
        </p:txBody>
      </p:sp>
      <p:sp>
        <p:nvSpPr>
          <p:cNvPr id="125" name="TextBox 124">
            <a:extLst>
              <a:ext uri="{FF2B5EF4-FFF2-40B4-BE49-F238E27FC236}">
                <a16:creationId xmlns:a16="http://schemas.microsoft.com/office/drawing/2014/main" id="{B7C37123-3746-C9DD-2915-D38094E5A226}"/>
              </a:ext>
            </a:extLst>
          </p:cNvPr>
          <p:cNvSpPr txBox="1"/>
          <p:nvPr/>
        </p:nvSpPr>
        <p:spPr>
          <a:xfrm>
            <a:off x="1224371" y="1796801"/>
            <a:ext cx="2528326" cy="907941"/>
          </a:xfrm>
          <a:prstGeom prst="rect">
            <a:avLst/>
          </a:prstGeom>
          <a:ln>
            <a:noFill/>
          </a:ln>
        </p:spPr>
        <p:txBody>
          <a:bodyPr wrap="square" lIns="0" tIns="0" rIns="0" rtlCol="0" anchor="ctr">
            <a:spAutoFit/>
          </a:bodyPr>
          <a:lstStyle/>
          <a:p>
            <a:pPr>
              <a:buSzPct val="65000"/>
            </a:pPr>
            <a:r>
              <a:rPr lang="en-US" sz="5600" b="1">
                <a:latin typeface="TIAA Challenger Black" pitchFamily="2" charset="77"/>
              </a:rPr>
              <a:t>$431B</a:t>
            </a:r>
          </a:p>
        </p:txBody>
      </p:sp>
      <p:pic>
        <p:nvPicPr>
          <p:cNvPr id="4" name="Picture Placeholder 3">
            <a:extLst>
              <a:ext uri="{FF2B5EF4-FFF2-40B4-BE49-F238E27FC236}">
                <a16:creationId xmlns:a16="http://schemas.microsoft.com/office/drawing/2014/main" id="{2D9E2F81-3105-386A-AAA0-BB853CFB976C}"/>
              </a:ext>
              <a:ext uri="{C183D7F6-B498-43B3-948B-1728B52AA6E4}">
                <adec:decorative xmlns:adec="http://schemas.microsoft.com/office/drawing/2017/decorative" val="1"/>
              </a:ext>
            </a:extLst>
          </p:cNvPr>
          <p:cNvPicPr>
            <a:picLocks noGrp="1" noChangeAspect="1"/>
          </p:cNvPicPr>
          <p:nvPr>
            <p:ph type="pic" sz="quarter" idx="18"/>
          </p:nvPr>
        </p:nvPicPr>
        <p:blipFill>
          <a:blip r:embed="rId3">
            <a:extLst>
              <a:ext uri="{96DAC541-7B7A-43D3-8B79-37D633B846F1}">
                <asvg:svgBlip xmlns:asvg="http://schemas.microsoft.com/office/drawing/2016/SVG/main" r:embed="rId4"/>
              </a:ext>
            </a:extLst>
          </a:blip>
          <a:srcRect/>
          <a:stretch/>
        </p:blipFill>
        <p:spPr>
          <a:xfrm>
            <a:off x="291590" y="1779935"/>
            <a:ext cx="669365" cy="669364"/>
          </a:xfrm>
          <a:prstGeom prst="rect">
            <a:avLst/>
          </a:prstGeom>
        </p:spPr>
      </p:pic>
      <p:sp>
        <p:nvSpPr>
          <p:cNvPr id="9" name="Slide Number Placeholder 8">
            <a:extLst>
              <a:ext uri="{FF2B5EF4-FFF2-40B4-BE49-F238E27FC236}">
                <a16:creationId xmlns:a16="http://schemas.microsoft.com/office/drawing/2014/main" id="{3BDEE38F-FA12-2F04-29DE-5B2F02365A85}"/>
              </a:ext>
            </a:extLst>
          </p:cNvPr>
          <p:cNvSpPr>
            <a:spLocks noGrp="1"/>
          </p:cNvSpPr>
          <p:nvPr>
            <p:ph type="sldNum" sz="quarter" idx="12"/>
          </p:nvPr>
        </p:nvSpPr>
        <p:spPr/>
        <p:txBody>
          <a:bodyPr/>
          <a:lstStyle/>
          <a:p>
            <a:fld id="{E5B12101-DB11-214A-81F9-2D258DBE057F}" type="slidenum">
              <a:rPr lang="en-US" smtClean="0"/>
              <a:pPr/>
              <a:t>90</a:t>
            </a:fld>
            <a:endParaRPr lang="en-US"/>
          </a:p>
        </p:txBody>
      </p:sp>
      <p:sp>
        <p:nvSpPr>
          <p:cNvPr id="10" name="Text Placeholder 19">
            <a:extLst>
              <a:ext uri="{FF2B5EF4-FFF2-40B4-BE49-F238E27FC236}">
                <a16:creationId xmlns:a16="http://schemas.microsoft.com/office/drawing/2014/main" id="{A49077B0-F09D-7EA3-2166-FFACFC27B055}"/>
              </a:ext>
            </a:extLst>
          </p:cNvPr>
          <p:cNvSpPr>
            <a:spLocks noGrp="1"/>
          </p:cNvSpPr>
          <p:nvPr/>
        </p:nvSpPr>
        <p:spPr>
          <a:xfrm>
            <a:off x="311083" y="5887615"/>
            <a:ext cx="11329416" cy="549338"/>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10719" defTabSz="767015">
              <a:spcAft>
                <a:spcPts val="100"/>
              </a:spcAft>
              <a:tabLst>
                <a:tab pos="180824" algn="l"/>
                <a:tab pos="181292" algn="l"/>
              </a:tabLst>
            </a:pPr>
            <a:r>
              <a:rPr lang="en-US" sz="850" dirty="0"/>
              <a:t>As of Jun. 30, 2024. Nuveen assets under management (AUM) is inclusive of underlying investment specialists. </a:t>
            </a:r>
          </a:p>
          <a:p>
            <a:pPr marR="10719" defTabSz="767015">
              <a:spcAft>
                <a:spcPts val="100"/>
              </a:spcAft>
              <a:tabLst>
                <a:tab pos="180824" algn="l"/>
                <a:tab pos="181292" algn="l"/>
              </a:tabLst>
            </a:pPr>
            <a:r>
              <a:rPr lang="en-US" sz="850" dirty="0"/>
              <a:t>1. Nuveen traces its history to 1898 when the company began underwriting municipal bonds, and TIAA was founded in 1918. 2. Nuveen’s equities investing team (which is inclusive of TIAA’s equities investing team) started investing in equities in 1952 and started a responsible investing strategy in 1990. 3. ANREV/INREV/NCREIF Fund Manager Survey 2023. Survey illustrated rankings of 116 fund managers globally by AUM as of Dec. 31, 2022; updated annually. 4. As of 31 Mar 2024. Multi-asset AUM includes target date and other multi-asset strategies. Underlying asset categories included in target date funds are $28B fixed income, $71B equities and $2B real estate.</a:t>
            </a:r>
          </a:p>
        </p:txBody>
      </p:sp>
      <p:sp>
        <p:nvSpPr>
          <p:cNvPr id="15" name="Text Placeholder 65">
            <a:extLst>
              <a:ext uri="{FF2B5EF4-FFF2-40B4-BE49-F238E27FC236}">
                <a16:creationId xmlns:a16="http://schemas.microsoft.com/office/drawing/2014/main" id="{2C1CD938-CF7C-C22A-CCA3-8B4973F72381}"/>
              </a:ext>
            </a:extLst>
          </p:cNvPr>
          <p:cNvSpPr txBox="1">
            <a:spLocks/>
          </p:cNvSpPr>
          <p:nvPr/>
        </p:nvSpPr>
        <p:spPr>
          <a:xfrm>
            <a:off x="3952461" y="1592642"/>
            <a:ext cx="3840480" cy="2057400"/>
          </a:xfrm>
          <a:prstGeom prst="rect">
            <a:avLst/>
          </a:prstGeom>
          <a:solidFill>
            <a:schemeClr val="bg2"/>
          </a:solidFill>
        </p:spPr>
        <p:txBody>
          <a:bodyPr vert="horz" lIns="1234440" tIns="246888" rIns="182880" bIns="201168"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r>
              <a:rPr lang="en-US" sz="1600" dirty="0">
                <a:latin typeface="Ringside Narrow" panose="02000500000000000000" pitchFamily="2" charset="0"/>
              </a:rPr>
              <a:t>Equities</a:t>
            </a:r>
            <a:br>
              <a:rPr lang="en-US" sz="1400" dirty="0"/>
            </a:br>
            <a:r>
              <a:rPr lang="en-US" sz="1200" b="0" dirty="0">
                <a:latin typeface="Ringside Narrow Book" panose="02000500000000000000" pitchFamily="2" charset="0"/>
              </a:rPr>
              <a:t>70+-year commitment to providing innovative, specialized and diverse strategies</a:t>
            </a:r>
            <a:r>
              <a:rPr lang="en-US" sz="1200" b="0" baseline="30000" dirty="0">
                <a:latin typeface="Ringside Narrow Book" panose="02000500000000000000" pitchFamily="2" charset="0"/>
              </a:rPr>
              <a:t>2</a:t>
            </a:r>
          </a:p>
        </p:txBody>
      </p:sp>
      <p:sp>
        <p:nvSpPr>
          <p:cNvPr id="16" name="TextBox 15">
            <a:extLst>
              <a:ext uri="{FF2B5EF4-FFF2-40B4-BE49-F238E27FC236}">
                <a16:creationId xmlns:a16="http://schemas.microsoft.com/office/drawing/2014/main" id="{8859652E-0861-EC5E-C556-7B96D0E41527}"/>
              </a:ext>
            </a:extLst>
          </p:cNvPr>
          <p:cNvSpPr txBox="1"/>
          <p:nvPr/>
        </p:nvSpPr>
        <p:spPr>
          <a:xfrm>
            <a:off x="5130688" y="1796801"/>
            <a:ext cx="2528326" cy="907941"/>
          </a:xfrm>
          <a:prstGeom prst="rect">
            <a:avLst/>
          </a:prstGeom>
          <a:ln>
            <a:noFill/>
          </a:ln>
        </p:spPr>
        <p:txBody>
          <a:bodyPr wrap="square" lIns="0" tIns="0" rIns="0" rtlCol="0" anchor="ctr">
            <a:spAutoFit/>
          </a:bodyPr>
          <a:lstStyle/>
          <a:p>
            <a:pPr>
              <a:buSzPct val="65000"/>
            </a:pPr>
            <a:r>
              <a:rPr lang="en-US" sz="5600" b="1">
                <a:latin typeface="TIAA Challenger Black" pitchFamily="2" charset="77"/>
              </a:rPr>
              <a:t>$397B</a:t>
            </a:r>
          </a:p>
        </p:txBody>
      </p:sp>
      <p:sp>
        <p:nvSpPr>
          <p:cNvPr id="22" name="Text Placeholder 65">
            <a:extLst>
              <a:ext uri="{FF2B5EF4-FFF2-40B4-BE49-F238E27FC236}">
                <a16:creationId xmlns:a16="http://schemas.microsoft.com/office/drawing/2014/main" id="{76399DAB-EAD2-B79F-8511-887A51327678}"/>
              </a:ext>
            </a:extLst>
          </p:cNvPr>
          <p:cNvSpPr txBox="1">
            <a:spLocks/>
          </p:cNvSpPr>
          <p:nvPr/>
        </p:nvSpPr>
        <p:spPr>
          <a:xfrm>
            <a:off x="7914764" y="1586777"/>
            <a:ext cx="3840480" cy="2057400"/>
          </a:xfrm>
          <a:prstGeom prst="rect">
            <a:avLst/>
          </a:prstGeom>
          <a:solidFill>
            <a:schemeClr val="accent6"/>
          </a:solidFill>
        </p:spPr>
        <p:txBody>
          <a:bodyPr vert="horz" lIns="1234440" tIns="246888" rIns="182880" bIns="201168"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r>
              <a:rPr lang="en-US" sz="1600" dirty="0">
                <a:latin typeface="Ringside Narrow" panose="02000500000000000000" pitchFamily="2" charset="0"/>
              </a:rPr>
              <a:t>Private capital</a:t>
            </a:r>
            <a:br>
              <a:rPr lang="en-US" sz="1400" dirty="0"/>
            </a:br>
            <a:r>
              <a:rPr lang="en-US" sz="1200" b="0" dirty="0">
                <a:latin typeface="Ringside Narrow Book" panose="02000500000000000000" pitchFamily="2" charset="0"/>
              </a:rPr>
              <a:t>Established leader across private credit, private equity and private placements </a:t>
            </a:r>
          </a:p>
        </p:txBody>
      </p:sp>
      <p:sp>
        <p:nvSpPr>
          <p:cNvPr id="23" name="TextBox 22">
            <a:extLst>
              <a:ext uri="{FF2B5EF4-FFF2-40B4-BE49-F238E27FC236}">
                <a16:creationId xmlns:a16="http://schemas.microsoft.com/office/drawing/2014/main" id="{525AEEEA-195C-AB0C-1615-ED70F776F060}"/>
              </a:ext>
            </a:extLst>
          </p:cNvPr>
          <p:cNvSpPr txBox="1"/>
          <p:nvPr/>
        </p:nvSpPr>
        <p:spPr>
          <a:xfrm>
            <a:off x="9037005" y="1790936"/>
            <a:ext cx="2528326" cy="907941"/>
          </a:xfrm>
          <a:prstGeom prst="rect">
            <a:avLst/>
          </a:prstGeom>
          <a:ln>
            <a:noFill/>
          </a:ln>
        </p:spPr>
        <p:txBody>
          <a:bodyPr wrap="square" lIns="0" tIns="0" rIns="0" rtlCol="0" anchor="ctr">
            <a:spAutoFit/>
          </a:bodyPr>
          <a:lstStyle/>
          <a:p>
            <a:pPr>
              <a:buSzPct val="65000"/>
            </a:pPr>
            <a:r>
              <a:rPr lang="en-US" sz="5600" b="1">
                <a:latin typeface="TIAA Challenger Black" pitchFamily="2" charset="77"/>
              </a:rPr>
              <a:t>$120B</a:t>
            </a:r>
          </a:p>
        </p:txBody>
      </p:sp>
      <p:sp>
        <p:nvSpPr>
          <p:cNvPr id="29" name="Text Placeholder 65">
            <a:extLst>
              <a:ext uri="{FF2B5EF4-FFF2-40B4-BE49-F238E27FC236}">
                <a16:creationId xmlns:a16="http://schemas.microsoft.com/office/drawing/2014/main" id="{AC5DCDE5-B547-37E4-B773-191A286CD091}"/>
              </a:ext>
            </a:extLst>
          </p:cNvPr>
          <p:cNvSpPr txBox="1">
            <a:spLocks/>
          </p:cNvSpPr>
          <p:nvPr/>
        </p:nvSpPr>
        <p:spPr>
          <a:xfrm>
            <a:off x="6805" y="3761705"/>
            <a:ext cx="3840480" cy="2102825"/>
          </a:xfrm>
          <a:prstGeom prst="rect">
            <a:avLst/>
          </a:prstGeom>
          <a:solidFill>
            <a:schemeClr val="bg2"/>
          </a:solidFill>
        </p:spPr>
        <p:txBody>
          <a:bodyPr vert="horz" lIns="1234440" tIns="246888" rIns="182880" bIns="201168"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r>
              <a:rPr lang="en-US" sz="1600" dirty="0">
                <a:latin typeface="Ringside Narrow" panose="02000500000000000000" pitchFamily="2" charset="0"/>
              </a:rPr>
              <a:t>Real estate</a:t>
            </a:r>
            <a:br>
              <a:rPr lang="en-US" sz="1400" dirty="0"/>
            </a:br>
            <a:r>
              <a:rPr lang="en-US" sz="1200" b="0" dirty="0">
                <a:latin typeface="Ringside Narrow Book" panose="02000500000000000000" pitchFamily="2" charset="0"/>
              </a:rPr>
              <a:t>Top five real estate manager</a:t>
            </a:r>
            <a:br>
              <a:rPr lang="en-US" sz="1200" b="0" dirty="0">
                <a:latin typeface="Ringside Narrow Book" panose="02000500000000000000" pitchFamily="2" charset="0"/>
              </a:rPr>
            </a:br>
            <a:r>
              <a:rPr lang="en-US" sz="1200" b="0" dirty="0">
                <a:latin typeface="Ringside Narrow Book" panose="02000500000000000000" pitchFamily="2" charset="0"/>
              </a:rPr>
              <a:t>globally with an 85-year</a:t>
            </a:r>
            <a:br>
              <a:rPr lang="en-US" sz="1200" b="0" dirty="0">
                <a:latin typeface="Ringside Narrow Book" panose="02000500000000000000" pitchFamily="2" charset="0"/>
              </a:rPr>
            </a:br>
            <a:r>
              <a:rPr lang="en-US" sz="1200" b="0" dirty="0">
                <a:latin typeface="Ringside Narrow Book" panose="02000500000000000000" pitchFamily="2" charset="0"/>
              </a:rPr>
              <a:t>heritage</a:t>
            </a:r>
            <a:r>
              <a:rPr lang="en-US" sz="1200" b="0" baseline="30000" dirty="0">
                <a:latin typeface="Ringside Narrow Book" panose="02000500000000000000" pitchFamily="2" charset="0"/>
              </a:rPr>
              <a:t>3</a:t>
            </a:r>
          </a:p>
        </p:txBody>
      </p:sp>
      <p:sp>
        <p:nvSpPr>
          <p:cNvPr id="30" name="TextBox 29">
            <a:extLst>
              <a:ext uri="{FF2B5EF4-FFF2-40B4-BE49-F238E27FC236}">
                <a16:creationId xmlns:a16="http://schemas.microsoft.com/office/drawing/2014/main" id="{20F73585-6E70-1780-30A3-24B598B13EED}"/>
              </a:ext>
            </a:extLst>
          </p:cNvPr>
          <p:cNvSpPr txBox="1"/>
          <p:nvPr/>
        </p:nvSpPr>
        <p:spPr>
          <a:xfrm>
            <a:off x="1231687" y="4112165"/>
            <a:ext cx="2528326" cy="907941"/>
          </a:xfrm>
          <a:prstGeom prst="rect">
            <a:avLst/>
          </a:prstGeom>
          <a:ln>
            <a:noFill/>
          </a:ln>
        </p:spPr>
        <p:txBody>
          <a:bodyPr wrap="square" lIns="0" tIns="0" rIns="0" rtlCol="0" anchor="ctr">
            <a:spAutoFit/>
          </a:bodyPr>
          <a:lstStyle/>
          <a:p>
            <a:pPr>
              <a:buSzPct val="65000"/>
            </a:pPr>
            <a:r>
              <a:rPr lang="en-US" sz="5600" b="1" dirty="0">
                <a:latin typeface="TIAA Challenger Black" pitchFamily="2" charset="77"/>
              </a:rPr>
              <a:t>$143B</a:t>
            </a:r>
          </a:p>
        </p:txBody>
      </p:sp>
      <p:sp>
        <p:nvSpPr>
          <p:cNvPr id="36" name="Text Placeholder 65">
            <a:extLst>
              <a:ext uri="{FF2B5EF4-FFF2-40B4-BE49-F238E27FC236}">
                <a16:creationId xmlns:a16="http://schemas.microsoft.com/office/drawing/2014/main" id="{09BF0FE0-8385-5D14-0AF2-E8F10A342756}"/>
              </a:ext>
            </a:extLst>
          </p:cNvPr>
          <p:cNvSpPr txBox="1">
            <a:spLocks/>
          </p:cNvSpPr>
          <p:nvPr/>
        </p:nvSpPr>
        <p:spPr>
          <a:xfrm>
            <a:off x="7914764" y="3761705"/>
            <a:ext cx="3840480" cy="2102825"/>
          </a:xfrm>
          <a:prstGeom prst="rect">
            <a:avLst/>
          </a:prstGeom>
          <a:solidFill>
            <a:schemeClr val="bg2"/>
          </a:solidFill>
        </p:spPr>
        <p:txBody>
          <a:bodyPr vert="horz" lIns="1234440" tIns="246888" rIns="182880" bIns="201168"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r>
              <a:rPr lang="en-US" sz="1600" dirty="0">
                <a:latin typeface="Ringside Narrow" panose="02000500000000000000" pitchFamily="2" charset="0"/>
              </a:rPr>
              <a:t>Multi-asset</a:t>
            </a:r>
            <a:br>
              <a:rPr lang="en-US" sz="1400" dirty="0"/>
            </a:br>
            <a:r>
              <a:rPr lang="en-US" sz="1200" b="0" dirty="0">
                <a:latin typeface="Ringside Narrow Book" panose="02000500000000000000" pitchFamily="2" charset="0"/>
              </a:rPr>
              <a:t>Drawing from 150+ differentiated traditional and alternative investments</a:t>
            </a:r>
            <a:r>
              <a:rPr lang="en-US" sz="1200" b="0" baseline="30000" dirty="0">
                <a:latin typeface="Ringside Narrow Book" panose="02000500000000000000" pitchFamily="2" charset="0"/>
              </a:rPr>
              <a:t>4</a:t>
            </a:r>
          </a:p>
        </p:txBody>
      </p:sp>
      <p:sp>
        <p:nvSpPr>
          <p:cNvPr id="37" name="TextBox 36">
            <a:extLst>
              <a:ext uri="{FF2B5EF4-FFF2-40B4-BE49-F238E27FC236}">
                <a16:creationId xmlns:a16="http://schemas.microsoft.com/office/drawing/2014/main" id="{9F645850-30C7-5F31-49E2-11A24013A688}"/>
              </a:ext>
            </a:extLst>
          </p:cNvPr>
          <p:cNvSpPr txBox="1"/>
          <p:nvPr/>
        </p:nvSpPr>
        <p:spPr>
          <a:xfrm>
            <a:off x="9037005" y="4112165"/>
            <a:ext cx="2528326" cy="907941"/>
          </a:xfrm>
          <a:prstGeom prst="rect">
            <a:avLst/>
          </a:prstGeom>
          <a:ln>
            <a:noFill/>
          </a:ln>
        </p:spPr>
        <p:txBody>
          <a:bodyPr wrap="square" lIns="0" tIns="0" rIns="0" rtlCol="0" anchor="ctr">
            <a:spAutoFit/>
          </a:bodyPr>
          <a:lstStyle/>
          <a:p>
            <a:pPr>
              <a:buSzPct val="65000"/>
            </a:pPr>
            <a:r>
              <a:rPr lang="en-US" sz="5600" b="1">
                <a:latin typeface="TIAA Challenger Black" pitchFamily="2" charset="77"/>
              </a:rPr>
              <a:t>$124B</a:t>
            </a:r>
          </a:p>
        </p:txBody>
      </p:sp>
      <p:sp>
        <p:nvSpPr>
          <p:cNvPr id="43" name="Text Placeholder 65">
            <a:extLst>
              <a:ext uri="{FF2B5EF4-FFF2-40B4-BE49-F238E27FC236}">
                <a16:creationId xmlns:a16="http://schemas.microsoft.com/office/drawing/2014/main" id="{86F322DB-140E-FCB4-EB45-2B4E90F4CD6F}"/>
              </a:ext>
            </a:extLst>
          </p:cNvPr>
          <p:cNvSpPr txBox="1">
            <a:spLocks/>
          </p:cNvSpPr>
          <p:nvPr/>
        </p:nvSpPr>
        <p:spPr>
          <a:xfrm>
            <a:off x="3952461" y="3766126"/>
            <a:ext cx="3838600" cy="2102825"/>
          </a:xfrm>
          <a:prstGeom prst="rect">
            <a:avLst/>
          </a:prstGeom>
          <a:solidFill>
            <a:schemeClr val="accent6"/>
          </a:solidFill>
        </p:spPr>
        <p:txBody>
          <a:bodyPr vert="horz" lIns="1234440" tIns="246888" rIns="182880" bIns="201168"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r>
              <a:rPr lang="en-US" sz="1600" dirty="0">
                <a:latin typeface="Ringside Narrow" panose="02000500000000000000" pitchFamily="2" charset="0"/>
              </a:rPr>
              <a:t>Real assets</a:t>
            </a:r>
            <a:br>
              <a:rPr lang="en-US" sz="1400" dirty="0"/>
            </a:br>
            <a:r>
              <a:rPr lang="en-US" sz="1200" b="0" dirty="0">
                <a:latin typeface="Ringside Narrow Book" panose="02000500000000000000" pitchFamily="2" charset="0"/>
              </a:rPr>
              <a:t>More than 250 investment professionals on the ground around </a:t>
            </a:r>
            <a:br>
              <a:rPr lang="en-US" sz="1200" b="0" dirty="0">
                <a:latin typeface="Ringside Narrow Book" panose="02000500000000000000" pitchFamily="2" charset="0"/>
              </a:rPr>
            </a:br>
            <a:r>
              <a:rPr lang="en-US" sz="1200" b="0" dirty="0">
                <a:latin typeface="Ringside Narrow Book" panose="02000500000000000000" pitchFamily="2" charset="0"/>
              </a:rPr>
              <a:t>the world</a:t>
            </a:r>
          </a:p>
        </p:txBody>
      </p:sp>
      <p:sp>
        <p:nvSpPr>
          <p:cNvPr id="44" name="TextBox 43">
            <a:extLst>
              <a:ext uri="{FF2B5EF4-FFF2-40B4-BE49-F238E27FC236}">
                <a16:creationId xmlns:a16="http://schemas.microsoft.com/office/drawing/2014/main" id="{ED228717-4D7E-57C2-1F34-C3AFC578BFAA}"/>
              </a:ext>
            </a:extLst>
          </p:cNvPr>
          <p:cNvSpPr txBox="1"/>
          <p:nvPr/>
        </p:nvSpPr>
        <p:spPr>
          <a:xfrm>
            <a:off x="5134346" y="4116586"/>
            <a:ext cx="2528326" cy="907941"/>
          </a:xfrm>
          <a:prstGeom prst="rect">
            <a:avLst/>
          </a:prstGeom>
          <a:ln>
            <a:noFill/>
          </a:ln>
        </p:spPr>
        <p:txBody>
          <a:bodyPr wrap="square" lIns="0" tIns="0" rIns="0" rtlCol="0" anchor="ctr">
            <a:spAutoFit/>
          </a:bodyPr>
          <a:lstStyle/>
          <a:p>
            <a:pPr>
              <a:buSzPct val="65000"/>
            </a:pPr>
            <a:r>
              <a:rPr lang="en-US" sz="5600" b="1" dirty="0">
                <a:latin typeface="TIAA Challenger Black" pitchFamily="2" charset="77"/>
              </a:rPr>
              <a:t>$31B</a:t>
            </a:r>
          </a:p>
        </p:txBody>
      </p:sp>
      <p:pic>
        <p:nvPicPr>
          <p:cNvPr id="47" name="Graphic 46">
            <a:extLst>
              <a:ext uri="{FF2B5EF4-FFF2-40B4-BE49-F238E27FC236}">
                <a16:creationId xmlns:a16="http://schemas.microsoft.com/office/drawing/2014/main" id="{2F5C5D96-E399-145F-51EA-62F5FB2A2CB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18016" y="4120002"/>
            <a:ext cx="685800" cy="685800"/>
          </a:xfrm>
          <a:prstGeom prst="rect">
            <a:avLst/>
          </a:prstGeom>
        </p:spPr>
      </p:pic>
      <p:pic>
        <p:nvPicPr>
          <p:cNvPr id="48" name="Graphic 47">
            <a:extLst>
              <a:ext uri="{FF2B5EF4-FFF2-40B4-BE49-F238E27FC236}">
                <a16:creationId xmlns:a16="http://schemas.microsoft.com/office/drawing/2014/main" id="{B0CF0722-EF06-FDF7-CE24-307A275ED151}"/>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8183334" y="4127675"/>
            <a:ext cx="685800" cy="685800"/>
          </a:xfrm>
          <a:prstGeom prst="rect">
            <a:avLst/>
          </a:prstGeom>
        </p:spPr>
      </p:pic>
      <p:pic>
        <p:nvPicPr>
          <p:cNvPr id="49" name="Graphic 48">
            <a:extLst>
              <a:ext uri="{FF2B5EF4-FFF2-40B4-BE49-F238E27FC236}">
                <a16:creationId xmlns:a16="http://schemas.microsoft.com/office/drawing/2014/main" id="{14B26224-5A8E-B194-D38E-828AC9A07F9D}"/>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4236229" y="4083280"/>
            <a:ext cx="685800" cy="685800"/>
          </a:xfrm>
          <a:prstGeom prst="rect">
            <a:avLst/>
          </a:prstGeom>
        </p:spPr>
      </p:pic>
      <p:pic>
        <p:nvPicPr>
          <p:cNvPr id="51" name="Graphic 50">
            <a:extLst>
              <a:ext uri="{FF2B5EF4-FFF2-40B4-BE49-F238E27FC236}">
                <a16:creationId xmlns:a16="http://schemas.microsoft.com/office/drawing/2014/main" id="{16C0CE4C-5170-5FC6-64BA-DD2B7EEAFAA2}"/>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8161446" y="1766546"/>
            <a:ext cx="685800" cy="685800"/>
          </a:xfrm>
          <a:prstGeom prst="rect">
            <a:avLst/>
          </a:prstGeom>
        </p:spPr>
      </p:pic>
      <p:pic>
        <p:nvPicPr>
          <p:cNvPr id="52" name="Graphic 51">
            <a:extLst>
              <a:ext uri="{FF2B5EF4-FFF2-40B4-BE49-F238E27FC236}">
                <a16:creationId xmlns:a16="http://schemas.microsoft.com/office/drawing/2014/main" id="{CAE2E758-D683-975A-0FBA-662F6F7E80F5}"/>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4204830" y="1802679"/>
            <a:ext cx="685800" cy="685800"/>
          </a:xfrm>
          <a:prstGeom prst="rect">
            <a:avLst/>
          </a:prstGeom>
        </p:spPr>
      </p:pic>
      <p:sp>
        <p:nvSpPr>
          <p:cNvPr id="2" name="Text Placeholder 9">
            <a:extLst>
              <a:ext uri="{FF2B5EF4-FFF2-40B4-BE49-F238E27FC236}">
                <a16:creationId xmlns:a16="http://schemas.microsoft.com/office/drawing/2014/main" id="{FC236C5E-48F1-DED1-759B-C036969F04CB}"/>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COMBINED STRENGTH OF TIAA AND NUVEEN</a:t>
            </a:r>
          </a:p>
        </p:txBody>
      </p:sp>
      <p:sp>
        <p:nvSpPr>
          <p:cNvPr id="5" name="Footer Placeholder 4">
            <a:extLst>
              <a:ext uri="{FF2B5EF4-FFF2-40B4-BE49-F238E27FC236}">
                <a16:creationId xmlns:a16="http://schemas.microsoft.com/office/drawing/2014/main" id="{83541F78-A663-E770-0AF3-66F0818F05CA}"/>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72430836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89DC3C1-462B-8A9A-FCD1-9E314E082F95}"/>
              </a:ext>
            </a:extLst>
          </p:cNvPr>
          <p:cNvSpPr/>
          <p:nvPr/>
        </p:nvSpPr>
        <p:spPr>
          <a:xfrm>
            <a:off x="0" y="4682"/>
            <a:ext cx="4270185" cy="6853318"/>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3" name="Text Placeholder 22">
            <a:extLst>
              <a:ext uri="{FF2B5EF4-FFF2-40B4-BE49-F238E27FC236}">
                <a16:creationId xmlns:a16="http://schemas.microsoft.com/office/drawing/2014/main" id="{E6F2DC95-F817-9C07-3062-DEDAAB90F578}"/>
              </a:ext>
            </a:extLst>
          </p:cNvPr>
          <p:cNvSpPr>
            <a:spLocks noGrp="1"/>
          </p:cNvSpPr>
          <p:nvPr>
            <p:ph type="body" sz="quarter" idx="13"/>
          </p:nvPr>
        </p:nvSpPr>
        <p:spPr>
          <a:xfrm>
            <a:off x="5434644" y="624694"/>
            <a:ext cx="5635625" cy="823359"/>
          </a:xfrm>
        </p:spPr>
        <p:txBody>
          <a:bodyPr/>
          <a:lstStyle/>
          <a:p>
            <a:pPr lvl="0"/>
            <a:r>
              <a:rPr lang="en-US" sz="1600" b="1" noProof="0">
                <a:latin typeface="Ringside Narrow" panose="02000500000000000000" pitchFamily="2" charset="0"/>
              </a:rPr>
              <a:t>Specialization at scale</a:t>
            </a:r>
          </a:p>
          <a:p>
            <a:pPr lvl="0"/>
            <a:r>
              <a:rPr lang="en-US" sz="1300" noProof="0"/>
              <a:t>Centralization of investment specialists leveraging the depth and breadth of a global asset manager maximizes the opportunity to deliver superior results to our clients.</a:t>
            </a:r>
          </a:p>
        </p:txBody>
      </p:sp>
      <p:sp>
        <p:nvSpPr>
          <p:cNvPr id="11" name="Title 10">
            <a:extLst>
              <a:ext uri="{FF2B5EF4-FFF2-40B4-BE49-F238E27FC236}">
                <a16:creationId xmlns:a16="http://schemas.microsoft.com/office/drawing/2014/main" id="{5F7F1291-9889-9DC0-8BAD-240C9A83F2C8}"/>
              </a:ext>
            </a:extLst>
          </p:cNvPr>
          <p:cNvSpPr>
            <a:spLocks noGrp="1"/>
          </p:cNvSpPr>
          <p:nvPr>
            <p:ph type="title"/>
          </p:nvPr>
        </p:nvSpPr>
        <p:spPr>
          <a:xfrm>
            <a:off x="292099" y="612649"/>
            <a:ext cx="3009901" cy="440756"/>
          </a:xfrm>
        </p:spPr>
        <p:txBody>
          <a:bodyPr/>
          <a:lstStyle/>
          <a:p>
            <a:r>
              <a:rPr lang="en-US"/>
              <a:t>Equities capabilities</a:t>
            </a:r>
          </a:p>
        </p:txBody>
      </p:sp>
      <p:sp>
        <p:nvSpPr>
          <p:cNvPr id="4" name="Slide Number Placeholder 3">
            <a:extLst>
              <a:ext uri="{FF2B5EF4-FFF2-40B4-BE49-F238E27FC236}">
                <a16:creationId xmlns:a16="http://schemas.microsoft.com/office/drawing/2014/main" id="{0340EE83-AFB9-FCD2-5869-2A677736F8F3}"/>
              </a:ext>
            </a:extLst>
          </p:cNvPr>
          <p:cNvSpPr>
            <a:spLocks noGrp="1"/>
          </p:cNvSpPr>
          <p:nvPr>
            <p:ph type="sldNum" sz="quarter" idx="12"/>
          </p:nvPr>
        </p:nvSpPr>
        <p:spPr/>
        <p:txBody>
          <a:bodyPr/>
          <a:lstStyle/>
          <a:p>
            <a:fld id="{E5B12101-DB11-214A-81F9-2D258DBE057F}" type="slidenum">
              <a:rPr lang="en-US" smtClean="0"/>
              <a:pPr/>
              <a:t>91</a:t>
            </a:fld>
            <a:endParaRPr lang="en-US"/>
          </a:p>
        </p:txBody>
      </p:sp>
      <p:sp>
        <p:nvSpPr>
          <p:cNvPr id="24" name="Text Placeholder 23">
            <a:extLst>
              <a:ext uri="{FF2B5EF4-FFF2-40B4-BE49-F238E27FC236}">
                <a16:creationId xmlns:a16="http://schemas.microsoft.com/office/drawing/2014/main" id="{2810B3D5-A1EA-99FF-33EA-B719F2F08652}"/>
              </a:ext>
            </a:extLst>
          </p:cNvPr>
          <p:cNvSpPr>
            <a:spLocks noGrp="1"/>
          </p:cNvSpPr>
          <p:nvPr>
            <p:ph type="body" sz="quarter" idx="14"/>
          </p:nvPr>
        </p:nvSpPr>
        <p:spPr>
          <a:xfrm>
            <a:off x="5434644" y="2614739"/>
            <a:ext cx="5635625" cy="947117"/>
          </a:xfrm>
        </p:spPr>
        <p:txBody>
          <a:bodyPr/>
          <a:lstStyle/>
          <a:p>
            <a:pPr lvl="0"/>
            <a:r>
              <a:rPr lang="en-US" sz="1600" b="1" noProof="0">
                <a:latin typeface="Ringside Narrow" panose="02000500000000000000" pitchFamily="2" charset="0"/>
              </a:rPr>
              <a:t>Comprehensive risk management</a:t>
            </a:r>
          </a:p>
          <a:p>
            <a:pPr lvl="0"/>
            <a:r>
              <a:rPr lang="en-US" sz="1300" noProof="0"/>
              <a:t>Multilevel risk management framework designed to help support long-term performance consistency for our clients, while allowing investment managers to pursue excess return opportunities</a:t>
            </a:r>
            <a:r>
              <a:rPr lang="en-US" sz="1300"/>
              <a:t>.</a:t>
            </a:r>
            <a:endParaRPr lang="en-US" sz="1300" noProof="0"/>
          </a:p>
        </p:txBody>
      </p:sp>
      <p:sp>
        <p:nvSpPr>
          <p:cNvPr id="25" name="Text Placeholder 24">
            <a:extLst>
              <a:ext uri="{FF2B5EF4-FFF2-40B4-BE49-F238E27FC236}">
                <a16:creationId xmlns:a16="http://schemas.microsoft.com/office/drawing/2014/main" id="{DC27E1EE-B10A-8D6E-FD07-1E65051921A8}"/>
              </a:ext>
            </a:extLst>
          </p:cNvPr>
          <p:cNvSpPr>
            <a:spLocks noGrp="1"/>
          </p:cNvSpPr>
          <p:nvPr>
            <p:ph type="body" sz="quarter" idx="15"/>
          </p:nvPr>
        </p:nvSpPr>
        <p:spPr>
          <a:xfrm>
            <a:off x="5434987" y="1523567"/>
            <a:ext cx="5890100" cy="947117"/>
          </a:xfrm>
        </p:spPr>
        <p:txBody>
          <a:bodyPr/>
          <a:lstStyle/>
          <a:p>
            <a:pPr lvl="0"/>
            <a:r>
              <a:rPr lang="en-US" sz="1600" b="1" noProof="0">
                <a:latin typeface="Ringside Narrow" panose="02000500000000000000" pitchFamily="2" charset="0"/>
              </a:rPr>
              <a:t>Differentiated research platform</a:t>
            </a:r>
          </a:p>
          <a:p>
            <a:pPr lvl="0"/>
            <a:r>
              <a:rPr lang="en-US" sz="1300" noProof="0"/>
              <a:t>Analysts are responsible for managing money based upon their highest convictions, nurturing investment talent within the firm and leading to a more stable delivery of client objectives.</a:t>
            </a:r>
          </a:p>
        </p:txBody>
      </p:sp>
      <p:sp>
        <p:nvSpPr>
          <p:cNvPr id="14" name="Text Placeholder 19">
            <a:extLst>
              <a:ext uri="{FF2B5EF4-FFF2-40B4-BE49-F238E27FC236}">
                <a16:creationId xmlns:a16="http://schemas.microsoft.com/office/drawing/2014/main" id="{0D70A181-2ECE-FE47-A9D7-722C8D683F45}"/>
              </a:ext>
            </a:extLst>
          </p:cNvPr>
          <p:cNvSpPr>
            <a:spLocks noGrp="1"/>
          </p:cNvSpPr>
          <p:nvPr/>
        </p:nvSpPr>
        <p:spPr>
          <a:xfrm>
            <a:off x="292099" y="5405673"/>
            <a:ext cx="3639821" cy="1058310"/>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latin typeface="Ringside Narrow Book" charset="0"/>
                <a:ea typeface="Ringside Narrow Book" charset="0"/>
                <a:cs typeface="Ringside Narrow Book" charset="0"/>
              </a:rPr>
              <a:t>Nuveen’s equities investing team (inclusive of TIAA’s equities investing team) started investing in equities in 1952 and started a responsible investing strategy in 1990.</a:t>
            </a:r>
          </a:p>
          <a:p>
            <a:pPr marL="137160" indent="-137160">
              <a:spcAft>
                <a:spcPts val="100"/>
              </a:spcAft>
              <a:buFont typeface="+mj-lt"/>
              <a:buAutoNum type="arabicPeriod"/>
            </a:pPr>
            <a:r>
              <a:rPr lang="en-US" sz="850" dirty="0">
                <a:latin typeface="Ringside Narrow Book" charset="0"/>
                <a:ea typeface="Ringside Narrow Book" charset="0"/>
                <a:cs typeface="Ringside Narrow Book" charset="0"/>
              </a:rPr>
              <a:t>AUM as of</a:t>
            </a:r>
            <a:r>
              <a:rPr lang="en-US" sz="850" dirty="0">
                <a:latin typeface="Ringside Narrow Book" charset="0"/>
              </a:rPr>
              <a:t> Jun. 30, 2024</a:t>
            </a:r>
            <a:r>
              <a:rPr lang="en-US" sz="850" dirty="0">
                <a:solidFill>
                  <a:srgbClr val="FF343B"/>
                </a:solidFill>
                <a:latin typeface="Ringside Narrow Book" charset="0"/>
                <a:ea typeface="Ringside Narrow Book" charset="0"/>
                <a:cs typeface="Ringside Narrow Book" charset="0"/>
              </a:rPr>
              <a:t>. </a:t>
            </a:r>
            <a:r>
              <a:rPr lang="en-US" sz="850" dirty="0">
                <a:latin typeface="Ringside Narrow Book" charset="0"/>
                <a:ea typeface="Ringside Narrow Book" charset="0"/>
                <a:cs typeface="Ringside Narrow Book" charset="0"/>
              </a:rPr>
              <a:t>Nuveen assets under management is inclusive of underlying investment specialists. Totals may not equal 100% due to rounding.</a:t>
            </a:r>
          </a:p>
          <a:p>
            <a:pPr marL="137160" indent="-137160">
              <a:spcAft>
                <a:spcPts val="100"/>
              </a:spcAft>
              <a:buFont typeface="+mj-lt"/>
              <a:buAutoNum type="arabicPeriod"/>
            </a:pPr>
            <a:r>
              <a:rPr lang="en-US" sz="850" dirty="0">
                <a:latin typeface="Ringside Narrow Book" charset="0"/>
                <a:ea typeface="Ringside Narrow Book" charset="0"/>
                <a:cs typeface="Ringside Narrow Book" charset="0"/>
              </a:rPr>
              <a:t>AUM for infrastructure and real assets is included in real assets AUM. Real estate securities AUM is included in real estate AUM. </a:t>
            </a:r>
          </a:p>
        </p:txBody>
      </p:sp>
      <p:sp>
        <p:nvSpPr>
          <p:cNvPr id="30" name="Text Placeholder 11">
            <a:extLst>
              <a:ext uri="{FF2B5EF4-FFF2-40B4-BE49-F238E27FC236}">
                <a16:creationId xmlns:a16="http://schemas.microsoft.com/office/drawing/2014/main" id="{8D030B3D-292E-5961-985F-8475818EEBE9}"/>
              </a:ext>
            </a:extLst>
          </p:cNvPr>
          <p:cNvSpPr txBox="1">
            <a:spLocks/>
          </p:cNvSpPr>
          <p:nvPr/>
        </p:nvSpPr>
        <p:spPr>
          <a:xfrm>
            <a:off x="292099" y="1179576"/>
            <a:ext cx="3499316" cy="18411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Helping clients navigate complex global equity markets through our more than 70-year commitment to providing innovative, specialized and diverse strategies.</a:t>
            </a:r>
            <a:r>
              <a:rPr lang="en-US" sz="1600" baseline="30000"/>
              <a:t>1</a:t>
            </a:r>
          </a:p>
        </p:txBody>
      </p:sp>
      <p:pic>
        <p:nvPicPr>
          <p:cNvPr id="31" name="Graphic 30">
            <a:extLst>
              <a:ext uri="{FF2B5EF4-FFF2-40B4-BE49-F238E27FC236}">
                <a16:creationId xmlns:a16="http://schemas.microsoft.com/office/drawing/2014/main" id="{F14C48F4-3D4D-3C8C-410A-365F3A73904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4651533" y="624694"/>
            <a:ext cx="545314" cy="545314"/>
          </a:xfrm>
          <a:prstGeom prst="rect">
            <a:avLst/>
          </a:prstGeom>
        </p:spPr>
      </p:pic>
      <p:pic>
        <p:nvPicPr>
          <p:cNvPr id="32" name="Graphic 31">
            <a:extLst>
              <a:ext uri="{FF2B5EF4-FFF2-40B4-BE49-F238E27FC236}">
                <a16:creationId xmlns:a16="http://schemas.microsoft.com/office/drawing/2014/main" id="{9E95D763-12DB-4D30-A452-CB1CF1DAD85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651533" y="1515382"/>
            <a:ext cx="545314" cy="545314"/>
          </a:xfrm>
          <a:prstGeom prst="rect">
            <a:avLst/>
          </a:prstGeom>
        </p:spPr>
      </p:pic>
      <p:grpSp>
        <p:nvGrpSpPr>
          <p:cNvPr id="37" name="Group 36">
            <a:extLst>
              <a:ext uri="{FF2B5EF4-FFF2-40B4-BE49-F238E27FC236}">
                <a16:creationId xmlns:a16="http://schemas.microsoft.com/office/drawing/2014/main" id="{97613E20-702B-1394-50D9-BC3B2C5D6DBD}"/>
              </a:ext>
            </a:extLst>
          </p:cNvPr>
          <p:cNvGrpSpPr/>
          <p:nvPr/>
        </p:nvGrpSpPr>
        <p:grpSpPr>
          <a:xfrm>
            <a:off x="-532643" y="2226407"/>
            <a:ext cx="6459815" cy="3339109"/>
            <a:chOff x="-695169" y="1875587"/>
            <a:chExt cx="4725171" cy="4631936"/>
          </a:xfrm>
        </p:grpSpPr>
        <p:graphicFrame>
          <p:nvGraphicFramePr>
            <p:cNvPr id="34" name="Chart 33">
              <a:extLst>
                <a:ext uri="{FF2B5EF4-FFF2-40B4-BE49-F238E27FC236}">
                  <a16:creationId xmlns:a16="http://schemas.microsoft.com/office/drawing/2014/main" id="{141EB3A2-9138-DD56-2ABE-46EF69334BB8}"/>
                </a:ext>
              </a:extLst>
            </p:cNvPr>
            <p:cNvGraphicFramePr/>
            <p:nvPr/>
          </p:nvGraphicFramePr>
          <p:xfrm>
            <a:off x="-695169" y="1875587"/>
            <a:ext cx="4725171" cy="4631936"/>
          </p:xfrm>
          <a:graphic>
            <a:graphicData uri="http://schemas.openxmlformats.org/drawingml/2006/chart">
              <c:chart xmlns:c="http://schemas.openxmlformats.org/drawingml/2006/chart" xmlns:r="http://schemas.openxmlformats.org/officeDocument/2006/relationships" r:id="rId7"/>
            </a:graphicData>
          </a:graphic>
        </p:graphicFrame>
        <p:sp>
          <p:nvSpPr>
            <p:cNvPr id="35" name="TextBox 34">
              <a:extLst>
                <a:ext uri="{FF2B5EF4-FFF2-40B4-BE49-F238E27FC236}">
                  <a16:creationId xmlns:a16="http://schemas.microsoft.com/office/drawing/2014/main" id="{FD967E77-9570-5A6C-6932-998774256E60}"/>
                </a:ext>
              </a:extLst>
            </p:cNvPr>
            <p:cNvSpPr txBox="1"/>
            <p:nvPr/>
          </p:nvSpPr>
          <p:spPr>
            <a:xfrm>
              <a:off x="260281" y="3359437"/>
              <a:ext cx="974657" cy="1323516"/>
            </a:xfrm>
            <a:prstGeom prst="rect">
              <a:avLst/>
            </a:prstGeom>
            <a:ln>
              <a:noFill/>
            </a:ln>
          </p:spPr>
          <p:txBody>
            <a:bodyPr wrap="square" lIns="0" rIns="0" rtlCol="0" anchor="ctr">
              <a:spAutoFit/>
            </a:bodyPr>
            <a:lstStyle/>
            <a:p>
              <a:pPr algn="ctr">
                <a:buSzPct val="65000"/>
                <a:defRPr/>
              </a:pPr>
              <a:r>
                <a:rPr lang="en-US" sz="2800" b="1" spc="20" dirty="0">
                  <a:latin typeface="TIAA Challenger Semibold" pitchFamily="2" charset="77"/>
                </a:rPr>
                <a:t>$397B</a:t>
              </a:r>
            </a:p>
            <a:p>
              <a:pPr algn="ctr">
                <a:buSzPct val="65000"/>
                <a:defRPr/>
              </a:pPr>
              <a:r>
                <a:rPr lang="en-US" sz="2800" b="1" spc="20" dirty="0">
                  <a:latin typeface="TIAA Challenger Semibold" pitchFamily="2" charset="77"/>
                </a:rPr>
                <a:t>AUM</a:t>
              </a:r>
              <a:r>
                <a:rPr lang="en-US" sz="2000" b="1" spc="20" baseline="60000" dirty="0">
                  <a:latin typeface="TIAA Challenger Semibold" pitchFamily="2" charset="77"/>
                </a:rPr>
                <a:t>2</a:t>
              </a:r>
              <a:endParaRPr lang="en-US" sz="2800" b="1" spc="20" baseline="60000" dirty="0">
                <a:latin typeface="TIAA Challenger Semibold" pitchFamily="2" charset="77"/>
              </a:endParaRPr>
            </a:p>
          </p:txBody>
        </p:sp>
      </p:grpSp>
      <p:sp>
        <p:nvSpPr>
          <p:cNvPr id="36" name="Text Placeholder 2">
            <a:extLst>
              <a:ext uri="{FF2B5EF4-FFF2-40B4-BE49-F238E27FC236}">
                <a16:creationId xmlns:a16="http://schemas.microsoft.com/office/drawing/2014/main" id="{C8DFE7EF-8365-960E-AFC5-27C12498F74E}"/>
              </a:ext>
            </a:extLst>
          </p:cNvPr>
          <p:cNvSpPr>
            <a:spLocks noGrp="1"/>
          </p:cNvSpPr>
          <p:nvPr/>
        </p:nvSpPr>
        <p:spPr>
          <a:xfrm>
            <a:off x="335503" y="5123295"/>
            <a:ext cx="2549937" cy="295659"/>
          </a:xfrm>
          <a:prstGeom prst="rect">
            <a:avLst/>
          </a:prstGeom>
        </p:spPr>
        <p:txBody>
          <a:bodyPr vert="horz" lIns="0" tIns="0" rIns="0" bIns="0" rtlCol="0" anchor="t">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382063"/>
            <a:r>
              <a:rPr lang="en-US" sz="850">
                <a:cs typeface="Arial" panose="020B0604020202020204" pitchFamily="34" charset="0"/>
              </a:rPr>
              <a:t>Represents underlying equity assets for public markets, inclusive of AUM  within multi-asset products.</a:t>
            </a:r>
          </a:p>
        </p:txBody>
      </p:sp>
      <p:grpSp>
        <p:nvGrpSpPr>
          <p:cNvPr id="46" name="Group 45">
            <a:extLst>
              <a:ext uri="{FF2B5EF4-FFF2-40B4-BE49-F238E27FC236}">
                <a16:creationId xmlns:a16="http://schemas.microsoft.com/office/drawing/2014/main" id="{729E923B-AFD0-804F-1A11-3D91F474E071}"/>
              </a:ext>
            </a:extLst>
          </p:cNvPr>
          <p:cNvGrpSpPr/>
          <p:nvPr/>
        </p:nvGrpSpPr>
        <p:grpSpPr>
          <a:xfrm>
            <a:off x="4651533" y="3853356"/>
            <a:ext cx="7159082" cy="2331886"/>
            <a:chOff x="4624692" y="3835103"/>
            <a:chExt cx="7159082" cy="2331886"/>
          </a:xfrm>
        </p:grpSpPr>
        <p:graphicFrame>
          <p:nvGraphicFramePr>
            <p:cNvPr id="39" name="Chart Placeholder 8">
              <a:extLst>
                <a:ext uri="{FF2B5EF4-FFF2-40B4-BE49-F238E27FC236}">
                  <a16:creationId xmlns:a16="http://schemas.microsoft.com/office/drawing/2014/main" id="{79F1656A-A4E6-C897-8C16-948EEAF738A9}"/>
                </a:ext>
              </a:extLst>
            </p:cNvPr>
            <p:cNvGraphicFramePr>
              <a:graphicFrameLocks/>
            </p:cNvGraphicFramePr>
            <p:nvPr/>
          </p:nvGraphicFramePr>
          <p:xfrm>
            <a:off x="4624692" y="3835103"/>
            <a:ext cx="7159082" cy="2331886"/>
          </p:xfrm>
          <a:graphic>
            <a:graphicData uri="http://schemas.openxmlformats.org/drawingml/2006/table">
              <a:tbl>
                <a:tblPr firstRow="1" bandRow="1">
                  <a:tableStyleId>{5C22544A-7EE6-4342-B048-85BDC9FD1C3A}</a:tableStyleId>
                </a:tblPr>
                <a:tblGrid>
                  <a:gridCol w="1583473">
                    <a:extLst>
                      <a:ext uri="{9D8B030D-6E8A-4147-A177-3AD203B41FA5}">
                        <a16:colId xmlns:a16="http://schemas.microsoft.com/office/drawing/2014/main" val="20000"/>
                      </a:ext>
                    </a:extLst>
                  </a:gridCol>
                  <a:gridCol w="1159727">
                    <a:extLst>
                      <a:ext uri="{9D8B030D-6E8A-4147-A177-3AD203B41FA5}">
                        <a16:colId xmlns:a16="http://schemas.microsoft.com/office/drawing/2014/main" val="20001"/>
                      </a:ext>
                    </a:extLst>
                  </a:gridCol>
                  <a:gridCol w="1751944">
                    <a:extLst>
                      <a:ext uri="{9D8B030D-6E8A-4147-A177-3AD203B41FA5}">
                        <a16:colId xmlns:a16="http://schemas.microsoft.com/office/drawing/2014/main" val="20002"/>
                      </a:ext>
                    </a:extLst>
                  </a:gridCol>
                  <a:gridCol w="1077718">
                    <a:extLst>
                      <a:ext uri="{9D8B030D-6E8A-4147-A177-3AD203B41FA5}">
                        <a16:colId xmlns:a16="http://schemas.microsoft.com/office/drawing/2014/main" val="89895796"/>
                      </a:ext>
                    </a:extLst>
                  </a:gridCol>
                  <a:gridCol w="1586220">
                    <a:extLst>
                      <a:ext uri="{9D8B030D-6E8A-4147-A177-3AD203B41FA5}">
                        <a16:colId xmlns:a16="http://schemas.microsoft.com/office/drawing/2014/main" val="1320891626"/>
                      </a:ext>
                    </a:extLst>
                  </a:gridCol>
                </a:tblGrid>
                <a:tr h="406058">
                  <a:tc>
                    <a:txBody>
                      <a:bodyPr/>
                      <a:lstStyle/>
                      <a:p>
                        <a:pPr marL="0" algn="l">
                          <a:lnSpc>
                            <a:spcPct val="100000"/>
                          </a:lnSpc>
                          <a:spcBef>
                            <a:spcPts val="0"/>
                          </a:spcBef>
                          <a:spcAft>
                            <a:spcPts val="0"/>
                          </a:spcAft>
                        </a:pPr>
                        <a:r>
                          <a:rPr lang="en-US" sz="1100" b="1" i="0" strike="noStrike" baseline="0">
                            <a:solidFill>
                              <a:schemeClr val="bg1"/>
                            </a:solidFill>
                            <a:effectLst/>
                            <a:latin typeface="Ringside Narrow" panose="02000500000000000000" pitchFamily="2" charset="0"/>
                            <a:ea typeface="Times New Roman" panose="02020603050405020304" pitchFamily="18" charset="0"/>
                            <a:cs typeface="Times New Roman" panose="02020603050405020304" pitchFamily="18" charset="0"/>
                          </a:rPr>
                          <a:t>Geography</a:t>
                        </a:r>
                        <a:endParaRPr lang="en-US" sz="1100" b="1" i="0" strike="noStrike" baseline="30000">
                          <a:solidFill>
                            <a:schemeClr val="bg1"/>
                          </a:solidFill>
                          <a:effectLst/>
                          <a:latin typeface="Ringside Narrow" panose="02000500000000000000" pitchFamily="2" charset="0"/>
                          <a:cs typeface="Times New Roman" panose="02020603050405020304" pitchFamily="18" charset="0"/>
                        </a:endParaRPr>
                      </a:p>
                    </a:txBody>
                    <a:tcPr marT="54864" marB="54864" anchor="ctr">
                      <a:lnL w="12700" cmpd="sng">
                        <a:noFill/>
                      </a:lnL>
                      <a:lnR w="12700" cap="flat" cmpd="sng" algn="ctr">
                        <a:solidFill>
                          <a:schemeClr val="bg1"/>
                        </a:solid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91440" algn="l">
                          <a:lnSpc>
                            <a:spcPct val="100000"/>
                          </a:lnSpc>
                          <a:spcBef>
                            <a:spcPts val="0"/>
                          </a:spcBef>
                          <a:spcAft>
                            <a:spcPts val="0"/>
                          </a:spcAft>
                        </a:pPr>
                        <a:r>
                          <a:rPr lang="en-US" sz="1100" b="1" i="0" strike="noStrike" baseline="0">
                            <a:solidFill>
                              <a:schemeClr val="bg1"/>
                            </a:solidFill>
                            <a:effectLst/>
                            <a:latin typeface="Ringside Narrow" panose="02000500000000000000" pitchFamily="2" charset="0"/>
                            <a:ea typeface="Times New Roman" panose="02020603050405020304" pitchFamily="18" charset="0"/>
                            <a:cs typeface="Times New Roman" panose="02020603050405020304" pitchFamily="18" charset="0"/>
                          </a:rPr>
                          <a:t>Capitalization</a:t>
                        </a:r>
                        <a:endParaRPr lang="en-US" sz="1100" b="1" i="0" strike="noStrike" baseline="0">
                          <a:solidFill>
                            <a:schemeClr val="bg1"/>
                          </a:solidFill>
                          <a:latin typeface="Ringside Narrow" panose="02000500000000000000" pitchFamily="2" charset="0"/>
                        </a:endParaRPr>
                      </a:p>
                    </a:txBody>
                    <a:tcPr marT="54864" marB="5486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91440" algn="l">
                          <a:lnSpc>
                            <a:spcPct val="100000"/>
                          </a:lnSpc>
                          <a:spcBef>
                            <a:spcPts val="0"/>
                          </a:spcBef>
                          <a:spcAft>
                            <a:spcPts val="0"/>
                          </a:spcAft>
                        </a:pPr>
                        <a:r>
                          <a:rPr lang="en-US" sz="1100" b="1" i="0" strike="noStrike" baseline="0">
                            <a:solidFill>
                              <a:schemeClr val="bg1"/>
                            </a:solidFill>
                            <a:effectLst/>
                            <a:latin typeface="Ringside Narrow" panose="02000500000000000000" pitchFamily="2" charset="0"/>
                            <a:ea typeface="Times New Roman" panose="02020603050405020304" pitchFamily="18" charset="0"/>
                            <a:cs typeface="Times New Roman" panose="02020603050405020304" pitchFamily="18" charset="0"/>
                          </a:rPr>
                          <a:t>ESG/impact</a:t>
                        </a:r>
                        <a:r>
                          <a:rPr lang="en-US" sz="1100" b="1" i="0" strike="noStrike" baseline="30000">
                            <a:solidFill>
                              <a:schemeClr val="bg1"/>
                            </a:solidFill>
                            <a:effectLst/>
                            <a:latin typeface="Ringside Narrow" panose="02000500000000000000" pitchFamily="2" charset="0"/>
                            <a:ea typeface="Times New Roman" panose="02020603050405020304" pitchFamily="18" charset="0"/>
                            <a:cs typeface="Times New Roman" panose="02020603050405020304" pitchFamily="18" charset="0"/>
                          </a:rPr>
                          <a:t>1</a:t>
                        </a:r>
                        <a:endParaRPr lang="en-US" sz="1100" b="1" i="0" strike="noStrike" baseline="30000">
                          <a:solidFill>
                            <a:schemeClr val="bg1"/>
                          </a:solidFill>
                          <a:latin typeface="Ringside Narrow" panose="02000500000000000000" pitchFamily="2" charset="0"/>
                        </a:endParaRPr>
                      </a:p>
                    </a:txBody>
                    <a:tcPr marT="54864" marB="5486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91440" algn="l">
                          <a:lnSpc>
                            <a:spcPct val="100000"/>
                          </a:lnSpc>
                          <a:spcBef>
                            <a:spcPts val="0"/>
                          </a:spcBef>
                          <a:spcAft>
                            <a:spcPts val="0"/>
                          </a:spcAft>
                        </a:pPr>
                        <a:r>
                          <a:rPr lang="en-US" sz="1100" b="1" i="0" strike="noStrike" baseline="0">
                            <a:solidFill>
                              <a:schemeClr val="bg1"/>
                            </a:solidFill>
                            <a:effectLst/>
                            <a:latin typeface="Ringside Narrow" panose="02000500000000000000" pitchFamily="2" charset="0"/>
                            <a:ea typeface="Times New Roman" panose="02020603050405020304" pitchFamily="18" charset="0"/>
                            <a:cs typeface="Times New Roman" panose="02020603050405020304" pitchFamily="18" charset="0"/>
                          </a:rPr>
                          <a:t>Style</a:t>
                        </a:r>
                        <a:endParaRPr lang="en-US" sz="1100" b="1" i="0" strike="noStrike" baseline="0">
                          <a:solidFill>
                            <a:schemeClr val="bg1"/>
                          </a:solidFill>
                          <a:latin typeface="Ringside Narrow" panose="02000500000000000000" pitchFamily="2" charset="0"/>
                        </a:endParaRPr>
                      </a:p>
                    </a:txBody>
                    <a:tcPr marT="54864" marB="5486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91440" algn="l">
                          <a:lnSpc>
                            <a:spcPct val="100000"/>
                          </a:lnSpc>
                          <a:spcBef>
                            <a:spcPts val="0"/>
                          </a:spcBef>
                          <a:spcAft>
                            <a:spcPts val="0"/>
                          </a:spcAft>
                        </a:pPr>
                        <a:r>
                          <a:rPr lang="en-US" sz="1100" b="1" i="0" strike="noStrike" baseline="0">
                            <a:solidFill>
                              <a:schemeClr val="bg1"/>
                            </a:solidFill>
                            <a:effectLst/>
                            <a:latin typeface="Ringside Narrow" panose="02000500000000000000" pitchFamily="2" charset="0"/>
                            <a:ea typeface="Times New Roman" panose="02020603050405020304" pitchFamily="18" charset="0"/>
                            <a:cs typeface="Times New Roman" panose="02020603050405020304" pitchFamily="18" charset="0"/>
                          </a:rPr>
                          <a:t>Specialty</a:t>
                        </a:r>
                        <a:endParaRPr lang="en-US" sz="1100" b="1" i="0" strike="noStrike" baseline="0">
                          <a:solidFill>
                            <a:schemeClr val="bg1"/>
                          </a:solidFill>
                          <a:latin typeface="Ringside Narrow" panose="02000500000000000000" pitchFamily="2" charset="0"/>
                        </a:endParaRPr>
                      </a:p>
                    </a:txBody>
                    <a:tcPr marT="54864" marB="54864" anchor="ctr">
                      <a:lnL w="12700" cap="flat" cmpd="sng" algn="ctr">
                        <a:solidFill>
                          <a:schemeClr val="bg1"/>
                        </a:solidFill>
                        <a:prstDash val="solid"/>
                        <a:round/>
                        <a:headEnd type="none" w="med" len="med"/>
                        <a:tailEnd type="none" w="med" len="med"/>
                      </a:lnL>
                      <a:lnR w="12700" cmpd="sng">
                        <a:noFill/>
                      </a:lnR>
                      <a:lnT w="952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3981184900"/>
                    </a:ext>
                  </a:extLst>
                </a:tr>
                <a:tr h="1534160">
                  <a:tc>
                    <a:txBody>
                      <a:bodyPr/>
                      <a:lstStyle/>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Emerging markets</a:t>
                        </a:r>
                      </a:p>
                      <a:p>
                        <a:pPr marL="91440" indent="-91440" algn="l" defTabSz="502920" rtl="0" eaLnBrk="1" latinLnBrk="0" hangingPunct="1">
                          <a:spcAft>
                            <a:spcPts val="100"/>
                          </a:spcAft>
                          <a:buFont typeface="Arial" panose="020B0604020202020204" pitchFamily="34" charset="0"/>
                          <a:buChar char="•"/>
                        </a:pPr>
                        <a:r>
                          <a:rPr lang="en-US" sz="1100" b="0" i="0" kern="1200" baseline="0">
                            <a:solidFill>
                              <a:schemeClr val="tx1"/>
                            </a:solidFill>
                            <a:latin typeface="Ringside Narrow Book" panose="02000500000000000000" pitchFamily="2" charset="0"/>
                            <a:ea typeface="Arial Narrow" charset="0"/>
                            <a:cs typeface="Arial Narrow" charset="0"/>
                          </a:rPr>
                          <a:t>Global developed </a:t>
                        </a:r>
                        <a:r>
                          <a:rPr lang="en-US" sz="1100" b="0" i="0" strike="noStrike" kern="1200" baseline="0">
                            <a:solidFill>
                              <a:schemeClr val="tx1"/>
                            </a:solidFill>
                            <a:latin typeface="Ringside Narrow Book" panose="02000500000000000000" pitchFamily="2" charset="0"/>
                            <a:ea typeface="Arial Narrow" charset="0"/>
                            <a:cs typeface="Arial Narrow" charset="0"/>
                          </a:rPr>
                          <a:t>markets</a:t>
                        </a:r>
                      </a:p>
                      <a:p>
                        <a:pPr marL="91440" indent="-91440" algn="l" defTabSz="502920" rtl="0" eaLnBrk="1" latinLnBrk="0" hangingPunct="1">
                          <a:spcAft>
                            <a:spcPts val="100"/>
                          </a:spcAft>
                          <a:buFont typeface="Arial" panose="020B0604020202020204" pitchFamily="34" charset="0"/>
                          <a:buChar char="•"/>
                        </a:pPr>
                        <a:r>
                          <a:rPr lang="en-US" sz="1100" b="0" i="0" kern="1200" baseline="0">
                            <a:solidFill>
                              <a:schemeClr val="tx1"/>
                            </a:solidFill>
                            <a:latin typeface="Ringside Narrow Book" panose="02000500000000000000" pitchFamily="2" charset="0"/>
                            <a:ea typeface="Arial Narrow" charset="0"/>
                            <a:cs typeface="Arial Narrow" charset="0"/>
                          </a:rPr>
                          <a:t>Non-U.S. developed </a:t>
                        </a:r>
                        <a:r>
                          <a:rPr lang="en-US" sz="1100" b="0" i="0" strike="noStrike" kern="1200" baseline="0">
                            <a:solidFill>
                              <a:schemeClr val="tx1"/>
                            </a:solidFill>
                            <a:latin typeface="Ringside Narrow Book" panose="02000500000000000000" pitchFamily="2" charset="0"/>
                            <a:ea typeface="Arial Narrow" charset="0"/>
                            <a:cs typeface="Arial Narrow" charset="0"/>
                          </a:rPr>
                          <a:t>markets</a:t>
                        </a:r>
                      </a:p>
                      <a:p>
                        <a:pPr marL="91440" indent="-91440" algn="l" defTabSz="502920" rtl="0" eaLnBrk="1" latinLnBrk="0" hangingPunct="1">
                          <a:spcAft>
                            <a:spcPts val="100"/>
                          </a:spcAft>
                          <a:buFont typeface="Arial" panose="020B0604020202020204" pitchFamily="34" charset="0"/>
                          <a:buChar char="•"/>
                        </a:pPr>
                        <a:r>
                          <a:rPr lang="en-US" sz="1100" b="0" i="0" kern="1200" baseline="0">
                            <a:solidFill>
                              <a:schemeClr val="tx1"/>
                            </a:solidFill>
                            <a:latin typeface="Ringside Narrow Book" panose="02000500000000000000" pitchFamily="2" charset="0"/>
                            <a:ea typeface="Arial Narrow" charset="0"/>
                            <a:cs typeface="Arial Narrow" charset="0"/>
                          </a:rPr>
                          <a:t>U.S. </a:t>
                        </a:r>
                        <a:r>
                          <a:rPr lang="en-US" sz="1100" b="0" i="0" strike="noStrike" kern="1200" baseline="0">
                            <a:solidFill>
                              <a:schemeClr val="tx1"/>
                            </a:solidFill>
                            <a:latin typeface="Ringside Narrow Book" panose="02000500000000000000" pitchFamily="2" charset="0"/>
                            <a:ea typeface="Arial Narrow" charset="0"/>
                            <a:cs typeface="Arial Narrow" charset="0"/>
                          </a:rPr>
                          <a:t>markets</a:t>
                        </a:r>
                      </a:p>
                    </a:txBody>
                    <a:tcPr marT="91440" marB="109728">
                      <a:lnL w="12700" cmpd="sng">
                        <a:noFill/>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All cap</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Large cap</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Mid cap</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Small cap</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Small/mid cap</a:t>
                        </a:r>
                      </a:p>
                    </a:txBody>
                    <a:tcPr marT="91440" marB="10972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Active</a:t>
                        </a:r>
                      </a:p>
                      <a:p>
                        <a:pPr marL="91440" marR="0" lvl="0" indent="-91440" algn="l" defTabSz="50292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Enhanced index</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Emerging markets</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Global developed markets</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Non-U.S. developed markets</a:t>
                        </a:r>
                      </a:p>
                      <a:p>
                        <a:pPr marL="91440" marR="0" lvl="0" indent="-91440" algn="l" defTabSz="50292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U.S. markets</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Infrastructure</a:t>
                        </a:r>
                        <a:r>
                          <a:rPr lang="en-US" sz="1100" b="0" i="0" kern="1200" baseline="30000">
                            <a:solidFill>
                              <a:schemeClr val="tx1"/>
                            </a:solidFill>
                            <a:latin typeface="Ringside Narrow Book" panose="02000500000000000000" pitchFamily="2" charset="0"/>
                            <a:ea typeface="Arial Narrow" charset="0"/>
                            <a:cs typeface="Arial Narrow" charset="0"/>
                          </a:rPr>
                          <a:t>3</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Real estate securities</a:t>
                        </a:r>
                        <a:r>
                          <a:rPr lang="en-US" sz="1100" b="0" i="0" kern="1200" baseline="30000">
                            <a:solidFill>
                              <a:schemeClr val="tx1"/>
                            </a:solidFill>
                            <a:latin typeface="Ringside Narrow Book" panose="02000500000000000000" pitchFamily="2" charset="0"/>
                            <a:ea typeface="Arial Narrow" charset="0"/>
                            <a:cs typeface="Arial Narrow" charset="0"/>
                          </a:rPr>
                          <a:t>3</a:t>
                        </a:r>
                      </a:p>
                    </a:txBody>
                    <a:tcPr marT="91440" marB="10972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91440" marR="0" lvl="0" indent="-91440" algn="l" defTabSz="502920"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Active</a:t>
                        </a:r>
                      </a:p>
                      <a:p>
                        <a:pPr marL="91440" marR="0" lvl="0" indent="-91440" algn="l" defTabSz="502920"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Index</a:t>
                        </a:r>
                      </a:p>
                      <a:p>
                        <a:pPr marL="91440" marR="0" lvl="0" indent="-91440" algn="l" defTabSz="50292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Quantitative</a:t>
                        </a:r>
                      </a:p>
                      <a:p>
                        <a:pPr marL="91440" marR="0" lvl="0" indent="-91440" algn="l" defTabSz="502920"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Core</a:t>
                        </a:r>
                      </a:p>
                      <a:p>
                        <a:pPr marL="91440" marR="0" lvl="0" indent="-91440" algn="l" defTabSz="502920"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Value</a:t>
                        </a:r>
                      </a:p>
                      <a:p>
                        <a:pPr marL="91440" marR="0" lvl="0" indent="-91440" algn="l" defTabSz="502920" rtl="0" eaLnBrk="1" fontAlgn="auto" latinLnBrk="0" hangingPunct="1">
                          <a:lnSpc>
                            <a:spcPct val="100000"/>
                          </a:lnSpc>
                          <a:spcBef>
                            <a:spcPts val="0"/>
                          </a:spcBef>
                          <a:spcAft>
                            <a:spcPts val="2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Growth</a:t>
                        </a:r>
                      </a:p>
                    </a:txBody>
                    <a:tcPr marT="91440" marB="109728">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7E7DE"/>
                      </a:solidFill>
                    </a:tcPr>
                  </a:tc>
                  <a:tc>
                    <a:txBody>
                      <a:bodyPr/>
                      <a:lstStyle/>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Consumer</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Direct indexing</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Infrastructure</a:t>
                        </a:r>
                        <a:r>
                          <a:rPr lang="en-US" sz="1100" b="0" i="0" kern="1200" baseline="30000">
                            <a:solidFill>
                              <a:schemeClr val="tx1"/>
                            </a:solidFill>
                            <a:latin typeface="Ringside Narrow Book" panose="02000500000000000000" pitchFamily="2" charset="0"/>
                            <a:ea typeface="Arial Narrow" charset="0"/>
                            <a:cs typeface="Arial Narrow" charset="0"/>
                          </a:rPr>
                          <a:t>3</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Long/short</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Multi real assets</a:t>
                        </a:r>
                        <a:r>
                          <a:rPr lang="en-US" sz="1100" b="0" i="0" kern="1200" baseline="30000">
                            <a:solidFill>
                              <a:schemeClr val="tx1"/>
                            </a:solidFill>
                            <a:latin typeface="Ringside Narrow Book" panose="02000500000000000000" pitchFamily="2" charset="0"/>
                            <a:ea typeface="Arial Narrow" charset="0"/>
                            <a:cs typeface="Arial Narrow" charset="0"/>
                          </a:rPr>
                          <a:t>3</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Real estate securities</a:t>
                        </a:r>
                        <a:r>
                          <a:rPr lang="en-US" sz="1100" b="0" i="0" kern="1200" baseline="30000">
                            <a:solidFill>
                              <a:schemeClr val="tx1"/>
                            </a:solidFill>
                            <a:latin typeface="Ringside Narrow Book" panose="02000500000000000000" pitchFamily="2" charset="0"/>
                            <a:ea typeface="Arial Narrow" charset="0"/>
                            <a:cs typeface="Arial Narrow" charset="0"/>
                          </a:rPr>
                          <a:t>3</a:t>
                        </a:r>
                      </a:p>
                      <a:p>
                        <a:pPr marL="91440" marR="0" lvl="0" indent="-91440" algn="l" defTabSz="502920" rtl="0" eaLnBrk="1" fontAlgn="auto" latinLnBrk="0" hangingPunct="1">
                          <a:lnSpc>
                            <a:spcPct val="100000"/>
                          </a:lnSpc>
                          <a:spcBef>
                            <a:spcPts val="0"/>
                          </a:spcBef>
                          <a:spcAft>
                            <a:spcPts val="100"/>
                          </a:spcAft>
                          <a:buClrTx/>
                          <a:buSzTx/>
                          <a:buFont typeface="Arial" panose="020B0604020202020204" pitchFamily="34" charset="0"/>
                          <a:buChar char="•"/>
                          <a:tabLst/>
                          <a:defRPr/>
                        </a:pPr>
                        <a:r>
                          <a:rPr lang="en-US" sz="1100" b="0" i="0" kern="1200" baseline="0">
                            <a:solidFill>
                              <a:schemeClr val="tx1"/>
                            </a:solidFill>
                            <a:latin typeface="Ringside Narrow Book" panose="02000500000000000000" pitchFamily="2" charset="0"/>
                            <a:ea typeface="Arial Narrow" charset="0"/>
                            <a:cs typeface="Arial Narrow" charset="0"/>
                          </a:rPr>
                          <a:t>Technology</a:t>
                        </a:r>
                        <a:endParaRPr lang="en-US" sz="1100" b="0" i="0" kern="1200">
                          <a:solidFill>
                            <a:schemeClr val="tx1"/>
                          </a:solidFill>
                          <a:effectLst/>
                          <a:latin typeface="Ringside Narrow Book" panose="02000500000000000000" pitchFamily="2" charset="0"/>
                          <a:cs typeface="Times New Roman" panose="02020603050405020304" pitchFamily="18" charset="0"/>
                        </a:endParaRPr>
                      </a:p>
                    </a:txBody>
                    <a:tcPr marT="91440" marB="109728">
                      <a:lnL w="1270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1"/>
                    </a:ext>
                  </a:extLst>
                </a:tr>
              </a:tbl>
            </a:graphicData>
          </a:graphic>
        </p:graphicFrame>
        <p:grpSp>
          <p:nvGrpSpPr>
            <p:cNvPr id="44" name="Group 43">
              <a:extLst>
                <a:ext uri="{FF2B5EF4-FFF2-40B4-BE49-F238E27FC236}">
                  <a16:creationId xmlns:a16="http://schemas.microsoft.com/office/drawing/2014/main" id="{4B8256A7-EAE3-9A17-BF0A-92864B2C8586}"/>
                </a:ext>
              </a:extLst>
            </p:cNvPr>
            <p:cNvGrpSpPr/>
            <p:nvPr/>
          </p:nvGrpSpPr>
          <p:grpSpPr>
            <a:xfrm>
              <a:off x="7359888" y="4728364"/>
              <a:ext cx="1609567" cy="945849"/>
              <a:chOff x="7156691" y="4735621"/>
              <a:chExt cx="1609567" cy="945849"/>
            </a:xfrm>
          </p:grpSpPr>
          <p:cxnSp>
            <p:nvCxnSpPr>
              <p:cNvPr id="40" name="Straight Connector 39">
                <a:extLst>
                  <a:ext uri="{FF2B5EF4-FFF2-40B4-BE49-F238E27FC236}">
                    <a16:creationId xmlns:a16="http://schemas.microsoft.com/office/drawing/2014/main" id="{DEE77E78-9542-4E01-2671-6E3043BF8410}"/>
                  </a:ext>
                </a:extLst>
              </p:cNvPr>
              <p:cNvCxnSpPr>
                <a:cxnSpLocks/>
              </p:cNvCxnSpPr>
              <p:nvPr/>
            </p:nvCxnSpPr>
            <p:spPr>
              <a:xfrm>
                <a:off x="7164891" y="4735621"/>
                <a:ext cx="1601367" cy="0"/>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BE29816E-CDD5-20AC-265B-B8A0ACD631A1}"/>
                  </a:ext>
                </a:extLst>
              </p:cNvPr>
              <p:cNvCxnSpPr>
                <a:cxnSpLocks/>
              </p:cNvCxnSpPr>
              <p:nvPr/>
            </p:nvCxnSpPr>
            <p:spPr>
              <a:xfrm>
                <a:off x="7156691" y="5681470"/>
                <a:ext cx="1609567" cy="0"/>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grpSp>
        <p:cxnSp>
          <p:nvCxnSpPr>
            <p:cNvPr id="43" name="Straight Connector 42">
              <a:extLst>
                <a:ext uri="{FF2B5EF4-FFF2-40B4-BE49-F238E27FC236}">
                  <a16:creationId xmlns:a16="http://schemas.microsoft.com/office/drawing/2014/main" id="{AF81254F-944A-C396-768C-E44923EAC570}"/>
                </a:ext>
              </a:extLst>
            </p:cNvPr>
            <p:cNvCxnSpPr>
              <a:cxnSpLocks/>
            </p:cNvCxnSpPr>
            <p:nvPr/>
          </p:nvCxnSpPr>
          <p:spPr>
            <a:xfrm>
              <a:off x="9199762" y="4936499"/>
              <a:ext cx="897453" cy="0"/>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 name="Text Placeholder 9">
            <a:extLst>
              <a:ext uri="{FF2B5EF4-FFF2-40B4-BE49-F238E27FC236}">
                <a16:creationId xmlns:a16="http://schemas.microsoft.com/office/drawing/2014/main" id="{C7159F34-3883-F451-E930-F00119AAF42A}"/>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accent4"/>
                </a:solidFill>
                <a:latin typeface="Ringside Narrow" panose="02000500000000000000" pitchFamily="2" charset="0"/>
              </a:rPr>
              <a:t>NUVEEN</a:t>
            </a:r>
            <a:endParaRPr lang="en-US" b="1" dirty="0">
              <a:solidFill>
                <a:schemeClr val="accent4"/>
              </a:solidFill>
              <a:latin typeface="Ringside Narrow" panose="02000500000000000000" pitchFamily="2" charset="0"/>
            </a:endParaRPr>
          </a:p>
        </p:txBody>
      </p:sp>
      <p:sp>
        <p:nvSpPr>
          <p:cNvPr id="6" name="Footer Placeholder 4">
            <a:extLst>
              <a:ext uri="{FF2B5EF4-FFF2-40B4-BE49-F238E27FC236}">
                <a16:creationId xmlns:a16="http://schemas.microsoft.com/office/drawing/2014/main" id="{F47CDC9D-21DE-F864-D6A9-CB9824BF851F}"/>
              </a:ext>
            </a:extLst>
          </p:cNvPr>
          <p:cNvSpPr txBox="1">
            <a:spLocks/>
          </p:cNvSpPr>
          <p:nvPr/>
        </p:nvSpPr>
        <p:spPr>
          <a:xfrm>
            <a:off x="4703584"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pic>
        <p:nvPicPr>
          <p:cNvPr id="33" name="Graphic 32">
            <a:extLst>
              <a:ext uri="{FF2B5EF4-FFF2-40B4-BE49-F238E27FC236}">
                <a16:creationId xmlns:a16="http://schemas.microsoft.com/office/drawing/2014/main" id="{015C83A2-ABC5-8DCC-D834-11C47C00BD88}"/>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4670898" y="2618683"/>
            <a:ext cx="545047" cy="545047"/>
          </a:xfrm>
          <a:prstGeom prst="rect">
            <a:avLst/>
          </a:prstGeom>
        </p:spPr>
      </p:pic>
    </p:spTree>
    <p:extLst>
      <p:ext uri="{BB962C8B-B14F-4D97-AF65-F5344CB8AC3E}">
        <p14:creationId xmlns:p14="http://schemas.microsoft.com/office/powerpoint/2010/main" val="67011383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D1BEBB7E-FEBE-FDA4-3568-D7389E79C31A}"/>
              </a:ext>
            </a:extLst>
          </p:cNvPr>
          <p:cNvSpPr>
            <a:spLocks noGrp="1"/>
          </p:cNvSpPr>
          <p:nvPr>
            <p:ph type="body" sz="quarter" idx="13"/>
          </p:nvPr>
        </p:nvSpPr>
        <p:spPr>
          <a:xfrm>
            <a:off x="645978" y="3753046"/>
            <a:ext cx="1687496" cy="1501040"/>
          </a:xfrm>
        </p:spPr>
        <p:txBody>
          <a:bodyPr/>
          <a:lstStyle/>
          <a:p>
            <a:pPr algn="ctr"/>
            <a:r>
              <a:rPr lang="en-US" sz="1300" b="1">
                <a:latin typeface="Ringside Narrow" panose="02000500000000000000" pitchFamily="2" charset="0"/>
              </a:rPr>
              <a:t>Analysts manage distinct portfolios </a:t>
            </a:r>
            <a:r>
              <a:rPr lang="en-US" sz="1300"/>
              <a:t>representing the proportionate share of AUM relative to their respective sector.</a:t>
            </a:r>
          </a:p>
        </p:txBody>
      </p:sp>
      <p:sp>
        <p:nvSpPr>
          <p:cNvPr id="27" name="Title 26">
            <a:extLst>
              <a:ext uri="{FF2B5EF4-FFF2-40B4-BE49-F238E27FC236}">
                <a16:creationId xmlns:a16="http://schemas.microsoft.com/office/drawing/2014/main" id="{A5D80D98-AD38-7B10-3E96-710482E4AE53}"/>
              </a:ext>
            </a:extLst>
          </p:cNvPr>
          <p:cNvSpPr>
            <a:spLocks noGrp="1"/>
          </p:cNvSpPr>
          <p:nvPr>
            <p:ph type="title"/>
          </p:nvPr>
        </p:nvSpPr>
        <p:spPr>
          <a:xfrm>
            <a:off x="292100" y="612649"/>
            <a:ext cx="8181254" cy="409328"/>
          </a:xfrm>
        </p:spPr>
        <p:txBody>
          <a:bodyPr/>
          <a:lstStyle/>
          <a:p>
            <a:r>
              <a:rPr lang="en-US"/>
              <a:t>Research engine</a:t>
            </a:r>
          </a:p>
        </p:txBody>
      </p:sp>
      <p:sp>
        <p:nvSpPr>
          <p:cNvPr id="3" name="Slide Number Placeholder 2">
            <a:extLst>
              <a:ext uri="{FF2B5EF4-FFF2-40B4-BE49-F238E27FC236}">
                <a16:creationId xmlns:a16="http://schemas.microsoft.com/office/drawing/2014/main" id="{60942180-2337-F0CC-5DD3-C7F4D2BA5F83}"/>
              </a:ext>
            </a:extLst>
          </p:cNvPr>
          <p:cNvSpPr>
            <a:spLocks noGrp="1"/>
          </p:cNvSpPr>
          <p:nvPr>
            <p:ph type="sldNum" sz="quarter" idx="12"/>
          </p:nvPr>
        </p:nvSpPr>
        <p:spPr/>
        <p:txBody>
          <a:bodyPr/>
          <a:lstStyle/>
          <a:p>
            <a:fld id="{E5B12101-DB11-214A-81F9-2D258DBE057F}" type="slidenum">
              <a:rPr lang="en-US" smtClean="0"/>
              <a:pPr/>
              <a:t>92</a:t>
            </a:fld>
            <a:endParaRPr lang="en-US"/>
          </a:p>
        </p:txBody>
      </p:sp>
      <p:sp>
        <p:nvSpPr>
          <p:cNvPr id="36" name="Text Placeholder 11">
            <a:extLst>
              <a:ext uri="{FF2B5EF4-FFF2-40B4-BE49-F238E27FC236}">
                <a16:creationId xmlns:a16="http://schemas.microsoft.com/office/drawing/2014/main" id="{E43832C8-3609-A7B4-8454-8FC41EB53EE6}"/>
              </a:ext>
            </a:extLst>
          </p:cNvPr>
          <p:cNvSpPr txBox="1">
            <a:spLocks/>
          </p:cNvSpPr>
          <p:nvPr/>
        </p:nvSpPr>
        <p:spPr>
          <a:xfrm>
            <a:off x="292099" y="1179576"/>
            <a:ext cx="8179465" cy="46346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Analysts are capital allocators and calibrate real-time conviction via sector-based research portfolios totaling more than $60 billion.</a:t>
            </a:r>
          </a:p>
        </p:txBody>
      </p:sp>
      <p:sp>
        <p:nvSpPr>
          <p:cNvPr id="37" name="Text Placeholder 7">
            <a:extLst>
              <a:ext uri="{FF2B5EF4-FFF2-40B4-BE49-F238E27FC236}">
                <a16:creationId xmlns:a16="http://schemas.microsoft.com/office/drawing/2014/main" id="{CB72C4B4-98D7-0FB1-9D1D-8172FF189EC8}"/>
              </a:ext>
            </a:extLst>
          </p:cNvPr>
          <p:cNvSpPr>
            <a:spLocks noGrp="1"/>
          </p:cNvSpPr>
          <p:nvPr>
            <p:ph type="body" sz="quarter" idx="4294967295"/>
          </p:nvPr>
        </p:nvSpPr>
        <p:spPr>
          <a:xfrm>
            <a:off x="9003731" y="1179576"/>
            <a:ext cx="2131582" cy="5002853"/>
          </a:xfrm>
        </p:spPr>
        <p:txBody>
          <a:bodyPr/>
          <a:lstStyle>
            <a:lvl1pPr>
              <a:buClr>
                <a:schemeClr val="tx1"/>
              </a:buClr>
              <a:defRPr sz="1100">
                <a:solidFill>
                  <a:schemeClr val="tx1"/>
                </a:solidFill>
              </a:defRPr>
            </a:lvl1pPr>
            <a:lvl2pPr>
              <a:buClr>
                <a:schemeClr val="tx1"/>
              </a:buClr>
              <a:defRPr sz="1100">
                <a:solidFill>
                  <a:schemeClr val="tx1"/>
                </a:solidFill>
              </a:defRPr>
            </a:lvl2pPr>
            <a:lvl3pPr>
              <a:defRPr sz="1100"/>
            </a:lvl3pPr>
            <a:lvl4pPr>
              <a:defRPr sz="1100"/>
            </a:lvl4pPr>
            <a:lvl5pPr>
              <a:defRPr sz="1100"/>
            </a:lvl5pPr>
          </a:lstStyle>
          <a:p>
            <a:pPr lvl="0">
              <a:spcAft>
                <a:spcPts val="900"/>
              </a:spcAft>
            </a:pPr>
            <a:r>
              <a:rPr lang="en-US" sz="1600" b="1">
                <a:latin typeface="Ringside Narrow" panose="02000500000000000000" pitchFamily="2" charset="0"/>
              </a:rPr>
              <a:t>Research portfolios…</a:t>
            </a:r>
          </a:p>
          <a:p>
            <a:pPr marL="274320" lvl="1">
              <a:spcAft>
                <a:spcPts val="1200"/>
              </a:spcAft>
            </a:pPr>
            <a:r>
              <a:rPr lang="en-US" sz="1600" b="0">
                <a:latin typeface="Ringside Narrow Book" panose="02000500000000000000" pitchFamily="2" charset="0"/>
              </a:rPr>
              <a:t>Calibrate real-time conviction to the investment team </a:t>
            </a:r>
          </a:p>
          <a:p>
            <a:pPr marL="274320" lvl="1">
              <a:spcAft>
                <a:spcPts val="1200"/>
              </a:spcAft>
            </a:pPr>
            <a:r>
              <a:rPr lang="en-US" sz="1600" b="0">
                <a:latin typeface="Ringside Narrow Book" panose="02000500000000000000" pitchFamily="2" charset="0"/>
              </a:rPr>
              <a:t>Add alpha to the sector-neutral portfolios strategies </a:t>
            </a:r>
            <a:br>
              <a:rPr lang="en-US" sz="1600" b="0">
                <a:latin typeface="Ringside Narrow Book" panose="02000500000000000000" pitchFamily="2" charset="0"/>
              </a:rPr>
            </a:br>
            <a:r>
              <a:rPr lang="en-US" sz="1600" b="0">
                <a:latin typeface="Ringside Narrow Book" panose="02000500000000000000" pitchFamily="2" charset="0"/>
              </a:rPr>
              <a:t>we manage</a:t>
            </a:r>
          </a:p>
          <a:p>
            <a:pPr marL="274320" lvl="1"/>
            <a:r>
              <a:rPr lang="en-US" sz="1600" b="0">
                <a:latin typeface="Ringside Narrow Book" panose="02000500000000000000" pitchFamily="2" charset="0"/>
              </a:rPr>
              <a:t>Provide long-term incentive to ensure that the interests of investment professionals align to those of our clients</a:t>
            </a:r>
          </a:p>
        </p:txBody>
      </p:sp>
      <p:grpSp>
        <p:nvGrpSpPr>
          <p:cNvPr id="41" name="Group 40">
            <a:extLst>
              <a:ext uri="{FF2B5EF4-FFF2-40B4-BE49-F238E27FC236}">
                <a16:creationId xmlns:a16="http://schemas.microsoft.com/office/drawing/2014/main" id="{C77016BE-DE7B-CBD2-7BF7-D250DDC7486B}"/>
              </a:ext>
            </a:extLst>
          </p:cNvPr>
          <p:cNvGrpSpPr/>
          <p:nvPr/>
        </p:nvGrpSpPr>
        <p:grpSpPr>
          <a:xfrm>
            <a:off x="358184" y="2176748"/>
            <a:ext cx="2371026" cy="1268813"/>
            <a:chOff x="12103" y="2605406"/>
            <a:chExt cx="3256686" cy="1411442"/>
          </a:xfrm>
        </p:grpSpPr>
        <p:graphicFrame>
          <p:nvGraphicFramePr>
            <p:cNvPr id="38" name="Chart 37">
              <a:extLst>
                <a:ext uri="{FF2B5EF4-FFF2-40B4-BE49-F238E27FC236}">
                  <a16:creationId xmlns:a16="http://schemas.microsoft.com/office/drawing/2014/main" id="{FCD21539-A311-4F07-C622-C3686EA3A11F}"/>
                </a:ext>
              </a:extLst>
            </p:cNvPr>
            <p:cNvGraphicFramePr/>
            <p:nvPr/>
          </p:nvGraphicFramePr>
          <p:xfrm>
            <a:off x="1713414" y="2605406"/>
            <a:ext cx="1555375" cy="141144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9" name="Chart 38">
              <a:extLst>
                <a:ext uri="{FF2B5EF4-FFF2-40B4-BE49-F238E27FC236}">
                  <a16:creationId xmlns:a16="http://schemas.microsoft.com/office/drawing/2014/main" id="{1C61BFBB-B742-E23B-040E-1600A56BE5E0}"/>
                </a:ext>
              </a:extLst>
            </p:cNvPr>
            <p:cNvGraphicFramePr/>
            <p:nvPr/>
          </p:nvGraphicFramePr>
          <p:xfrm>
            <a:off x="12103" y="2605406"/>
            <a:ext cx="1555376" cy="1411441"/>
          </p:xfrm>
          <a:graphic>
            <a:graphicData uri="http://schemas.openxmlformats.org/drawingml/2006/chart">
              <c:chart xmlns:c="http://schemas.openxmlformats.org/drawingml/2006/chart" xmlns:r="http://schemas.openxmlformats.org/officeDocument/2006/relationships" r:id="rId4"/>
            </a:graphicData>
          </a:graphic>
        </p:graphicFrame>
        <p:sp>
          <p:nvSpPr>
            <p:cNvPr id="40" name="Isosceles Triangle 44">
              <a:extLst>
                <a:ext uri="{FF2B5EF4-FFF2-40B4-BE49-F238E27FC236}">
                  <a16:creationId xmlns:a16="http://schemas.microsoft.com/office/drawing/2014/main" id="{6C0D18A6-D2FB-61B2-F9D8-8E70A97FC0D3}"/>
                </a:ext>
              </a:extLst>
            </p:cNvPr>
            <p:cNvSpPr/>
            <p:nvPr/>
          </p:nvSpPr>
          <p:spPr>
            <a:xfrm rot="5400000">
              <a:off x="1497650" y="3145630"/>
              <a:ext cx="327660" cy="263184"/>
            </a:xfrm>
            <a:prstGeom prst="triangle">
              <a:avLst/>
            </a:prstGeom>
            <a:solidFill>
              <a:schemeClr val="accent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grpSp>
      <p:graphicFrame>
        <p:nvGraphicFramePr>
          <p:cNvPr id="68" name="Chart 67">
            <a:extLst>
              <a:ext uri="{FF2B5EF4-FFF2-40B4-BE49-F238E27FC236}">
                <a16:creationId xmlns:a16="http://schemas.microsoft.com/office/drawing/2014/main" id="{888EB9EA-7BE4-492B-E31B-B028A7F586EC}"/>
              </a:ext>
            </a:extLst>
          </p:cNvPr>
          <p:cNvGraphicFramePr/>
          <p:nvPr/>
        </p:nvGraphicFramePr>
        <p:xfrm>
          <a:off x="7014630" y="2176747"/>
          <a:ext cx="1132389" cy="126881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1" name="Chart 70">
            <a:extLst>
              <a:ext uri="{FF2B5EF4-FFF2-40B4-BE49-F238E27FC236}">
                <a16:creationId xmlns:a16="http://schemas.microsoft.com/office/drawing/2014/main" id="{9CFA41F0-8A1E-E21B-6F85-89BF5C7EFABF}"/>
              </a:ext>
            </a:extLst>
          </p:cNvPr>
          <p:cNvGraphicFramePr/>
          <p:nvPr/>
        </p:nvGraphicFramePr>
        <p:xfrm>
          <a:off x="4348666" y="2191540"/>
          <a:ext cx="2922461" cy="2391280"/>
        </p:xfrm>
        <a:graphic>
          <a:graphicData uri="http://schemas.openxmlformats.org/drawingml/2006/chart">
            <c:chart xmlns:c="http://schemas.openxmlformats.org/drawingml/2006/chart" xmlns:r="http://schemas.openxmlformats.org/officeDocument/2006/relationships" r:id="rId6"/>
          </a:graphicData>
        </a:graphic>
      </p:graphicFrame>
      <p:sp>
        <p:nvSpPr>
          <p:cNvPr id="70" name="Isosceles Triangle 44">
            <a:extLst>
              <a:ext uri="{FF2B5EF4-FFF2-40B4-BE49-F238E27FC236}">
                <a16:creationId xmlns:a16="http://schemas.microsoft.com/office/drawing/2014/main" id="{55B560B0-697A-8529-3BAE-BE53C3A2BBB6}"/>
              </a:ext>
            </a:extLst>
          </p:cNvPr>
          <p:cNvSpPr/>
          <p:nvPr/>
        </p:nvSpPr>
        <p:spPr>
          <a:xfrm rot="5400000">
            <a:off x="6789341" y="2632391"/>
            <a:ext cx="294549" cy="191611"/>
          </a:xfrm>
          <a:prstGeom prst="triangle">
            <a:avLst/>
          </a:prstGeom>
          <a:solidFill>
            <a:schemeClr val="accent2"/>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grpSp>
        <p:nvGrpSpPr>
          <p:cNvPr id="66" name="Group 65">
            <a:extLst>
              <a:ext uri="{FF2B5EF4-FFF2-40B4-BE49-F238E27FC236}">
                <a16:creationId xmlns:a16="http://schemas.microsoft.com/office/drawing/2014/main" id="{1722D096-887C-F145-632B-D38A96070D83}"/>
              </a:ext>
            </a:extLst>
          </p:cNvPr>
          <p:cNvGrpSpPr/>
          <p:nvPr/>
        </p:nvGrpSpPr>
        <p:grpSpPr>
          <a:xfrm>
            <a:off x="2846982" y="2149798"/>
            <a:ext cx="2545976" cy="3104287"/>
            <a:chOff x="2846982" y="2149797"/>
            <a:chExt cx="2545976" cy="3004909"/>
          </a:xfrm>
        </p:grpSpPr>
        <p:cxnSp>
          <p:nvCxnSpPr>
            <p:cNvPr id="59" name="Straight Connector 58">
              <a:extLst>
                <a:ext uri="{FF2B5EF4-FFF2-40B4-BE49-F238E27FC236}">
                  <a16:creationId xmlns:a16="http://schemas.microsoft.com/office/drawing/2014/main" id="{329C2064-D02B-E763-2EF2-AF54A2FE2317}"/>
                </a:ext>
                <a:ext uri="{C183D7F6-B498-43B3-948B-1728B52AA6E4}">
                  <adec:decorative xmlns:adec="http://schemas.microsoft.com/office/drawing/2017/decorative" val="1"/>
                </a:ext>
              </a:extLst>
            </p:cNvPr>
            <p:cNvCxnSpPr>
              <a:cxnSpLocks/>
            </p:cNvCxnSpPr>
            <p:nvPr/>
          </p:nvCxnSpPr>
          <p:spPr>
            <a:xfrm>
              <a:off x="2846982" y="2194621"/>
              <a:ext cx="0" cy="2960085"/>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0F905477-F005-70BC-8106-DCE3F1A17C31}"/>
                </a:ext>
                <a:ext uri="{C183D7F6-B498-43B3-948B-1728B52AA6E4}">
                  <adec:decorative xmlns:adec="http://schemas.microsoft.com/office/drawing/2017/decorative" val="1"/>
                </a:ext>
              </a:extLst>
            </p:cNvPr>
            <p:cNvCxnSpPr>
              <a:cxnSpLocks/>
            </p:cNvCxnSpPr>
            <p:nvPr/>
          </p:nvCxnSpPr>
          <p:spPr>
            <a:xfrm>
              <a:off x="5392958" y="2149797"/>
              <a:ext cx="0" cy="2960085"/>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cxnSp>
        <p:nvCxnSpPr>
          <p:cNvPr id="63" name="Straight Connector 62">
            <a:extLst>
              <a:ext uri="{FF2B5EF4-FFF2-40B4-BE49-F238E27FC236}">
                <a16:creationId xmlns:a16="http://schemas.microsoft.com/office/drawing/2014/main" id="{429ABD92-049D-4E91-7C05-DA9990289A2F}"/>
              </a:ext>
              <a:ext uri="{C183D7F6-B498-43B3-948B-1728B52AA6E4}">
                <adec:decorative xmlns:adec="http://schemas.microsoft.com/office/drawing/2017/decorative" val="1"/>
              </a:ext>
            </a:extLst>
          </p:cNvPr>
          <p:cNvCxnSpPr>
            <a:cxnSpLocks/>
          </p:cNvCxnSpPr>
          <p:nvPr/>
        </p:nvCxnSpPr>
        <p:spPr>
          <a:xfrm>
            <a:off x="435476" y="3445560"/>
            <a:ext cx="7901700" cy="0"/>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sp>
        <p:nvSpPr>
          <p:cNvPr id="31" name="Text Placeholder 30">
            <a:extLst>
              <a:ext uri="{FF2B5EF4-FFF2-40B4-BE49-F238E27FC236}">
                <a16:creationId xmlns:a16="http://schemas.microsoft.com/office/drawing/2014/main" id="{68BECC35-BE7A-8C17-202B-69D00CFB200E}"/>
              </a:ext>
            </a:extLst>
          </p:cNvPr>
          <p:cNvSpPr>
            <a:spLocks noGrp="1"/>
          </p:cNvSpPr>
          <p:nvPr>
            <p:ph type="body" sz="quarter" idx="16"/>
          </p:nvPr>
        </p:nvSpPr>
        <p:spPr>
          <a:xfrm>
            <a:off x="5970262" y="3753047"/>
            <a:ext cx="1984080" cy="1338903"/>
          </a:xfrm>
        </p:spPr>
        <p:txBody>
          <a:bodyPr/>
          <a:lstStyle/>
          <a:p>
            <a:pPr algn="ctr"/>
            <a:r>
              <a:rPr lang="en-US" sz="1300"/>
              <a:t>Research portfolios are then </a:t>
            </a:r>
            <a:r>
              <a:rPr lang="en-US" sz="1300" b="1">
                <a:latin typeface="Ringside Narrow" panose="02000500000000000000" pitchFamily="2" charset="0"/>
              </a:rPr>
              <a:t>aggregated sector-neutral</a:t>
            </a:r>
            <a:r>
              <a:rPr lang="en-US" sz="1300"/>
              <a:t> to correspond to the broad regional index, providing active position sizing while controlling for risk.</a:t>
            </a:r>
          </a:p>
        </p:txBody>
      </p:sp>
      <p:sp>
        <p:nvSpPr>
          <p:cNvPr id="47" name="Text Placeholder 27">
            <a:extLst>
              <a:ext uri="{FF2B5EF4-FFF2-40B4-BE49-F238E27FC236}">
                <a16:creationId xmlns:a16="http://schemas.microsoft.com/office/drawing/2014/main" id="{14C1D0F0-6778-4324-6CA3-72F3CB1F7AF7}"/>
              </a:ext>
            </a:extLst>
          </p:cNvPr>
          <p:cNvSpPr txBox="1">
            <a:spLocks/>
          </p:cNvSpPr>
          <p:nvPr/>
        </p:nvSpPr>
        <p:spPr>
          <a:xfrm>
            <a:off x="3376814" y="3753046"/>
            <a:ext cx="1544061" cy="150104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300"/>
              <a:t>The research team conducts fundamental analysis of companies within their portfolio and </a:t>
            </a:r>
            <a:r>
              <a:rPr lang="en-US" sz="1300" b="1">
                <a:latin typeface="Ringside Narrow" panose="02000500000000000000" pitchFamily="2" charset="0"/>
              </a:rPr>
              <a:t>manages position sizing based on conviction.</a:t>
            </a:r>
          </a:p>
        </p:txBody>
      </p:sp>
      <p:pic>
        <p:nvPicPr>
          <p:cNvPr id="73" name="Graphic 72">
            <a:extLst>
              <a:ext uri="{FF2B5EF4-FFF2-40B4-BE49-F238E27FC236}">
                <a16:creationId xmlns:a16="http://schemas.microsoft.com/office/drawing/2014/main" id="{FB68D756-13DF-2085-73CC-604961126A3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548470" y="2248445"/>
            <a:ext cx="1143000" cy="1143000"/>
          </a:xfrm>
          <a:prstGeom prst="rect">
            <a:avLst/>
          </a:prstGeom>
        </p:spPr>
      </p:pic>
      <p:sp>
        <p:nvSpPr>
          <p:cNvPr id="2" name="Text Placeholder 19">
            <a:extLst>
              <a:ext uri="{FF2B5EF4-FFF2-40B4-BE49-F238E27FC236}">
                <a16:creationId xmlns:a16="http://schemas.microsoft.com/office/drawing/2014/main" id="{F8E29465-892A-EEC8-25F7-4118C709E132}"/>
              </a:ext>
            </a:extLst>
          </p:cNvPr>
          <p:cNvSpPr>
            <a:spLocks noGrp="1"/>
          </p:cNvSpPr>
          <p:nvPr/>
        </p:nvSpPr>
        <p:spPr>
          <a:xfrm>
            <a:off x="301751" y="6182444"/>
            <a:ext cx="10972800" cy="202894"/>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dirty="0">
                <a:latin typeface="Ringside Narrow Book" charset="0"/>
                <a:ea typeface="Ringside Narrow Book" charset="0"/>
                <a:cs typeface="Ringside Narrow Book" charset="0"/>
              </a:rPr>
              <a:t>As of Mar. 31, 2024.</a:t>
            </a:r>
          </a:p>
        </p:txBody>
      </p:sp>
      <p:sp>
        <p:nvSpPr>
          <p:cNvPr id="4" name="Text Placeholder 9">
            <a:extLst>
              <a:ext uri="{FF2B5EF4-FFF2-40B4-BE49-F238E27FC236}">
                <a16:creationId xmlns:a16="http://schemas.microsoft.com/office/drawing/2014/main" id="{4E7610CD-F3F6-150F-2DDF-6566CB3364D3}"/>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a:solidFill>
                  <a:schemeClr val="accent4"/>
                </a:solidFill>
                <a:latin typeface="Ringside Narrow" panose="02000500000000000000" pitchFamily="2" charset="0"/>
              </a:rPr>
              <a:t>NUVEEN</a:t>
            </a:r>
          </a:p>
        </p:txBody>
      </p:sp>
    </p:spTree>
    <p:extLst>
      <p:ext uri="{BB962C8B-B14F-4D97-AF65-F5344CB8AC3E}">
        <p14:creationId xmlns:p14="http://schemas.microsoft.com/office/powerpoint/2010/main" val="16299834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EF40CACA-D8BE-5778-927E-71DAE823404C}"/>
              </a:ext>
            </a:extLst>
          </p:cNvPr>
          <p:cNvSpPr>
            <a:spLocks noGrp="1"/>
          </p:cNvSpPr>
          <p:nvPr>
            <p:ph type="title"/>
          </p:nvPr>
        </p:nvSpPr>
        <p:spPr>
          <a:xfrm>
            <a:off x="292099" y="612649"/>
            <a:ext cx="8012146" cy="463306"/>
          </a:xfrm>
        </p:spPr>
        <p:txBody>
          <a:bodyPr/>
          <a:lstStyle/>
          <a:p>
            <a:pPr marL="0" marR="0">
              <a:spcBef>
                <a:spcPts val="0"/>
              </a:spcBef>
              <a:spcAft>
                <a:spcPts val="0"/>
              </a:spcAft>
            </a:pPr>
            <a:r>
              <a:rPr lang="en-US" sz="2200" b="0">
                <a:latin typeface="TIAA Challenger Semibold" pitchFamily="2" charset="77"/>
                <a:ea typeface="Times New Roman" panose="02020603050405020304" pitchFamily="18" charset="0"/>
              </a:rPr>
              <a:t>An investment philosophy focused on retirement security</a:t>
            </a:r>
            <a:endParaRPr lang="en-US" sz="2200" b="0">
              <a:effectLst/>
              <a:latin typeface="TIAA Challenger Semibold" pitchFamily="2" charset="77"/>
              <a:ea typeface="Times New Roman" panose="02020603050405020304" pitchFamily="18" charset="0"/>
            </a:endParaRPr>
          </a:p>
        </p:txBody>
      </p:sp>
      <p:sp>
        <p:nvSpPr>
          <p:cNvPr id="2" name="Slide Number Placeholder 1">
            <a:extLst>
              <a:ext uri="{FF2B5EF4-FFF2-40B4-BE49-F238E27FC236}">
                <a16:creationId xmlns:a16="http://schemas.microsoft.com/office/drawing/2014/main" id="{9595EEF1-FCC5-1F9F-5A5A-122D8F872B81}"/>
              </a:ext>
            </a:extLst>
          </p:cNvPr>
          <p:cNvSpPr>
            <a:spLocks noGrp="1"/>
          </p:cNvSpPr>
          <p:nvPr>
            <p:ph type="sldNum" sz="quarter" idx="12"/>
          </p:nvPr>
        </p:nvSpPr>
        <p:spPr/>
        <p:txBody>
          <a:bodyPr/>
          <a:lstStyle/>
          <a:p>
            <a:fld id="{6ADC283A-E609-844B-BB16-3439C132A3B0}" type="slidenum">
              <a:rPr lang="en-US" smtClean="0"/>
              <a:t>93</a:t>
            </a:fld>
            <a:endParaRPr lang="en-US"/>
          </a:p>
        </p:txBody>
      </p:sp>
      <p:sp>
        <p:nvSpPr>
          <p:cNvPr id="16" name="Title 2">
            <a:extLst>
              <a:ext uri="{FF2B5EF4-FFF2-40B4-BE49-F238E27FC236}">
                <a16:creationId xmlns:a16="http://schemas.microsoft.com/office/drawing/2014/main" id="{9B5F5E27-E6CA-D4BF-D743-527AB124B960}"/>
              </a:ext>
            </a:extLst>
          </p:cNvPr>
          <p:cNvSpPr txBox="1">
            <a:spLocks/>
          </p:cNvSpPr>
          <p:nvPr/>
        </p:nvSpPr>
        <p:spPr>
          <a:xfrm>
            <a:off x="292099" y="612648"/>
            <a:ext cx="7106227" cy="627573"/>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pPr marL="0" marR="0" lvl="0" indent="0" algn="l" defTabSz="914400" rtl="0" eaLnBrk="1" fontAlgn="auto" latinLnBrk="0" hangingPunct="1">
              <a:lnSpc>
                <a:spcPct val="100000"/>
              </a:lnSpc>
              <a:spcBef>
                <a:spcPct val="0"/>
              </a:spcBef>
              <a:spcAft>
                <a:spcPts val="0"/>
              </a:spcAft>
              <a:buClr>
                <a:srgbClr val="041459"/>
              </a:buClr>
              <a:buSzTx/>
              <a:buFontTx/>
              <a:buNone/>
              <a:tabLst/>
              <a:defRPr/>
            </a:pPr>
            <a:endParaRPr kumimoji="0" lang="en-US" sz="2200" b="1" i="0" u="none" strike="noStrike" kern="1200" cap="none" spc="40" normalizeH="0" baseline="0" noProof="0">
              <a:ln>
                <a:noFill/>
              </a:ln>
              <a:solidFill>
                <a:srgbClr val="041459"/>
              </a:solidFill>
              <a:effectLst/>
              <a:uLnTx/>
              <a:uFillTx/>
              <a:latin typeface="TIAA Challenger Semibold" pitchFamily="2" charset="77"/>
              <a:ea typeface="+mj-ea"/>
              <a:cs typeface="+mj-cs"/>
            </a:endParaRPr>
          </a:p>
        </p:txBody>
      </p:sp>
      <p:sp>
        <p:nvSpPr>
          <p:cNvPr id="18" name="Slide Number Placeholder 9">
            <a:extLst>
              <a:ext uri="{FF2B5EF4-FFF2-40B4-BE49-F238E27FC236}">
                <a16:creationId xmlns:a16="http://schemas.microsoft.com/office/drawing/2014/main" id="{F770E535-9ACA-BE9C-1BFE-87D9AB95B89E}"/>
              </a:ext>
            </a:extLst>
          </p:cNvPr>
          <p:cNvSpPr txBox="1">
            <a:spLocks/>
          </p:cNvSpPr>
          <p:nvPr/>
        </p:nvSpPr>
        <p:spPr>
          <a:xfrm>
            <a:off x="11706436" y="6484937"/>
            <a:ext cx="361527" cy="161925"/>
          </a:xfrm>
          <a:prstGeom prst="rect">
            <a:avLst/>
          </a:prstGeom>
        </p:spPr>
        <p:txBody>
          <a:bodyPr vert="horz" lIns="0" tIns="0" rIns="0" bIns="0" rtlCol="0" anchor="ctr">
            <a:noAutofit/>
          </a:bodyPr>
          <a:lstStyle>
            <a:defPPr>
              <a:defRPr lang="en-US"/>
            </a:defPPr>
            <a:lvl1pPr marL="0" algn="ctr" defTabSz="914400" rtl="0" eaLnBrk="1" latinLnBrk="0" hangingPunct="1">
              <a:buClr>
                <a:schemeClr val="tx1"/>
              </a:buClr>
              <a:defRPr sz="700" b="1" i="0" kern="1200">
                <a:solidFill>
                  <a:schemeClr val="tx1"/>
                </a:solidFill>
                <a:latin typeface="TIAA Challenger Semibold"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041459"/>
              </a:buClr>
              <a:buSzTx/>
              <a:buFontTx/>
              <a:buNone/>
              <a:tabLst/>
              <a:defRPr/>
            </a:pPr>
            <a:fld id="{E5B12101-DB11-214A-81F9-2D258DBE057F}" type="slidenum">
              <a:rPr kumimoji="0" lang="en-US" sz="700" b="1" i="0" u="none" strike="noStrike" kern="1200" cap="none" spc="0" normalizeH="0" baseline="0" noProof="0" smtClean="0">
                <a:ln>
                  <a:noFill/>
                </a:ln>
                <a:solidFill>
                  <a:srgbClr val="041459"/>
                </a:solidFill>
                <a:effectLst/>
                <a:uLnTx/>
                <a:uFillTx/>
                <a:latin typeface="TIAA Challenger Semibold" pitchFamily="2" charset="77"/>
                <a:ea typeface="+mn-ea"/>
                <a:cs typeface="+mn-cs"/>
              </a:rPr>
              <a:pPr marL="0" marR="0" lvl="0" indent="0" algn="ctr" defTabSz="914400" rtl="0" eaLnBrk="1" fontAlgn="auto" latinLnBrk="0" hangingPunct="1">
                <a:lnSpc>
                  <a:spcPct val="100000"/>
                </a:lnSpc>
                <a:spcBef>
                  <a:spcPts val="0"/>
                </a:spcBef>
                <a:spcAft>
                  <a:spcPts val="0"/>
                </a:spcAft>
                <a:buClr>
                  <a:srgbClr val="041459"/>
                </a:buClr>
                <a:buSzTx/>
                <a:buFontTx/>
                <a:buNone/>
                <a:tabLst/>
                <a:defRPr/>
              </a:pPr>
              <a:t>93</a:t>
            </a:fld>
            <a:endParaRPr kumimoji="0" lang="en-US" sz="700" b="1" i="0" u="none" strike="noStrike" kern="1200" cap="none" spc="0" normalizeH="0" baseline="0" noProof="0">
              <a:ln>
                <a:noFill/>
              </a:ln>
              <a:solidFill>
                <a:srgbClr val="041459"/>
              </a:solidFill>
              <a:effectLst/>
              <a:uLnTx/>
              <a:uFillTx/>
              <a:latin typeface="TIAA Challenger Semibold" pitchFamily="2" charset="77"/>
              <a:ea typeface="+mn-ea"/>
              <a:cs typeface="+mn-cs"/>
            </a:endParaRPr>
          </a:p>
        </p:txBody>
      </p:sp>
      <p:sp>
        <p:nvSpPr>
          <p:cNvPr id="20" name="Text Placeholder 7">
            <a:extLst>
              <a:ext uri="{FF2B5EF4-FFF2-40B4-BE49-F238E27FC236}">
                <a16:creationId xmlns:a16="http://schemas.microsoft.com/office/drawing/2014/main" id="{83BDE8E4-E2B7-7826-E971-6B5157EF4049}"/>
              </a:ext>
            </a:extLst>
          </p:cNvPr>
          <p:cNvSpPr txBox="1">
            <a:spLocks/>
          </p:cNvSpPr>
          <p:nvPr/>
        </p:nvSpPr>
        <p:spPr>
          <a:xfrm>
            <a:off x="8101844" y="3609893"/>
            <a:ext cx="3284715" cy="43024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2500" b="1" i="0" kern="1200">
                <a:solidFill>
                  <a:schemeClr val="tx1"/>
                </a:solidFill>
                <a:latin typeface="TIAA Challenger Semibold" pitchFamily="2" charset="77"/>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1" i="0" kern="1200">
                <a:solidFill>
                  <a:schemeClr val="tx1"/>
                </a:solidFill>
                <a:latin typeface="TIAA Challenger Semibold" pitchFamily="2" charset="77"/>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1" i="0" kern="1200">
                <a:solidFill>
                  <a:schemeClr val="tx1"/>
                </a:solidFill>
                <a:latin typeface="TIAA Challenger Semibold" pitchFamily="2" charset="77"/>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1" i="0" kern="1200">
                <a:solidFill>
                  <a:schemeClr val="tx1"/>
                </a:solidFill>
                <a:latin typeface="TIAA Challenger Semibold"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solidFill>
              <a:effectLst/>
              <a:uLnTx/>
              <a:uFillTx/>
            </a:endParaRPr>
          </a:p>
        </p:txBody>
      </p:sp>
      <p:sp>
        <p:nvSpPr>
          <p:cNvPr id="5" name="Text Placeholder 2">
            <a:extLst>
              <a:ext uri="{FF2B5EF4-FFF2-40B4-BE49-F238E27FC236}">
                <a16:creationId xmlns:a16="http://schemas.microsoft.com/office/drawing/2014/main" id="{833A30E2-CB2E-05EE-7842-2B12C4B81B28}"/>
              </a:ext>
            </a:extLst>
          </p:cNvPr>
          <p:cNvSpPr>
            <a:spLocks noGrp="1"/>
          </p:cNvSpPr>
          <p:nvPr/>
        </p:nvSpPr>
        <p:spPr>
          <a:xfrm>
            <a:off x="279325" y="1075954"/>
            <a:ext cx="10715771" cy="74594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TIAA established the world’s first variable annuity in 1952 with the goal of providing security in retirement through returns that outpace inflation. Variable annuities utilize the higher expected returns in equity markets to help achieve that goal.</a:t>
            </a:r>
          </a:p>
        </p:txBody>
      </p:sp>
      <p:sp>
        <p:nvSpPr>
          <p:cNvPr id="7" name="Rectangle 6">
            <a:extLst>
              <a:ext uri="{FF2B5EF4-FFF2-40B4-BE49-F238E27FC236}">
                <a16:creationId xmlns:a16="http://schemas.microsoft.com/office/drawing/2014/main" id="{BDC7226E-5BD6-A25E-C5A7-1B87A9D1A13F}"/>
              </a:ext>
              <a:ext uri="{C183D7F6-B498-43B3-948B-1728B52AA6E4}">
                <adec:decorative xmlns:adec="http://schemas.microsoft.com/office/drawing/2017/decorative" val="1"/>
              </a:ext>
            </a:extLst>
          </p:cNvPr>
          <p:cNvSpPr/>
          <p:nvPr/>
        </p:nvSpPr>
        <p:spPr>
          <a:xfrm>
            <a:off x="1341120" y="4649394"/>
            <a:ext cx="9438640" cy="10227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The CREF Stock Account provides comprehensive exposure to global equities and is designed</a:t>
            </a:r>
            <a:br>
              <a:rPr lang="en-US" sz="1600">
                <a:solidFill>
                  <a:schemeClr val="tx1"/>
                </a:solidFill>
              </a:rPr>
            </a:br>
            <a:r>
              <a:rPr lang="en-US" sz="1600">
                <a:solidFill>
                  <a:schemeClr val="tx1"/>
                </a:solidFill>
              </a:rPr>
              <a:t>to be a core global equity holding within a diversified retirement portfolio.</a:t>
            </a:r>
          </a:p>
        </p:txBody>
      </p:sp>
      <p:sp>
        <p:nvSpPr>
          <p:cNvPr id="8" name="Text Placeholder 11">
            <a:extLst>
              <a:ext uri="{FF2B5EF4-FFF2-40B4-BE49-F238E27FC236}">
                <a16:creationId xmlns:a16="http://schemas.microsoft.com/office/drawing/2014/main" id="{CEDEB876-9534-FEDD-3280-820BE9071967}"/>
              </a:ext>
            </a:extLst>
          </p:cNvPr>
          <p:cNvSpPr txBox="1">
            <a:spLocks/>
          </p:cNvSpPr>
          <p:nvPr/>
        </p:nvSpPr>
        <p:spPr>
          <a:xfrm>
            <a:off x="494374" y="4554382"/>
            <a:ext cx="7586863" cy="1210328"/>
          </a:xfrm>
          <a:prstGeom prst="rect">
            <a:avLst/>
          </a:prstGeom>
        </p:spPr>
        <p:txBody>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a:latin typeface="Sentinel Book" panose="02060603060506030203" pitchFamily="18" charset="0"/>
              <a:cs typeface="Sentinel Book" panose="02060603060506030203" pitchFamily="18" charset="0"/>
            </a:endParaRPr>
          </a:p>
        </p:txBody>
      </p:sp>
      <p:grpSp>
        <p:nvGrpSpPr>
          <p:cNvPr id="77" name="Group 76">
            <a:extLst>
              <a:ext uri="{FF2B5EF4-FFF2-40B4-BE49-F238E27FC236}">
                <a16:creationId xmlns:a16="http://schemas.microsoft.com/office/drawing/2014/main" id="{68E779E5-0386-743A-8175-4C2E319AFF9E}"/>
              </a:ext>
            </a:extLst>
          </p:cNvPr>
          <p:cNvGrpSpPr/>
          <p:nvPr/>
        </p:nvGrpSpPr>
        <p:grpSpPr>
          <a:xfrm>
            <a:off x="1800225" y="2235636"/>
            <a:ext cx="8562976" cy="2100851"/>
            <a:chOff x="557432" y="2172979"/>
            <a:chExt cx="7668413" cy="2100851"/>
          </a:xfrm>
        </p:grpSpPr>
        <p:grpSp>
          <p:nvGrpSpPr>
            <p:cNvPr id="70" name="Group 69">
              <a:extLst>
                <a:ext uri="{FF2B5EF4-FFF2-40B4-BE49-F238E27FC236}">
                  <a16:creationId xmlns:a16="http://schemas.microsoft.com/office/drawing/2014/main" id="{4A33D845-78F1-804E-F4CA-CFD992295ED6}"/>
                </a:ext>
              </a:extLst>
            </p:cNvPr>
            <p:cNvGrpSpPr/>
            <p:nvPr/>
          </p:nvGrpSpPr>
          <p:grpSpPr>
            <a:xfrm>
              <a:off x="557432" y="2877013"/>
              <a:ext cx="7668413" cy="1396817"/>
              <a:chOff x="557432" y="2832409"/>
              <a:chExt cx="7668413" cy="1396817"/>
            </a:xfrm>
          </p:grpSpPr>
          <p:sp>
            <p:nvSpPr>
              <p:cNvPr id="47" name="Text Placeholder 8">
                <a:extLst>
                  <a:ext uri="{FF2B5EF4-FFF2-40B4-BE49-F238E27FC236}">
                    <a16:creationId xmlns:a16="http://schemas.microsoft.com/office/drawing/2014/main" id="{C78813E3-9DDC-E441-CD49-EF5E15367344}"/>
                  </a:ext>
                </a:extLst>
              </p:cNvPr>
              <p:cNvSpPr txBox="1">
                <a:spLocks/>
              </p:cNvSpPr>
              <p:nvPr/>
            </p:nvSpPr>
            <p:spPr>
              <a:xfrm>
                <a:off x="557432" y="2834640"/>
                <a:ext cx="1769011" cy="1192541"/>
              </a:xfrm>
              <a:prstGeom prst="rect">
                <a:avLst/>
              </a:prstGeom>
            </p:spPr>
            <p:txBody>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spcAft>
                    <a:spcPts val="900"/>
                  </a:spcAft>
                  <a:buNone/>
                </a:pPr>
                <a:r>
                  <a:rPr lang="en-US"/>
                  <a:t>More than </a:t>
                </a:r>
                <a:br>
                  <a:rPr lang="en-US"/>
                </a:br>
                <a:r>
                  <a:rPr lang="en-US"/>
                  <a:t>1 million participants invested</a:t>
                </a:r>
                <a:br>
                  <a:rPr lang="en-US"/>
                </a:br>
                <a:endParaRPr lang="en-US"/>
              </a:p>
            </p:txBody>
          </p:sp>
          <p:sp>
            <p:nvSpPr>
              <p:cNvPr id="64" name="Text Placeholder 8">
                <a:extLst>
                  <a:ext uri="{FF2B5EF4-FFF2-40B4-BE49-F238E27FC236}">
                    <a16:creationId xmlns:a16="http://schemas.microsoft.com/office/drawing/2014/main" id="{D506E9C0-6E6D-D53E-0BC1-2F8C393633A9}"/>
                  </a:ext>
                </a:extLst>
              </p:cNvPr>
              <p:cNvSpPr txBox="1">
                <a:spLocks/>
              </p:cNvSpPr>
              <p:nvPr/>
            </p:nvSpPr>
            <p:spPr>
              <a:xfrm>
                <a:off x="2866784" y="2832409"/>
                <a:ext cx="2010127" cy="1286082"/>
              </a:xfrm>
              <a:prstGeom prst="rect">
                <a:avLst/>
              </a:prstGeom>
            </p:spPr>
            <p:txBody>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spcAft>
                    <a:spcPts val="900"/>
                  </a:spcAft>
                  <a:buNone/>
                </a:pPr>
                <a:r>
                  <a:rPr lang="en-US"/>
                  <a:t>For many, the only equity investment available for decades on plan menus</a:t>
                </a:r>
              </a:p>
            </p:txBody>
          </p:sp>
          <p:sp>
            <p:nvSpPr>
              <p:cNvPr id="65" name="Text Placeholder 8">
                <a:extLst>
                  <a:ext uri="{FF2B5EF4-FFF2-40B4-BE49-F238E27FC236}">
                    <a16:creationId xmlns:a16="http://schemas.microsoft.com/office/drawing/2014/main" id="{F5FF6F05-85E1-D381-9264-0829F6EF7E8E}"/>
                  </a:ext>
                </a:extLst>
              </p:cNvPr>
              <p:cNvSpPr txBox="1">
                <a:spLocks/>
              </p:cNvSpPr>
              <p:nvPr/>
            </p:nvSpPr>
            <p:spPr>
              <a:xfrm>
                <a:off x="5678184" y="2834640"/>
                <a:ext cx="2547661" cy="1394586"/>
              </a:xfrm>
              <a:prstGeom prst="rect">
                <a:avLst/>
              </a:prstGeom>
            </p:spPr>
            <p:txBody>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spcAft>
                    <a:spcPts val="900"/>
                  </a:spcAft>
                  <a:buNone/>
                </a:pPr>
                <a:r>
                  <a:rPr lang="en-US"/>
                  <a:t>Legacy of management with low relative risk to avoid a large deviation in relative returns prior to annuitization</a:t>
                </a:r>
              </a:p>
            </p:txBody>
          </p:sp>
        </p:grpSp>
        <p:grpSp>
          <p:nvGrpSpPr>
            <p:cNvPr id="74" name="Group 73">
              <a:extLst>
                <a:ext uri="{FF2B5EF4-FFF2-40B4-BE49-F238E27FC236}">
                  <a16:creationId xmlns:a16="http://schemas.microsoft.com/office/drawing/2014/main" id="{6CBED849-D6D2-75C3-C6CF-9634A41C8D0D}"/>
                </a:ext>
                <a:ext uri="{C183D7F6-B498-43B3-948B-1728B52AA6E4}">
                  <adec:decorative xmlns:adec="http://schemas.microsoft.com/office/drawing/2017/decorative" val="1"/>
                </a:ext>
              </a:extLst>
            </p:cNvPr>
            <p:cNvGrpSpPr/>
            <p:nvPr/>
          </p:nvGrpSpPr>
          <p:grpSpPr>
            <a:xfrm>
              <a:off x="2518357" y="2172979"/>
              <a:ext cx="2853746" cy="1839767"/>
              <a:chOff x="3871693" y="2248758"/>
              <a:chExt cx="2853746" cy="1121231"/>
            </a:xfrm>
          </p:grpSpPr>
          <p:cxnSp>
            <p:nvCxnSpPr>
              <p:cNvPr id="75" name="Straight Connector 74">
                <a:extLst>
                  <a:ext uri="{FF2B5EF4-FFF2-40B4-BE49-F238E27FC236}">
                    <a16:creationId xmlns:a16="http://schemas.microsoft.com/office/drawing/2014/main" id="{78E73A5A-9548-2FD4-C818-BA6782C60F3C}"/>
                  </a:ext>
                </a:extLst>
              </p:cNvPr>
              <p:cNvCxnSpPr>
                <a:cxnSpLocks/>
              </p:cNvCxnSpPr>
              <p:nvPr userDrawn="1"/>
            </p:nvCxnSpPr>
            <p:spPr>
              <a:xfrm>
                <a:off x="3871693" y="2248758"/>
                <a:ext cx="0" cy="1121229"/>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602B0659-CEC9-0DC0-6F2A-4B160B51DEFF}"/>
                  </a:ext>
                </a:extLst>
              </p:cNvPr>
              <p:cNvCxnSpPr>
                <a:cxnSpLocks/>
              </p:cNvCxnSpPr>
              <p:nvPr userDrawn="1"/>
            </p:nvCxnSpPr>
            <p:spPr>
              <a:xfrm>
                <a:off x="6725439" y="2248760"/>
                <a:ext cx="0" cy="1121229"/>
              </a:xfrm>
              <a:prstGeom prst="line">
                <a:avLst/>
              </a:prstGeom>
              <a:ln w="9525">
                <a:solidFill>
                  <a:srgbClr val="6D779F"/>
                </a:solidFill>
              </a:ln>
            </p:spPr>
            <p:style>
              <a:lnRef idx="1">
                <a:schemeClr val="accent1"/>
              </a:lnRef>
              <a:fillRef idx="0">
                <a:schemeClr val="accent1"/>
              </a:fillRef>
              <a:effectRef idx="0">
                <a:schemeClr val="accent1"/>
              </a:effectRef>
              <a:fontRef idx="minor">
                <a:schemeClr val="tx1"/>
              </a:fontRef>
            </p:style>
          </p:cxnSp>
        </p:grpSp>
      </p:grpSp>
      <p:pic>
        <p:nvPicPr>
          <p:cNvPr id="78" name="Graphic 77">
            <a:extLst>
              <a:ext uri="{FF2B5EF4-FFF2-40B4-BE49-F238E27FC236}">
                <a16:creationId xmlns:a16="http://schemas.microsoft.com/office/drawing/2014/main" id="{28BDE034-9958-7D81-D220-396D32830A5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032999" y="2391030"/>
            <a:ext cx="548640" cy="548640"/>
          </a:xfrm>
          <a:prstGeom prst="rect">
            <a:avLst/>
          </a:prstGeom>
        </p:spPr>
      </p:pic>
      <p:pic>
        <p:nvPicPr>
          <p:cNvPr id="79" name="Graphic 78">
            <a:extLst>
              <a:ext uri="{FF2B5EF4-FFF2-40B4-BE49-F238E27FC236}">
                <a16:creationId xmlns:a16="http://schemas.microsoft.com/office/drawing/2014/main" id="{CD5BD21F-75B3-CBC3-B413-FDA9CEDA21B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123848" y="2391030"/>
            <a:ext cx="548640" cy="548640"/>
          </a:xfrm>
          <a:prstGeom prst="rect">
            <a:avLst/>
          </a:prstGeom>
        </p:spPr>
      </p:pic>
      <p:pic>
        <p:nvPicPr>
          <p:cNvPr id="80" name="Graphic 79">
            <a:extLst>
              <a:ext uri="{FF2B5EF4-FFF2-40B4-BE49-F238E27FC236}">
                <a16:creationId xmlns:a16="http://schemas.microsoft.com/office/drawing/2014/main" id="{4D4A3D14-BB61-6DC4-9EDE-EFBD10F02381}"/>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8398196" y="2394094"/>
            <a:ext cx="502920" cy="502920"/>
          </a:xfrm>
          <a:prstGeom prst="rect">
            <a:avLst/>
          </a:prstGeom>
        </p:spPr>
      </p:pic>
      <p:sp>
        <p:nvSpPr>
          <p:cNvPr id="3" name="Text Placeholder 9">
            <a:extLst>
              <a:ext uri="{FF2B5EF4-FFF2-40B4-BE49-F238E27FC236}">
                <a16:creationId xmlns:a16="http://schemas.microsoft.com/office/drawing/2014/main" id="{F544E2D2-A4F0-1D8D-5FF1-C302F2BB7AD7}"/>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6" name="Footer Placeholder 4">
            <a:extLst>
              <a:ext uri="{FF2B5EF4-FFF2-40B4-BE49-F238E27FC236}">
                <a16:creationId xmlns:a16="http://schemas.microsoft.com/office/drawing/2014/main" id="{25A91AC7-2DEC-49EA-76F9-AB50F19FC2E7}"/>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91615276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F192D94-E516-DBFC-2568-E98C2750EB1F}"/>
              </a:ext>
            </a:extLst>
          </p:cNvPr>
          <p:cNvSpPr/>
          <p:nvPr/>
        </p:nvSpPr>
        <p:spPr>
          <a:xfrm>
            <a:off x="-9786" y="0"/>
            <a:ext cx="12201786"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a:solidFill>
                <a:schemeClr val="bg1"/>
              </a:solidFill>
            </a:endParaRPr>
          </a:p>
        </p:txBody>
      </p:sp>
      <p:sp>
        <p:nvSpPr>
          <p:cNvPr id="30" name="Rectangle 29">
            <a:extLst>
              <a:ext uri="{FF2B5EF4-FFF2-40B4-BE49-F238E27FC236}">
                <a16:creationId xmlns:a16="http://schemas.microsoft.com/office/drawing/2014/main" id="{4BCB4385-A565-7360-DB34-86A334779496}"/>
              </a:ext>
            </a:extLst>
          </p:cNvPr>
          <p:cNvSpPr/>
          <p:nvPr/>
        </p:nvSpPr>
        <p:spPr>
          <a:xfrm>
            <a:off x="8696958" y="0"/>
            <a:ext cx="3495042" cy="6858000"/>
          </a:xfrm>
          <a:prstGeom prst="rect">
            <a:avLst/>
          </a:prstGeom>
          <a:solidFill>
            <a:schemeClr val="accent6"/>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7" name="Text Placeholder 20">
            <a:extLst>
              <a:ext uri="{FF2B5EF4-FFF2-40B4-BE49-F238E27FC236}">
                <a16:creationId xmlns:a16="http://schemas.microsoft.com/office/drawing/2014/main" id="{BA94713B-9BDF-5CF4-E41F-C16AA99ED6A0}"/>
              </a:ext>
            </a:extLst>
          </p:cNvPr>
          <p:cNvSpPr txBox="1">
            <a:spLocks/>
          </p:cNvSpPr>
          <p:nvPr/>
        </p:nvSpPr>
        <p:spPr>
          <a:xfrm>
            <a:off x="9107228" y="625059"/>
            <a:ext cx="2606743" cy="761413"/>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1" i="0" kern="1200">
                <a:solidFill>
                  <a:schemeClr val="tx1"/>
                </a:solidFill>
                <a:latin typeface="TIAA Challenger Semibold" pitchFamily="2" charset="77"/>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2500" b="1" i="0" kern="1200">
                <a:solidFill>
                  <a:schemeClr val="tx1"/>
                </a:solidFill>
                <a:latin typeface="TIAA Challenger Semibold" pitchFamily="2" charset="77"/>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1" i="0" kern="1200">
                <a:solidFill>
                  <a:schemeClr val="tx1"/>
                </a:solidFill>
                <a:latin typeface="TIAA Challenger Semibold" pitchFamily="2" charset="77"/>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1" i="0" kern="1200">
                <a:solidFill>
                  <a:schemeClr val="tx1"/>
                </a:solidFill>
                <a:latin typeface="TIAA Challenger Semibold" pitchFamily="2" charset="77"/>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2500" b="1" i="0" kern="1200">
                <a:solidFill>
                  <a:schemeClr val="tx1"/>
                </a:solidFill>
                <a:latin typeface="TIAA Challenger Semibold"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200"/>
              <a:t>Multidisciplinary investment approach</a:t>
            </a:r>
          </a:p>
        </p:txBody>
      </p:sp>
      <p:grpSp>
        <p:nvGrpSpPr>
          <p:cNvPr id="18" name="Group 17">
            <a:extLst>
              <a:ext uri="{FF2B5EF4-FFF2-40B4-BE49-F238E27FC236}">
                <a16:creationId xmlns:a16="http://schemas.microsoft.com/office/drawing/2014/main" id="{D3103F0C-A6B6-8530-4E33-635F44CA3F53}"/>
              </a:ext>
            </a:extLst>
          </p:cNvPr>
          <p:cNvGrpSpPr/>
          <p:nvPr/>
        </p:nvGrpSpPr>
        <p:grpSpPr>
          <a:xfrm>
            <a:off x="9287248" y="1710449"/>
            <a:ext cx="2412775" cy="4288575"/>
            <a:chOff x="8753921" y="1610938"/>
            <a:chExt cx="2412775" cy="4288575"/>
          </a:xfrm>
        </p:grpSpPr>
        <p:sp>
          <p:nvSpPr>
            <p:cNvPr id="19" name="Text Placeholder 4">
              <a:extLst>
                <a:ext uri="{FF2B5EF4-FFF2-40B4-BE49-F238E27FC236}">
                  <a16:creationId xmlns:a16="http://schemas.microsoft.com/office/drawing/2014/main" id="{1BEFFC30-1FC8-B455-895B-068E3F2BB9AF}"/>
                </a:ext>
              </a:extLst>
            </p:cNvPr>
            <p:cNvSpPr txBox="1">
              <a:spLocks/>
            </p:cNvSpPr>
            <p:nvPr/>
          </p:nvSpPr>
          <p:spPr>
            <a:xfrm>
              <a:off x="8887325" y="5305153"/>
              <a:ext cx="2279371" cy="594360"/>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Fundamental research analysts</a:t>
              </a:r>
            </a:p>
          </p:txBody>
        </p:sp>
        <p:sp>
          <p:nvSpPr>
            <p:cNvPr id="23" name="Text Placeholder 1">
              <a:extLst>
                <a:ext uri="{FF2B5EF4-FFF2-40B4-BE49-F238E27FC236}">
                  <a16:creationId xmlns:a16="http://schemas.microsoft.com/office/drawing/2014/main" id="{0F3C3A16-22FD-15A5-7E24-0636FA1AFE83}"/>
                </a:ext>
              </a:extLst>
            </p:cNvPr>
            <p:cNvSpPr txBox="1">
              <a:spLocks/>
            </p:cNvSpPr>
            <p:nvPr/>
          </p:nvSpPr>
          <p:spPr>
            <a:xfrm>
              <a:off x="8784401" y="3725018"/>
              <a:ext cx="2256710" cy="5229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Quantitative portfolio management</a:t>
              </a:r>
            </a:p>
          </p:txBody>
        </p:sp>
        <p:pic>
          <p:nvPicPr>
            <p:cNvPr id="25" name="Graphic 24">
              <a:extLst>
                <a:ext uri="{FF2B5EF4-FFF2-40B4-BE49-F238E27FC236}">
                  <a16:creationId xmlns:a16="http://schemas.microsoft.com/office/drawing/2014/main" id="{780DFFAD-4E22-8DE5-03B6-8AD33DD4EE3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651209" y="4690990"/>
              <a:ext cx="594360" cy="594360"/>
            </a:xfrm>
            <a:prstGeom prst="rect">
              <a:avLst/>
            </a:prstGeom>
          </p:spPr>
        </p:pic>
        <p:pic>
          <p:nvPicPr>
            <p:cNvPr id="27" name="Graphic 26">
              <a:extLst>
                <a:ext uri="{FF2B5EF4-FFF2-40B4-BE49-F238E27FC236}">
                  <a16:creationId xmlns:a16="http://schemas.microsoft.com/office/drawing/2014/main" id="{ADD7BB9D-0E0B-3F97-462A-0D265896C0B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590280" y="1610938"/>
              <a:ext cx="548640" cy="548640"/>
            </a:xfrm>
            <a:prstGeom prst="rect">
              <a:avLst/>
            </a:prstGeom>
          </p:spPr>
        </p:pic>
        <p:pic>
          <p:nvPicPr>
            <p:cNvPr id="28" name="Graphic 27">
              <a:extLst>
                <a:ext uri="{FF2B5EF4-FFF2-40B4-BE49-F238E27FC236}">
                  <a16:creationId xmlns:a16="http://schemas.microsoft.com/office/drawing/2014/main" id="{68DA3BBF-1B7A-A1C5-1AED-498916521E53}"/>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580093" y="3027076"/>
              <a:ext cx="594360" cy="594360"/>
            </a:xfrm>
            <a:prstGeom prst="rect">
              <a:avLst/>
            </a:prstGeom>
          </p:spPr>
        </p:pic>
        <p:sp>
          <p:nvSpPr>
            <p:cNvPr id="29" name="Text Placeholder 4">
              <a:extLst>
                <a:ext uri="{FF2B5EF4-FFF2-40B4-BE49-F238E27FC236}">
                  <a16:creationId xmlns:a16="http://schemas.microsoft.com/office/drawing/2014/main" id="{09D8A8C4-D950-A075-B2BF-2931CD550410}"/>
                </a:ext>
              </a:extLst>
            </p:cNvPr>
            <p:cNvSpPr txBox="1">
              <a:spLocks/>
            </p:cNvSpPr>
            <p:nvPr/>
          </p:nvSpPr>
          <p:spPr>
            <a:xfrm>
              <a:off x="8753921" y="2221824"/>
              <a:ext cx="2319878" cy="477168"/>
            </a:xfrm>
            <a:prstGeom prst="rect">
              <a:avLst/>
            </a:prstGeom>
          </p:spPr>
          <p:txBody>
            <a:bodyPr lIns="0" tIns="0" rIns="0" bIns="0"/>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Fundamental portfolio management</a:t>
              </a:r>
            </a:p>
          </p:txBody>
        </p:sp>
      </p:grpSp>
      <p:sp>
        <p:nvSpPr>
          <p:cNvPr id="3" name="Title 2">
            <a:extLst>
              <a:ext uri="{FF2B5EF4-FFF2-40B4-BE49-F238E27FC236}">
                <a16:creationId xmlns:a16="http://schemas.microsoft.com/office/drawing/2014/main" id="{7B71A90D-819D-D860-3A2F-3C1C4CB53C4E}"/>
              </a:ext>
            </a:extLst>
          </p:cNvPr>
          <p:cNvSpPr>
            <a:spLocks noGrp="1"/>
          </p:cNvSpPr>
          <p:nvPr>
            <p:ph type="title"/>
          </p:nvPr>
        </p:nvSpPr>
        <p:spPr/>
        <p:txBody>
          <a:bodyPr/>
          <a:lstStyle/>
          <a:p>
            <a:r>
              <a:rPr lang="en-US" dirty="0"/>
              <a:t>Senior equity investment professionals lead the account.</a:t>
            </a:r>
          </a:p>
        </p:txBody>
      </p:sp>
      <p:sp>
        <p:nvSpPr>
          <p:cNvPr id="4" name="Slide Number Placeholder 3">
            <a:extLst>
              <a:ext uri="{FF2B5EF4-FFF2-40B4-BE49-F238E27FC236}">
                <a16:creationId xmlns:a16="http://schemas.microsoft.com/office/drawing/2014/main" id="{E07D66E8-A114-A4C1-6EA2-65905C480BCB}"/>
              </a:ext>
            </a:extLst>
          </p:cNvPr>
          <p:cNvSpPr>
            <a:spLocks noGrp="1"/>
          </p:cNvSpPr>
          <p:nvPr>
            <p:ph type="sldNum" sz="quarter" idx="12"/>
          </p:nvPr>
        </p:nvSpPr>
        <p:spPr/>
        <p:txBody>
          <a:bodyPr/>
          <a:lstStyle/>
          <a:p>
            <a:fld id="{E5B12101-DB11-214A-81F9-2D258DBE057F}" type="slidenum">
              <a:rPr lang="en-US" smtClean="0"/>
              <a:pPr/>
              <a:t>94</a:t>
            </a:fld>
            <a:endParaRPr lang="en-US"/>
          </a:p>
        </p:txBody>
      </p:sp>
      <p:sp>
        <p:nvSpPr>
          <p:cNvPr id="12" name="Text Placeholder 2">
            <a:extLst>
              <a:ext uri="{FF2B5EF4-FFF2-40B4-BE49-F238E27FC236}">
                <a16:creationId xmlns:a16="http://schemas.microsoft.com/office/drawing/2014/main" id="{A9145E5E-CE6F-FB29-6B37-1D48C3BA8298}"/>
              </a:ext>
            </a:extLst>
          </p:cNvPr>
          <p:cNvSpPr>
            <a:spLocks noGrp="1"/>
          </p:cNvSpPr>
          <p:nvPr/>
        </p:nvSpPr>
        <p:spPr>
          <a:xfrm>
            <a:off x="279325" y="1213621"/>
            <a:ext cx="8102009" cy="54669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The CREF Stock portfolio management team is responsible for asset allocation, manager selection and risk management.</a:t>
            </a:r>
          </a:p>
          <a:p>
            <a:endParaRPr lang="en-US" sz="1600">
              <a:solidFill>
                <a:schemeClr val="tx1"/>
              </a:solidFill>
            </a:endParaRPr>
          </a:p>
        </p:txBody>
      </p:sp>
      <p:grpSp>
        <p:nvGrpSpPr>
          <p:cNvPr id="84" name="Group 83">
            <a:extLst>
              <a:ext uri="{FF2B5EF4-FFF2-40B4-BE49-F238E27FC236}">
                <a16:creationId xmlns:a16="http://schemas.microsoft.com/office/drawing/2014/main" id="{FBADC360-DD03-9175-46DD-FE43F2030FE5}"/>
              </a:ext>
            </a:extLst>
          </p:cNvPr>
          <p:cNvGrpSpPr/>
          <p:nvPr/>
        </p:nvGrpSpPr>
        <p:grpSpPr>
          <a:xfrm>
            <a:off x="0" y="2139634"/>
            <a:ext cx="8696958" cy="3099025"/>
            <a:chOff x="0" y="1788279"/>
            <a:chExt cx="8696958" cy="3099025"/>
          </a:xfrm>
        </p:grpSpPr>
        <p:sp>
          <p:nvSpPr>
            <p:cNvPr id="81" name="Rectangle 80">
              <a:extLst>
                <a:ext uri="{FF2B5EF4-FFF2-40B4-BE49-F238E27FC236}">
                  <a16:creationId xmlns:a16="http://schemas.microsoft.com/office/drawing/2014/main" id="{E62B86DC-768D-062E-3C91-FA77D85C2922}"/>
                </a:ext>
              </a:extLst>
            </p:cNvPr>
            <p:cNvSpPr/>
            <p:nvPr/>
          </p:nvSpPr>
          <p:spPr>
            <a:xfrm>
              <a:off x="0" y="1788279"/>
              <a:ext cx="8696958" cy="1025396"/>
            </a:xfrm>
            <a:prstGeom prst="rect">
              <a:avLst/>
            </a:prstGeom>
            <a:solidFill>
              <a:srgbClr val="00303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u="none" strike="noStrike" kern="0" cap="none" spc="0" normalizeH="0" baseline="0" noProof="0">
                <a:ln>
                  <a:noFill/>
                </a:ln>
                <a:solidFill>
                  <a:schemeClr val="accent5"/>
                </a:solidFill>
                <a:effectLst/>
                <a:uLnTx/>
                <a:uFillTx/>
                <a:latin typeface="Ringside Narrow Book" panose="02000500000000000000" pitchFamily="2" charset="0"/>
                <a:ea typeface="+mn-ea"/>
                <a:cs typeface="+mn-cs"/>
              </a:endParaRPr>
            </a:p>
          </p:txBody>
        </p:sp>
        <p:pic>
          <p:nvPicPr>
            <p:cNvPr id="9" name="Picture 8">
              <a:extLst>
                <a:ext uri="{FF2B5EF4-FFF2-40B4-BE49-F238E27FC236}">
                  <a16:creationId xmlns:a16="http://schemas.microsoft.com/office/drawing/2014/main" id="{E7FEC32C-3AAD-4FB7-5844-A6F8CAE9852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42900" y="2419017"/>
              <a:ext cx="1485670" cy="1447235"/>
            </a:xfrm>
            <a:prstGeom prst="rect">
              <a:avLst/>
            </a:prstGeom>
          </p:spPr>
        </p:pic>
        <p:sp>
          <p:nvSpPr>
            <p:cNvPr id="8" name="Text Placeholder 6">
              <a:extLst>
                <a:ext uri="{FF2B5EF4-FFF2-40B4-BE49-F238E27FC236}">
                  <a16:creationId xmlns:a16="http://schemas.microsoft.com/office/drawing/2014/main" id="{3774E46F-F68A-99E9-517E-91807CD1B4CA}"/>
                </a:ext>
              </a:extLst>
            </p:cNvPr>
            <p:cNvSpPr txBox="1">
              <a:spLocks/>
            </p:cNvSpPr>
            <p:nvPr/>
          </p:nvSpPr>
          <p:spPr>
            <a:xfrm>
              <a:off x="381591" y="1978536"/>
              <a:ext cx="1504836" cy="24510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Saira Malik, CFA</a:t>
              </a:r>
              <a:endParaRPr lang="en-US" sz="1600"/>
            </a:p>
            <a:p>
              <a:pPr marL="0" lvl="1" indent="0">
                <a:buNone/>
              </a:pPr>
              <a:endParaRPr lang="en-US" sz="1100"/>
            </a:p>
          </p:txBody>
        </p:sp>
        <p:sp>
          <p:nvSpPr>
            <p:cNvPr id="22" name="Text Placeholder 6">
              <a:extLst>
                <a:ext uri="{FF2B5EF4-FFF2-40B4-BE49-F238E27FC236}">
                  <a16:creationId xmlns:a16="http://schemas.microsoft.com/office/drawing/2014/main" id="{7E36FAB5-F567-5D34-551F-CB99CFFF3126}"/>
                </a:ext>
              </a:extLst>
            </p:cNvPr>
            <p:cNvSpPr txBox="1">
              <a:spLocks/>
            </p:cNvSpPr>
            <p:nvPr/>
          </p:nvSpPr>
          <p:spPr>
            <a:xfrm>
              <a:off x="3050364" y="1978536"/>
              <a:ext cx="1958515" cy="2644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dirty="0">
                  <a:solidFill>
                    <a:schemeClr val="bg1"/>
                  </a:solidFill>
                  <a:latin typeface="Ringside Narrow" panose="02000500000000000000" pitchFamily="2" charset="0"/>
                </a:rPr>
                <a:t>Dave </a:t>
              </a:r>
              <a:r>
                <a:rPr lang="en-US" sz="1600" b="1" dirty="0" err="1">
                  <a:solidFill>
                    <a:schemeClr val="bg1"/>
                  </a:solidFill>
                  <a:latin typeface="Ringside Narrow" panose="02000500000000000000" pitchFamily="2" charset="0"/>
                </a:rPr>
                <a:t>Chalupnik</a:t>
              </a:r>
              <a:r>
                <a:rPr lang="en-US" sz="1600" b="1" dirty="0">
                  <a:solidFill>
                    <a:schemeClr val="bg1"/>
                  </a:solidFill>
                  <a:latin typeface="Ringside Narrow" panose="02000500000000000000" pitchFamily="2" charset="0"/>
                </a:rPr>
                <a:t>, CFA</a:t>
              </a:r>
            </a:p>
          </p:txBody>
        </p:sp>
        <p:pic>
          <p:nvPicPr>
            <p:cNvPr id="24" name="Picture 23">
              <a:extLst>
                <a:ext uri="{FF2B5EF4-FFF2-40B4-BE49-F238E27FC236}">
                  <a16:creationId xmlns:a16="http://schemas.microsoft.com/office/drawing/2014/main" id="{0ADD47E3-605C-8113-55BD-086918AA22B1}"/>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5781914" y="2419017"/>
              <a:ext cx="1447235" cy="1447235"/>
            </a:xfrm>
            <a:prstGeom prst="rect">
              <a:avLst/>
            </a:prstGeom>
          </p:spPr>
        </p:pic>
        <p:sp>
          <p:nvSpPr>
            <p:cNvPr id="26" name="Text Placeholder 6">
              <a:extLst>
                <a:ext uri="{FF2B5EF4-FFF2-40B4-BE49-F238E27FC236}">
                  <a16:creationId xmlns:a16="http://schemas.microsoft.com/office/drawing/2014/main" id="{BB38936C-6381-B600-D5AA-A8F968223A66}"/>
                </a:ext>
              </a:extLst>
            </p:cNvPr>
            <p:cNvSpPr txBox="1">
              <a:spLocks/>
            </p:cNvSpPr>
            <p:nvPr/>
          </p:nvSpPr>
          <p:spPr>
            <a:xfrm>
              <a:off x="5801214" y="1968841"/>
              <a:ext cx="1692256" cy="26449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400"/>
                </a:spcAft>
              </a:pPr>
              <a:r>
                <a:rPr lang="en-US" sz="1600" b="1">
                  <a:solidFill>
                    <a:schemeClr val="bg1"/>
                  </a:solidFill>
                  <a:latin typeface="Ringside Narrow" panose="02000500000000000000" pitchFamily="2" charset="0"/>
                </a:rPr>
                <a:t>John Cunniff, CFA</a:t>
              </a:r>
              <a:endParaRPr lang="en-US" sz="1600"/>
            </a:p>
            <a:p>
              <a:endParaRPr lang="en-US" sz="1100"/>
            </a:p>
            <a:p>
              <a:pPr marL="0" lvl="1" indent="0">
                <a:buNone/>
              </a:pPr>
              <a:endParaRPr lang="en-US" sz="1100"/>
            </a:p>
          </p:txBody>
        </p:sp>
        <p:pic>
          <p:nvPicPr>
            <p:cNvPr id="20" name="Picture 19">
              <a:extLst>
                <a:ext uri="{FF2B5EF4-FFF2-40B4-BE49-F238E27FC236}">
                  <a16:creationId xmlns:a16="http://schemas.microsoft.com/office/drawing/2014/main" id="{8B4CC830-0613-5425-ADC2-5B924A85AA54}"/>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3040984" y="2419017"/>
              <a:ext cx="1447235" cy="1447235"/>
            </a:xfrm>
            <a:prstGeom prst="rect">
              <a:avLst/>
            </a:prstGeom>
          </p:spPr>
        </p:pic>
        <p:sp>
          <p:nvSpPr>
            <p:cNvPr id="2" name="Text Placeholder 6">
              <a:extLst>
                <a:ext uri="{FF2B5EF4-FFF2-40B4-BE49-F238E27FC236}">
                  <a16:creationId xmlns:a16="http://schemas.microsoft.com/office/drawing/2014/main" id="{E21B9B8E-EBF3-EFDB-2728-7498DAC47789}"/>
                </a:ext>
              </a:extLst>
            </p:cNvPr>
            <p:cNvSpPr txBox="1">
              <a:spLocks/>
            </p:cNvSpPr>
            <p:nvPr/>
          </p:nvSpPr>
          <p:spPr>
            <a:xfrm>
              <a:off x="354444" y="3991147"/>
              <a:ext cx="2035671" cy="89615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CIO,</a:t>
              </a:r>
              <a:br>
                <a:rPr lang="en-US" sz="1300"/>
              </a:br>
              <a:r>
                <a:rPr lang="en-US" sz="1300"/>
                <a:t>Head Nuveen Global Equities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29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San Francisco</a:t>
              </a:r>
              <a:endParaRPr lang="en-US" sz="1300"/>
            </a:p>
            <a:p>
              <a:endParaRPr lang="en-US" sz="1300"/>
            </a:p>
            <a:p>
              <a:pPr marL="0" lvl="1" indent="0">
                <a:buNone/>
              </a:pPr>
              <a:endParaRPr lang="en-US" sz="1300"/>
            </a:p>
          </p:txBody>
        </p:sp>
        <p:sp>
          <p:nvSpPr>
            <p:cNvPr id="7" name="Text Placeholder 6">
              <a:extLst>
                <a:ext uri="{FF2B5EF4-FFF2-40B4-BE49-F238E27FC236}">
                  <a16:creationId xmlns:a16="http://schemas.microsoft.com/office/drawing/2014/main" id="{B8270620-C4A7-C0B4-3311-03384B1B3528}"/>
                </a:ext>
              </a:extLst>
            </p:cNvPr>
            <p:cNvSpPr txBox="1">
              <a:spLocks/>
            </p:cNvSpPr>
            <p:nvPr/>
          </p:nvSpPr>
          <p:spPr>
            <a:xfrm>
              <a:off x="3054734" y="3991147"/>
              <a:ext cx="2035671" cy="80264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Head U.S. Active Portfolio Management</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40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San Francisco</a:t>
              </a:r>
              <a:endParaRPr lang="en-US" sz="1300"/>
            </a:p>
            <a:p>
              <a:pPr marL="0" lvl="1" indent="0">
                <a:buNone/>
              </a:pPr>
              <a:endParaRPr lang="en-US" sz="1300"/>
            </a:p>
          </p:txBody>
        </p:sp>
        <p:sp>
          <p:nvSpPr>
            <p:cNvPr id="10" name="Text Placeholder 6">
              <a:extLst>
                <a:ext uri="{FF2B5EF4-FFF2-40B4-BE49-F238E27FC236}">
                  <a16:creationId xmlns:a16="http://schemas.microsoft.com/office/drawing/2014/main" id="{921EB8A9-C623-4330-415B-A260F7FA0D5D}"/>
                </a:ext>
              </a:extLst>
            </p:cNvPr>
            <p:cNvSpPr txBox="1">
              <a:spLocks/>
            </p:cNvSpPr>
            <p:nvPr/>
          </p:nvSpPr>
          <p:spPr>
            <a:xfrm>
              <a:off x="5815984" y="3991147"/>
              <a:ext cx="1796809" cy="80264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8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8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a:t>Portfolio Manager, Head Multi-Asset Investments</a:t>
              </a:r>
            </a:p>
            <a:p>
              <a:pPr marL="0" marR="1130" lvl="0" indent="0" algn="l" defTabSz="914293" rtl="0" eaLnBrk="1" fontAlgn="auto" latinLnBrk="0" hangingPunct="1">
                <a:lnSpc>
                  <a:spcPct val="100000"/>
                </a:lnSpc>
                <a:spcBef>
                  <a:spcPts val="0"/>
                </a:spcBef>
                <a:spcAft>
                  <a:spcPts val="0"/>
                </a:spcAft>
                <a:buClrTx/>
                <a:buSzTx/>
                <a:buFontTx/>
                <a:buNone/>
                <a:tabLst/>
                <a:defRPr/>
              </a:pPr>
              <a:r>
                <a:rPr kumimoji="0" lang="en-US" sz="1300" b="1" u="none" strike="noStrike" kern="1200" cap="none" spc="0" normalizeH="0" baseline="0" noProof="0">
                  <a:ln>
                    <a:noFill/>
                  </a:ln>
                  <a:solidFill>
                    <a:srgbClr val="003865"/>
                  </a:solidFill>
                  <a:effectLst/>
                  <a:uLnTx/>
                  <a:uFillTx/>
                  <a:latin typeface="Ringside Narrow" panose="02000500000000000000" pitchFamily="2" charset="0"/>
                  <a:cs typeface="Arial" panose="020B0604020202020204" pitchFamily="34" charset="0"/>
                </a:rPr>
                <a:t>Experience: 32 years</a:t>
              </a:r>
            </a:p>
            <a:p>
              <a:pPr marL="0" marR="0" lvl="0" indent="0" algn="l" defTabSz="914293"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srgbClr val="003865"/>
                  </a:solidFill>
                  <a:effectLst/>
                  <a:uLnTx/>
                  <a:uFillTx/>
                  <a:latin typeface="+mn-lt"/>
                  <a:ea typeface="+mn-ea"/>
                  <a:cs typeface="+mn-cs"/>
                </a:rPr>
                <a:t>New York</a:t>
              </a:r>
            </a:p>
          </p:txBody>
        </p:sp>
      </p:grpSp>
      <p:sp>
        <p:nvSpPr>
          <p:cNvPr id="5" name="Text Placeholder 9">
            <a:extLst>
              <a:ext uri="{FF2B5EF4-FFF2-40B4-BE49-F238E27FC236}">
                <a16:creationId xmlns:a16="http://schemas.microsoft.com/office/drawing/2014/main" id="{E00C093D-A9FF-ABDE-7BDF-F99502818C8D}"/>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6" name="Footer Placeholder 4">
            <a:extLst>
              <a:ext uri="{FF2B5EF4-FFF2-40B4-BE49-F238E27FC236}">
                <a16:creationId xmlns:a16="http://schemas.microsoft.com/office/drawing/2014/main" id="{45B031EC-1521-5B62-F0CC-349DC1C69924}"/>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71247970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76">
            <a:extLst>
              <a:ext uri="{FF2B5EF4-FFF2-40B4-BE49-F238E27FC236}">
                <a16:creationId xmlns:a16="http://schemas.microsoft.com/office/drawing/2014/main" id="{89E734C8-1B9C-ACE1-D6F7-1BFB18332669}"/>
              </a:ext>
              <a:ext uri="{C183D7F6-B498-43B3-948B-1728B52AA6E4}">
                <adec:decorative xmlns:adec="http://schemas.microsoft.com/office/drawing/2017/decorative" val="1"/>
              </a:ext>
            </a:extLst>
          </p:cNvPr>
          <p:cNvSpPr/>
          <p:nvPr/>
        </p:nvSpPr>
        <p:spPr>
          <a:xfrm>
            <a:off x="0" y="0"/>
            <a:ext cx="3448741" cy="6858000"/>
          </a:xfrm>
          <a:prstGeom prst="rect">
            <a:avLst/>
          </a:prstGeom>
          <a:solidFill>
            <a:srgbClr val="E7E7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2"/>
              </a:solidFill>
            </a:endParaRPr>
          </a:p>
        </p:txBody>
      </p:sp>
      <p:sp>
        <p:nvSpPr>
          <p:cNvPr id="71" name="TextBox 70">
            <a:extLst>
              <a:ext uri="{FF2B5EF4-FFF2-40B4-BE49-F238E27FC236}">
                <a16:creationId xmlns:a16="http://schemas.microsoft.com/office/drawing/2014/main" id="{48BB9AAD-9814-6221-4480-F29440EE05DF}"/>
              </a:ext>
            </a:extLst>
          </p:cNvPr>
          <p:cNvSpPr txBox="1"/>
          <p:nvPr/>
        </p:nvSpPr>
        <p:spPr>
          <a:xfrm>
            <a:off x="254917" y="5151385"/>
            <a:ext cx="2837773" cy="800219"/>
          </a:xfrm>
          <a:prstGeom prst="rect">
            <a:avLst/>
          </a:prstGeom>
          <a:noFill/>
        </p:spPr>
        <p:txBody>
          <a:bodyPr wrap="square" lIns="0" tIns="0" rIns="0" bIns="0" rtlCol="0">
            <a:spAutoFit/>
          </a:bodyPr>
          <a:lstStyle/>
          <a:p>
            <a:pPr algn="l"/>
            <a:r>
              <a:rPr lang="en-US" sz="1300" i="1" err="1">
                <a:latin typeface="Sentinel Book" panose="02060603060506030203" pitchFamily="18" charset="0"/>
                <a:cs typeface="Sentinel Book" panose="02060603060506030203" pitchFamily="18" charset="0"/>
              </a:rPr>
              <a:t>Embedded asset allocation helps address changing market conditions and removes the emotional component of participants’ investment decisions.</a:t>
            </a:r>
          </a:p>
        </p:txBody>
      </p:sp>
      <p:pic>
        <p:nvPicPr>
          <p:cNvPr id="72" name="Graphic 71">
            <a:extLst>
              <a:ext uri="{FF2B5EF4-FFF2-40B4-BE49-F238E27FC236}">
                <a16:creationId xmlns:a16="http://schemas.microsoft.com/office/drawing/2014/main" id="{EFC9CEA7-3654-9E51-EF1D-B1571946422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71824" y="4405130"/>
            <a:ext cx="640080" cy="640080"/>
          </a:xfrm>
          <a:prstGeom prst="rect">
            <a:avLst/>
          </a:prstGeom>
        </p:spPr>
      </p:pic>
      <p:grpSp>
        <p:nvGrpSpPr>
          <p:cNvPr id="56" name="Group 55">
            <a:extLst>
              <a:ext uri="{FF2B5EF4-FFF2-40B4-BE49-F238E27FC236}">
                <a16:creationId xmlns:a16="http://schemas.microsoft.com/office/drawing/2014/main" id="{25A58479-EF1A-08C4-46C7-B7EF50742E46}"/>
              </a:ext>
            </a:extLst>
          </p:cNvPr>
          <p:cNvGrpSpPr>
            <a:grpSpLocks noChangeAspect="1"/>
          </p:cNvGrpSpPr>
          <p:nvPr/>
        </p:nvGrpSpPr>
        <p:grpSpPr>
          <a:xfrm>
            <a:off x="5269389" y="1298786"/>
            <a:ext cx="5057810" cy="3371874"/>
            <a:chOff x="4450215" y="962060"/>
            <a:chExt cx="8128000" cy="5418667"/>
          </a:xfrm>
        </p:grpSpPr>
        <p:grpSp>
          <p:nvGrpSpPr>
            <p:cNvPr id="49" name="Group 48">
              <a:extLst>
                <a:ext uri="{FF2B5EF4-FFF2-40B4-BE49-F238E27FC236}">
                  <a16:creationId xmlns:a16="http://schemas.microsoft.com/office/drawing/2014/main" id="{64635A57-A4D2-E2BE-1EBA-416904111CC3}"/>
                </a:ext>
              </a:extLst>
            </p:cNvPr>
            <p:cNvGrpSpPr/>
            <p:nvPr/>
          </p:nvGrpSpPr>
          <p:grpSpPr>
            <a:xfrm>
              <a:off x="4450215" y="962060"/>
              <a:ext cx="8128000" cy="5418667"/>
              <a:chOff x="4450215" y="962060"/>
              <a:chExt cx="8128000" cy="5418667"/>
            </a:xfrm>
          </p:grpSpPr>
          <p:grpSp>
            <p:nvGrpSpPr>
              <p:cNvPr id="46" name="Group 45">
                <a:extLst>
                  <a:ext uri="{FF2B5EF4-FFF2-40B4-BE49-F238E27FC236}">
                    <a16:creationId xmlns:a16="http://schemas.microsoft.com/office/drawing/2014/main" id="{7DFAF880-9A32-9E42-8137-BF2ABD82DFC4}"/>
                  </a:ext>
                </a:extLst>
              </p:cNvPr>
              <p:cNvGrpSpPr/>
              <p:nvPr/>
            </p:nvGrpSpPr>
            <p:grpSpPr>
              <a:xfrm>
                <a:off x="4450215" y="962060"/>
                <a:ext cx="8128000" cy="5418667"/>
                <a:chOff x="4450215" y="962060"/>
                <a:chExt cx="8128000" cy="5418667"/>
              </a:xfrm>
            </p:grpSpPr>
            <p:graphicFrame>
              <p:nvGraphicFramePr>
                <p:cNvPr id="40" name="Chart 39">
                  <a:extLst>
                    <a:ext uri="{FF2B5EF4-FFF2-40B4-BE49-F238E27FC236}">
                      <a16:creationId xmlns:a16="http://schemas.microsoft.com/office/drawing/2014/main" id="{C8EDCDF2-F776-69E1-F81C-50DC3E3AA267}"/>
                    </a:ext>
                  </a:extLst>
                </p:cNvPr>
                <p:cNvGraphicFramePr/>
                <p:nvPr/>
              </p:nvGraphicFramePr>
              <p:xfrm>
                <a:off x="4450215" y="962060"/>
                <a:ext cx="8128000" cy="5418667"/>
              </p:xfrm>
              <a:graphic>
                <a:graphicData uri="http://schemas.openxmlformats.org/drawingml/2006/chart">
                  <c:chart xmlns:c="http://schemas.openxmlformats.org/drawingml/2006/chart" xmlns:r="http://schemas.openxmlformats.org/officeDocument/2006/relationships" r:id="rId5"/>
                </a:graphicData>
              </a:graphic>
            </p:graphicFrame>
            <p:sp>
              <p:nvSpPr>
                <p:cNvPr id="44" name="Oval 43">
                  <a:extLst>
                    <a:ext uri="{FF2B5EF4-FFF2-40B4-BE49-F238E27FC236}">
                      <a16:creationId xmlns:a16="http://schemas.microsoft.com/office/drawing/2014/main" id="{FFC211B9-DEDA-40A4-8A6D-BC5410E824F6}"/>
                    </a:ext>
                  </a:extLst>
                </p:cNvPr>
                <p:cNvSpPr/>
                <p:nvPr/>
              </p:nvSpPr>
              <p:spPr>
                <a:xfrm>
                  <a:off x="7264829" y="2412830"/>
                  <a:ext cx="2497874" cy="2497874"/>
                </a:xfrm>
                <a:prstGeom prst="ellipse">
                  <a:avLst/>
                </a:prstGeom>
                <a:solidFill>
                  <a:schemeClr val="bg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47" name="Oval 46">
                <a:extLst>
                  <a:ext uri="{FF2B5EF4-FFF2-40B4-BE49-F238E27FC236}">
                    <a16:creationId xmlns:a16="http://schemas.microsoft.com/office/drawing/2014/main" id="{BE7C3A86-AECB-D145-0D4D-7658F7168CF3}"/>
                  </a:ext>
                </a:extLst>
              </p:cNvPr>
              <p:cNvSpPr/>
              <p:nvPr/>
            </p:nvSpPr>
            <p:spPr>
              <a:xfrm>
                <a:off x="5937418" y="1077951"/>
                <a:ext cx="5161762" cy="5174835"/>
              </a:xfrm>
              <a:prstGeom prst="ellipse">
                <a:avLst/>
              </a:prstGeom>
              <a:noFill/>
              <a:ln w="47625">
                <a:solidFill>
                  <a:schemeClr val="l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sp>
          <p:nvSpPr>
            <p:cNvPr id="51" name="object 206">
              <a:extLst>
                <a:ext uri="{FF2B5EF4-FFF2-40B4-BE49-F238E27FC236}">
                  <a16:creationId xmlns:a16="http://schemas.microsoft.com/office/drawing/2014/main" id="{CA2EB157-4286-6C98-C366-FDB427EA8CFC}"/>
                </a:ext>
              </a:extLst>
            </p:cNvPr>
            <p:cNvSpPr txBox="1"/>
            <p:nvPr/>
          </p:nvSpPr>
          <p:spPr>
            <a:xfrm>
              <a:off x="7282177" y="3762385"/>
              <a:ext cx="2497873" cy="627154"/>
            </a:xfrm>
            <a:prstGeom prst="rect">
              <a:avLst/>
            </a:prstGeom>
          </p:spPr>
          <p:txBody>
            <a:bodyPr vert="horz" wrap="square" lIns="0" tIns="0" rIns="0" bIns="0" rtlCol="0">
              <a:spAutoFit/>
            </a:bodyPr>
            <a:lstStyle/>
            <a:p>
              <a:pPr marL="7701" marR="0" lvl="0" indent="0" algn="ctr" defTabSz="554492" rtl="0" eaLnBrk="1" fontAlgn="auto" latinLnBrk="0" hangingPunct="1">
                <a:lnSpc>
                  <a:spcPct val="90000"/>
                </a:lnSpc>
                <a:spcAft>
                  <a:spcPts val="0"/>
                </a:spcAft>
                <a:buClrTx/>
                <a:buSzTx/>
                <a:buFontTx/>
                <a:buNone/>
                <a:tabLst/>
                <a:defRPr/>
              </a:pPr>
              <a:r>
                <a:rPr kumimoji="0" lang="en-US" sz="1300" u="none" strike="noStrike" kern="0" cap="none" spc="-6" normalizeH="0" baseline="0" noProof="0" dirty="0">
                  <a:ln>
                    <a:noFill/>
                  </a:ln>
                  <a:effectLst/>
                  <a:uLnTx/>
                  <a:uFillTx/>
                  <a:latin typeface="Ringside Narrow Book" panose="02000500000000000000" pitchFamily="2" charset="0"/>
                  <a:cs typeface="PP Formula Narrow"/>
                </a:rPr>
                <a:t>Risk management</a:t>
              </a:r>
            </a:p>
            <a:p>
              <a:pPr marL="7701" marR="0" lvl="0" indent="0" algn="ctr" defTabSz="554492" rtl="0" eaLnBrk="1" fontAlgn="auto" latinLnBrk="0" hangingPunct="1">
                <a:lnSpc>
                  <a:spcPct val="90000"/>
                </a:lnSpc>
                <a:spcAft>
                  <a:spcPts val="0"/>
                </a:spcAft>
                <a:buClrTx/>
                <a:buSzTx/>
                <a:buFontTx/>
                <a:buNone/>
                <a:tabLst/>
                <a:defRPr/>
              </a:pPr>
              <a:r>
                <a:rPr lang="en-US" sz="1300" kern="0" spc="-6" dirty="0">
                  <a:latin typeface="Ringside Narrow Book" panose="02000500000000000000" pitchFamily="2" charset="0"/>
                  <a:cs typeface="PP Formula Narrow"/>
                </a:rPr>
                <a:t>and monitoring</a:t>
              </a:r>
              <a:endParaRPr kumimoji="0" sz="1300" u="none" strike="noStrike" kern="0" cap="none" spc="0" normalizeH="0" baseline="0" noProof="0" dirty="0">
                <a:ln>
                  <a:noFill/>
                </a:ln>
                <a:effectLst/>
                <a:uLnTx/>
                <a:uFillTx/>
                <a:latin typeface="Ringside Narrow Book" panose="02000500000000000000" pitchFamily="2" charset="0"/>
                <a:cs typeface="PP Formula Narrow"/>
              </a:endParaRPr>
            </a:p>
          </p:txBody>
        </p:sp>
      </p:grpSp>
      <p:sp>
        <p:nvSpPr>
          <p:cNvPr id="4" name="Slide Number Placeholder 3">
            <a:extLst>
              <a:ext uri="{FF2B5EF4-FFF2-40B4-BE49-F238E27FC236}">
                <a16:creationId xmlns:a16="http://schemas.microsoft.com/office/drawing/2014/main" id="{119A61B5-4679-2B43-449E-812A3F946ED4}"/>
              </a:ext>
            </a:extLst>
          </p:cNvPr>
          <p:cNvSpPr>
            <a:spLocks noGrp="1"/>
          </p:cNvSpPr>
          <p:nvPr>
            <p:ph type="sldNum" sz="quarter" idx="12"/>
          </p:nvPr>
        </p:nvSpPr>
        <p:spPr>
          <a:xfrm>
            <a:off x="11704320" y="6483096"/>
            <a:ext cx="361527" cy="161925"/>
          </a:xfrm>
        </p:spPr>
        <p:txBody>
          <a:bodyPr/>
          <a:lstStyle/>
          <a:p>
            <a:fld id="{E5B12101-DB11-214A-81F9-2D258DBE057F}" type="slidenum">
              <a:rPr lang="en-US" smtClean="0"/>
              <a:pPr/>
              <a:t>95</a:t>
            </a:fld>
            <a:endParaRPr lang="en-US"/>
          </a:p>
        </p:txBody>
      </p:sp>
      <p:sp>
        <p:nvSpPr>
          <p:cNvPr id="8" name="Title 2">
            <a:extLst>
              <a:ext uri="{FF2B5EF4-FFF2-40B4-BE49-F238E27FC236}">
                <a16:creationId xmlns:a16="http://schemas.microsoft.com/office/drawing/2014/main" id="{7FC1BC0B-841F-9397-9B5A-AC015E1ABD96}"/>
              </a:ext>
            </a:extLst>
          </p:cNvPr>
          <p:cNvSpPr txBox="1">
            <a:spLocks/>
          </p:cNvSpPr>
          <p:nvPr/>
        </p:nvSpPr>
        <p:spPr>
          <a:xfrm>
            <a:off x="292100" y="612648"/>
            <a:ext cx="2913194" cy="1885174"/>
          </a:xfrm>
          <a:prstGeom prst="rect">
            <a:avLst/>
          </a:prstGeom>
        </p:spPr>
        <p:txBody>
          <a:bodyPr vert="horz" lIns="0" tIns="0" rIns="0" bIns="0" rtlCol="0" anchor="t">
            <a:noAutofit/>
          </a:bodyPr>
          <a:lstStyle>
            <a:lvl1pPr algn="l" defTabSz="914400" rtl="0" eaLnBrk="1" latinLnBrk="0" hangingPunct="1">
              <a:lnSpc>
                <a:spcPct val="100000"/>
              </a:lnSpc>
              <a:spcBef>
                <a:spcPct val="0"/>
              </a:spcBef>
              <a:buClr>
                <a:schemeClr val="tx1"/>
              </a:buClr>
              <a:buNone/>
              <a:defRPr sz="2200" b="1" i="0" kern="1200" spc="40" baseline="0">
                <a:solidFill>
                  <a:schemeClr val="tx1"/>
                </a:solidFill>
                <a:latin typeface="TIAA Challenger Semibold" pitchFamily="2" charset="77"/>
                <a:ea typeface="+mj-ea"/>
                <a:cs typeface="+mj-cs"/>
              </a:defRPr>
            </a:lvl1pPr>
          </a:lstStyle>
          <a:p>
            <a:r>
              <a:rPr lang="en-US" dirty="0"/>
              <a:t>A multilayered investment process that drives returns while lowering risk</a:t>
            </a:r>
          </a:p>
        </p:txBody>
      </p:sp>
      <p:sp>
        <p:nvSpPr>
          <p:cNvPr id="39" name="Text Placeholder 2">
            <a:extLst>
              <a:ext uri="{FF2B5EF4-FFF2-40B4-BE49-F238E27FC236}">
                <a16:creationId xmlns:a16="http://schemas.microsoft.com/office/drawing/2014/main" id="{8C2BB18F-052F-5CFC-8510-DE2B0C277DFA}"/>
              </a:ext>
            </a:extLst>
          </p:cNvPr>
          <p:cNvSpPr>
            <a:spLocks noGrp="1"/>
          </p:cNvSpPr>
          <p:nvPr/>
        </p:nvSpPr>
        <p:spPr>
          <a:xfrm>
            <a:off x="279325" y="2133334"/>
            <a:ext cx="2656915" cy="2125993"/>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The investment process begins with a strategic allocation. It’s enhanced by an active allocation process balanced across fundamental and quantitative disciplines seeking to deliver positive long-term, risk-adjusted returns.</a:t>
            </a:r>
          </a:p>
        </p:txBody>
      </p:sp>
      <p:sp>
        <p:nvSpPr>
          <p:cNvPr id="41" name="Text Placeholder 2">
            <a:extLst>
              <a:ext uri="{FF2B5EF4-FFF2-40B4-BE49-F238E27FC236}">
                <a16:creationId xmlns:a16="http://schemas.microsoft.com/office/drawing/2014/main" id="{BDF3B1F6-941C-0917-1190-E35B2E8AF658}"/>
              </a:ext>
            </a:extLst>
          </p:cNvPr>
          <p:cNvSpPr>
            <a:spLocks noGrp="1"/>
          </p:cNvSpPr>
          <p:nvPr/>
        </p:nvSpPr>
        <p:spPr>
          <a:xfrm>
            <a:off x="6673638" y="1725795"/>
            <a:ext cx="976946" cy="5791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r"/>
            <a:r>
              <a:rPr lang="en-US" sz="1300">
                <a:solidFill>
                  <a:schemeClr val="bg1"/>
                </a:solidFill>
              </a:rPr>
              <a:t>Strategic </a:t>
            </a:r>
            <a:br>
              <a:rPr lang="en-US" sz="1300">
                <a:solidFill>
                  <a:schemeClr val="bg1"/>
                </a:solidFill>
              </a:rPr>
            </a:br>
            <a:r>
              <a:rPr lang="en-US" sz="1300">
                <a:solidFill>
                  <a:schemeClr val="bg1"/>
                </a:solidFill>
              </a:rPr>
              <a:t>allocation</a:t>
            </a:r>
          </a:p>
        </p:txBody>
      </p:sp>
      <p:sp>
        <p:nvSpPr>
          <p:cNvPr id="42" name="Text Placeholder 2">
            <a:extLst>
              <a:ext uri="{FF2B5EF4-FFF2-40B4-BE49-F238E27FC236}">
                <a16:creationId xmlns:a16="http://schemas.microsoft.com/office/drawing/2014/main" id="{6F9532A1-585D-550F-9BB5-1B6C08F0D48B}"/>
              </a:ext>
            </a:extLst>
          </p:cNvPr>
          <p:cNvSpPr>
            <a:spLocks noGrp="1"/>
          </p:cNvSpPr>
          <p:nvPr/>
        </p:nvSpPr>
        <p:spPr>
          <a:xfrm>
            <a:off x="7897520" y="1739710"/>
            <a:ext cx="1153826" cy="54251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300">
                <a:solidFill>
                  <a:schemeClr val="bg1"/>
                </a:solidFill>
              </a:rPr>
              <a:t>Investment </a:t>
            </a:r>
            <a:br>
              <a:rPr lang="en-US" sz="1300">
                <a:solidFill>
                  <a:schemeClr val="bg1"/>
                </a:solidFill>
              </a:rPr>
            </a:br>
            <a:r>
              <a:rPr lang="en-US" sz="1300">
                <a:solidFill>
                  <a:schemeClr val="bg1"/>
                </a:solidFill>
              </a:rPr>
              <a:t>approach</a:t>
            </a:r>
          </a:p>
        </p:txBody>
      </p:sp>
      <p:sp>
        <p:nvSpPr>
          <p:cNvPr id="43" name="Text Placeholder 2">
            <a:extLst>
              <a:ext uri="{FF2B5EF4-FFF2-40B4-BE49-F238E27FC236}">
                <a16:creationId xmlns:a16="http://schemas.microsoft.com/office/drawing/2014/main" id="{10FAE4EB-D7AD-F411-DDC7-39B24E032640}"/>
              </a:ext>
            </a:extLst>
          </p:cNvPr>
          <p:cNvSpPr>
            <a:spLocks noGrp="1"/>
          </p:cNvSpPr>
          <p:nvPr/>
        </p:nvSpPr>
        <p:spPr>
          <a:xfrm>
            <a:off x="6694810" y="3877489"/>
            <a:ext cx="2278188" cy="57912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1300">
                <a:solidFill>
                  <a:schemeClr val="tx1"/>
                </a:solidFill>
              </a:rPr>
              <a:t>Underlying </a:t>
            </a:r>
            <a:br>
              <a:rPr lang="en-US" sz="1300">
                <a:solidFill>
                  <a:schemeClr val="tx1"/>
                </a:solidFill>
              </a:rPr>
            </a:br>
            <a:r>
              <a:rPr lang="en-US" sz="1300" err="1">
                <a:solidFill>
                  <a:schemeClr val="tx1"/>
                </a:solidFill>
              </a:rPr>
              <a:t>substrategies</a:t>
            </a:r>
            <a:endParaRPr lang="en-US" sz="1300">
              <a:solidFill>
                <a:schemeClr val="tx1"/>
              </a:solidFill>
            </a:endParaRPr>
          </a:p>
        </p:txBody>
      </p:sp>
      <p:grpSp>
        <p:nvGrpSpPr>
          <p:cNvPr id="63" name="Group 62">
            <a:extLst>
              <a:ext uri="{FF2B5EF4-FFF2-40B4-BE49-F238E27FC236}">
                <a16:creationId xmlns:a16="http://schemas.microsoft.com/office/drawing/2014/main" id="{6D2241AD-459F-FE4D-6426-F34F15DC8AC5}"/>
              </a:ext>
            </a:extLst>
          </p:cNvPr>
          <p:cNvGrpSpPr/>
          <p:nvPr/>
        </p:nvGrpSpPr>
        <p:grpSpPr>
          <a:xfrm>
            <a:off x="9281667" y="1705891"/>
            <a:ext cx="1876036" cy="936162"/>
            <a:chOff x="1414079" y="3791605"/>
            <a:chExt cx="1876036" cy="936162"/>
          </a:xfrm>
        </p:grpSpPr>
        <p:sp>
          <p:nvSpPr>
            <p:cNvPr id="58" name="Text Placeholder 1">
              <a:extLst>
                <a:ext uri="{FF2B5EF4-FFF2-40B4-BE49-F238E27FC236}">
                  <a16:creationId xmlns:a16="http://schemas.microsoft.com/office/drawing/2014/main" id="{8695B3DD-AA21-E95F-EF23-311975F5478D}"/>
                </a:ext>
              </a:extLst>
            </p:cNvPr>
            <p:cNvSpPr txBox="1">
              <a:spLocks/>
            </p:cNvSpPr>
            <p:nvPr/>
          </p:nvSpPr>
          <p:spPr>
            <a:xfrm>
              <a:off x="1483823" y="3791605"/>
              <a:ext cx="1806292" cy="9361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8328" lvl="1" indent="0">
                <a:buNone/>
              </a:pPr>
              <a:r>
                <a:rPr lang="en-US"/>
                <a:t>Fundamental</a:t>
              </a:r>
            </a:p>
            <a:p>
              <a:pPr marL="338328" lvl="1" indent="0">
                <a:buNone/>
              </a:pPr>
              <a:r>
                <a:rPr lang="en-US"/>
                <a:t>Research</a:t>
              </a:r>
            </a:p>
            <a:p>
              <a:pPr marL="338328" lvl="1" indent="0">
                <a:buNone/>
              </a:pPr>
              <a:r>
                <a:rPr lang="en-US"/>
                <a:t>Quantitative</a:t>
              </a:r>
            </a:p>
          </p:txBody>
        </p:sp>
        <p:sp>
          <p:nvSpPr>
            <p:cNvPr id="61" name="Rectangle 60">
              <a:extLst>
                <a:ext uri="{FF2B5EF4-FFF2-40B4-BE49-F238E27FC236}">
                  <a16:creationId xmlns:a16="http://schemas.microsoft.com/office/drawing/2014/main" id="{8AEE64BA-B333-19F7-9CA7-1FC7AC705332}"/>
                </a:ext>
              </a:extLst>
            </p:cNvPr>
            <p:cNvSpPr/>
            <p:nvPr/>
          </p:nvSpPr>
          <p:spPr>
            <a:xfrm>
              <a:off x="1414079" y="3842445"/>
              <a:ext cx="228146" cy="228146"/>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grpSp>
      <p:grpSp>
        <p:nvGrpSpPr>
          <p:cNvPr id="6" name="Group 5">
            <a:extLst>
              <a:ext uri="{FF2B5EF4-FFF2-40B4-BE49-F238E27FC236}">
                <a16:creationId xmlns:a16="http://schemas.microsoft.com/office/drawing/2014/main" id="{CD2DCAD2-99A4-03C5-AF49-F0C5A99D5787}"/>
              </a:ext>
            </a:extLst>
          </p:cNvPr>
          <p:cNvGrpSpPr/>
          <p:nvPr/>
        </p:nvGrpSpPr>
        <p:grpSpPr>
          <a:xfrm>
            <a:off x="3674166" y="1705891"/>
            <a:ext cx="2611264" cy="936162"/>
            <a:chOff x="2883798" y="1347214"/>
            <a:chExt cx="2611264" cy="936162"/>
          </a:xfrm>
        </p:grpSpPr>
        <p:sp>
          <p:nvSpPr>
            <p:cNvPr id="65" name="Rectangle 64">
              <a:extLst>
                <a:ext uri="{FF2B5EF4-FFF2-40B4-BE49-F238E27FC236}">
                  <a16:creationId xmlns:a16="http://schemas.microsoft.com/office/drawing/2014/main" id="{6F00AD8A-B2B3-79E2-327D-F1C7C8A366CE}"/>
                </a:ext>
              </a:extLst>
            </p:cNvPr>
            <p:cNvSpPr/>
            <p:nvPr/>
          </p:nvSpPr>
          <p:spPr>
            <a:xfrm>
              <a:off x="5266916" y="1382264"/>
              <a:ext cx="228146" cy="228146"/>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66" name="Text Placeholder 1">
              <a:extLst>
                <a:ext uri="{FF2B5EF4-FFF2-40B4-BE49-F238E27FC236}">
                  <a16:creationId xmlns:a16="http://schemas.microsoft.com/office/drawing/2014/main" id="{70BBB42E-A763-9D15-7827-0664917C2FA3}"/>
                </a:ext>
              </a:extLst>
            </p:cNvPr>
            <p:cNvSpPr txBox="1">
              <a:spLocks/>
            </p:cNvSpPr>
            <p:nvPr/>
          </p:nvSpPr>
          <p:spPr>
            <a:xfrm>
              <a:off x="2883798" y="1347214"/>
              <a:ext cx="2134371" cy="9361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8328" lvl="1" indent="0" algn="r">
                <a:buNone/>
              </a:pPr>
              <a:r>
                <a:rPr lang="en-US"/>
                <a:t>Geography</a:t>
              </a:r>
            </a:p>
            <a:p>
              <a:pPr marL="338328" lvl="1" indent="0" algn="r">
                <a:buNone/>
              </a:pPr>
              <a:r>
                <a:rPr lang="en-US"/>
                <a:t>Market capitalization</a:t>
              </a:r>
            </a:p>
            <a:p>
              <a:pPr marL="338328" lvl="1" indent="0" algn="r">
                <a:buNone/>
              </a:pPr>
              <a:r>
                <a:rPr lang="en-US"/>
                <a:t>Investment style</a:t>
              </a:r>
            </a:p>
            <a:p>
              <a:pPr marL="338328" lvl="1" indent="0">
                <a:buNone/>
              </a:pPr>
              <a:endParaRPr lang="en-US"/>
            </a:p>
          </p:txBody>
        </p:sp>
      </p:grpSp>
      <p:grpSp>
        <p:nvGrpSpPr>
          <p:cNvPr id="5" name="Group 4">
            <a:extLst>
              <a:ext uri="{FF2B5EF4-FFF2-40B4-BE49-F238E27FC236}">
                <a16:creationId xmlns:a16="http://schemas.microsoft.com/office/drawing/2014/main" id="{03B37E99-F67B-8F49-414C-95F47A9C46E1}"/>
              </a:ext>
            </a:extLst>
          </p:cNvPr>
          <p:cNvGrpSpPr/>
          <p:nvPr/>
        </p:nvGrpSpPr>
        <p:grpSpPr>
          <a:xfrm>
            <a:off x="5961092" y="4775160"/>
            <a:ext cx="3745624" cy="539420"/>
            <a:chOff x="1357041" y="4611021"/>
            <a:chExt cx="3745624" cy="539420"/>
          </a:xfrm>
        </p:grpSpPr>
        <p:sp>
          <p:nvSpPr>
            <p:cNvPr id="62" name="Rectangle 61">
              <a:extLst>
                <a:ext uri="{FF2B5EF4-FFF2-40B4-BE49-F238E27FC236}">
                  <a16:creationId xmlns:a16="http://schemas.microsoft.com/office/drawing/2014/main" id="{DA35F0BC-8BDE-497C-3428-CC167CE542BA}"/>
                </a:ext>
              </a:extLst>
            </p:cNvPr>
            <p:cNvSpPr/>
            <p:nvPr/>
          </p:nvSpPr>
          <p:spPr>
            <a:xfrm>
              <a:off x="1357041" y="4656931"/>
              <a:ext cx="228146" cy="228146"/>
            </a:xfrm>
            <a:prstGeom prst="rect">
              <a:avLst/>
            </a:prstGeom>
            <a:solidFill>
              <a:schemeClr val="accent5"/>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74" name="Text Placeholder 1">
              <a:extLst>
                <a:ext uri="{FF2B5EF4-FFF2-40B4-BE49-F238E27FC236}">
                  <a16:creationId xmlns:a16="http://schemas.microsoft.com/office/drawing/2014/main" id="{53E0380F-6DDC-9965-F5F5-A70A4F006D78}"/>
                </a:ext>
              </a:extLst>
            </p:cNvPr>
            <p:cNvSpPr txBox="1">
              <a:spLocks/>
            </p:cNvSpPr>
            <p:nvPr/>
          </p:nvSpPr>
          <p:spPr>
            <a:xfrm>
              <a:off x="1428039" y="4611021"/>
              <a:ext cx="3674626" cy="53942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8328" lvl="1" indent="0">
                <a:buNone/>
              </a:pPr>
              <a:r>
                <a:rPr lang="en-US"/>
                <a:t>Allocate to portfolio managers within each investment discipline</a:t>
              </a:r>
            </a:p>
          </p:txBody>
        </p:sp>
      </p:grpSp>
      <p:pic>
        <p:nvPicPr>
          <p:cNvPr id="78" name="Graphic 77">
            <a:extLst>
              <a:ext uri="{FF2B5EF4-FFF2-40B4-BE49-F238E27FC236}">
                <a16:creationId xmlns:a16="http://schemas.microsoft.com/office/drawing/2014/main" id="{88BEE86F-D1B6-0B35-0CB6-B42EDD16D88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524741" y="2518123"/>
            <a:ext cx="579126" cy="579126"/>
          </a:xfrm>
          <a:prstGeom prst="rect">
            <a:avLst/>
          </a:prstGeom>
        </p:spPr>
      </p:pic>
      <p:sp>
        <p:nvSpPr>
          <p:cNvPr id="2" name="Text Placeholder 9">
            <a:extLst>
              <a:ext uri="{FF2B5EF4-FFF2-40B4-BE49-F238E27FC236}">
                <a16:creationId xmlns:a16="http://schemas.microsoft.com/office/drawing/2014/main" id="{71E521C7-6E57-C0F5-5702-589484ED8AF6}"/>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7" name="TextBox 6">
            <a:extLst>
              <a:ext uri="{FF2B5EF4-FFF2-40B4-BE49-F238E27FC236}">
                <a16:creationId xmlns:a16="http://schemas.microsoft.com/office/drawing/2014/main" id="{D811F67E-77DC-0F0F-DBC7-5885C1DE8E2E}"/>
              </a:ext>
            </a:extLst>
          </p:cNvPr>
          <p:cNvSpPr txBox="1"/>
          <p:nvPr/>
        </p:nvSpPr>
        <p:spPr>
          <a:xfrm>
            <a:off x="4863206" y="885058"/>
            <a:ext cx="5869617" cy="276999"/>
          </a:xfrm>
          <a:prstGeom prst="rect">
            <a:avLst/>
          </a:prstGeom>
          <a:noFill/>
        </p:spPr>
        <p:txBody>
          <a:bodyPr wrap="square" lIns="0" tIns="0" rIns="0" bIns="0" rtlCol="0">
            <a:spAutoFit/>
          </a:bodyPr>
          <a:lstStyle/>
          <a:p>
            <a:pPr algn="ctr"/>
            <a:r>
              <a:rPr lang="en-US" b="1" dirty="0">
                <a:solidFill>
                  <a:schemeClr val="tx1"/>
                </a:solidFill>
                <a:latin typeface="Ringside Narrow" panose="02000500000000000000" pitchFamily="2" charset="0"/>
              </a:rPr>
              <a:t>CREF STOCK INVESTMENT PROCESS</a:t>
            </a:r>
          </a:p>
        </p:txBody>
      </p:sp>
      <p:sp>
        <p:nvSpPr>
          <p:cNvPr id="9" name="Footer Placeholder 4">
            <a:extLst>
              <a:ext uri="{FF2B5EF4-FFF2-40B4-BE49-F238E27FC236}">
                <a16:creationId xmlns:a16="http://schemas.microsoft.com/office/drawing/2014/main" id="{2198E8BC-3A71-E159-0BD0-9D7C595C61E9}"/>
              </a:ext>
            </a:extLst>
          </p:cNvPr>
          <p:cNvSpPr txBox="1">
            <a:spLocks/>
          </p:cNvSpPr>
          <p:nvPr/>
        </p:nvSpPr>
        <p:spPr>
          <a:xfrm>
            <a:off x="3611880"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306626848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ECE93636-1097-FDE9-98BC-630B5DEFE428}"/>
              </a:ext>
            </a:extLst>
          </p:cNvPr>
          <p:cNvSpPr>
            <a:spLocks noGrp="1"/>
          </p:cNvSpPr>
          <p:nvPr>
            <p:ph type="body" sz="quarter" idx="22"/>
          </p:nvPr>
        </p:nvSpPr>
        <p:spPr>
          <a:xfrm>
            <a:off x="4165795" y="5025978"/>
            <a:ext cx="2991955" cy="706471"/>
          </a:xfrm>
        </p:spPr>
        <p:txBody>
          <a:bodyPr/>
          <a:lstStyle/>
          <a:p>
            <a:pPr algn="ctr"/>
            <a:r>
              <a:rPr lang="en-US" sz="1400" b="1" u="none" strike="noStrike" baseline="0">
                <a:solidFill>
                  <a:srgbClr val="041358"/>
                </a:solidFill>
                <a:latin typeface="Ringside Narrow" panose="02000500000000000000" pitchFamily="2" charset="0"/>
              </a:rPr>
              <a:t>Market capitalization </a:t>
            </a:r>
            <a:r>
              <a:rPr lang="en-US" sz="1400" b="0" i="0" u="none" strike="noStrike" baseline="0">
                <a:solidFill>
                  <a:srgbClr val="041358"/>
                </a:solidFill>
                <a:latin typeface="Ringside Narrow Book" panose="02000500000000000000" pitchFamily="50" charset="0"/>
              </a:rPr>
              <a:t>provides diversification benefits and corresponds to the account’s composite benchmark</a:t>
            </a:r>
          </a:p>
        </p:txBody>
      </p:sp>
      <p:sp>
        <p:nvSpPr>
          <p:cNvPr id="18" name="Text Placeholder 17">
            <a:extLst>
              <a:ext uri="{FF2B5EF4-FFF2-40B4-BE49-F238E27FC236}">
                <a16:creationId xmlns:a16="http://schemas.microsoft.com/office/drawing/2014/main" id="{48640162-9DD0-B584-41D6-DC27672ED1D5}"/>
              </a:ext>
            </a:extLst>
          </p:cNvPr>
          <p:cNvSpPr>
            <a:spLocks noGrp="1"/>
          </p:cNvSpPr>
          <p:nvPr>
            <p:ph type="body" sz="quarter" idx="21"/>
          </p:nvPr>
        </p:nvSpPr>
        <p:spPr>
          <a:xfrm>
            <a:off x="7842823" y="5025978"/>
            <a:ext cx="2794108" cy="527331"/>
          </a:xfrm>
        </p:spPr>
        <p:txBody>
          <a:bodyPr/>
          <a:lstStyle/>
          <a:p>
            <a:r>
              <a:rPr lang="en-US" sz="1400" b="0" i="0" u="none" strike="noStrike" baseline="0">
                <a:solidFill>
                  <a:srgbClr val="041358"/>
                </a:solidFill>
                <a:latin typeface="Ringside Narrow Book" panose="02000500000000000000" pitchFamily="50" charset="0"/>
              </a:rPr>
              <a:t>The account is further allocated by </a:t>
            </a:r>
            <a:r>
              <a:rPr lang="en-US" sz="1400" b="1" u="none" strike="noStrike" baseline="0">
                <a:solidFill>
                  <a:srgbClr val="041358"/>
                </a:solidFill>
                <a:latin typeface="Ringside Narrow" panose="02000500000000000000" pitchFamily="2" charset="0"/>
              </a:rPr>
              <a:t>investment style</a:t>
            </a:r>
            <a:r>
              <a:rPr lang="en-US" sz="1400" b="0" i="0" u="none" strike="noStrike" baseline="0">
                <a:solidFill>
                  <a:srgbClr val="041358"/>
                </a:solidFill>
                <a:latin typeface="Ringside Narrow Book" panose="02000500000000000000" pitchFamily="50" charset="0"/>
              </a:rPr>
              <a:t>. </a:t>
            </a:r>
          </a:p>
        </p:txBody>
      </p:sp>
      <p:sp>
        <p:nvSpPr>
          <p:cNvPr id="7" name="Slide Number Placeholder 6">
            <a:extLst>
              <a:ext uri="{FF2B5EF4-FFF2-40B4-BE49-F238E27FC236}">
                <a16:creationId xmlns:a16="http://schemas.microsoft.com/office/drawing/2014/main" id="{E0199E66-5DEE-54ED-820D-0BA704EEFFDD}"/>
              </a:ext>
            </a:extLst>
          </p:cNvPr>
          <p:cNvSpPr>
            <a:spLocks noGrp="1"/>
          </p:cNvSpPr>
          <p:nvPr>
            <p:ph type="sldNum" sz="quarter" idx="12"/>
          </p:nvPr>
        </p:nvSpPr>
        <p:spPr>
          <a:xfrm>
            <a:off x="11706436" y="6484937"/>
            <a:ext cx="361527" cy="161925"/>
          </a:xfrm>
        </p:spPr>
        <p:txBody>
          <a:bodyPr/>
          <a:lstStyle/>
          <a:p>
            <a:fld id="{E5B12101-DB11-214A-81F9-2D258DBE057F}" type="slidenum">
              <a:rPr lang="en-US" smtClean="0"/>
              <a:pPr/>
              <a:t>96</a:t>
            </a:fld>
            <a:endParaRPr lang="en-US"/>
          </a:p>
        </p:txBody>
      </p:sp>
      <p:sp>
        <p:nvSpPr>
          <p:cNvPr id="2" name="Title 1">
            <a:extLst>
              <a:ext uri="{FF2B5EF4-FFF2-40B4-BE49-F238E27FC236}">
                <a16:creationId xmlns:a16="http://schemas.microsoft.com/office/drawing/2014/main" id="{F06DA834-8662-2E1F-2F31-8BACF06011E8}"/>
              </a:ext>
            </a:extLst>
          </p:cNvPr>
          <p:cNvSpPr>
            <a:spLocks noGrp="1"/>
          </p:cNvSpPr>
          <p:nvPr>
            <p:ph type="title"/>
          </p:nvPr>
        </p:nvSpPr>
        <p:spPr>
          <a:xfrm>
            <a:off x="292099" y="612648"/>
            <a:ext cx="10940995" cy="406647"/>
          </a:xfrm>
        </p:spPr>
        <p:txBody>
          <a:bodyPr/>
          <a:lstStyle/>
          <a:p>
            <a:r>
              <a:rPr lang="en-US"/>
              <a:t>A three-part strategic allocation framework </a:t>
            </a:r>
          </a:p>
        </p:txBody>
      </p:sp>
      <p:sp>
        <p:nvSpPr>
          <p:cNvPr id="3" name="Text Placeholder 19">
            <a:extLst>
              <a:ext uri="{FF2B5EF4-FFF2-40B4-BE49-F238E27FC236}">
                <a16:creationId xmlns:a16="http://schemas.microsoft.com/office/drawing/2014/main" id="{A01286F8-19D1-E1B0-F269-32B2B7CAC293}"/>
              </a:ext>
            </a:extLst>
          </p:cNvPr>
          <p:cNvSpPr>
            <a:spLocks noGrp="1"/>
          </p:cNvSpPr>
          <p:nvPr/>
        </p:nvSpPr>
        <p:spPr>
          <a:xfrm>
            <a:off x="301751" y="5928544"/>
            <a:ext cx="10972800" cy="472256"/>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160" indent="-137160">
              <a:spcAft>
                <a:spcPts val="100"/>
              </a:spcAft>
              <a:buFont typeface="+mj-lt"/>
              <a:buAutoNum type="arabicPeriod"/>
            </a:pPr>
            <a:r>
              <a:rPr lang="en-US" sz="850" dirty="0">
                <a:latin typeface="Ringside Narrow Book" charset="0"/>
                <a:ea typeface="Ringside Narrow Book" charset="0"/>
                <a:cs typeface="Ringside Narrow Book" charset="0"/>
              </a:rPr>
              <a:t>Source: iHub as of Dec. 31, 2023–the CREF Stock Account composite comprises a domestic component represented by the Russell 3000® Index (65% weighting) and a foreign component represented by the MSCI ACWI ex-U.S. Investable Market Index (35% weighting, covering both foreign developed and emerging markets).</a:t>
            </a:r>
          </a:p>
          <a:p>
            <a:pPr marL="137160" indent="-137160">
              <a:spcAft>
                <a:spcPts val="100"/>
              </a:spcAft>
              <a:buFont typeface="+mj-lt"/>
              <a:buAutoNum type="arabicPeriod"/>
            </a:pPr>
            <a:r>
              <a:rPr lang="en-US" sz="850" dirty="0">
                <a:latin typeface="Ringside Narrow Book" charset="0"/>
                <a:ea typeface="Ringside Narrow Book" charset="0"/>
                <a:cs typeface="Ringside Narrow Book" charset="0"/>
              </a:rPr>
              <a:t>Funds that invest in foreign securities are subject to special risks, including currency fluctuation and political and economic instability.</a:t>
            </a:r>
          </a:p>
        </p:txBody>
      </p:sp>
      <p:sp>
        <p:nvSpPr>
          <p:cNvPr id="11" name="Text Placeholder 18">
            <a:extLst>
              <a:ext uri="{FF2B5EF4-FFF2-40B4-BE49-F238E27FC236}">
                <a16:creationId xmlns:a16="http://schemas.microsoft.com/office/drawing/2014/main" id="{0A3C9385-9B8C-F137-5CD9-D8DCEF84F199}"/>
              </a:ext>
            </a:extLst>
          </p:cNvPr>
          <p:cNvSpPr txBox="1">
            <a:spLocks/>
          </p:cNvSpPr>
          <p:nvPr/>
        </p:nvSpPr>
        <p:spPr>
          <a:xfrm>
            <a:off x="708128" y="5025978"/>
            <a:ext cx="2741843" cy="527331"/>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6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6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4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400" b="1">
                <a:solidFill>
                  <a:srgbClr val="041358"/>
                </a:solidFill>
                <a:latin typeface="Ringside Narrow" panose="02000500000000000000" pitchFamily="2" charset="0"/>
              </a:rPr>
              <a:t>Domestic</a:t>
            </a:r>
            <a:r>
              <a:rPr lang="en-US" sz="1400" b="1" baseline="30000">
                <a:solidFill>
                  <a:srgbClr val="041358"/>
                </a:solidFill>
                <a:latin typeface="Ringside Narrow" panose="02000500000000000000" pitchFamily="2" charset="0"/>
              </a:rPr>
              <a:t>1</a:t>
            </a:r>
            <a:r>
              <a:rPr lang="en-US" sz="1400" b="1">
                <a:solidFill>
                  <a:srgbClr val="041358"/>
                </a:solidFill>
                <a:latin typeface="Ringside Narrow" panose="02000500000000000000" pitchFamily="2" charset="0"/>
              </a:rPr>
              <a:t> and international</a:t>
            </a:r>
            <a:r>
              <a:rPr lang="en-US" sz="1400" b="1" baseline="30000">
                <a:solidFill>
                  <a:srgbClr val="041358"/>
                </a:solidFill>
                <a:latin typeface="Ringside Narrow" panose="02000500000000000000" pitchFamily="2" charset="0"/>
              </a:rPr>
              <a:t>2</a:t>
            </a:r>
            <a:r>
              <a:rPr lang="en-US" sz="1400" b="1">
                <a:solidFill>
                  <a:srgbClr val="041358"/>
                </a:solidFill>
                <a:latin typeface="Ringside Narrow" panose="02000500000000000000" pitchFamily="2" charset="0"/>
              </a:rPr>
              <a:t> </a:t>
            </a:r>
            <a:r>
              <a:rPr lang="en-US" sz="1400">
                <a:solidFill>
                  <a:srgbClr val="041358"/>
                </a:solidFill>
                <a:latin typeface="Ringside Narrow Book" panose="02000500000000000000" pitchFamily="50" charset="0"/>
              </a:rPr>
              <a:t>weightings are rebalanced monthly.</a:t>
            </a:r>
          </a:p>
        </p:txBody>
      </p:sp>
      <p:grpSp>
        <p:nvGrpSpPr>
          <p:cNvPr id="20" name="Group 19">
            <a:extLst>
              <a:ext uri="{FF2B5EF4-FFF2-40B4-BE49-F238E27FC236}">
                <a16:creationId xmlns:a16="http://schemas.microsoft.com/office/drawing/2014/main" id="{4340D6C1-7E96-9D5C-DE55-3EA4C8A02224}"/>
              </a:ext>
            </a:extLst>
          </p:cNvPr>
          <p:cNvGrpSpPr/>
          <p:nvPr/>
        </p:nvGrpSpPr>
        <p:grpSpPr>
          <a:xfrm>
            <a:off x="3857929" y="1920238"/>
            <a:ext cx="3568390" cy="3878396"/>
            <a:chOff x="3857929" y="1868199"/>
            <a:chExt cx="3568390" cy="4004723"/>
          </a:xfrm>
        </p:grpSpPr>
        <p:cxnSp>
          <p:nvCxnSpPr>
            <p:cNvPr id="32" name="Straight Connector 31">
              <a:extLst>
                <a:ext uri="{FF2B5EF4-FFF2-40B4-BE49-F238E27FC236}">
                  <a16:creationId xmlns:a16="http://schemas.microsoft.com/office/drawing/2014/main" id="{1D20A415-B8C4-BE53-9CC0-49877DD93FB7}"/>
                </a:ext>
                <a:ext uri="{C183D7F6-B498-43B3-948B-1728B52AA6E4}">
                  <adec:decorative xmlns:adec="http://schemas.microsoft.com/office/drawing/2017/decorative" val="1"/>
                </a:ext>
              </a:extLst>
            </p:cNvPr>
            <p:cNvCxnSpPr>
              <a:cxnSpLocks/>
            </p:cNvCxnSpPr>
            <p:nvPr/>
          </p:nvCxnSpPr>
          <p:spPr>
            <a:xfrm>
              <a:off x="3857929" y="1875634"/>
              <a:ext cx="0" cy="3997288"/>
            </a:xfrm>
            <a:prstGeom prst="line">
              <a:avLst/>
            </a:prstGeom>
            <a:noFill/>
            <a:ln w="9525" cap="flat" cmpd="sng" algn="ctr">
              <a:solidFill>
                <a:srgbClr val="6D779F"/>
              </a:solidFill>
              <a:prstDash val="solid"/>
              <a:miter lim="800000"/>
            </a:ln>
            <a:effectLst/>
          </p:spPr>
        </p:cxnSp>
        <p:cxnSp>
          <p:nvCxnSpPr>
            <p:cNvPr id="16" name="Straight Connector 15">
              <a:extLst>
                <a:ext uri="{FF2B5EF4-FFF2-40B4-BE49-F238E27FC236}">
                  <a16:creationId xmlns:a16="http://schemas.microsoft.com/office/drawing/2014/main" id="{318AB6EE-CB6B-C20D-B6AC-51859FC096D5}"/>
                </a:ext>
                <a:ext uri="{C183D7F6-B498-43B3-948B-1728B52AA6E4}">
                  <adec:decorative xmlns:adec="http://schemas.microsoft.com/office/drawing/2017/decorative" val="1"/>
                </a:ext>
              </a:extLst>
            </p:cNvPr>
            <p:cNvCxnSpPr>
              <a:cxnSpLocks/>
            </p:cNvCxnSpPr>
            <p:nvPr/>
          </p:nvCxnSpPr>
          <p:spPr>
            <a:xfrm>
              <a:off x="7426319" y="1868199"/>
              <a:ext cx="0" cy="3997288"/>
            </a:xfrm>
            <a:prstGeom prst="line">
              <a:avLst/>
            </a:prstGeom>
            <a:noFill/>
            <a:ln w="9525" cap="flat" cmpd="sng" algn="ctr">
              <a:solidFill>
                <a:srgbClr val="6D779F"/>
              </a:solidFill>
              <a:prstDash val="solid"/>
              <a:miter lim="800000"/>
            </a:ln>
            <a:effectLst/>
          </p:spPr>
        </p:cxnSp>
      </p:grpSp>
      <p:graphicFrame>
        <p:nvGraphicFramePr>
          <p:cNvPr id="21" name="Chart 20">
            <a:extLst>
              <a:ext uri="{FF2B5EF4-FFF2-40B4-BE49-F238E27FC236}">
                <a16:creationId xmlns:a16="http://schemas.microsoft.com/office/drawing/2014/main" id="{3617602F-3349-C4BA-8368-3970CB88AF75}"/>
              </a:ext>
            </a:extLst>
          </p:cNvPr>
          <p:cNvGraphicFramePr/>
          <p:nvPr/>
        </p:nvGraphicFramePr>
        <p:xfrm>
          <a:off x="144625" y="694944"/>
          <a:ext cx="3781648" cy="422295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0" name="Chart 29">
            <a:extLst>
              <a:ext uri="{FF2B5EF4-FFF2-40B4-BE49-F238E27FC236}">
                <a16:creationId xmlns:a16="http://schemas.microsoft.com/office/drawing/2014/main" id="{D5440F06-9B8A-F96C-2325-C3A2BF04090C}"/>
              </a:ext>
            </a:extLst>
          </p:cNvPr>
          <p:cNvGraphicFramePr/>
          <p:nvPr/>
        </p:nvGraphicFramePr>
        <p:xfrm>
          <a:off x="3644671" y="697722"/>
          <a:ext cx="3781648" cy="422295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3" name="Chart 32">
            <a:extLst>
              <a:ext uri="{FF2B5EF4-FFF2-40B4-BE49-F238E27FC236}">
                <a16:creationId xmlns:a16="http://schemas.microsoft.com/office/drawing/2014/main" id="{5592EBA6-E3D2-BBE9-4137-FA761375742E}"/>
              </a:ext>
            </a:extLst>
          </p:cNvPr>
          <p:cNvGraphicFramePr/>
          <p:nvPr/>
        </p:nvGraphicFramePr>
        <p:xfrm>
          <a:off x="7233591" y="694944"/>
          <a:ext cx="3781648" cy="4222955"/>
        </p:xfrm>
        <a:graphic>
          <a:graphicData uri="http://schemas.openxmlformats.org/drawingml/2006/chart">
            <c:chart xmlns:c="http://schemas.openxmlformats.org/drawingml/2006/chart" xmlns:r="http://schemas.openxmlformats.org/officeDocument/2006/relationships" r:id="rId5"/>
          </a:graphicData>
        </a:graphic>
      </p:graphicFrame>
      <p:sp>
        <p:nvSpPr>
          <p:cNvPr id="38" name="TextBox 37">
            <a:extLst>
              <a:ext uri="{FF2B5EF4-FFF2-40B4-BE49-F238E27FC236}">
                <a16:creationId xmlns:a16="http://schemas.microsoft.com/office/drawing/2014/main" id="{FF72AB13-37F1-177A-DDFF-BFD564BA9107}"/>
              </a:ext>
            </a:extLst>
          </p:cNvPr>
          <p:cNvSpPr txBox="1"/>
          <p:nvPr/>
        </p:nvSpPr>
        <p:spPr>
          <a:xfrm>
            <a:off x="4594618" y="2855364"/>
            <a:ext cx="1881754" cy="646331"/>
          </a:xfrm>
          <a:prstGeom prst="rect">
            <a:avLst/>
          </a:prstGeom>
          <a:ln>
            <a:noFill/>
          </a:ln>
        </p:spPr>
        <p:txBody>
          <a:bodyPr wrap="square" rtlCol="0" anchor="ctr">
            <a:spAutoFit/>
          </a:bodyPr>
          <a:lstStyle/>
          <a:p>
            <a:pPr algn="ctr">
              <a:buSzPct val="65000"/>
              <a:defRPr/>
            </a:pPr>
            <a:r>
              <a:rPr lang="en-US" b="1" spc="30">
                <a:latin typeface="TIAA Challenger Semibold" pitchFamily="2" charset="77"/>
              </a:rPr>
              <a:t>Market</a:t>
            </a:r>
          </a:p>
          <a:p>
            <a:pPr algn="ctr">
              <a:buSzPct val="65000"/>
              <a:defRPr/>
            </a:pPr>
            <a:r>
              <a:rPr lang="en-US" b="1" spc="30">
                <a:latin typeface="TIAA Challenger Semibold" pitchFamily="2" charset="77"/>
              </a:rPr>
              <a:t>capitalization</a:t>
            </a:r>
          </a:p>
        </p:txBody>
      </p:sp>
      <p:sp>
        <p:nvSpPr>
          <p:cNvPr id="12" name="TextBox 11">
            <a:extLst>
              <a:ext uri="{FF2B5EF4-FFF2-40B4-BE49-F238E27FC236}">
                <a16:creationId xmlns:a16="http://schemas.microsoft.com/office/drawing/2014/main" id="{8435971F-B5B7-9F9A-307B-A6741F441E7C}"/>
              </a:ext>
            </a:extLst>
          </p:cNvPr>
          <p:cNvSpPr txBox="1"/>
          <p:nvPr/>
        </p:nvSpPr>
        <p:spPr>
          <a:xfrm>
            <a:off x="1201137" y="2993864"/>
            <a:ext cx="1635708" cy="369332"/>
          </a:xfrm>
          <a:prstGeom prst="rect">
            <a:avLst/>
          </a:prstGeom>
          <a:ln>
            <a:noFill/>
          </a:ln>
        </p:spPr>
        <p:txBody>
          <a:bodyPr wrap="square" rtlCol="0" anchor="ctr">
            <a:spAutoFit/>
          </a:bodyPr>
          <a:lstStyle/>
          <a:p>
            <a:pPr algn="ctr">
              <a:buSzPct val="65000"/>
              <a:defRPr/>
            </a:pPr>
            <a:r>
              <a:rPr lang="en-US" b="1" spc="20">
                <a:latin typeface="TIAA Challenger Semibold" pitchFamily="2" charset="77"/>
              </a:rPr>
              <a:t>Geography</a:t>
            </a:r>
          </a:p>
        </p:txBody>
      </p:sp>
      <p:sp>
        <p:nvSpPr>
          <p:cNvPr id="39" name="TextBox 38">
            <a:extLst>
              <a:ext uri="{FF2B5EF4-FFF2-40B4-BE49-F238E27FC236}">
                <a16:creationId xmlns:a16="http://schemas.microsoft.com/office/drawing/2014/main" id="{09AE982B-D8C0-5EC7-9716-1BB01B417CFC}"/>
              </a:ext>
            </a:extLst>
          </p:cNvPr>
          <p:cNvSpPr txBox="1"/>
          <p:nvPr/>
        </p:nvSpPr>
        <p:spPr>
          <a:xfrm>
            <a:off x="8306561" y="2907640"/>
            <a:ext cx="1635708" cy="646331"/>
          </a:xfrm>
          <a:prstGeom prst="rect">
            <a:avLst/>
          </a:prstGeom>
          <a:ln>
            <a:noFill/>
          </a:ln>
        </p:spPr>
        <p:txBody>
          <a:bodyPr wrap="square" rtlCol="0" anchor="ctr">
            <a:spAutoFit/>
          </a:bodyPr>
          <a:lstStyle/>
          <a:p>
            <a:pPr algn="ctr">
              <a:buSzPct val="65000"/>
              <a:defRPr/>
            </a:pPr>
            <a:r>
              <a:rPr lang="en-US" b="1" spc="20">
                <a:latin typeface="TIAA Challenger Semibold" pitchFamily="2" charset="77"/>
              </a:rPr>
              <a:t>Investment style</a:t>
            </a:r>
          </a:p>
        </p:txBody>
      </p:sp>
      <p:sp>
        <p:nvSpPr>
          <p:cNvPr id="4" name="Text Placeholder 9">
            <a:extLst>
              <a:ext uri="{FF2B5EF4-FFF2-40B4-BE49-F238E27FC236}">
                <a16:creationId xmlns:a16="http://schemas.microsoft.com/office/drawing/2014/main" id="{4BB78C30-CF24-F4D0-B52E-158C9E899443}"/>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9" name="Text Placeholder 2">
            <a:extLst>
              <a:ext uri="{FF2B5EF4-FFF2-40B4-BE49-F238E27FC236}">
                <a16:creationId xmlns:a16="http://schemas.microsoft.com/office/drawing/2014/main" id="{BAC821FA-4AA7-E512-70E3-30A01848CF83}"/>
              </a:ext>
            </a:extLst>
          </p:cNvPr>
          <p:cNvSpPr>
            <a:spLocks noGrp="1"/>
          </p:cNvSpPr>
          <p:nvPr/>
        </p:nvSpPr>
        <p:spPr>
          <a:xfrm>
            <a:off x="279326" y="1182030"/>
            <a:ext cx="10073714" cy="5324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2500" b="0" i="0" kern="1200">
                <a:solidFill>
                  <a:schemeClr val="accent5"/>
                </a:solidFill>
                <a:latin typeface="Ringside Narrow Book" panose="02000500000000000000" pitchFamily="2" charset="0"/>
                <a:ea typeface="+mn-ea"/>
                <a:cs typeface="+mn-cs"/>
              </a:defRPr>
            </a:lvl1pPr>
            <a:lvl2pPr marL="457200" indent="0" algn="l" defTabSz="914400" rtl="0" eaLnBrk="1" latinLnBrk="0" hangingPunct="1">
              <a:lnSpc>
                <a:spcPct val="100000"/>
              </a:lnSpc>
              <a:spcBef>
                <a:spcPts val="0"/>
              </a:spcBef>
              <a:spcAft>
                <a:spcPts val="600"/>
              </a:spcAft>
              <a:buClr>
                <a:schemeClr val="tx1"/>
              </a:buClr>
              <a:buFont typeface="Arial" panose="020B0604020202020204" pitchFamily="34" charset="0"/>
              <a:buNone/>
              <a:tabLst/>
              <a:defRPr sz="2000" b="0" i="0" kern="1200">
                <a:solidFill>
                  <a:schemeClr val="tx1">
                    <a:tint val="75000"/>
                  </a:schemeClr>
                </a:solidFill>
                <a:latin typeface="Ringside Narrow Book" panose="02000500000000000000" pitchFamily="2" charset="0"/>
                <a:ea typeface="+mn-ea"/>
                <a:cs typeface="+mn-cs"/>
              </a:defRPr>
            </a:lvl2pPr>
            <a:lvl3pPr marL="9144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800" b="0" i="0" kern="1200">
                <a:solidFill>
                  <a:schemeClr val="tx1">
                    <a:tint val="75000"/>
                  </a:schemeClr>
                </a:solidFill>
                <a:latin typeface="Ringside Narrow Book" panose="02000500000000000000" pitchFamily="2" charset="0"/>
                <a:ea typeface="+mn-ea"/>
                <a:cs typeface="+mn-cs"/>
              </a:defRPr>
            </a:lvl3pPr>
            <a:lvl4pPr marL="13716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4pPr>
            <a:lvl5pPr marL="182880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600" b="0" i="0" kern="1200">
                <a:solidFill>
                  <a:schemeClr val="tx1">
                    <a:tint val="75000"/>
                  </a:schemeClr>
                </a:solidFill>
                <a:latin typeface="Ringside Narrow Book" panose="02000500000000000000" pitchFamily="2"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1600">
                <a:solidFill>
                  <a:schemeClr val="tx1"/>
                </a:solidFill>
              </a:rPr>
              <a:t>Allocations across geography, market capitalization and investment style establish the foundation for a comprehensive investment strategy.</a:t>
            </a:r>
          </a:p>
        </p:txBody>
      </p:sp>
      <p:sp>
        <p:nvSpPr>
          <p:cNvPr id="6" name="Footer Placeholder 4">
            <a:extLst>
              <a:ext uri="{FF2B5EF4-FFF2-40B4-BE49-F238E27FC236}">
                <a16:creationId xmlns:a16="http://schemas.microsoft.com/office/drawing/2014/main" id="{44538916-AF89-3ED0-1F53-1763D4829C63}"/>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290887669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38828D6-AF38-9AA6-67FE-8CF7CE7F9703}"/>
              </a:ext>
            </a:extLst>
          </p:cNvPr>
          <p:cNvSpPr/>
          <p:nvPr/>
        </p:nvSpPr>
        <p:spPr>
          <a:xfrm>
            <a:off x="8696958" y="0"/>
            <a:ext cx="3495042"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23" name="Rectangle 22">
            <a:extLst>
              <a:ext uri="{FF2B5EF4-FFF2-40B4-BE49-F238E27FC236}">
                <a16:creationId xmlns:a16="http://schemas.microsoft.com/office/drawing/2014/main" id="{2D871472-29CA-7C74-2CE8-AF09845E5396}"/>
              </a:ext>
            </a:extLst>
          </p:cNvPr>
          <p:cNvSpPr/>
          <p:nvPr/>
        </p:nvSpPr>
        <p:spPr>
          <a:xfrm>
            <a:off x="3000838" y="1859268"/>
            <a:ext cx="765317" cy="3403600"/>
          </a:xfrm>
          <a:prstGeom prst="rect">
            <a:avLst/>
          </a:prstGeom>
          <a:solidFill>
            <a:schemeClr val="tx1"/>
          </a:solidFill>
          <a:ln>
            <a:noFill/>
          </a:ln>
        </p:spPr>
        <p:style>
          <a:lnRef idx="2">
            <a:schemeClr val="accent1"/>
          </a:lnRef>
          <a:fillRef idx="1">
            <a:schemeClr val="lt1"/>
          </a:fillRef>
          <a:effectRef idx="0">
            <a:schemeClr val="accent1"/>
          </a:effectRef>
          <a:fontRef idx="minor">
            <a:schemeClr val="dk1"/>
          </a:fontRef>
        </p:style>
        <p:txBody>
          <a:bodyPr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endParaRPr lang="en-US" sz="1890" b="0">
              <a:solidFill>
                <a:schemeClr val="tx1"/>
              </a:solidFill>
            </a:endParaRPr>
          </a:p>
        </p:txBody>
      </p:sp>
      <p:sp>
        <p:nvSpPr>
          <p:cNvPr id="24" name="TextBox 11">
            <a:extLst>
              <a:ext uri="{FF2B5EF4-FFF2-40B4-BE49-F238E27FC236}">
                <a16:creationId xmlns:a16="http://schemas.microsoft.com/office/drawing/2014/main" id="{36DDE6C2-D2BA-F4AC-0265-C8AC2A0CF485}"/>
              </a:ext>
            </a:extLst>
          </p:cNvPr>
          <p:cNvSpPr txBox="1"/>
          <p:nvPr/>
        </p:nvSpPr>
        <p:spPr>
          <a:xfrm>
            <a:off x="3057052" y="1998972"/>
            <a:ext cx="652888" cy="707106"/>
          </a:xfrm>
          <a:prstGeom prst="rect">
            <a:avLst/>
          </a:prstGeom>
          <a:noFill/>
        </p:spPr>
        <p:txBody>
          <a:bodyPr wrap="square" lIns="0" tIns="0" rIns="0" bIns="0"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spcAft>
                <a:spcPts val="548"/>
              </a:spcAft>
            </a:pPr>
            <a:r>
              <a:rPr lang="en-US" sz="1000" b="0">
                <a:solidFill>
                  <a:schemeClr val="bg1"/>
                </a:solidFill>
                <a:ea typeface="Arial" charset="0"/>
                <a:cs typeface="Arial" charset="0"/>
              </a:rPr>
              <a:t>Desired range of </a:t>
            </a:r>
            <a:br>
              <a:rPr lang="en-US" sz="1000" b="0">
                <a:solidFill>
                  <a:schemeClr val="bg1"/>
                </a:solidFill>
                <a:ea typeface="Arial" charset="0"/>
                <a:cs typeface="Arial" charset="0"/>
              </a:rPr>
            </a:br>
            <a:r>
              <a:rPr lang="en-US" sz="1000" b="0">
                <a:solidFill>
                  <a:schemeClr val="bg1"/>
                </a:solidFill>
                <a:ea typeface="Arial" charset="0"/>
                <a:cs typeface="Arial" charset="0"/>
              </a:rPr>
              <a:t>non-U.S. equity</a:t>
            </a:r>
          </a:p>
        </p:txBody>
      </p:sp>
      <p:graphicFrame>
        <p:nvGraphicFramePr>
          <p:cNvPr id="21" name="Chart 20">
            <a:extLst>
              <a:ext uri="{FF2B5EF4-FFF2-40B4-BE49-F238E27FC236}">
                <a16:creationId xmlns:a16="http://schemas.microsoft.com/office/drawing/2014/main" id="{952B596F-342E-0580-B3AA-A00A0EED81FA}"/>
              </a:ext>
            </a:extLst>
          </p:cNvPr>
          <p:cNvGraphicFramePr>
            <a:graphicFrameLocks noGrp="1"/>
          </p:cNvGraphicFramePr>
          <p:nvPr>
            <p:extLst>
              <p:ext uri="{D42A27DB-BD31-4B8C-83A1-F6EECF244321}">
                <p14:modId xmlns:p14="http://schemas.microsoft.com/office/powerpoint/2010/main" val="702535427"/>
              </p:ext>
            </p:extLst>
          </p:nvPr>
        </p:nvGraphicFramePr>
        <p:xfrm>
          <a:off x="304915" y="1403556"/>
          <a:ext cx="8392760" cy="4403891"/>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 Placeholder 16">
            <a:extLst>
              <a:ext uri="{FF2B5EF4-FFF2-40B4-BE49-F238E27FC236}">
                <a16:creationId xmlns:a16="http://schemas.microsoft.com/office/drawing/2014/main" id="{8FED7902-7A55-9588-702E-B3853849828A}"/>
              </a:ext>
            </a:extLst>
          </p:cNvPr>
          <p:cNvSpPr>
            <a:spLocks noGrp="1"/>
          </p:cNvSpPr>
          <p:nvPr>
            <p:ph type="body" sz="quarter" idx="16"/>
          </p:nvPr>
        </p:nvSpPr>
        <p:spPr>
          <a:xfrm>
            <a:off x="9246037" y="760485"/>
            <a:ext cx="2516590" cy="1380739"/>
          </a:xfrm>
        </p:spPr>
        <p:txBody>
          <a:bodyPr/>
          <a:lstStyle/>
          <a:p>
            <a:r>
              <a:rPr lang="en-US" sz="1600" b="1">
                <a:latin typeface="Ringside Narrow" panose="02000500000000000000" pitchFamily="2" charset="0"/>
              </a:rPr>
              <a:t>Minimizing portfolio risk</a:t>
            </a:r>
          </a:p>
          <a:p>
            <a:r>
              <a:rPr lang="en-US" sz="1300"/>
              <a:t>Portfolio risk is minimized when international equity represents approximately 35% of total equity exposure, reflecting a potential optimal diversification point.</a:t>
            </a:r>
          </a:p>
        </p:txBody>
      </p:sp>
      <p:sp>
        <p:nvSpPr>
          <p:cNvPr id="15" name="Title 14">
            <a:extLst>
              <a:ext uri="{FF2B5EF4-FFF2-40B4-BE49-F238E27FC236}">
                <a16:creationId xmlns:a16="http://schemas.microsoft.com/office/drawing/2014/main" id="{E020CB33-3061-9ED5-CE36-1FF211413246}"/>
              </a:ext>
            </a:extLst>
          </p:cNvPr>
          <p:cNvSpPr>
            <a:spLocks noGrp="1"/>
          </p:cNvSpPr>
          <p:nvPr>
            <p:ph type="title"/>
          </p:nvPr>
        </p:nvSpPr>
        <p:spPr/>
        <p:txBody>
          <a:bodyPr/>
          <a:lstStyle/>
          <a:p>
            <a:r>
              <a:rPr lang="en-US"/>
              <a:t>A three-part strategic allocation framework</a:t>
            </a:r>
          </a:p>
        </p:txBody>
      </p:sp>
      <p:sp>
        <p:nvSpPr>
          <p:cNvPr id="4" name="Slide Number Placeholder 3">
            <a:extLst>
              <a:ext uri="{FF2B5EF4-FFF2-40B4-BE49-F238E27FC236}">
                <a16:creationId xmlns:a16="http://schemas.microsoft.com/office/drawing/2014/main" id="{6D8C8A91-3BF8-C65C-EF3B-843AD41AE478}"/>
              </a:ext>
            </a:extLst>
          </p:cNvPr>
          <p:cNvSpPr>
            <a:spLocks noGrp="1"/>
          </p:cNvSpPr>
          <p:nvPr>
            <p:ph type="sldNum" sz="quarter" idx="12"/>
          </p:nvPr>
        </p:nvSpPr>
        <p:spPr/>
        <p:txBody>
          <a:bodyPr/>
          <a:lstStyle/>
          <a:p>
            <a:fld id="{E5B12101-DB11-214A-81F9-2D258DBE057F}" type="slidenum">
              <a:rPr lang="en-US" smtClean="0"/>
              <a:pPr/>
              <a:t>97</a:t>
            </a:fld>
            <a:endParaRPr lang="en-US"/>
          </a:p>
        </p:txBody>
      </p:sp>
      <p:sp>
        <p:nvSpPr>
          <p:cNvPr id="19" name="Rectangle 18">
            <a:extLst>
              <a:ext uri="{FF2B5EF4-FFF2-40B4-BE49-F238E27FC236}">
                <a16:creationId xmlns:a16="http://schemas.microsoft.com/office/drawing/2014/main" id="{02DAFA0A-AD6A-E49A-4108-3E6FE4B860A9}"/>
              </a:ext>
            </a:extLst>
          </p:cNvPr>
          <p:cNvSpPr/>
          <p:nvPr/>
        </p:nvSpPr>
        <p:spPr>
          <a:xfrm>
            <a:off x="1" y="1167163"/>
            <a:ext cx="1523999" cy="297366"/>
          </a:xfrm>
          <a:prstGeom prst="rect">
            <a:avLst/>
          </a:prstGeom>
          <a:solidFill>
            <a:schemeClr val="tx2"/>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320040" rtlCol="0" anchor="ctr"/>
          <a:lstStyle/>
          <a:p>
            <a:r>
              <a:rPr lang="en-US" sz="1200" b="1" spc="60">
                <a:solidFill>
                  <a:schemeClr val="bg1"/>
                </a:solidFill>
                <a:latin typeface="Ringside Narrow" panose="02000500000000000000" pitchFamily="2" charset="0"/>
              </a:rPr>
              <a:t>GEOGRAPHY</a:t>
            </a:r>
          </a:p>
        </p:txBody>
      </p:sp>
      <p:sp>
        <p:nvSpPr>
          <p:cNvPr id="20" name="Text Placeholder 19">
            <a:extLst>
              <a:ext uri="{FF2B5EF4-FFF2-40B4-BE49-F238E27FC236}">
                <a16:creationId xmlns:a16="http://schemas.microsoft.com/office/drawing/2014/main" id="{613BA2E3-368D-ECEA-5C15-67B746EA5E87}"/>
              </a:ext>
            </a:extLst>
          </p:cNvPr>
          <p:cNvSpPr>
            <a:spLocks noGrp="1"/>
          </p:cNvSpPr>
          <p:nvPr/>
        </p:nvSpPr>
        <p:spPr>
          <a:xfrm>
            <a:off x="304915" y="5807447"/>
            <a:ext cx="8072312" cy="641193"/>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dirty="0">
                <a:latin typeface="Ringside Narrow Book" charset="0"/>
                <a:ea typeface="Ringside Narrow Book" charset="0"/>
                <a:cs typeface="Ringside Narrow Book" charset="0"/>
              </a:rPr>
              <a:t>The above chart represents the strategic asset allocation progression of one of a series of multi-asset class portfolios with target retirement dates at five-year intervals. Asset allocations represent the exposures sought at the given number of years before the maturity of the fund and are not actual mutual fund exposures. Allocations are presented for information only and may not represent the actual allocation at the time of investment.</a:t>
            </a:r>
          </a:p>
          <a:p>
            <a:pPr>
              <a:spcAft>
                <a:spcPts val="100"/>
              </a:spcAft>
            </a:pPr>
            <a:r>
              <a:rPr lang="en-US" sz="850" dirty="0">
                <a:latin typeface="Ringside Narrow Book" charset="0"/>
                <a:ea typeface="Ringside Narrow Book" charset="0"/>
                <a:cs typeface="Ringside Narrow Book" charset="0"/>
              </a:rPr>
              <a:t>Source: Blend of indexes used: 1970-MSCI EAFE; 1988-MSCI ACWI ex-US; 1994-MSCI ACWI ex-US IMI. As of Dec. 31, 2023.</a:t>
            </a:r>
          </a:p>
        </p:txBody>
      </p:sp>
      <p:graphicFrame>
        <p:nvGraphicFramePr>
          <p:cNvPr id="28" name="Chart 27">
            <a:extLst>
              <a:ext uri="{FF2B5EF4-FFF2-40B4-BE49-F238E27FC236}">
                <a16:creationId xmlns:a16="http://schemas.microsoft.com/office/drawing/2014/main" id="{264CC7A9-D03D-5425-0422-3A508D9A1681}"/>
              </a:ext>
            </a:extLst>
          </p:cNvPr>
          <p:cNvGraphicFramePr/>
          <p:nvPr/>
        </p:nvGraphicFramePr>
        <p:xfrm>
          <a:off x="7951491" y="2053981"/>
          <a:ext cx="4922802" cy="3298679"/>
        </p:xfrm>
        <a:graphic>
          <a:graphicData uri="http://schemas.openxmlformats.org/drawingml/2006/chart">
            <c:chart xmlns:c="http://schemas.openxmlformats.org/drawingml/2006/chart" xmlns:r="http://schemas.openxmlformats.org/officeDocument/2006/relationships" r:id="rId4"/>
          </a:graphicData>
        </a:graphic>
      </p:graphicFrame>
      <p:sp>
        <p:nvSpPr>
          <p:cNvPr id="36" name="TextBox 35">
            <a:extLst>
              <a:ext uri="{FF2B5EF4-FFF2-40B4-BE49-F238E27FC236}">
                <a16:creationId xmlns:a16="http://schemas.microsoft.com/office/drawing/2014/main" id="{72F6A950-F5F3-A572-CBB3-FD980765CC55}"/>
              </a:ext>
            </a:extLst>
          </p:cNvPr>
          <p:cNvSpPr txBox="1"/>
          <p:nvPr/>
        </p:nvSpPr>
        <p:spPr>
          <a:xfrm>
            <a:off x="815109" y="1230389"/>
            <a:ext cx="7372371" cy="200055"/>
          </a:xfrm>
          <a:prstGeom prst="rect">
            <a:avLst/>
          </a:prstGeom>
          <a:noFill/>
        </p:spPr>
        <p:txBody>
          <a:bodyPr wrap="square" lIns="0" tIns="0" rIns="0" bIns="0" rtlCol="0">
            <a:spAutoFit/>
          </a:bodyPr>
          <a:lstStyle/>
          <a:p>
            <a:pPr algn="ctr"/>
            <a:r>
              <a:rPr lang="en-US" sz="1300" b="1" i="0" dirty="0">
                <a:solidFill>
                  <a:schemeClr val="tx1"/>
                </a:solidFill>
                <a:latin typeface="Ringside Narrow" panose="02000500000000000000" pitchFamily="2" charset="0"/>
              </a:rPr>
              <a:t>PORTFOLIO RISK AS A FUNCTION OF </a:t>
            </a:r>
            <a:r>
              <a:rPr lang="en-US" sz="1300" b="1" i="0" dirty="0">
                <a:latin typeface="Ringside Narrow" panose="02000500000000000000" pitchFamily="2" charset="0"/>
              </a:rPr>
              <a:t>INTERNATIONAL</a:t>
            </a:r>
            <a:r>
              <a:rPr lang="en-US" sz="1300" b="1" i="0" dirty="0">
                <a:solidFill>
                  <a:schemeClr val="tx1"/>
                </a:solidFill>
                <a:latin typeface="Ringside Narrow" panose="02000500000000000000" pitchFamily="2" charset="0"/>
              </a:rPr>
              <a:t> EQUITY: 1979–2023</a:t>
            </a:r>
          </a:p>
        </p:txBody>
      </p:sp>
      <p:sp>
        <p:nvSpPr>
          <p:cNvPr id="2" name="Text Placeholder 9">
            <a:extLst>
              <a:ext uri="{FF2B5EF4-FFF2-40B4-BE49-F238E27FC236}">
                <a16:creationId xmlns:a16="http://schemas.microsoft.com/office/drawing/2014/main" id="{54513956-4AC1-BD69-B74C-B503B3FC561F}"/>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5" name="Footer Placeholder 4">
            <a:extLst>
              <a:ext uri="{FF2B5EF4-FFF2-40B4-BE49-F238E27FC236}">
                <a16:creationId xmlns:a16="http://schemas.microsoft.com/office/drawing/2014/main" id="{A4D5E9B5-678B-5541-6DCB-8EF4B5125638}"/>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1265218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E405C69-5B15-88FF-CDB8-998030507036}"/>
              </a:ext>
            </a:extLst>
          </p:cNvPr>
          <p:cNvSpPr/>
          <p:nvPr/>
        </p:nvSpPr>
        <p:spPr>
          <a:xfrm>
            <a:off x="8696958" y="0"/>
            <a:ext cx="3495042"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5" name="Title 14">
            <a:extLst>
              <a:ext uri="{FF2B5EF4-FFF2-40B4-BE49-F238E27FC236}">
                <a16:creationId xmlns:a16="http://schemas.microsoft.com/office/drawing/2014/main" id="{E020CB33-3061-9ED5-CE36-1FF211413246}"/>
              </a:ext>
            </a:extLst>
          </p:cNvPr>
          <p:cNvSpPr>
            <a:spLocks noGrp="1"/>
          </p:cNvSpPr>
          <p:nvPr>
            <p:ph type="title"/>
          </p:nvPr>
        </p:nvSpPr>
        <p:spPr/>
        <p:txBody>
          <a:bodyPr/>
          <a:lstStyle/>
          <a:p>
            <a:r>
              <a:rPr lang="en-US"/>
              <a:t>A three-part strategic allocation framework</a:t>
            </a:r>
          </a:p>
        </p:txBody>
      </p:sp>
      <p:sp>
        <p:nvSpPr>
          <p:cNvPr id="4" name="Slide Number Placeholder 3">
            <a:extLst>
              <a:ext uri="{FF2B5EF4-FFF2-40B4-BE49-F238E27FC236}">
                <a16:creationId xmlns:a16="http://schemas.microsoft.com/office/drawing/2014/main" id="{6D8C8A91-3BF8-C65C-EF3B-843AD41AE478}"/>
              </a:ext>
            </a:extLst>
          </p:cNvPr>
          <p:cNvSpPr>
            <a:spLocks noGrp="1"/>
          </p:cNvSpPr>
          <p:nvPr>
            <p:ph type="sldNum" sz="quarter" idx="12"/>
          </p:nvPr>
        </p:nvSpPr>
        <p:spPr/>
        <p:txBody>
          <a:bodyPr/>
          <a:lstStyle/>
          <a:p>
            <a:fld id="{E5B12101-DB11-214A-81F9-2D258DBE057F}" type="slidenum">
              <a:rPr lang="en-US" smtClean="0"/>
              <a:pPr/>
              <a:t>98</a:t>
            </a:fld>
            <a:endParaRPr lang="en-US"/>
          </a:p>
        </p:txBody>
      </p:sp>
      <p:sp>
        <p:nvSpPr>
          <p:cNvPr id="19" name="Rectangle 18">
            <a:extLst>
              <a:ext uri="{FF2B5EF4-FFF2-40B4-BE49-F238E27FC236}">
                <a16:creationId xmlns:a16="http://schemas.microsoft.com/office/drawing/2014/main" id="{02DAFA0A-AD6A-E49A-4108-3E6FE4B860A9}"/>
              </a:ext>
            </a:extLst>
          </p:cNvPr>
          <p:cNvSpPr/>
          <p:nvPr/>
        </p:nvSpPr>
        <p:spPr>
          <a:xfrm>
            <a:off x="1" y="1167163"/>
            <a:ext cx="2552886" cy="297366"/>
          </a:xfrm>
          <a:prstGeom prst="rect">
            <a:avLst/>
          </a:prstGeom>
          <a:solidFill>
            <a:schemeClr val="tx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320040" rtlCol="0" anchor="ctr"/>
          <a:lstStyle/>
          <a:p>
            <a:r>
              <a:rPr lang="en-US" sz="1200" b="1" spc="60">
                <a:solidFill>
                  <a:schemeClr val="bg1"/>
                </a:solidFill>
                <a:latin typeface="Ringside Narrow" panose="02000500000000000000" pitchFamily="2" charset="0"/>
              </a:rPr>
              <a:t>MARKET CAPITALIZATION</a:t>
            </a:r>
          </a:p>
        </p:txBody>
      </p:sp>
      <p:sp>
        <p:nvSpPr>
          <p:cNvPr id="20" name="Text Placeholder 19">
            <a:extLst>
              <a:ext uri="{FF2B5EF4-FFF2-40B4-BE49-F238E27FC236}">
                <a16:creationId xmlns:a16="http://schemas.microsoft.com/office/drawing/2014/main" id="{613BA2E3-368D-ECEA-5C15-67B746EA5E87}"/>
              </a:ext>
            </a:extLst>
          </p:cNvPr>
          <p:cNvSpPr>
            <a:spLocks noGrp="1"/>
          </p:cNvSpPr>
          <p:nvPr/>
        </p:nvSpPr>
        <p:spPr>
          <a:xfrm>
            <a:off x="301751" y="6026752"/>
            <a:ext cx="7891990" cy="374845"/>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dirty="0">
                <a:latin typeface="Ringside Narrow Book" charset="0"/>
                <a:ea typeface="Ringside Narrow Book" charset="0"/>
                <a:cs typeface="Ringside Narrow Book" charset="0"/>
              </a:rPr>
              <a:t>Source: Morningstar Direct as of Dec. 31, 2023. *Shown as three-year rolling total return differences. Indexes used for analysis: Russell 2000 (small cap); S&amp;P 500 (large cap). Past performance does not guarantee future results.</a:t>
            </a:r>
          </a:p>
        </p:txBody>
      </p:sp>
      <p:sp>
        <p:nvSpPr>
          <p:cNvPr id="17" name="Text Placeholder 16">
            <a:extLst>
              <a:ext uri="{FF2B5EF4-FFF2-40B4-BE49-F238E27FC236}">
                <a16:creationId xmlns:a16="http://schemas.microsoft.com/office/drawing/2014/main" id="{8FED7902-7A55-9588-702E-B3853849828A}"/>
              </a:ext>
            </a:extLst>
          </p:cNvPr>
          <p:cNvSpPr>
            <a:spLocks noGrp="1"/>
          </p:cNvSpPr>
          <p:nvPr>
            <p:ph type="body" sz="quarter" idx="16"/>
          </p:nvPr>
        </p:nvSpPr>
        <p:spPr>
          <a:xfrm>
            <a:off x="9214369" y="612648"/>
            <a:ext cx="2438621" cy="1793487"/>
          </a:xfrm>
        </p:spPr>
        <p:txBody>
          <a:bodyPr/>
          <a:lstStyle/>
          <a:p>
            <a:r>
              <a:rPr lang="en-US" sz="1600" b="1">
                <a:latin typeface="Ringside Narrow" panose="02000500000000000000" pitchFamily="2" charset="0"/>
              </a:rPr>
              <a:t>Creating opportunities throughout market cycles</a:t>
            </a:r>
          </a:p>
          <a:p>
            <a:r>
              <a:rPr lang="en-US" sz="1300"/>
              <a:t>Diversification among market capitalization bolsters the stability of returns through market cycles and offers exposure to overlooked opportunities that are covered by fewer analysts in the market.</a:t>
            </a:r>
          </a:p>
        </p:txBody>
      </p:sp>
      <p:graphicFrame>
        <p:nvGraphicFramePr>
          <p:cNvPr id="6" name="Chart 5">
            <a:extLst>
              <a:ext uri="{FF2B5EF4-FFF2-40B4-BE49-F238E27FC236}">
                <a16:creationId xmlns:a16="http://schemas.microsoft.com/office/drawing/2014/main" id="{684A2954-57CB-E65C-1D84-294877424C72}"/>
              </a:ext>
            </a:extLst>
          </p:cNvPr>
          <p:cNvGraphicFramePr/>
          <p:nvPr>
            <p:extLst>
              <p:ext uri="{D42A27DB-BD31-4B8C-83A1-F6EECF244321}">
                <p14:modId xmlns:p14="http://schemas.microsoft.com/office/powerpoint/2010/main" val="3652503569"/>
              </p:ext>
            </p:extLst>
          </p:nvPr>
        </p:nvGraphicFramePr>
        <p:xfrm>
          <a:off x="7294593" y="2057791"/>
          <a:ext cx="6249678" cy="4822732"/>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CF272EAA-C129-2471-79C3-71F905515624}"/>
              </a:ext>
            </a:extLst>
          </p:cNvPr>
          <p:cNvSpPr txBox="1"/>
          <p:nvPr/>
        </p:nvSpPr>
        <p:spPr>
          <a:xfrm>
            <a:off x="5098496" y="2409170"/>
            <a:ext cx="1841415" cy="195740"/>
          </a:xfrm>
          <a:prstGeom prst="rect">
            <a:avLst/>
          </a:prstGeom>
          <a:noFill/>
        </p:spPr>
        <p:txBody>
          <a:bodyPr wrap="square" lIns="0" tIns="0" rIns="0" bIns="0" rtlCol="0">
            <a:noAutofit/>
          </a:bodyPr>
          <a:lstStyle/>
          <a:p>
            <a:pPr marL="0" marR="0" lvl="0" indent="0" defTabSz="914400" eaLnBrk="1" fontAlgn="auto" latinLnBrk="0" hangingPunct="1">
              <a:lnSpc>
                <a:spcPct val="100000"/>
              </a:lnSpc>
              <a:spcBef>
                <a:spcPts val="0"/>
              </a:spcBef>
              <a:spcAft>
                <a:spcPts val="516"/>
              </a:spcAft>
              <a:buClrTx/>
              <a:buSzTx/>
              <a:buFontTx/>
              <a:buNone/>
              <a:tabLst/>
              <a:defRPr/>
            </a:pPr>
            <a:r>
              <a:rPr kumimoji="0" lang="en-US" sz="1000" b="1" u="none" strike="noStrike" kern="0" cap="all" spc="50" normalizeH="0" noProof="0">
                <a:ln>
                  <a:noFill/>
                </a:ln>
                <a:effectLst/>
                <a:uLnTx/>
                <a:uFillTx/>
                <a:latin typeface="Ringside Narrow" panose="02000500000000000000" pitchFamily="2" charset="0"/>
                <a:ea typeface="Arial Narrow" charset="0"/>
                <a:cs typeface="Arial Narrow" charset="0"/>
              </a:rPr>
              <a:t>Financial Crisis</a:t>
            </a:r>
          </a:p>
        </p:txBody>
      </p:sp>
      <p:sp>
        <p:nvSpPr>
          <p:cNvPr id="12" name="TextBox 11">
            <a:extLst>
              <a:ext uri="{FF2B5EF4-FFF2-40B4-BE49-F238E27FC236}">
                <a16:creationId xmlns:a16="http://schemas.microsoft.com/office/drawing/2014/main" id="{12494390-6499-15F4-5C48-E196C83C9687}"/>
              </a:ext>
            </a:extLst>
          </p:cNvPr>
          <p:cNvSpPr txBox="1"/>
          <p:nvPr/>
        </p:nvSpPr>
        <p:spPr>
          <a:xfrm>
            <a:off x="3719435" y="2406135"/>
            <a:ext cx="1569990" cy="153887"/>
          </a:xfrm>
          <a:prstGeom prst="rect">
            <a:avLst/>
          </a:prstGeom>
          <a:noFill/>
        </p:spPr>
        <p:txBody>
          <a:bodyPr wrap="square" lIns="0" tIns="0" rIns="0" bIns="0" rtlCol="0">
            <a:noAutofit/>
          </a:bodyPr>
          <a:lstStyle/>
          <a:p>
            <a:pPr marL="0" marR="0" lvl="0" indent="0" defTabSz="914400" eaLnBrk="1" fontAlgn="auto" latinLnBrk="0" hangingPunct="1">
              <a:lnSpc>
                <a:spcPct val="100000"/>
              </a:lnSpc>
              <a:spcBef>
                <a:spcPts val="0"/>
              </a:spcBef>
              <a:spcAft>
                <a:spcPts val="516"/>
              </a:spcAft>
              <a:buClrTx/>
              <a:buSzTx/>
              <a:buFontTx/>
              <a:buNone/>
              <a:tabLst/>
              <a:defRPr/>
            </a:pPr>
            <a:r>
              <a:rPr kumimoji="0" lang="en-US" sz="1000" b="1" u="none" strike="noStrike" kern="0" cap="all" spc="50" normalizeH="0" noProof="0">
                <a:ln>
                  <a:noFill/>
                </a:ln>
                <a:effectLst/>
                <a:uLnTx/>
                <a:uFillTx/>
                <a:latin typeface="Ringside Narrow" panose="02000500000000000000" pitchFamily="2" charset="0"/>
                <a:ea typeface="Arial Narrow" charset="0"/>
                <a:cs typeface="Arial Narrow" charset="0"/>
              </a:rPr>
              <a:t>Tech Bubble</a:t>
            </a:r>
          </a:p>
        </p:txBody>
      </p:sp>
      <p:sp>
        <p:nvSpPr>
          <p:cNvPr id="13" name="TextBox 12">
            <a:extLst>
              <a:ext uri="{FF2B5EF4-FFF2-40B4-BE49-F238E27FC236}">
                <a16:creationId xmlns:a16="http://schemas.microsoft.com/office/drawing/2014/main" id="{E85872C5-D7E4-E8B7-F918-91819F5B3638}"/>
              </a:ext>
            </a:extLst>
          </p:cNvPr>
          <p:cNvSpPr txBox="1"/>
          <p:nvPr/>
        </p:nvSpPr>
        <p:spPr>
          <a:xfrm>
            <a:off x="7480216" y="2406883"/>
            <a:ext cx="906565" cy="153139"/>
          </a:xfrm>
          <a:prstGeom prst="rect">
            <a:avLst/>
          </a:prstGeom>
          <a:noFill/>
        </p:spPr>
        <p:txBody>
          <a:bodyPr wrap="square" lIns="0" tIns="0" rIns="0" bIns="0" rtlCol="0">
            <a:noAutofit/>
          </a:bodyPr>
          <a:lstStyle/>
          <a:p>
            <a:pPr marL="0" marR="0" lvl="0" indent="0" defTabSz="914400" eaLnBrk="1" fontAlgn="auto" latinLnBrk="0" hangingPunct="1">
              <a:lnSpc>
                <a:spcPct val="100000"/>
              </a:lnSpc>
              <a:spcBef>
                <a:spcPts val="0"/>
              </a:spcBef>
              <a:spcAft>
                <a:spcPts val="516"/>
              </a:spcAft>
              <a:buClrTx/>
              <a:buSzTx/>
              <a:buFontTx/>
              <a:buNone/>
              <a:tabLst/>
              <a:defRPr/>
            </a:pPr>
            <a:r>
              <a:rPr kumimoji="0" lang="en-US" sz="1000" b="1" u="none" strike="noStrike" kern="0" cap="all" spc="50" normalizeH="0" noProof="0">
                <a:ln>
                  <a:noFill/>
                </a:ln>
                <a:effectLst/>
                <a:uLnTx/>
                <a:uFillTx/>
                <a:latin typeface="Ringside Narrow" panose="02000500000000000000" pitchFamily="2" charset="0"/>
                <a:ea typeface="Arial Narrow" charset="0"/>
                <a:cs typeface="Arial Narrow" charset="0"/>
              </a:rPr>
              <a:t>pandemic</a:t>
            </a:r>
          </a:p>
        </p:txBody>
      </p:sp>
      <p:grpSp>
        <p:nvGrpSpPr>
          <p:cNvPr id="23" name="Group 22">
            <a:extLst>
              <a:ext uri="{FF2B5EF4-FFF2-40B4-BE49-F238E27FC236}">
                <a16:creationId xmlns:a16="http://schemas.microsoft.com/office/drawing/2014/main" id="{F923C3D9-D8E5-E6CF-75C0-41982A604567}"/>
              </a:ext>
            </a:extLst>
          </p:cNvPr>
          <p:cNvGrpSpPr/>
          <p:nvPr/>
        </p:nvGrpSpPr>
        <p:grpSpPr>
          <a:xfrm>
            <a:off x="525113" y="1789800"/>
            <a:ext cx="7848950" cy="3918443"/>
            <a:chOff x="525113" y="1624586"/>
            <a:chExt cx="7848950" cy="3918443"/>
          </a:xfrm>
        </p:grpSpPr>
        <p:grpSp>
          <p:nvGrpSpPr>
            <p:cNvPr id="22" name="Group 21">
              <a:extLst>
                <a:ext uri="{FF2B5EF4-FFF2-40B4-BE49-F238E27FC236}">
                  <a16:creationId xmlns:a16="http://schemas.microsoft.com/office/drawing/2014/main" id="{3C9C3074-D4C0-B6A8-6338-CB6B69E09914}"/>
                </a:ext>
              </a:extLst>
            </p:cNvPr>
            <p:cNvGrpSpPr/>
            <p:nvPr/>
          </p:nvGrpSpPr>
          <p:grpSpPr>
            <a:xfrm>
              <a:off x="525113" y="1624586"/>
              <a:ext cx="7848950" cy="3918443"/>
              <a:chOff x="525113" y="1624586"/>
              <a:chExt cx="7848950" cy="3918443"/>
            </a:xfrm>
          </p:grpSpPr>
          <p:graphicFrame>
            <p:nvGraphicFramePr>
              <p:cNvPr id="7" name="Chart 6">
                <a:extLst>
                  <a:ext uri="{FF2B5EF4-FFF2-40B4-BE49-F238E27FC236}">
                    <a16:creationId xmlns:a16="http://schemas.microsoft.com/office/drawing/2014/main" id="{C367C77A-5E72-DA5C-A501-13F0E840B4C1}"/>
                  </a:ext>
                </a:extLst>
              </p:cNvPr>
              <p:cNvGraphicFramePr/>
              <p:nvPr/>
            </p:nvGraphicFramePr>
            <p:xfrm>
              <a:off x="525113" y="1624586"/>
              <a:ext cx="7848950" cy="3918443"/>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a:extLst>
                  <a:ext uri="{FF2B5EF4-FFF2-40B4-BE49-F238E27FC236}">
                    <a16:creationId xmlns:a16="http://schemas.microsoft.com/office/drawing/2014/main" id="{C071A98E-9D19-608B-ABD2-2105160E8A56}"/>
                  </a:ext>
                </a:extLst>
              </p:cNvPr>
              <p:cNvSpPr txBox="1"/>
              <p:nvPr/>
            </p:nvSpPr>
            <p:spPr>
              <a:xfrm>
                <a:off x="6866528" y="3067787"/>
                <a:ext cx="1155696" cy="360099"/>
              </a:xfrm>
              <a:prstGeom prst="rect">
                <a:avLst/>
              </a:prstGeom>
              <a:noFill/>
            </p:spPr>
            <p:txBody>
              <a:bodyPr wrap="square" lIns="0" tIns="0" rIns="0" bIns="0" rtlCol="0">
                <a:spAutoFit/>
              </a:bodyPr>
              <a:lstStyle/>
              <a:p>
                <a:pPr marL="0" marR="0" lvl="0" indent="0" algn="r" defTabSz="914400" eaLnBrk="1" fontAlgn="auto" latinLnBrk="0" hangingPunct="1">
                  <a:lnSpc>
                    <a:spcPct val="90000"/>
                  </a:lnSpc>
                  <a:spcBef>
                    <a:spcPts val="0"/>
                  </a:spcBef>
                  <a:buClrTx/>
                  <a:buSzTx/>
                  <a:buFontTx/>
                  <a:buNone/>
                  <a:tabLst/>
                  <a:defRPr/>
                </a:pPr>
                <a:r>
                  <a:rPr kumimoji="0" lang="en-US" sz="1300" b="1" u="none" strike="noStrike" kern="0" cap="none" spc="0" normalizeH="0" baseline="0" noProof="0">
                    <a:ln>
                      <a:noFill/>
                    </a:ln>
                    <a:effectLst/>
                    <a:uLnTx/>
                    <a:uFillTx/>
                    <a:latin typeface="Ringside Narrow" panose="02000500000000000000" pitchFamily="2" charset="0"/>
                  </a:rPr>
                  <a:t>Large outperforms</a:t>
                </a:r>
              </a:p>
            </p:txBody>
          </p:sp>
          <p:sp>
            <p:nvSpPr>
              <p:cNvPr id="9" name="TextBox 8">
                <a:extLst>
                  <a:ext uri="{FF2B5EF4-FFF2-40B4-BE49-F238E27FC236}">
                    <a16:creationId xmlns:a16="http://schemas.microsoft.com/office/drawing/2014/main" id="{8F9CDFED-FCAB-CBA6-5C83-4C1612BE566D}"/>
                  </a:ext>
                </a:extLst>
              </p:cNvPr>
              <p:cNvSpPr txBox="1"/>
              <p:nvPr/>
            </p:nvSpPr>
            <p:spPr>
              <a:xfrm>
                <a:off x="6838884" y="4082186"/>
                <a:ext cx="1183341" cy="360099"/>
              </a:xfrm>
              <a:prstGeom prst="rect">
                <a:avLst/>
              </a:prstGeom>
              <a:noFill/>
            </p:spPr>
            <p:txBody>
              <a:bodyPr wrap="square" lIns="0" tIns="0" rIns="0" bIns="0" rtlCol="0">
                <a:spAutoFit/>
              </a:bodyPr>
              <a:lstStyle/>
              <a:p>
                <a:pPr marL="0" marR="0" lvl="0" indent="0" algn="r" defTabSz="914400" eaLnBrk="1" fontAlgn="auto" latinLnBrk="0" hangingPunct="1">
                  <a:lnSpc>
                    <a:spcPct val="90000"/>
                  </a:lnSpc>
                  <a:spcBef>
                    <a:spcPts val="0"/>
                  </a:spcBef>
                  <a:buClrTx/>
                  <a:buSzTx/>
                  <a:buFontTx/>
                  <a:buNone/>
                  <a:tabLst/>
                  <a:defRPr/>
                </a:pPr>
                <a:r>
                  <a:rPr kumimoji="0" lang="en-US" sz="1300" b="1" u="none" strike="noStrike" kern="0" cap="none" spc="0" normalizeH="0" baseline="0" noProof="0">
                    <a:ln>
                      <a:noFill/>
                    </a:ln>
                    <a:effectLst/>
                    <a:uLnTx/>
                    <a:uFillTx/>
                    <a:latin typeface="Ringside Narrow" panose="02000500000000000000" pitchFamily="2" charset="0"/>
                  </a:rPr>
                  <a:t>Small outperforms</a:t>
                </a:r>
              </a:p>
            </p:txBody>
          </p:sp>
        </p:grpSp>
        <p:sp>
          <p:nvSpPr>
            <p:cNvPr id="21" name="TextBox 20">
              <a:extLst>
                <a:ext uri="{FF2B5EF4-FFF2-40B4-BE49-F238E27FC236}">
                  <a16:creationId xmlns:a16="http://schemas.microsoft.com/office/drawing/2014/main" id="{DBB98A4B-A41B-0A54-3FD4-EA152B265EAC}"/>
                </a:ext>
              </a:extLst>
            </p:cNvPr>
            <p:cNvSpPr txBox="1"/>
            <p:nvPr/>
          </p:nvSpPr>
          <p:spPr>
            <a:xfrm>
              <a:off x="5211085" y="4521508"/>
              <a:ext cx="2019415" cy="487313"/>
            </a:xfrm>
            <a:prstGeom prst="rect">
              <a:avLst/>
            </a:prstGeom>
            <a:solidFill>
              <a:schemeClr val="accent6"/>
            </a:solidFill>
          </p:spPr>
          <p:txBody>
            <a:bodyPr wrap="square" lIns="91440" tIns="91440" rIns="91440" bIns="91440" rtlCol="0">
              <a:spAutoFit/>
            </a:bodyPr>
            <a:lstStyle/>
            <a:p>
              <a:pPr marL="0" marR="0" lvl="0" indent="0" algn="ctr" defTabSz="914400" eaLnBrk="1" fontAlgn="auto" latinLnBrk="0" hangingPunct="1">
                <a:lnSpc>
                  <a:spcPct val="100000"/>
                </a:lnSpc>
                <a:spcBef>
                  <a:spcPts val="0"/>
                </a:spcBef>
                <a:spcAft>
                  <a:spcPts val="200"/>
                </a:spcAft>
                <a:buClrTx/>
                <a:buSzTx/>
                <a:buFontTx/>
                <a:buNone/>
                <a:tabLst/>
                <a:defRPr/>
              </a:pPr>
              <a:r>
                <a:rPr lang="en-US" sz="900" kern="0">
                  <a:latin typeface="Ringside Narrow Book" panose="02000500000000000000" pitchFamily="2" charset="0"/>
                </a:rPr>
                <a:t>Three</a:t>
              </a:r>
              <a:r>
                <a:rPr kumimoji="0" lang="en-US" sz="900" u="none" strike="noStrike" kern="0" cap="none" normalizeH="0" noProof="0">
                  <a:ln>
                    <a:noFill/>
                  </a:ln>
                  <a:effectLst/>
                  <a:uLnTx/>
                  <a:uFillTx/>
                  <a:latin typeface="Ringside Narrow Book" panose="02000500000000000000" pitchFamily="2" charset="0"/>
                </a:rPr>
                <a:t>-year return as of Nov. 30, 2003</a:t>
              </a:r>
            </a:p>
            <a:p>
              <a:pPr marL="0" marR="0" lvl="0" indent="0" algn="ctr" defTabSz="914400" eaLnBrk="1" fontAlgn="auto" latinLnBrk="0" hangingPunct="1">
                <a:lnSpc>
                  <a:spcPct val="100000"/>
                </a:lnSpc>
                <a:spcBef>
                  <a:spcPts val="0"/>
                </a:spcBef>
                <a:spcAft>
                  <a:spcPts val="200"/>
                </a:spcAft>
                <a:buClrTx/>
                <a:buSzTx/>
                <a:buFontTx/>
                <a:buNone/>
                <a:tabLst/>
                <a:defRPr/>
              </a:pPr>
              <a:r>
                <a:rPr kumimoji="0" lang="en-US" sz="900" b="1" u="none" strike="noStrike" kern="0" cap="none" spc="0" normalizeH="0" baseline="0" noProof="0">
                  <a:ln>
                    <a:noFill/>
                  </a:ln>
                  <a:effectLst/>
                  <a:uLnTx/>
                  <a:uFillTx/>
                  <a:latin typeface="Ringside Narrow" panose="02000500000000000000" pitchFamily="2" charset="0"/>
                </a:rPr>
                <a:t>Large: -5.52%     Small: +8.50%</a:t>
              </a:r>
            </a:p>
          </p:txBody>
        </p:sp>
      </p:grpSp>
      <p:sp>
        <p:nvSpPr>
          <p:cNvPr id="2" name="Text Placeholder 9">
            <a:extLst>
              <a:ext uri="{FF2B5EF4-FFF2-40B4-BE49-F238E27FC236}">
                <a16:creationId xmlns:a16="http://schemas.microsoft.com/office/drawing/2014/main" id="{BD836985-34A2-59F6-3E7B-18E5A05C2704}"/>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cxnSp>
        <p:nvCxnSpPr>
          <p:cNvPr id="16" name="Straight Arrow Connector 15">
            <a:extLst>
              <a:ext uri="{FF2B5EF4-FFF2-40B4-BE49-F238E27FC236}">
                <a16:creationId xmlns:a16="http://schemas.microsoft.com/office/drawing/2014/main" id="{9530F7AE-5315-58BB-C33F-5FE16358C26B}"/>
              </a:ext>
              <a:ext uri="{C183D7F6-B498-43B3-948B-1728B52AA6E4}">
                <adec:decorative xmlns:adec="http://schemas.microsoft.com/office/drawing/2017/decorative" val="1"/>
              </a:ext>
            </a:extLst>
          </p:cNvPr>
          <p:cNvCxnSpPr>
            <a:cxnSpLocks/>
          </p:cNvCxnSpPr>
          <p:nvPr/>
        </p:nvCxnSpPr>
        <p:spPr>
          <a:xfrm>
            <a:off x="8193741" y="4288040"/>
            <a:ext cx="0" cy="344302"/>
          </a:xfrm>
          <a:prstGeom prst="straightConnector1">
            <a:avLst/>
          </a:prstGeom>
          <a:noFill/>
          <a:ln w="15875" cap="flat" cmpd="sng" algn="ctr">
            <a:solidFill>
              <a:schemeClr val="tx1"/>
            </a:solidFill>
            <a:prstDash val="solid"/>
            <a:bevel/>
            <a:tailEnd type="arrow" w="med" len="sm"/>
          </a:ln>
          <a:effectLst/>
        </p:spPr>
      </p:cxnSp>
      <p:cxnSp>
        <p:nvCxnSpPr>
          <p:cNvPr id="24" name="Straight Arrow Connector 23">
            <a:extLst>
              <a:ext uri="{FF2B5EF4-FFF2-40B4-BE49-F238E27FC236}">
                <a16:creationId xmlns:a16="http://schemas.microsoft.com/office/drawing/2014/main" id="{8FB58EE8-E586-81A6-2243-B5E714D38D6D}"/>
              </a:ext>
              <a:ext uri="{C183D7F6-B498-43B3-948B-1728B52AA6E4}">
                <adec:decorative xmlns:adec="http://schemas.microsoft.com/office/drawing/2017/decorative" val="1"/>
              </a:ext>
            </a:extLst>
          </p:cNvPr>
          <p:cNvCxnSpPr>
            <a:cxnSpLocks/>
          </p:cNvCxnSpPr>
          <p:nvPr/>
        </p:nvCxnSpPr>
        <p:spPr>
          <a:xfrm flipV="1">
            <a:off x="8179918" y="3199601"/>
            <a:ext cx="0" cy="346559"/>
          </a:xfrm>
          <a:prstGeom prst="straightConnector1">
            <a:avLst/>
          </a:prstGeom>
          <a:noFill/>
          <a:ln w="15875" cap="flat" cmpd="sng" algn="ctr">
            <a:solidFill>
              <a:schemeClr val="tx1"/>
            </a:solidFill>
            <a:prstDash val="solid"/>
            <a:bevel/>
            <a:tailEnd type="arrow" w="med" len="sm"/>
          </a:ln>
          <a:effectLst/>
        </p:spPr>
      </p:cxnSp>
      <p:sp>
        <p:nvSpPr>
          <p:cNvPr id="14" name="TextBox 13">
            <a:extLst>
              <a:ext uri="{FF2B5EF4-FFF2-40B4-BE49-F238E27FC236}">
                <a16:creationId xmlns:a16="http://schemas.microsoft.com/office/drawing/2014/main" id="{E741299A-1461-385F-5AB6-F5F885A0DEDA}"/>
              </a:ext>
            </a:extLst>
          </p:cNvPr>
          <p:cNvSpPr txBox="1"/>
          <p:nvPr/>
        </p:nvSpPr>
        <p:spPr>
          <a:xfrm>
            <a:off x="1180993" y="2790243"/>
            <a:ext cx="2020824" cy="487313"/>
          </a:xfrm>
          <a:prstGeom prst="rect">
            <a:avLst/>
          </a:prstGeom>
          <a:solidFill>
            <a:schemeClr val="accent6"/>
          </a:solidFill>
        </p:spPr>
        <p:txBody>
          <a:bodyPr wrap="square" lIns="91440" tIns="91440" rIns="91440" bIns="91440" rtlCol="0">
            <a:spAutoFit/>
          </a:bodyPr>
          <a:lstStyle/>
          <a:p>
            <a:pPr marL="0" marR="0" lvl="0" indent="0" algn="ctr" defTabSz="914400" eaLnBrk="1" fontAlgn="auto" latinLnBrk="0" hangingPunct="1">
              <a:lnSpc>
                <a:spcPct val="100000"/>
              </a:lnSpc>
              <a:spcBef>
                <a:spcPts val="0"/>
              </a:spcBef>
              <a:spcAft>
                <a:spcPts val="200"/>
              </a:spcAft>
              <a:buClrTx/>
              <a:buSzTx/>
              <a:buFontTx/>
              <a:buNone/>
              <a:tabLst/>
              <a:defRPr/>
            </a:pPr>
            <a:r>
              <a:rPr lang="en-US" sz="900" kern="0">
                <a:latin typeface="Ringside Narrow Book" panose="02000500000000000000" pitchFamily="2" charset="0"/>
              </a:rPr>
              <a:t>Three</a:t>
            </a:r>
            <a:r>
              <a:rPr kumimoji="0" lang="en-US" sz="900" u="none" strike="noStrike" kern="0" cap="none" normalizeH="0" noProof="0">
                <a:ln>
                  <a:noFill/>
                </a:ln>
                <a:effectLst/>
                <a:uLnTx/>
                <a:uFillTx/>
                <a:latin typeface="Ringside Narrow Book" panose="02000500000000000000" pitchFamily="2" charset="0"/>
              </a:rPr>
              <a:t>-year return as of Apr. 30, 1999</a:t>
            </a:r>
          </a:p>
          <a:p>
            <a:pPr marL="0" marR="0" lvl="0" indent="0" algn="ctr" defTabSz="914400" eaLnBrk="1" fontAlgn="auto" latinLnBrk="0" hangingPunct="1">
              <a:lnSpc>
                <a:spcPct val="100000"/>
              </a:lnSpc>
              <a:spcBef>
                <a:spcPts val="0"/>
              </a:spcBef>
              <a:spcAft>
                <a:spcPts val="200"/>
              </a:spcAft>
              <a:buClrTx/>
              <a:buSzTx/>
              <a:buFontTx/>
              <a:buNone/>
              <a:tabLst/>
              <a:defRPr/>
            </a:pPr>
            <a:r>
              <a:rPr kumimoji="0" lang="en-US" sz="900" b="1" u="none" strike="noStrike" kern="0" cap="none" spc="0" normalizeH="0" baseline="0" noProof="0">
                <a:ln>
                  <a:noFill/>
                </a:ln>
                <a:effectLst/>
                <a:uLnTx/>
                <a:uFillTx/>
                <a:latin typeface="Ringside Narrow" panose="02000500000000000000" pitchFamily="2" charset="0"/>
              </a:rPr>
              <a:t>Large: +29.08%     Small: +8.94%</a:t>
            </a:r>
          </a:p>
        </p:txBody>
      </p:sp>
      <p:cxnSp>
        <p:nvCxnSpPr>
          <p:cNvPr id="26" name="Straight Arrow Connector 25">
            <a:extLst>
              <a:ext uri="{FF2B5EF4-FFF2-40B4-BE49-F238E27FC236}">
                <a16:creationId xmlns:a16="http://schemas.microsoft.com/office/drawing/2014/main" id="{E59595DE-B42A-C2AD-1356-53DBC4EFCD6E}"/>
              </a:ext>
              <a:ext uri="{C183D7F6-B498-43B3-948B-1728B52AA6E4}">
                <adec:decorative xmlns:adec="http://schemas.microsoft.com/office/drawing/2017/decorative" val="1"/>
              </a:ext>
            </a:extLst>
          </p:cNvPr>
          <p:cNvCxnSpPr>
            <a:cxnSpLocks/>
          </p:cNvCxnSpPr>
          <p:nvPr/>
        </p:nvCxnSpPr>
        <p:spPr>
          <a:xfrm>
            <a:off x="4603355" y="4961156"/>
            <a:ext cx="607730" cy="0"/>
          </a:xfrm>
          <a:prstGeom prst="straightConnector1">
            <a:avLst/>
          </a:prstGeom>
          <a:noFill/>
          <a:ln w="15875" cap="flat" cmpd="sng" algn="ctr">
            <a:solidFill>
              <a:schemeClr val="tx1"/>
            </a:solidFill>
            <a:prstDash val="solid"/>
            <a:bevel/>
            <a:tailEnd type="arrow" w="med" len="sm"/>
          </a:ln>
          <a:effectLst/>
        </p:spPr>
      </p:cxnSp>
      <p:cxnSp>
        <p:nvCxnSpPr>
          <p:cNvPr id="28" name="Straight Arrow Connector 27">
            <a:extLst>
              <a:ext uri="{FF2B5EF4-FFF2-40B4-BE49-F238E27FC236}">
                <a16:creationId xmlns:a16="http://schemas.microsoft.com/office/drawing/2014/main" id="{286109E1-71C6-A9D3-8600-8F195F83D970}"/>
              </a:ext>
              <a:ext uri="{C183D7F6-B498-43B3-948B-1728B52AA6E4}">
                <adec:decorative xmlns:adec="http://schemas.microsoft.com/office/drawing/2017/decorative" val="1"/>
              </a:ext>
            </a:extLst>
          </p:cNvPr>
          <p:cNvCxnSpPr>
            <a:cxnSpLocks/>
            <a:endCxn id="14" idx="3"/>
          </p:cNvCxnSpPr>
          <p:nvPr/>
        </p:nvCxnSpPr>
        <p:spPr>
          <a:xfrm flipH="1">
            <a:off x="3201817" y="3033900"/>
            <a:ext cx="548098" cy="0"/>
          </a:xfrm>
          <a:prstGeom prst="straightConnector1">
            <a:avLst/>
          </a:prstGeom>
          <a:noFill/>
          <a:ln w="15875" cap="flat" cmpd="sng" algn="ctr">
            <a:solidFill>
              <a:schemeClr val="tx1"/>
            </a:solidFill>
            <a:prstDash val="solid"/>
            <a:bevel/>
            <a:tailEnd type="arrow" w="med" len="sm"/>
          </a:ln>
          <a:effectLst/>
        </p:spPr>
      </p:cxnSp>
      <p:sp>
        <p:nvSpPr>
          <p:cNvPr id="11" name="Footer Placeholder 4">
            <a:extLst>
              <a:ext uri="{FF2B5EF4-FFF2-40B4-BE49-F238E27FC236}">
                <a16:creationId xmlns:a16="http://schemas.microsoft.com/office/drawing/2014/main" id="{3A030F05-BA8A-5BDA-50E5-D5CA66275F62}"/>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
        <p:nvSpPr>
          <p:cNvPr id="3" name="TextBox 2">
            <a:extLst>
              <a:ext uri="{FF2B5EF4-FFF2-40B4-BE49-F238E27FC236}">
                <a16:creationId xmlns:a16="http://schemas.microsoft.com/office/drawing/2014/main" id="{1AEFF00A-582C-4B0B-A51E-212DC676A450}"/>
              </a:ext>
            </a:extLst>
          </p:cNvPr>
          <p:cNvSpPr txBox="1"/>
          <p:nvPr/>
        </p:nvSpPr>
        <p:spPr>
          <a:xfrm>
            <a:off x="863241" y="1811157"/>
            <a:ext cx="7427319" cy="153888"/>
          </a:xfrm>
          <a:prstGeom prst="rect">
            <a:avLst/>
          </a:prstGeom>
          <a:noFill/>
        </p:spPr>
        <p:txBody>
          <a:bodyPr wrap="square" lIns="0" tIns="0" rIns="0" bIns="0" rtlCol="0">
            <a:noAutofit/>
          </a:bodyPr>
          <a:lstStyle/>
          <a:p>
            <a:pPr algn="ctr"/>
            <a:r>
              <a:rPr lang="en-US" sz="1300" b="1" i="0" dirty="0">
                <a:solidFill>
                  <a:schemeClr val="tx1"/>
                </a:solidFill>
                <a:latin typeface="Ringside Narrow" panose="02000500000000000000" pitchFamily="2" charset="0"/>
              </a:rPr>
              <a:t>THREE-YEAR ROLLING PERFORMANCE: LARGE-CAP VS. SMALL-CAP</a:t>
            </a:r>
          </a:p>
        </p:txBody>
      </p:sp>
    </p:spTree>
    <p:extLst>
      <p:ext uri="{BB962C8B-B14F-4D97-AF65-F5344CB8AC3E}">
        <p14:creationId xmlns:p14="http://schemas.microsoft.com/office/powerpoint/2010/main" val="192211461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D41BDE0-4ABA-7F55-CA9B-7BC31F937675}"/>
              </a:ext>
            </a:extLst>
          </p:cNvPr>
          <p:cNvSpPr/>
          <p:nvPr/>
        </p:nvSpPr>
        <p:spPr>
          <a:xfrm>
            <a:off x="8696958" y="0"/>
            <a:ext cx="3495042" cy="6858000"/>
          </a:xfrm>
          <a:prstGeom prst="rect">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endParaRPr>
          </a:p>
        </p:txBody>
      </p:sp>
      <p:sp>
        <p:nvSpPr>
          <p:cNvPr id="17" name="Text Placeholder 16">
            <a:extLst>
              <a:ext uri="{FF2B5EF4-FFF2-40B4-BE49-F238E27FC236}">
                <a16:creationId xmlns:a16="http://schemas.microsoft.com/office/drawing/2014/main" id="{8FED7902-7A55-9588-702E-B3853849828A}"/>
              </a:ext>
            </a:extLst>
          </p:cNvPr>
          <p:cNvSpPr>
            <a:spLocks noGrp="1"/>
          </p:cNvSpPr>
          <p:nvPr>
            <p:ph type="body" sz="quarter" idx="16"/>
          </p:nvPr>
        </p:nvSpPr>
        <p:spPr>
          <a:xfrm>
            <a:off x="9202637" y="961121"/>
            <a:ext cx="2552886" cy="1124024"/>
          </a:xfrm>
        </p:spPr>
        <p:txBody>
          <a:bodyPr/>
          <a:lstStyle/>
          <a:p>
            <a:r>
              <a:rPr lang="en-US" sz="1600" b="1">
                <a:latin typeface="Ringside Narrow" panose="02000500000000000000" pitchFamily="2" charset="0"/>
              </a:rPr>
              <a:t>Adding alpha</a:t>
            </a:r>
          </a:p>
          <a:p>
            <a:r>
              <a:rPr lang="en-US" sz="1300"/>
              <a:t>The historical variability of returns among domestic Core, Value, and Growth investment styles creates additional opportunity to add alpha.</a:t>
            </a:r>
          </a:p>
        </p:txBody>
      </p:sp>
      <p:sp>
        <p:nvSpPr>
          <p:cNvPr id="15" name="Title 14">
            <a:extLst>
              <a:ext uri="{FF2B5EF4-FFF2-40B4-BE49-F238E27FC236}">
                <a16:creationId xmlns:a16="http://schemas.microsoft.com/office/drawing/2014/main" id="{E020CB33-3061-9ED5-CE36-1FF211413246}"/>
              </a:ext>
            </a:extLst>
          </p:cNvPr>
          <p:cNvSpPr>
            <a:spLocks noGrp="1"/>
          </p:cNvSpPr>
          <p:nvPr>
            <p:ph type="title"/>
          </p:nvPr>
        </p:nvSpPr>
        <p:spPr/>
        <p:txBody>
          <a:bodyPr/>
          <a:lstStyle/>
          <a:p>
            <a:r>
              <a:rPr lang="en-US"/>
              <a:t>A three-part strategic allocation framework</a:t>
            </a:r>
          </a:p>
        </p:txBody>
      </p:sp>
      <p:sp>
        <p:nvSpPr>
          <p:cNvPr id="4" name="Slide Number Placeholder 3">
            <a:extLst>
              <a:ext uri="{FF2B5EF4-FFF2-40B4-BE49-F238E27FC236}">
                <a16:creationId xmlns:a16="http://schemas.microsoft.com/office/drawing/2014/main" id="{6D8C8A91-3BF8-C65C-EF3B-843AD41AE478}"/>
              </a:ext>
            </a:extLst>
          </p:cNvPr>
          <p:cNvSpPr>
            <a:spLocks noGrp="1"/>
          </p:cNvSpPr>
          <p:nvPr>
            <p:ph type="sldNum" sz="quarter" idx="12"/>
          </p:nvPr>
        </p:nvSpPr>
        <p:spPr/>
        <p:txBody>
          <a:bodyPr/>
          <a:lstStyle/>
          <a:p>
            <a:fld id="{E5B12101-DB11-214A-81F9-2D258DBE057F}" type="slidenum">
              <a:rPr lang="en-US" smtClean="0"/>
              <a:pPr/>
              <a:t>99</a:t>
            </a:fld>
            <a:endParaRPr lang="en-US"/>
          </a:p>
        </p:txBody>
      </p:sp>
      <p:sp>
        <p:nvSpPr>
          <p:cNvPr id="19" name="Rectangle 18">
            <a:extLst>
              <a:ext uri="{FF2B5EF4-FFF2-40B4-BE49-F238E27FC236}">
                <a16:creationId xmlns:a16="http://schemas.microsoft.com/office/drawing/2014/main" id="{02DAFA0A-AD6A-E49A-4108-3E6FE4B860A9}"/>
              </a:ext>
            </a:extLst>
          </p:cNvPr>
          <p:cNvSpPr/>
          <p:nvPr/>
        </p:nvSpPr>
        <p:spPr>
          <a:xfrm>
            <a:off x="1" y="1167163"/>
            <a:ext cx="2164079" cy="297366"/>
          </a:xfrm>
          <a:prstGeom prst="rect">
            <a:avLst/>
          </a:prstGeom>
          <a:solidFill>
            <a:schemeClr val="accent4"/>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320040" rtlCol="0" anchor="ctr"/>
          <a:lstStyle/>
          <a:p>
            <a:r>
              <a:rPr lang="en-US" sz="1200" b="1" spc="60">
                <a:solidFill>
                  <a:schemeClr val="bg1"/>
                </a:solidFill>
                <a:latin typeface="Ringside Narrow" panose="02000500000000000000" pitchFamily="2" charset="0"/>
              </a:rPr>
              <a:t>INVESTMENT STYLE</a:t>
            </a:r>
          </a:p>
        </p:txBody>
      </p:sp>
      <p:sp>
        <p:nvSpPr>
          <p:cNvPr id="20" name="Text Placeholder 19">
            <a:extLst>
              <a:ext uri="{FF2B5EF4-FFF2-40B4-BE49-F238E27FC236}">
                <a16:creationId xmlns:a16="http://schemas.microsoft.com/office/drawing/2014/main" id="{613BA2E3-368D-ECEA-5C15-67B746EA5E87}"/>
              </a:ext>
            </a:extLst>
          </p:cNvPr>
          <p:cNvSpPr>
            <a:spLocks noGrp="1"/>
          </p:cNvSpPr>
          <p:nvPr/>
        </p:nvSpPr>
        <p:spPr>
          <a:xfrm>
            <a:off x="304915" y="6271065"/>
            <a:ext cx="8072312" cy="167322"/>
          </a:xfrm>
          <a:prstGeom prst="rect">
            <a:avLst/>
          </a:prstGeom>
        </p:spPr>
        <p:txBody>
          <a:bodyPr vert="horz" lIns="0" tIns="0" rIns="0" bIns="0" rtlCol="0" anchor="b" anchorCtr="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8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800" b="0" i="0" kern="1200">
                <a:solidFill>
                  <a:schemeClr val="bg2"/>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
              </a:spcAft>
            </a:pPr>
            <a:r>
              <a:rPr lang="en-US" sz="850" dirty="0">
                <a:latin typeface="Ringside Narrow Book" charset="0"/>
                <a:ea typeface="Ringside Narrow Book" charset="0"/>
                <a:cs typeface="Ringside Narrow Book" charset="0"/>
              </a:rPr>
              <a:t>Source: Morningstar. As of Dec. 31, 2023.</a:t>
            </a:r>
          </a:p>
        </p:txBody>
      </p:sp>
      <p:graphicFrame>
        <p:nvGraphicFramePr>
          <p:cNvPr id="2" name="Chart 1">
            <a:extLst>
              <a:ext uri="{FF2B5EF4-FFF2-40B4-BE49-F238E27FC236}">
                <a16:creationId xmlns:a16="http://schemas.microsoft.com/office/drawing/2014/main" id="{6245360B-1214-02AD-D969-53759173DF55}"/>
              </a:ext>
            </a:extLst>
          </p:cNvPr>
          <p:cNvGraphicFramePr/>
          <p:nvPr/>
        </p:nvGraphicFramePr>
        <p:xfrm>
          <a:off x="7568048" y="2184171"/>
          <a:ext cx="5557903" cy="3821038"/>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1AEFF00A-582C-4B0B-A51E-212DC676A450}"/>
              </a:ext>
            </a:extLst>
          </p:cNvPr>
          <p:cNvSpPr txBox="1"/>
          <p:nvPr/>
        </p:nvSpPr>
        <p:spPr>
          <a:xfrm>
            <a:off x="902375" y="1669289"/>
            <a:ext cx="7164665" cy="191547"/>
          </a:xfrm>
          <a:prstGeom prst="rect">
            <a:avLst/>
          </a:prstGeom>
          <a:noFill/>
        </p:spPr>
        <p:txBody>
          <a:bodyPr wrap="square" lIns="0" tIns="0" rIns="0" bIns="0" rtlCol="0">
            <a:noAutofit/>
          </a:bodyPr>
          <a:lstStyle/>
          <a:p>
            <a:pPr algn="ctr"/>
            <a:r>
              <a:rPr lang="en-US" sz="1300" b="1" i="0">
                <a:solidFill>
                  <a:schemeClr val="tx1"/>
                </a:solidFill>
                <a:latin typeface="Ringside Narrow" panose="02000500000000000000" pitchFamily="2" charset="0"/>
              </a:rPr>
              <a:t>TOP QUARTILE THREE-YEAR INFORMATION RATIO BY U.S. INVESTMENT STYLE (GROSS OF FEES)</a:t>
            </a:r>
          </a:p>
        </p:txBody>
      </p:sp>
      <p:graphicFrame>
        <p:nvGraphicFramePr>
          <p:cNvPr id="5" name="Chart 4">
            <a:extLst>
              <a:ext uri="{FF2B5EF4-FFF2-40B4-BE49-F238E27FC236}">
                <a16:creationId xmlns:a16="http://schemas.microsoft.com/office/drawing/2014/main" id="{37BF8BAC-C286-5DD2-E637-44B404EC53AC}"/>
              </a:ext>
            </a:extLst>
          </p:cNvPr>
          <p:cNvGraphicFramePr/>
          <p:nvPr/>
        </p:nvGraphicFramePr>
        <p:xfrm>
          <a:off x="482568" y="2085145"/>
          <a:ext cx="7767352" cy="4185920"/>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 Placeholder 9">
            <a:extLst>
              <a:ext uri="{FF2B5EF4-FFF2-40B4-BE49-F238E27FC236}">
                <a16:creationId xmlns:a16="http://schemas.microsoft.com/office/drawing/2014/main" id="{0D52B456-450C-95A9-0F17-859851E81F98}"/>
              </a:ext>
            </a:extLst>
          </p:cNvPr>
          <p:cNvSpPr txBox="1">
            <a:spLocks/>
          </p:cNvSpPr>
          <p:nvPr/>
        </p:nvSpPr>
        <p:spPr>
          <a:xfrm>
            <a:off x="298450" y="379412"/>
            <a:ext cx="5635625" cy="155575"/>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600"/>
              </a:spcAft>
              <a:buClr>
                <a:schemeClr val="tx1"/>
              </a:buClr>
              <a:buFont typeface="Arial" panose="020B0604020202020204" pitchFamily="34" charset="0"/>
              <a:buNone/>
              <a:defRPr sz="1100" b="0" i="0" kern="1200">
                <a:solidFill>
                  <a:schemeClr val="tx1"/>
                </a:solidFill>
                <a:latin typeface="Ringside Narrow Book" panose="02000500000000000000" pitchFamily="2" charset="0"/>
                <a:ea typeface="+mn-ea"/>
                <a:cs typeface="+mn-cs"/>
              </a:defRPr>
            </a:lvl1pPr>
            <a:lvl2pPr marL="475488"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tabLst/>
              <a:defRPr sz="1100" b="0" i="0" kern="1200">
                <a:solidFill>
                  <a:schemeClr val="tx1"/>
                </a:solidFill>
                <a:latin typeface="Ringside Narrow Book" panose="02000500000000000000" pitchFamily="2" charset="0"/>
                <a:ea typeface="+mn-ea"/>
                <a:cs typeface="+mn-cs"/>
              </a:defRPr>
            </a:lvl2pPr>
            <a:lvl3pPr marL="950976"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3pPr>
            <a:lvl4pPr marL="1426464"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4pPr>
            <a:lvl5pPr marL="1901952" indent="-137160" algn="l" defTabSz="914400" rtl="0" eaLnBrk="1" latinLnBrk="0" hangingPunct="1">
              <a:lnSpc>
                <a:spcPct val="100000"/>
              </a:lnSpc>
              <a:spcBef>
                <a:spcPts val="0"/>
              </a:spcBef>
              <a:spcAft>
                <a:spcPts val="600"/>
              </a:spcAft>
              <a:buClr>
                <a:schemeClr val="tx1"/>
              </a:buClr>
              <a:buFont typeface="Arial" panose="020B0604020202020204" pitchFamily="34" charset="0"/>
              <a:buChar char="•"/>
              <a:defRPr sz="1100" b="0" i="0" kern="1200">
                <a:solidFill>
                  <a:schemeClr val="tx1"/>
                </a:solidFill>
                <a:latin typeface="Ringside Narrow Book" panose="02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b="1" dirty="0">
                <a:solidFill>
                  <a:schemeClr val="tx2"/>
                </a:solidFill>
                <a:latin typeface="Ringside Narrow" panose="02000500000000000000" pitchFamily="2" charset="0"/>
              </a:rPr>
              <a:t>CREF STOCK</a:t>
            </a:r>
          </a:p>
        </p:txBody>
      </p:sp>
      <p:sp>
        <p:nvSpPr>
          <p:cNvPr id="8" name="Footer Placeholder 4">
            <a:extLst>
              <a:ext uri="{FF2B5EF4-FFF2-40B4-BE49-F238E27FC236}">
                <a16:creationId xmlns:a16="http://schemas.microsoft.com/office/drawing/2014/main" id="{F37EA28F-6B30-C224-FCEB-915DE70B2B3F}"/>
              </a:ext>
            </a:extLst>
          </p:cNvPr>
          <p:cNvSpPr txBox="1">
            <a:spLocks/>
          </p:cNvSpPr>
          <p:nvPr/>
        </p:nvSpPr>
        <p:spPr>
          <a:xfrm>
            <a:off x="304915" y="6463983"/>
            <a:ext cx="5606028" cy="182879"/>
          </a:xfrm>
          <a:prstGeom prst="rect">
            <a:avLst/>
          </a:prstGeom>
        </p:spPr>
        <p:txBody>
          <a:bodyPr vert="horz" lIns="0" tIns="0" rIns="0" bIns="0" rtlCol="0" anchor="ctr"/>
          <a:lstStyle>
            <a:defPPr>
              <a:defRPr lang="en-US"/>
            </a:defPPr>
            <a:lvl1pPr marL="0" marR="0" indent="0" algn="r" defTabSz="914400" rtl="0" eaLnBrk="1" fontAlgn="auto" latinLnBrk="0" hangingPunct="1">
              <a:lnSpc>
                <a:spcPct val="100000"/>
              </a:lnSpc>
              <a:spcBef>
                <a:spcPts val="0"/>
              </a:spcBef>
              <a:spcAft>
                <a:spcPts val="0"/>
              </a:spcAft>
              <a:buClrTx/>
              <a:buSzTx/>
              <a:buFontTx/>
              <a:buNone/>
              <a:tabLst/>
              <a:defRPr sz="600" b="1" i="0" kern="1200" cap="all" spc="10" baseline="0">
                <a:solidFill>
                  <a:schemeClr val="tx1"/>
                </a:solidFill>
                <a:latin typeface="Ringside Narrow" panose="020005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50"/>
              <a:t>TIAA – FOR Institutional INVESTOR USE ONLY. NOT FOR USE WITH OR DISTRIBUTION TO THE PUBLIC.</a:t>
            </a:r>
          </a:p>
        </p:txBody>
      </p:sp>
    </p:spTree>
    <p:extLst>
      <p:ext uri="{BB962C8B-B14F-4D97-AF65-F5344CB8AC3E}">
        <p14:creationId xmlns:p14="http://schemas.microsoft.com/office/powerpoint/2010/main" val="18249649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Wk5gaUVb4fZ316ReLjL5R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vVKGQD3zySdm8HCSPTk40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dlwc_fcKLdiVSsZYnCErS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MucDjLF7qJ10zIV05NGsZ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P1nMTl08cI0YiQQDE4262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0rulEzSUG575gfwDzATZC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b7SHNZG.xvtMmUCh_dYk9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uDn55Bo1NDV3mTll9fhGK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o5gfS2Chb_fOD2ouacpao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4UOdz2S8BjHNhvUKrTrGz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s3kz5ALlPv89uiQwZiCAJ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Ud3KYHYyLL8VpykF._sU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Rf.rouslqEPhhTsLA2wj1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y9E7jKIRuaJaGWnsTcA1e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DJofPmBU8aK3nDbK6CqD2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fwwz8ConcLdcQpaeF2drU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WCCnCqJ5HG3UFH2c3feCE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x2C68JK3.gRSJA2XLQMv.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_hHk4.DLu0Nq_leG8nhj2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42H2HvbMdGYltDRSk9hLCg"/>
</p:tagLst>
</file>

<file path=ppt/tags/tag3.xml><?xml version="1.0" encoding="utf-8"?>
<p:tagLst xmlns:a="http://schemas.openxmlformats.org/drawingml/2006/main" xmlns:r="http://schemas.openxmlformats.org/officeDocument/2006/relationships" xmlns:p="http://schemas.openxmlformats.org/presentationml/2006/main">
  <p:tag name="AFSPANMODE" val="span"/>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j7Fm4uE_hGT.Uz2fZ_eBm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ioWOiAnKb8felxgGPMos3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AFSPANMODE" val="span"/>
</p:tagLst>
</file>

<file path=ppt/tags/tag34.xml><?xml version="1.0" encoding="utf-8"?>
<p:tagLst xmlns:a="http://schemas.openxmlformats.org/drawingml/2006/main" xmlns:r="http://schemas.openxmlformats.org/officeDocument/2006/relationships" xmlns:p="http://schemas.openxmlformats.org/presentationml/2006/main">
  <p:tag name="AFSPANMODE" val="span"/>
</p:tagLst>
</file>

<file path=ppt/tags/tag35.xml><?xml version="1.0" encoding="utf-8"?>
<p:tagLst xmlns:a="http://schemas.openxmlformats.org/drawingml/2006/main" xmlns:r="http://schemas.openxmlformats.org/officeDocument/2006/relationships" xmlns:p="http://schemas.openxmlformats.org/presentationml/2006/main">
  <p:tag name="AFSPANMODE" val="span"/>
</p:tagLst>
</file>

<file path=ppt/tags/tag36.xml><?xml version="1.0" encoding="utf-8"?>
<p:tagLst xmlns:a="http://schemas.openxmlformats.org/drawingml/2006/main" xmlns:r="http://schemas.openxmlformats.org/officeDocument/2006/relationships" xmlns:p="http://schemas.openxmlformats.org/presentationml/2006/main">
  <p:tag name="AFSPANMODE" val="span"/>
</p:tagLst>
</file>

<file path=ppt/tags/tag37.xml><?xml version="1.0" encoding="utf-8"?>
<p:tagLst xmlns:a="http://schemas.openxmlformats.org/drawingml/2006/main" xmlns:r="http://schemas.openxmlformats.org/officeDocument/2006/relationships" xmlns:p="http://schemas.openxmlformats.org/presentationml/2006/main">
  <p:tag name="AFSPANMODE" val="span"/>
</p:tagLst>
</file>

<file path=ppt/tags/tag38.xml><?xml version="1.0" encoding="utf-8"?>
<p:tagLst xmlns:a="http://schemas.openxmlformats.org/drawingml/2006/main" xmlns:r="http://schemas.openxmlformats.org/officeDocument/2006/relationships" xmlns:p="http://schemas.openxmlformats.org/presentationml/2006/main">
  <p:tag name="AFSPANMODE" val="span"/>
</p:tagLst>
</file>

<file path=ppt/tags/tag39.xml><?xml version="1.0" encoding="utf-8"?>
<p:tagLst xmlns:a="http://schemas.openxmlformats.org/drawingml/2006/main" xmlns:r="http://schemas.openxmlformats.org/officeDocument/2006/relationships" xmlns:p="http://schemas.openxmlformats.org/presentationml/2006/main">
  <p:tag name="AFSPANMODE" val="span"/>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AFSPANMODE" val="span"/>
</p:tagLst>
</file>

<file path=ppt/tags/tag41.xml><?xml version="1.0" encoding="utf-8"?>
<p:tagLst xmlns:a="http://schemas.openxmlformats.org/drawingml/2006/main" xmlns:r="http://schemas.openxmlformats.org/officeDocument/2006/relationships" xmlns:p="http://schemas.openxmlformats.org/presentationml/2006/main">
  <p:tag name="AFSPANMODE" val="span"/>
</p:tagLst>
</file>

<file path=ppt/tags/tag42.xml><?xml version="1.0" encoding="utf-8"?>
<p:tagLst xmlns:a="http://schemas.openxmlformats.org/drawingml/2006/main" xmlns:r="http://schemas.openxmlformats.org/officeDocument/2006/relationships" xmlns:p="http://schemas.openxmlformats.org/presentationml/2006/main">
  <p:tag name="AFSPANMODE" val="span"/>
</p:tagLst>
</file>

<file path=ppt/tags/tag5.xml><?xml version="1.0" encoding="utf-8"?>
<p:tagLst xmlns:a="http://schemas.openxmlformats.org/drawingml/2006/main" xmlns:r="http://schemas.openxmlformats.org/officeDocument/2006/relationships" xmlns:p="http://schemas.openxmlformats.org/presentationml/2006/main">
  <p:tag name="AFSPANMODE" val="span"/>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R5Efb74UaIAix88hPQa2y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an2dPlj2SxMeSoY_DCC1l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5bC_blW3XMqbGwq_o2ulgg"/>
</p:tagLst>
</file>

<file path=ppt/theme/theme1.xml><?xml version="1.0" encoding="utf-8"?>
<a:theme xmlns:a="http://schemas.openxmlformats.org/drawingml/2006/main" name="TIAA widescreen">
  <a:themeElements>
    <a:clrScheme name="TIAA theme 122223">
      <a:dk1>
        <a:srgbClr val="041459"/>
      </a:dk1>
      <a:lt1>
        <a:srgbClr val="FFFFFF"/>
      </a:lt1>
      <a:dk2>
        <a:srgbClr val="305AF3"/>
      </a:dk2>
      <a:lt2>
        <a:srgbClr val="F5F5F0"/>
      </a:lt2>
      <a:accent1>
        <a:srgbClr val="8AAFFA"/>
      </a:accent1>
      <a:accent2>
        <a:srgbClr val="C3DAFF"/>
      </a:accent2>
      <a:accent3>
        <a:srgbClr val="00313C"/>
      </a:accent3>
      <a:accent4>
        <a:srgbClr val="00A38D"/>
      </a:accent4>
      <a:accent5>
        <a:srgbClr val="98DED0"/>
      </a:accent5>
      <a:accent6>
        <a:srgbClr val="CEEEDE"/>
      </a:accent6>
      <a:hlink>
        <a:srgbClr val="305AF3"/>
      </a:hlink>
      <a:folHlink>
        <a:srgbClr val="8AAFFA"/>
      </a:folHlink>
    </a:clrScheme>
    <a:fontScheme name="Arial">
      <a:majorFont>
        <a:latin typeface="TIAA Challenger Semi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ingside Narrow Book"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12700">
          <a:solidFill>
            <a:schemeClr val="tx2"/>
          </a:solidFill>
        </a:ln>
      </a:spPr>
      <a:bodyPr rtlCol="0" anchor="ctr"/>
      <a:lstStyle>
        <a:defPPr algn="ctr">
          <a:defRPr sz="1600" dirty="0" smtClean="0">
            <a:solidFill>
              <a:schemeClr val="bg1"/>
            </a:solidFill>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sz="1600" dirty="0" err="1" smtClean="0">
            <a:latin typeface="Ringside Narrow Book" panose="02000500000000000000" pitchFamily="2" charset="0"/>
          </a:defRPr>
        </a:defPPr>
      </a:lstStyle>
    </a:txDef>
  </a:objectDefaults>
  <a:extraClrSchemeLst/>
  <a:custClrLst>
    <a:custClr name="Insight">
      <a:srgbClr val="E4FB5B"/>
    </a:custClr>
    <a:custClr name="Status Red">
      <a:srgbClr val="FF343B"/>
    </a:custClr>
    <a:custClr name="Status Orange">
      <a:srgbClr val="FFA500"/>
    </a:custClr>
    <a:custClr name="Ethos Blue 200">
      <a:srgbClr val="989FBB"/>
    </a:custClr>
    <a:custClr name="Ethos Blue 250">
      <a:srgbClr val="8189AC"/>
    </a:custClr>
    <a:custClr name="Ethos Blue 300">
      <a:srgbClr val="6D779F"/>
    </a:custClr>
    <a:custClr name="Ethos Blue 400">
      <a:srgbClr val="2F3C75"/>
    </a:custClr>
  </a:custClrLst>
  <a:extLst>
    <a:ext uri="{05A4C25C-085E-4340-85A3-A5531E510DB2}">
      <thm15:themeFamily xmlns:thm15="http://schemas.microsoft.com/office/thememl/2012/main" name="TIAA_03-24_Traditional Pitch Deck B2B_v2" id="{333C4F65-6699-3846-A6FE-91A13E314CFD}" vid="{DF36D703-DE8A-0048-BD5B-CE8C327C19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TIAA">
    <a:dk1>
      <a:srgbClr val="000000"/>
    </a:dk1>
    <a:lt1>
      <a:srgbClr val="FFFFFF"/>
    </a:lt1>
    <a:dk2>
      <a:srgbClr val="004B87"/>
    </a:dk2>
    <a:lt2>
      <a:srgbClr val="E8F4FB"/>
    </a:lt2>
    <a:accent1>
      <a:srgbClr val="004B87"/>
    </a:accent1>
    <a:accent2>
      <a:srgbClr val="61B5E5"/>
    </a:accent2>
    <a:accent3>
      <a:srgbClr val="53565A"/>
    </a:accent3>
    <a:accent4>
      <a:srgbClr val="F9E038"/>
    </a:accent4>
    <a:accent5>
      <a:srgbClr val="02CCA4"/>
    </a:accent5>
    <a:accent6>
      <a:srgbClr val="A05EB5"/>
    </a:accent6>
    <a:hlink>
      <a:srgbClr val="00BAD5"/>
    </a:hlink>
    <a:folHlink>
      <a:srgbClr val="A9ABAD"/>
    </a:folHlink>
  </a:clrScheme>
  <a:fontScheme name="TIA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TIAA Brand">
    <a:dk1>
      <a:srgbClr val="003366"/>
    </a:dk1>
    <a:lt1>
      <a:srgbClr val="F5FAFD"/>
    </a:lt1>
    <a:dk2>
      <a:srgbClr val="003366"/>
    </a:dk2>
    <a:lt2>
      <a:srgbClr val="E8F4FB"/>
    </a:lt2>
    <a:accent1>
      <a:srgbClr val="112F5E"/>
    </a:accent1>
    <a:accent2>
      <a:srgbClr val="0066CC"/>
    </a:accent2>
    <a:accent3>
      <a:srgbClr val="00B1F5"/>
    </a:accent3>
    <a:accent4>
      <a:srgbClr val="87DBF9"/>
    </a:accent4>
    <a:accent5>
      <a:srgbClr val="FDB00F"/>
    </a:accent5>
    <a:accent6>
      <a:srgbClr val="6832D0"/>
    </a:accent6>
    <a:hlink>
      <a:srgbClr val="00B1F5"/>
    </a:hlink>
    <a:folHlink>
      <a:srgbClr val="FDB00F"/>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TIAA 1">
    <a:dk1>
      <a:srgbClr val="041459"/>
    </a:dk1>
    <a:lt1>
      <a:srgbClr val="3059F3"/>
    </a:lt1>
    <a:dk2>
      <a:srgbClr val="8AAFFA"/>
    </a:dk2>
    <a:lt2>
      <a:srgbClr val="C3DAFF"/>
    </a:lt2>
    <a:accent1>
      <a:srgbClr val="00303C"/>
    </a:accent1>
    <a:accent2>
      <a:srgbClr val="00AD97"/>
    </a:accent2>
    <a:accent3>
      <a:srgbClr val="98DED0"/>
    </a:accent3>
    <a:accent4>
      <a:srgbClr val="CEEEDE"/>
    </a:accent4>
    <a:accent5>
      <a:srgbClr val="E7E7DD"/>
    </a:accent5>
    <a:accent6>
      <a:srgbClr val="F5F5F0"/>
    </a:accent6>
    <a:hlink>
      <a:srgbClr val="E3FB5B"/>
    </a:hlink>
    <a:folHlink>
      <a:srgbClr val="75D3E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TIAA 1">
    <a:dk1>
      <a:srgbClr val="041459"/>
    </a:dk1>
    <a:lt1>
      <a:srgbClr val="3059F3"/>
    </a:lt1>
    <a:dk2>
      <a:srgbClr val="8AAFFA"/>
    </a:dk2>
    <a:lt2>
      <a:srgbClr val="C3DAFF"/>
    </a:lt2>
    <a:accent1>
      <a:srgbClr val="00303C"/>
    </a:accent1>
    <a:accent2>
      <a:srgbClr val="00AD97"/>
    </a:accent2>
    <a:accent3>
      <a:srgbClr val="98DED0"/>
    </a:accent3>
    <a:accent4>
      <a:srgbClr val="CEEEDE"/>
    </a:accent4>
    <a:accent5>
      <a:srgbClr val="E7E7DD"/>
    </a:accent5>
    <a:accent6>
      <a:srgbClr val="F5F5F0"/>
    </a:accent6>
    <a:hlink>
      <a:srgbClr val="E3FB5B"/>
    </a:hlink>
    <a:folHlink>
      <a:srgbClr val="75D3E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TIAA 1">
    <a:dk1>
      <a:srgbClr val="041459"/>
    </a:dk1>
    <a:lt1>
      <a:srgbClr val="3059F3"/>
    </a:lt1>
    <a:dk2>
      <a:srgbClr val="8AAFFA"/>
    </a:dk2>
    <a:lt2>
      <a:srgbClr val="C3DAFF"/>
    </a:lt2>
    <a:accent1>
      <a:srgbClr val="00303C"/>
    </a:accent1>
    <a:accent2>
      <a:srgbClr val="00AD97"/>
    </a:accent2>
    <a:accent3>
      <a:srgbClr val="98DED0"/>
    </a:accent3>
    <a:accent4>
      <a:srgbClr val="CEEEDE"/>
    </a:accent4>
    <a:accent5>
      <a:srgbClr val="E7E7DD"/>
    </a:accent5>
    <a:accent6>
      <a:srgbClr val="F5F5F0"/>
    </a:accent6>
    <a:hlink>
      <a:srgbClr val="E3FB5B"/>
    </a:hlink>
    <a:folHlink>
      <a:srgbClr val="75D3E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bc96886-136f-4778-8322-f5922918bf41" xsi:nil="true"/>
    <lcf76f155ced4ddcb4097134ff3c332f xmlns="282e86e6-3ecd-444d-a0fe-28b97543056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479A4424DCE7F4083B36939CF8F65F5" ma:contentTypeVersion="17" ma:contentTypeDescription="Create a new document." ma:contentTypeScope="" ma:versionID="53098eb7c0585cc158782682fd31ebc1">
  <xsd:schema xmlns:xsd="http://www.w3.org/2001/XMLSchema" xmlns:xs="http://www.w3.org/2001/XMLSchema" xmlns:p="http://schemas.microsoft.com/office/2006/metadata/properties" xmlns:ns2="282e86e6-3ecd-444d-a0fe-28b975430565" xmlns:ns3="0bc96886-136f-4778-8322-f5922918bf41" targetNamespace="http://schemas.microsoft.com/office/2006/metadata/properties" ma:root="true" ma:fieldsID="faff8b25e54aea36c9ac5114822f9629" ns2:_="" ns3:_="">
    <xsd:import namespace="282e86e6-3ecd-444d-a0fe-28b975430565"/>
    <xsd:import namespace="0bc96886-136f-4778-8322-f5922918bf4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e86e6-3ecd-444d-a0fe-28b9754305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6f051e93-a185-415f-b6e1-484cc9e84e9f"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c96886-136f-4778-8322-f5922918bf41"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b250cb41-c0dd-4f3c-a65d-9b7adba83479}" ma:internalName="TaxCatchAll" ma:readOnly="false" ma:showField="CatchAllData" ma:web="0bc96886-136f-4778-8322-f5922918bf41">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5B7472-D782-427B-A9A8-D93BB4D2115E}">
  <ds:schemaRefs>
    <ds:schemaRef ds:uri="http://schemas.microsoft.com/sharepoint/v3/contenttype/forms"/>
  </ds:schemaRefs>
</ds:datastoreItem>
</file>

<file path=customXml/itemProps2.xml><?xml version="1.0" encoding="utf-8"?>
<ds:datastoreItem xmlns:ds="http://schemas.openxmlformats.org/officeDocument/2006/customXml" ds:itemID="{7B8A2B2D-5782-4000-8428-28ABF406EE31}">
  <ds:schemaRefs>
    <ds:schemaRef ds:uri="282e86e6-3ecd-444d-a0fe-28b975430565"/>
    <ds:schemaRef ds:uri="http://purl.org/dc/dcmitype/"/>
    <ds:schemaRef ds:uri="http://www.w3.org/XML/1998/namespace"/>
    <ds:schemaRef ds:uri="http://schemas.microsoft.com/office/2006/documentManagement/types"/>
    <ds:schemaRef ds:uri="http://schemas.microsoft.com/office/infopath/2007/PartnerControls"/>
    <ds:schemaRef ds:uri="http://purl.org/dc/terms/"/>
    <ds:schemaRef ds:uri="http://purl.org/dc/elements/1.1/"/>
    <ds:schemaRef ds:uri="http://schemas.openxmlformats.org/package/2006/metadata/core-properties"/>
    <ds:schemaRef ds:uri="0bc96886-136f-4778-8322-f5922918bf41"/>
    <ds:schemaRef ds:uri="http://schemas.microsoft.com/office/2006/metadata/properties"/>
  </ds:schemaRefs>
</ds:datastoreItem>
</file>

<file path=customXml/itemProps3.xml><?xml version="1.0" encoding="utf-8"?>
<ds:datastoreItem xmlns:ds="http://schemas.openxmlformats.org/officeDocument/2006/customXml" ds:itemID="{DCA8D0F9-94E7-4F95-A6F6-D56B594275F7}">
  <ds:schemaRefs>
    <ds:schemaRef ds:uri="0bc96886-136f-4778-8322-f5922918bf41"/>
    <ds:schemaRef ds:uri="282e86e6-3ecd-444d-a0fe-28b97543056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3901</TotalTime>
  <Words>32438</Words>
  <Application>Microsoft Macintosh PowerPoint</Application>
  <PresentationFormat>Widescreen</PresentationFormat>
  <Paragraphs>3087</Paragraphs>
  <Slides>131</Slides>
  <Notes>110</Notes>
  <HiddenSlides>0</HiddenSlides>
  <MMClips>0</MMClips>
  <ScaleCrop>false</ScaleCrop>
  <HeadingPairs>
    <vt:vector size="8" baseType="variant">
      <vt:variant>
        <vt:lpstr>Fonts Used</vt:lpstr>
      </vt:variant>
      <vt:variant>
        <vt:i4>16</vt:i4>
      </vt:variant>
      <vt:variant>
        <vt:lpstr>Theme</vt:lpstr>
      </vt:variant>
      <vt:variant>
        <vt:i4>1</vt:i4>
      </vt:variant>
      <vt:variant>
        <vt:lpstr>Embedded OLE Servers</vt:lpstr>
      </vt:variant>
      <vt:variant>
        <vt:i4>1</vt:i4>
      </vt:variant>
      <vt:variant>
        <vt:lpstr>Slide Titles</vt:lpstr>
      </vt:variant>
      <vt:variant>
        <vt:i4>131</vt:i4>
      </vt:variant>
    </vt:vector>
  </HeadingPairs>
  <TitlesOfParts>
    <vt:vector size="149" baseType="lpstr">
      <vt:lpstr>ＭＳ Ｐゴシック</vt:lpstr>
      <vt:lpstr>Arial</vt:lpstr>
      <vt:lpstr>Arial Narrow</vt:lpstr>
      <vt:lpstr>Franklin Gothic Book</vt:lpstr>
      <vt:lpstr>Franklin Gothic Demi</vt:lpstr>
      <vt:lpstr>Franklin Gothic Medium</vt:lpstr>
      <vt:lpstr>Gill Sans Light</vt:lpstr>
      <vt:lpstr>Gill Sans Nova Light</vt:lpstr>
      <vt:lpstr>ITC Franklin Gothic Std</vt:lpstr>
      <vt:lpstr>Ringside Narrow</vt:lpstr>
      <vt:lpstr>Ringside Narrow Book</vt:lpstr>
      <vt:lpstr>Ringside Narrow Semi</vt:lpstr>
      <vt:lpstr>Sentinel Book</vt:lpstr>
      <vt:lpstr>TIAA Challenger Black</vt:lpstr>
      <vt:lpstr>TIAA Challenger Semibold</vt:lpstr>
      <vt:lpstr>Wingdings</vt:lpstr>
      <vt:lpstr>TIAA widescreen</vt:lpstr>
      <vt:lpstr>think-cell Slide</vt:lpstr>
      <vt:lpstr>PowerPoint Presentation</vt:lpstr>
      <vt:lpstr>PowerPoint Presentation</vt:lpstr>
      <vt:lpstr>CREF variable annuities Built for growth. Income for life.</vt:lpstr>
      <vt:lpstr>CREF variable annuities have helped millions retire with confidence.</vt:lpstr>
      <vt:lpstr>PowerPoint Presentation</vt:lpstr>
      <vt:lpstr>PowerPoint Presentation</vt:lpstr>
      <vt:lpstr>Initial lifetime income payments are historically higher than a 4% withdrawal strategy.</vt:lpstr>
      <vt:lpstr>PowerPoint Presentation</vt:lpstr>
      <vt:lpstr>CREF Stock is ideally positioned for the core-satellite equity allocation framework.</vt:lpstr>
      <vt:lpstr>CREF Stock is ideally positioned for the core-satellite equity allocation framework.</vt:lpstr>
      <vt:lpstr>We invented the variable annuity. And we continue to innovate to meet client needs.</vt:lpstr>
      <vt:lpstr>Nuveen’s investment management differentiation underpins the CREF Accounts.</vt:lpstr>
      <vt:lpstr>CREF Stock</vt:lpstr>
      <vt:lpstr>CREF Stock Account</vt:lpstr>
      <vt:lpstr>Seeks diversified global equity exposure with moderate risk </vt:lpstr>
      <vt:lpstr>Senior equity investment professionals lead the account.</vt:lpstr>
      <vt:lpstr>Broadly diversified portfolio drives competitive performance.</vt:lpstr>
      <vt:lpstr>Competitive performance1 vs. benchmarks and peers</vt:lpstr>
      <vt:lpstr>Built-in retirement income keeps going for life.</vt:lpstr>
      <vt:lpstr>Expenses are among the lowest in the industry.1</vt:lpstr>
      <vt:lpstr>Lifetime income from CREF Stock has paid back more.</vt:lpstr>
      <vt:lpstr>Important information and general disclosures</vt:lpstr>
      <vt:lpstr>CREF Global Equities</vt:lpstr>
      <vt:lpstr>CREF Global Equities</vt:lpstr>
      <vt:lpstr>Seeks diversified global equity exposure with moderate risk </vt:lpstr>
      <vt:lpstr>Senior equity investment professionals lead the account.</vt:lpstr>
      <vt:lpstr>Broadly diversified portfolio drives performance.</vt:lpstr>
      <vt:lpstr>Competitive performance1 vs. benchmarks and peers</vt:lpstr>
      <vt:lpstr>Expenses are among the lowest in the industry.1</vt:lpstr>
      <vt:lpstr>Built-in retirement income keeps going for life.</vt:lpstr>
      <vt:lpstr>Important information and general disclosures</vt:lpstr>
      <vt:lpstr>CREF Growth</vt:lpstr>
      <vt:lpstr>CREF Growth Account</vt:lpstr>
      <vt:lpstr>Seeks diversified equity exposure with moderate risk </vt:lpstr>
      <vt:lpstr>Senior equity investment professionals lead the account.</vt:lpstr>
      <vt:lpstr>Fundamental analysis of each company drives performance.</vt:lpstr>
      <vt:lpstr>Competitive performance1 vs. benchmarks and peers</vt:lpstr>
      <vt:lpstr>Expenses are among the lowest in the industry.1</vt:lpstr>
      <vt:lpstr>Important information and general disclosures</vt:lpstr>
      <vt:lpstr>CREF Equity Index</vt:lpstr>
      <vt:lpstr>CREF Equity Index Account</vt:lpstr>
      <vt:lpstr>Seeks diversified U.S. equity exposure with moderate risk </vt:lpstr>
      <vt:lpstr>Senior equity investment professionals lead the account.</vt:lpstr>
      <vt:lpstr>Expenses are among the lowest in the industry.1</vt:lpstr>
      <vt:lpstr>CREF Social Choice</vt:lpstr>
      <vt:lpstr>CREF Social Choice Account</vt:lpstr>
      <vt:lpstr>Seeks diversified global equity and fixed income exposure with moderate risk </vt:lpstr>
      <vt:lpstr>Senior equity and fixed income investment professionals lead the account.</vt:lpstr>
      <vt:lpstr>Broadly diversified portfolio drives performance.</vt:lpstr>
      <vt:lpstr>Robust selection process for public equities yields high ESG performance quality.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Selection process for fixed income follows stringent guidelines. </vt:lpstr>
      <vt:lpstr>PowerPoint Presentation</vt:lpstr>
      <vt:lpstr>PowerPoint Presentation</vt:lpstr>
      <vt:lpstr>PowerPoint Presentation</vt:lpstr>
      <vt:lpstr>PowerPoint Presentation</vt:lpstr>
      <vt:lpstr>Competitive performance1 vs. benchmarks and peers</vt:lpstr>
      <vt:lpstr>Expenses are among the lowest in the industry.1</vt:lpstr>
      <vt:lpstr>Built-in retirement income keeps going for life.</vt:lpstr>
      <vt:lpstr>Important information and general disclosures</vt:lpstr>
      <vt:lpstr>CREF Core Bond</vt:lpstr>
      <vt:lpstr>CREF Core Bond</vt:lpstr>
      <vt:lpstr>Seeks broad fixed income exposure </vt:lpstr>
      <vt:lpstr>Senior fixed income investment professionals lead the account.</vt:lpstr>
      <vt:lpstr>Diversified portfolio and sector expertise drive performance.</vt:lpstr>
      <vt:lpstr>Competitive performance1 vs. benchmarks and peers</vt:lpstr>
      <vt:lpstr>Expenses are among the lowest in the industry.1</vt:lpstr>
      <vt:lpstr>Built-in retirement income keeps going for life.</vt:lpstr>
      <vt:lpstr>Important information and general disclosures</vt:lpstr>
      <vt:lpstr>CREF Inflation-Linked Bond</vt:lpstr>
      <vt:lpstr>CREF Inflation-Linked Bond</vt:lpstr>
      <vt:lpstr>Seeks fixed income exposure to protect against falling interest rates</vt:lpstr>
      <vt:lpstr>Senior fixed income investment professionals lead the account.</vt:lpstr>
      <vt:lpstr>TIPS expertise and modest out-of-index exposure drive performance.</vt:lpstr>
      <vt:lpstr>Competitive performance1 vs. benchmarks and peers</vt:lpstr>
      <vt:lpstr>Expenses are among the lowest in the industry.1</vt:lpstr>
      <vt:lpstr>Built-in retirement income keeps going for life.</vt:lpstr>
      <vt:lpstr>Important information and general disclosures</vt:lpstr>
      <vt:lpstr>Powered by the combined  strength of TIAA and Nuveen</vt:lpstr>
      <vt:lpstr>Combining the retirement legacy of TIAA with the investment leadership of Nuveen</vt:lpstr>
      <vt:lpstr>Combining the retirement legacy of TIAA with the investment leadership of Nuveen (cont.)</vt:lpstr>
      <vt:lpstr>Nuveen’s investment leadership</vt:lpstr>
      <vt:lpstr>Nuveen by the numbers For more than 50 years, our commitment to responsible investing has helped our clients align their long-term financial goals with their investment values. </vt:lpstr>
      <vt:lpstr>Equities capabilities</vt:lpstr>
      <vt:lpstr>Research engine</vt:lpstr>
      <vt:lpstr>An investment philosophy focused on retirement security</vt:lpstr>
      <vt:lpstr>Senior equity investment professionals lead the account.</vt:lpstr>
      <vt:lpstr>PowerPoint Presentation</vt:lpstr>
      <vt:lpstr>A three-part strategic allocation framework </vt:lpstr>
      <vt:lpstr>A three-part strategic allocation framework</vt:lpstr>
      <vt:lpstr>A three-part strategic allocation framework</vt:lpstr>
      <vt:lpstr>A three-part strategic allocation framework</vt:lpstr>
      <vt:lpstr>Differentiated investment approaches</vt:lpstr>
      <vt:lpstr>Differentiated investment approaches</vt:lpstr>
      <vt:lpstr>Portfolio optimization through underlying substrategies</vt:lpstr>
      <vt:lpstr>Portfolio optimization through underlying substrategies</vt:lpstr>
      <vt:lpstr>A multilayered approach to risk management and monitoring</vt:lpstr>
      <vt:lpstr>Competitive performance1 vs. benchmarks and peers</vt:lpstr>
      <vt:lpstr>Key benefit  |  Five-star equity solution</vt:lpstr>
      <vt:lpstr>Key benefit  |  Offered at cost with no added fees</vt:lpstr>
      <vt:lpstr>Key benefit  |  Optimal performance  </vt:lpstr>
      <vt:lpstr>Diversified income helps participants achieve a secure retirement.</vt:lpstr>
      <vt:lpstr>Employees want the assurance of lifelong retirement income but need help getting there.</vt:lpstr>
      <vt:lpstr>Retirement plans can tackle the risks in retirement that can erode savings.</vt:lpstr>
      <vt:lpstr>A diversified income plan starts with the 2/3 point of view (POV). </vt:lpstr>
      <vt:lpstr>A variable annuity is an essential pairing with TIAA Traditional.</vt:lpstr>
      <vt:lpstr>Diversifying lifetime income sources has clear benefits.</vt:lpstr>
      <vt:lpstr>Having diversified income sources helps cover retirement risks.1 </vt:lpstr>
      <vt:lpstr>Help your employees build financial security for the future with a balanced retirement income plan.</vt:lpstr>
      <vt:lpstr>Appendix</vt:lpstr>
      <vt:lpstr>Portfolio enhancements that drive better outcomes</vt:lpstr>
      <vt:lpstr>Portfolio enhancements  |  Improved tracking error</vt:lpstr>
      <vt:lpstr>Portfolio enhancements  |  Reduced index exposure</vt:lpstr>
      <vt:lpstr>Active risk targeted by region</vt:lpstr>
      <vt:lpstr>Fundamental portfolio management</vt:lpstr>
      <vt:lpstr>Research analysts</vt:lpstr>
      <vt:lpstr>Quantitative portfolio management</vt:lpstr>
      <vt:lpstr>Portfolio management team</vt:lpstr>
      <vt:lpstr>Portfolio management team</vt:lpstr>
      <vt:lpstr>Portfolio management team</vt:lpstr>
      <vt:lpstr>Diversified equity composite</vt:lpstr>
      <vt:lpstr>Diversified equity composite (cont.)</vt:lpstr>
      <vt:lpstr>Important information and general disclosures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this template</dc:title>
  <dc:subject/>
  <dc:creator>Maureen Mills</dc:creator>
  <cp:keywords/>
  <dc:description/>
  <cp:lastModifiedBy>Caitlyn D'Aunno</cp:lastModifiedBy>
  <cp:revision>150</cp:revision>
  <dcterms:created xsi:type="dcterms:W3CDTF">2024-01-09T16:41:07Z</dcterms:created>
  <dcterms:modified xsi:type="dcterms:W3CDTF">2024-09-23T21:03:14Z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c2268aa-3916-486c-aa2c-ecdcbdaee62c_Enabled">
    <vt:lpwstr>true</vt:lpwstr>
  </property>
  <property fmtid="{D5CDD505-2E9C-101B-9397-08002B2CF9AE}" pid="3" name="MSIP_Label_6c2268aa-3916-486c-aa2c-ecdcbdaee62c_SetDate">
    <vt:lpwstr>2024-02-14T15:24:35Z</vt:lpwstr>
  </property>
  <property fmtid="{D5CDD505-2E9C-101B-9397-08002B2CF9AE}" pid="4" name="MSIP_Label_6c2268aa-3916-486c-aa2c-ecdcbdaee62c_Method">
    <vt:lpwstr>Standard</vt:lpwstr>
  </property>
  <property fmtid="{D5CDD505-2E9C-101B-9397-08002B2CF9AE}" pid="5" name="MSIP_Label_6c2268aa-3916-486c-aa2c-ecdcbdaee62c_Name">
    <vt:lpwstr>TIAA-Sensitivity-Confidential-Standard</vt:lpwstr>
  </property>
  <property fmtid="{D5CDD505-2E9C-101B-9397-08002B2CF9AE}" pid="6" name="MSIP_Label_6c2268aa-3916-486c-aa2c-ecdcbdaee62c_SiteId">
    <vt:lpwstr>67080e55-9c90-409b-9421-7fab7df8331b</vt:lpwstr>
  </property>
  <property fmtid="{D5CDD505-2E9C-101B-9397-08002B2CF9AE}" pid="7" name="MSIP_Label_6c2268aa-3916-486c-aa2c-ecdcbdaee62c_ActionId">
    <vt:lpwstr>fa084c5a-d7c6-4f70-8da2-100b7d108dd2</vt:lpwstr>
  </property>
  <property fmtid="{D5CDD505-2E9C-101B-9397-08002B2CF9AE}" pid="8" name="MSIP_Label_6c2268aa-3916-486c-aa2c-ecdcbdaee62c_ContentBits">
    <vt:lpwstr>2</vt:lpwstr>
  </property>
  <property fmtid="{D5CDD505-2E9C-101B-9397-08002B2CF9AE}" pid="9" name="ClassificationContentMarkingFooterLocations">
    <vt:lpwstr>TIAA widescreen:7</vt:lpwstr>
  </property>
  <property fmtid="{D5CDD505-2E9C-101B-9397-08002B2CF9AE}" pid="10" name="ClassificationContentMarkingFooterText">
    <vt:lpwstr>Confidential (C)</vt:lpwstr>
  </property>
  <property fmtid="{D5CDD505-2E9C-101B-9397-08002B2CF9AE}" pid="11" name="ContentTypeId">
    <vt:lpwstr>0x0101005479A4424DCE7F4083B36939CF8F65F5</vt:lpwstr>
  </property>
  <property fmtid="{D5CDD505-2E9C-101B-9397-08002B2CF9AE}" pid="12" name="MediaServiceImageTags">
    <vt:lpwstr/>
  </property>
</Properties>
</file>